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7"/>
  </p:notesMasterIdLst>
  <p:handoutMasterIdLst>
    <p:handoutMasterId r:id="rId58"/>
  </p:handoutMasterIdLst>
  <p:sldIdLst>
    <p:sldId id="256" r:id="rId2"/>
    <p:sldId id="276" r:id="rId3"/>
    <p:sldId id="312" r:id="rId4"/>
    <p:sldId id="285" r:id="rId5"/>
    <p:sldId id="286" r:id="rId6"/>
    <p:sldId id="287" r:id="rId7"/>
    <p:sldId id="288" r:id="rId8"/>
    <p:sldId id="315" r:id="rId9"/>
    <p:sldId id="316" r:id="rId10"/>
    <p:sldId id="317" r:id="rId11"/>
    <p:sldId id="318" r:id="rId12"/>
    <p:sldId id="319" r:id="rId13"/>
    <p:sldId id="289" r:id="rId14"/>
    <p:sldId id="290" r:id="rId15"/>
    <p:sldId id="291" r:id="rId16"/>
    <p:sldId id="292" r:id="rId17"/>
    <p:sldId id="293" r:id="rId18"/>
    <p:sldId id="295" r:id="rId19"/>
    <p:sldId id="294" r:id="rId20"/>
    <p:sldId id="323" r:id="rId21"/>
    <p:sldId id="296" r:id="rId22"/>
    <p:sldId id="297" r:id="rId23"/>
    <p:sldId id="298" r:id="rId24"/>
    <p:sldId id="299" r:id="rId25"/>
    <p:sldId id="301" r:id="rId26"/>
    <p:sldId id="300" r:id="rId27"/>
    <p:sldId id="302" r:id="rId28"/>
    <p:sldId id="303" r:id="rId29"/>
    <p:sldId id="304" r:id="rId30"/>
    <p:sldId id="305" r:id="rId31"/>
    <p:sldId id="307" r:id="rId32"/>
    <p:sldId id="308" r:id="rId33"/>
    <p:sldId id="306" r:id="rId34"/>
    <p:sldId id="309" r:id="rId35"/>
    <p:sldId id="321" r:id="rId36"/>
    <p:sldId id="325" r:id="rId37"/>
    <p:sldId id="324" r:id="rId38"/>
    <p:sldId id="322" r:id="rId39"/>
    <p:sldId id="326" r:id="rId40"/>
    <p:sldId id="330" r:id="rId41"/>
    <p:sldId id="327" r:id="rId42"/>
    <p:sldId id="331" r:id="rId43"/>
    <p:sldId id="328" r:id="rId44"/>
    <p:sldId id="329" r:id="rId45"/>
    <p:sldId id="310" r:id="rId46"/>
    <p:sldId id="320" r:id="rId47"/>
    <p:sldId id="333" r:id="rId48"/>
    <p:sldId id="335" r:id="rId49"/>
    <p:sldId id="336" r:id="rId50"/>
    <p:sldId id="283" r:id="rId51"/>
    <p:sldId id="274" r:id="rId52"/>
    <p:sldId id="311" r:id="rId53"/>
    <p:sldId id="332" r:id="rId54"/>
    <p:sldId id="334" r:id="rId55"/>
    <p:sldId id="314" r:id="rId5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CBDF"/>
    <a:srgbClr val="B5DDE9"/>
    <a:srgbClr val="CCDBA9"/>
    <a:srgbClr val="37CBFF"/>
    <a:srgbClr val="CDCDCD"/>
    <a:srgbClr val="F5F5F5"/>
    <a:srgbClr val="D4F4D4"/>
    <a:srgbClr val="A9E9A9"/>
    <a:srgbClr val="EAEAEA"/>
    <a:srgbClr val="E6E6E6"/>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9" autoAdjust="0"/>
    <p:restoredTop sz="84710" autoAdjust="0"/>
  </p:normalViewPr>
  <p:slideViewPr>
    <p:cSldViewPr>
      <p:cViewPr varScale="1">
        <p:scale>
          <a:sx n="63" d="100"/>
          <a:sy n="63" d="100"/>
        </p:scale>
        <p:origin x="-1536" y="-72"/>
      </p:cViewPr>
      <p:guideLst>
        <p:guide orient="horz" pos="2160"/>
        <p:guide pos="2880"/>
      </p:guideLst>
    </p:cSldViewPr>
  </p:slideViewPr>
  <p:outlineViewPr>
    <p:cViewPr>
      <p:scale>
        <a:sx n="33" d="100"/>
        <a:sy n="33" d="100"/>
      </p:scale>
      <p:origin x="0" y="1129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1974"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0B171D-DB52-4872-B7A7-CAEB79401EAB}" type="datetimeFigureOut">
              <a:rPr kumimoji="1" lang="ja-JP" altLang="en-US" smtClean="0"/>
              <a:pPr/>
              <a:t>2014/12/3</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BB5B725-4B17-4B84-A5CE-19E243D3DDDD}"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8736D5-E0D3-4111-8C4C-E5098B8E037F}" type="datetimeFigureOut">
              <a:rPr kumimoji="1" lang="ja-JP" altLang="en-US" smtClean="0"/>
              <a:pPr/>
              <a:t>2014/12/3</a:t>
            </a:fld>
            <a:endParaRPr kumimoji="1" lang="ja-JP" altLang="en-US" dirty="0"/>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DF46E2-8AE4-4839-B61A-75E79F11E2DB}"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a:t>
            </a:fld>
            <a:endParaRPr kumimoji="1" lang="ja-JP"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順番にアニメーションを入れましょう。</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25</a:t>
            </a:fld>
            <a:endParaRPr kumimoji="1" lang="ja-JP"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EFO</a:t>
            </a:r>
            <a:r>
              <a:rPr kumimoji="1" lang="ja-JP" altLang="en-US" dirty="0" smtClean="0"/>
              <a:t>の項目について調査し、こちらの</a:t>
            </a:r>
            <a:r>
              <a:rPr kumimoji="1" lang="en-US" altLang="ja-JP" dirty="0" smtClean="0"/>
              <a:t>13</a:t>
            </a:r>
            <a:r>
              <a:rPr kumimoji="1" lang="ja-JP" altLang="en-US" dirty="0" smtClean="0"/>
              <a:t>項目を検討項目としました。</a:t>
            </a:r>
            <a:endParaRPr kumimoji="1" lang="en-US" altLang="ja-JP" dirty="0" smtClean="0"/>
          </a:p>
          <a:p>
            <a:r>
              <a:rPr kumimoji="1" lang="ja-JP" altLang="en-US" dirty="0" smtClean="0"/>
              <a:t>詳細は以降説明します。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26</a:t>
            </a:fld>
            <a:endParaRPr kumimoji="1" lang="ja-JP"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27</a:t>
            </a:fld>
            <a:endParaRPr kumimoji="1" lang="ja-JP"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28</a:t>
            </a:fld>
            <a:endParaRPr kumimoji="1" lang="ja-JP"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UI </a:t>
            </a:r>
            <a:r>
              <a:rPr kumimoji="1" lang="ja-JP" altLang="en-US" dirty="0" smtClean="0"/>
              <a:t>になります。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33</a:t>
            </a:fld>
            <a:endParaRPr kumimoji="1" lang="ja-JP"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デモというかこんな感じです的なやつはいれようかね？</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34</a:t>
            </a:fld>
            <a:endParaRPr kumimoji="1" lang="ja-JP"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先に</a:t>
            </a:r>
            <a:r>
              <a:rPr kumimoji="1" lang="en-US" altLang="ja-JP" dirty="0" smtClean="0"/>
              <a:t>iframe</a:t>
            </a:r>
            <a:r>
              <a:rPr kumimoji="1" lang="ja-JP" altLang="en-US" dirty="0" smtClean="0"/>
              <a:t>プラグインとしての機能要件の評価</a:t>
            </a:r>
            <a:endParaRPr kumimoji="1" lang="en-US" altLang="ja-JP" dirty="0" smtClean="0"/>
          </a:p>
          <a:p>
            <a:endParaRPr kumimoji="1" lang="en-US" altLang="ja-JP" dirty="0" smtClean="0"/>
          </a:p>
          <a:p>
            <a:r>
              <a:rPr kumimoji="1" lang="ja-JP" altLang="en-US" dirty="0" smtClean="0"/>
              <a:t>そして次に提案機能の評価をします。</a:t>
            </a:r>
            <a:endParaRPr kumimoji="1" lang="en-US" altLang="ja-JP" dirty="0" smtClean="0"/>
          </a:p>
          <a:p>
            <a:endParaRPr kumimoji="1" lang="en-US" altLang="ja-JP" dirty="0" smtClean="0"/>
          </a:p>
          <a:p>
            <a:r>
              <a:rPr kumimoji="1" lang="ja-JP" altLang="en-US" dirty="0" smtClean="0"/>
              <a:t>機能要件は設計で作成した画面遷移図を満たす実装ができているかどうかを見ます。</a:t>
            </a:r>
            <a:endParaRPr kumimoji="1" lang="en-US" altLang="ja-JP" dirty="0" smtClean="0"/>
          </a:p>
          <a:p>
            <a:endParaRPr kumimoji="1" lang="en-US" altLang="ja-JP" dirty="0" smtClean="0"/>
          </a:p>
          <a:p>
            <a:r>
              <a:rPr kumimoji="1" lang="ja-JP" altLang="en-US" dirty="0" smtClean="0"/>
              <a:t>提案機能については評価内容でも述べた通り、定量的な評価が難しいため</a:t>
            </a:r>
            <a:endParaRPr kumimoji="1" lang="en-US" altLang="ja-JP" dirty="0" smtClean="0"/>
          </a:p>
          <a:p>
            <a:r>
              <a:rPr kumimoji="1" lang="ja-JP" altLang="en-US" dirty="0" smtClean="0"/>
              <a:t>分類する前の</a:t>
            </a:r>
            <a:r>
              <a:rPr kumimoji="1" lang="en-US" altLang="ja-JP" dirty="0" smtClean="0"/>
              <a:t>13</a:t>
            </a:r>
            <a:r>
              <a:rPr kumimoji="1" lang="ja-JP" altLang="en-US" dirty="0" smtClean="0"/>
              <a:t>の検討項目を満たす実装ができているかどうかを見ていきます。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36</a:t>
            </a:fld>
            <a:endParaRPr kumimoji="1" lang="ja-JP"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まずは機能要件です。</a:t>
            </a:r>
            <a:endParaRPr kumimoji="1" lang="en-US" altLang="ja-JP" dirty="0" smtClean="0"/>
          </a:p>
          <a:p>
            <a:endParaRPr kumimoji="1" lang="en-US" altLang="ja-JP" dirty="0" smtClean="0"/>
          </a:p>
          <a:p>
            <a:r>
              <a:rPr kumimoji="1" lang="ja-JP" altLang="en-US" dirty="0" smtClean="0"/>
              <a:t>これは画面遷移図の一部です。</a:t>
            </a:r>
            <a:endParaRPr kumimoji="1" lang="en-US" altLang="ja-JP" dirty="0" smtClean="0"/>
          </a:p>
          <a:p>
            <a:endParaRPr kumimoji="1" lang="en-US" altLang="ja-JP" dirty="0" smtClean="0"/>
          </a:p>
          <a:p>
            <a:r>
              <a:rPr kumimoji="1" lang="ja-JP" altLang="en-US" dirty="0" smtClean="0"/>
              <a:t>例えば、右上にあるボタンを押すと、設定する画面が表示されたり、</a:t>
            </a:r>
            <a:endParaRPr kumimoji="1" lang="en-US" altLang="ja-JP" dirty="0" smtClean="0"/>
          </a:p>
          <a:p>
            <a:r>
              <a:rPr kumimoji="1" lang="en-US" altLang="ja-JP" dirty="0" smtClean="0"/>
              <a:t>URL</a:t>
            </a:r>
            <a:r>
              <a:rPr kumimoji="1" lang="ja-JP" altLang="en-US" dirty="0" smtClean="0"/>
              <a:t>を入力して決定ボタンを押すと、登録処理が行われ、正常に登録されたら、</a:t>
            </a:r>
            <a:endParaRPr kumimoji="1" lang="en-US" altLang="ja-JP" dirty="0" smtClean="0"/>
          </a:p>
          <a:p>
            <a:r>
              <a:rPr kumimoji="1" lang="ja-JP" altLang="en-US" dirty="0" smtClean="0"/>
              <a:t>正常に登録しました。というメッセージを出したり、</a:t>
            </a:r>
            <a:endParaRPr kumimoji="1" lang="en-US" altLang="ja-JP" dirty="0" smtClean="0"/>
          </a:p>
          <a:p>
            <a:endParaRPr kumimoji="1" lang="en-US" altLang="ja-JP" dirty="0" smtClean="0"/>
          </a:p>
          <a:p>
            <a:r>
              <a:rPr kumimoji="1" lang="ja-JP" altLang="en-US" dirty="0" smtClean="0"/>
              <a:t>という処理を確認します。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37</a:t>
            </a:fld>
            <a:endParaRPr kumimoji="1" lang="ja-JP"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この結果、基本的に全ての機能要件を満たす実装ができました。</a:t>
            </a:r>
            <a:endParaRPr kumimoji="1" lang="en-US" altLang="ja-JP" dirty="0" smtClean="0"/>
          </a:p>
          <a:p>
            <a:endParaRPr kumimoji="1" lang="en-US" altLang="ja-JP" dirty="0" smtClean="0"/>
          </a:p>
          <a:p>
            <a:r>
              <a:rPr kumimoji="1" lang="ja-JP" altLang="en-US" dirty="0" smtClean="0"/>
              <a:t>あえて基本的にと言いましたが、一件、</a:t>
            </a:r>
            <a:r>
              <a:rPr kumimoji="1" lang="en-US" altLang="ja-JP" dirty="0" smtClean="0"/>
              <a:t>Web</a:t>
            </a:r>
            <a:r>
              <a:rPr kumimoji="1" lang="ja-JP" altLang="en-US" dirty="0" smtClean="0"/>
              <a:t>ブラウザに依存する問題がでております。</a:t>
            </a:r>
            <a:endParaRPr kumimoji="1" lang="en-US" altLang="ja-JP" dirty="0" smtClean="0"/>
          </a:p>
          <a:p>
            <a:endParaRPr kumimoji="1" lang="en-US" altLang="ja-JP" dirty="0" smtClean="0"/>
          </a:p>
          <a:p>
            <a:r>
              <a:rPr kumimoji="1" lang="ja-JP" altLang="en-US" dirty="0" smtClean="0"/>
              <a:t>これは今後の課題で述べたいと思います。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38</a:t>
            </a:fld>
            <a:endParaRPr kumimoji="1" lang="ja-JP"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続きまして提案機能の評価を見ていきます。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39</a:t>
            </a:fld>
            <a:endParaRPr kumimoji="1"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私は本科生時代の卒業研究は、</a:t>
            </a:r>
            <a:r>
              <a:rPr kumimoji="1" lang="en-US" altLang="ja-JP" dirty="0" smtClean="0"/>
              <a:t>NetCommons2</a:t>
            </a:r>
            <a:r>
              <a:rPr kumimoji="1" lang="ja-JP" altLang="en-US" dirty="0" smtClean="0"/>
              <a:t>を活用しまして日工専の情報共有基盤を作ろうというものでした。</a:t>
            </a:r>
            <a:endParaRPr kumimoji="1" lang="en-US" altLang="ja-JP" dirty="0" smtClean="0"/>
          </a:p>
          <a:p>
            <a:endParaRPr kumimoji="1" lang="en-US" altLang="ja-JP" dirty="0" smtClean="0"/>
          </a:p>
          <a:p>
            <a:r>
              <a:rPr kumimoji="1" lang="en-US" altLang="ja-JP" dirty="0" smtClean="0"/>
              <a:t>NetCommons2</a:t>
            </a:r>
            <a:r>
              <a:rPr kumimoji="1" lang="ja-JP" altLang="en-US" dirty="0" smtClean="0"/>
              <a:t>のソースは改変せず、運用でカバーする方針でした。</a:t>
            </a:r>
            <a:endParaRPr kumimoji="1" lang="en-US" altLang="ja-JP" dirty="0" smtClean="0"/>
          </a:p>
          <a:p>
            <a:r>
              <a:rPr kumimoji="1" lang="ja-JP" altLang="en-US" dirty="0" smtClean="0"/>
              <a:t>発表の際にはインターフェースに関して質問を受けることがありましたが、</a:t>
            </a:r>
            <a:endParaRPr kumimoji="1" lang="en-US" altLang="ja-JP" dirty="0" smtClean="0"/>
          </a:p>
          <a:p>
            <a:r>
              <a:rPr kumimoji="1" lang="en-US" altLang="ja-JP" dirty="0" smtClean="0"/>
              <a:t>NetCommons2</a:t>
            </a:r>
            <a:r>
              <a:rPr kumimoji="1" lang="ja-JP" altLang="en-US" dirty="0" smtClean="0"/>
              <a:t>の仕様であるとしか回答できませんでした。</a:t>
            </a:r>
            <a:endParaRPr kumimoji="1" lang="en-US" altLang="ja-JP" dirty="0" smtClean="0"/>
          </a:p>
          <a:p>
            <a:endParaRPr kumimoji="1" lang="en-US" altLang="ja-JP" dirty="0" smtClean="0"/>
          </a:p>
          <a:p>
            <a:r>
              <a:rPr kumimoji="1" lang="ja-JP" altLang="en-US" dirty="0" smtClean="0"/>
              <a:t>その後、研究科で</a:t>
            </a:r>
            <a:r>
              <a:rPr kumimoji="1" lang="en-US" altLang="ja-JP" dirty="0" smtClean="0"/>
              <a:t>NII</a:t>
            </a:r>
            <a:r>
              <a:rPr kumimoji="1" lang="ja-JP" altLang="en-US" dirty="0" smtClean="0"/>
              <a:t>の新井研究室に入り、運よく</a:t>
            </a:r>
            <a:r>
              <a:rPr kumimoji="1" lang="en-US" altLang="ja-JP" dirty="0" smtClean="0"/>
              <a:t>NetCommons</a:t>
            </a:r>
            <a:r>
              <a:rPr kumimoji="1" lang="ja-JP" altLang="en-US" dirty="0" smtClean="0"/>
              <a:t>バージョン</a:t>
            </a:r>
            <a:r>
              <a:rPr kumimoji="1" lang="en-US" altLang="ja-JP" dirty="0" smtClean="0"/>
              <a:t>3</a:t>
            </a:r>
            <a:r>
              <a:rPr kumimoji="1" lang="ja-JP" altLang="en-US" dirty="0" smtClean="0"/>
              <a:t>の開発に参画することになりました。</a:t>
            </a:r>
            <a:endParaRPr kumimoji="1" lang="en-US" altLang="ja-JP" dirty="0" smtClean="0"/>
          </a:p>
          <a:p>
            <a:r>
              <a:rPr kumimoji="1" lang="ja-JP" altLang="en-US" dirty="0" smtClean="0"/>
              <a:t>開発の中で、卒業研究では仕様としか回答できなかったところを、実際にリリースされる機能として提案する機会を得ました。</a:t>
            </a:r>
            <a:endParaRPr kumimoji="1" lang="en-US" altLang="ja-JP" dirty="0" smtClean="0"/>
          </a:p>
          <a:p>
            <a:endParaRPr kumimoji="1" lang="en-US" altLang="ja-JP" dirty="0" smtClean="0"/>
          </a:p>
          <a:p>
            <a:r>
              <a:rPr kumimoji="1" lang="ja-JP" altLang="en-US" dirty="0" smtClean="0"/>
              <a:t>そこでユーザ目線で入力がしやすく、エラー内容が分かりやすいフォームを提案・評価した結果を報告させていただきます。</a:t>
            </a:r>
            <a:endParaRPr kumimoji="1" lang="en-US" altLang="ja-JP" dirty="0" smtClean="0"/>
          </a:p>
          <a:p>
            <a:r>
              <a:rPr kumimoji="1" lang="ja-JP" altLang="en-US" dirty="0" smtClean="0"/>
              <a:t>ここで報告する内容は全てとはいきませんが、</a:t>
            </a:r>
            <a:r>
              <a:rPr kumimoji="1" lang="en-US" altLang="ja-JP" dirty="0" smtClean="0"/>
              <a:t>NC3</a:t>
            </a:r>
            <a:r>
              <a:rPr kumimoji="1" lang="ja-JP" altLang="en-US" dirty="0" smtClean="0"/>
              <a:t>の仕様に採用されています。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a:t>
            </a:fld>
            <a:endParaRPr kumimoji="1" lang="ja-JP"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一つ目は表示・入力方法最適化です。</a:t>
            </a:r>
            <a:endParaRPr kumimoji="1" lang="en-US" altLang="ja-JP" dirty="0" smtClean="0"/>
          </a:p>
          <a:p>
            <a:endParaRPr kumimoji="1" lang="en-US" altLang="ja-JP" dirty="0" smtClean="0"/>
          </a:p>
          <a:p>
            <a:r>
              <a:rPr kumimoji="1" lang="ja-JP" altLang="en-US" dirty="0" smtClean="0"/>
              <a:t>全てを説明すると時間もありませんので、</a:t>
            </a:r>
            <a:endParaRPr kumimoji="1" lang="en-US" altLang="ja-JP" dirty="0" smtClean="0"/>
          </a:p>
          <a:p>
            <a:r>
              <a:rPr kumimoji="1" lang="ja-JP" altLang="en-US" dirty="0" smtClean="0"/>
              <a:t>数点に絞って説明します。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40</a:t>
            </a:fld>
            <a:endParaRPr kumimoji="1" lang="ja-JP"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41</a:t>
            </a:fld>
            <a:endParaRPr kumimoji="1" lang="ja-JP"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少し分かりづらいかもしれませんが、</a:t>
            </a:r>
            <a:endParaRPr kumimoji="1" lang="en-US" altLang="ja-JP" dirty="0" smtClean="0"/>
          </a:p>
          <a:p>
            <a:r>
              <a:rPr kumimoji="1" lang="ja-JP" altLang="en-US" dirty="0" smtClean="0"/>
              <a:t>テキストボックスを選択した際には少しハイライトが掛って、強調されます。</a:t>
            </a:r>
            <a:endParaRPr kumimoji="1" lang="en-US" altLang="ja-JP" dirty="0" smtClean="0"/>
          </a:p>
          <a:p>
            <a:r>
              <a:rPr kumimoji="1" lang="ja-JP" altLang="en-US" dirty="0" smtClean="0"/>
              <a:t>これは</a:t>
            </a:r>
            <a:r>
              <a:rPr kumimoji="1" lang="en-US" altLang="ja-JP" dirty="0" smtClean="0"/>
              <a:t>Bootstrap</a:t>
            </a:r>
            <a:r>
              <a:rPr kumimoji="1" lang="ja-JP" altLang="en-US" dirty="0" smtClean="0"/>
              <a:t>のフォームを使うことで、自動的にこのように表示することができます。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42</a:t>
            </a:fld>
            <a:endParaRPr kumimoji="1" lang="ja-JP"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二つ目はリアルタイムバリデーションです。</a:t>
            </a:r>
            <a:endParaRPr kumimoji="1" lang="en-US" altLang="ja-JP" dirty="0" smtClean="0"/>
          </a:p>
          <a:p>
            <a:endParaRPr kumimoji="1" lang="en-US" altLang="ja-JP" dirty="0" smtClean="0"/>
          </a:p>
          <a:p>
            <a:r>
              <a:rPr kumimoji="1" lang="ja-JP" altLang="en-US" dirty="0" smtClean="0"/>
              <a:t>背景文字で薄く</a:t>
            </a:r>
            <a:r>
              <a:rPr kumimoji="1" lang="en-US" altLang="ja-JP" dirty="0" smtClean="0"/>
              <a:t>400</a:t>
            </a:r>
            <a:r>
              <a:rPr kumimoji="1" lang="ja-JP" altLang="en-US" dirty="0" smtClean="0"/>
              <a:t>という数字がありますが、</a:t>
            </a:r>
            <a:endParaRPr kumimoji="1" lang="en-US" altLang="ja-JP" dirty="0" smtClean="0"/>
          </a:p>
          <a:p>
            <a:r>
              <a:rPr kumimoji="1" lang="ja-JP" altLang="en-US" dirty="0" smtClean="0"/>
              <a:t>何も入力されていない場合</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43</a:t>
            </a:fld>
            <a:endParaRPr kumimoji="1" lang="ja-JP"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三つ目はサブミットロックです。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44</a:t>
            </a:fld>
            <a:endParaRPr kumimoji="1" lang="ja-JP"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以上で国立情報学研究所　社会共有知研究センタ　新井研究室</a:t>
            </a:r>
            <a:endParaRPr kumimoji="1" lang="en-US" altLang="ja-JP" dirty="0" smtClean="0"/>
          </a:p>
          <a:p>
            <a:r>
              <a:rPr kumimoji="1" lang="ja-JP" altLang="en-US" dirty="0" smtClean="0"/>
              <a:t>日立製作所　公共システム事業部　消防システム開発センタ　第</a:t>
            </a:r>
            <a:r>
              <a:rPr kumimoji="1" lang="en-US" altLang="ja-JP" dirty="0" smtClean="0"/>
              <a:t>2</a:t>
            </a:r>
            <a:r>
              <a:rPr kumimoji="1" lang="ja-JP" altLang="en-US" dirty="0" smtClean="0"/>
              <a:t>Ｇ　外田浩太朗の中間発表を終わります。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50</a:t>
            </a:fld>
            <a:endParaRPr kumimoji="1" lang="ja-JP"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報告はこのような流れで行います。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a:t>
            </a:fld>
            <a:endParaRPr kumimoji="1" lang="ja-JP"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まずは前置き的なところで、</a:t>
            </a:r>
            <a:endParaRPr kumimoji="1" lang="en-US" altLang="ja-JP" dirty="0" smtClean="0"/>
          </a:p>
          <a:p>
            <a:r>
              <a:rPr kumimoji="1" lang="en-US" altLang="ja-JP" dirty="0" smtClean="0"/>
              <a:t>CMS</a:t>
            </a:r>
            <a:r>
              <a:rPr kumimoji="1" lang="ja-JP" altLang="en-US" dirty="0" smtClean="0"/>
              <a:t>とは。</a:t>
            </a:r>
            <a:r>
              <a:rPr kumimoji="1" lang="en-US" altLang="ja-JP" dirty="0" smtClean="0"/>
              <a:t>NC2</a:t>
            </a:r>
            <a:r>
              <a:rPr kumimoji="1" lang="ja-JP" altLang="en-US" dirty="0" smtClean="0"/>
              <a:t>との相違点、そして</a:t>
            </a:r>
            <a:r>
              <a:rPr kumimoji="1" lang="en-US" altLang="ja-JP" dirty="0" smtClean="0"/>
              <a:t>NC3</a:t>
            </a:r>
            <a:r>
              <a:rPr kumimoji="1" lang="ja-JP" altLang="en-US" dirty="0" smtClean="0"/>
              <a:t>プロジェクトとは何か。といったところを説明します。</a:t>
            </a:r>
            <a:endParaRPr kumimoji="1" lang="en-US" altLang="ja-JP" dirty="0" smtClean="0"/>
          </a:p>
          <a:p>
            <a:endParaRPr kumimoji="1" lang="en-US" altLang="ja-JP" dirty="0" smtClean="0"/>
          </a:p>
          <a:p>
            <a:r>
              <a:rPr kumimoji="1" lang="ja-JP" altLang="en-US" dirty="0" smtClean="0"/>
              <a:t>またこの先、簡単のために</a:t>
            </a:r>
            <a:endParaRPr kumimoji="1" lang="en-US" altLang="ja-JP" dirty="0" smtClean="0"/>
          </a:p>
          <a:p>
            <a:r>
              <a:rPr kumimoji="1" lang="en-US" altLang="ja-JP" dirty="0" smtClean="0"/>
              <a:t>NetCommons3</a:t>
            </a:r>
            <a:r>
              <a:rPr kumimoji="1" lang="ja-JP" altLang="en-US" dirty="0" smtClean="0"/>
              <a:t>を</a:t>
            </a:r>
            <a:r>
              <a:rPr kumimoji="1" lang="en-US" altLang="ja-JP" dirty="0" smtClean="0"/>
              <a:t>NC3,</a:t>
            </a:r>
            <a:r>
              <a:rPr kumimoji="1" lang="en-US" altLang="ja-JP" baseline="0" dirty="0" smtClean="0"/>
              <a:t> </a:t>
            </a:r>
            <a:r>
              <a:rPr kumimoji="1" lang="en-US" altLang="ja-JP" dirty="0" smtClean="0"/>
              <a:t>NetCommons2</a:t>
            </a:r>
            <a:r>
              <a:rPr kumimoji="1" lang="ja-JP" altLang="en-US" dirty="0" smtClean="0"/>
              <a:t>を</a:t>
            </a:r>
            <a:r>
              <a:rPr kumimoji="1" lang="en-US" altLang="ja-JP" dirty="0" smtClean="0"/>
              <a:t>NC2</a:t>
            </a:r>
            <a:r>
              <a:rPr kumimoji="1" lang="ja-JP" altLang="en-US" dirty="0" smtClean="0"/>
              <a:t>と表現させて頂きます。</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a:t>
            </a:fld>
            <a:endParaRPr kumimoji="1" lang="ja-JP"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7</a:t>
            </a:fld>
            <a:endParaRPr kumimoji="1" lang="ja-JP"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デメリットも</a:t>
            </a:r>
            <a:endParaRPr kumimoji="1" lang="en-US" altLang="ja-JP" dirty="0" smtClean="0"/>
          </a:p>
          <a:p>
            <a:endParaRPr kumimoji="1" lang="en-US" altLang="ja-JP" dirty="0" smtClean="0"/>
          </a:p>
          <a:p>
            <a:r>
              <a:rPr kumimoji="1" lang="ja-JP" altLang="en-US" dirty="0" smtClean="0"/>
              <a:t>他の</a:t>
            </a:r>
            <a:r>
              <a:rPr kumimoji="1" lang="en-US" altLang="ja-JP" dirty="0" smtClean="0"/>
              <a:t>PHP</a:t>
            </a:r>
            <a:r>
              <a:rPr kumimoji="1" lang="ja-JP" altLang="en-US" dirty="0" smtClean="0"/>
              <a:t>フレームワークも</a:t>
            </a:r>
            <a:endParaRPr kumimoji="1" lang="en-US" altLang="ja-JP" dirty="0" smtClean="0"/>
          </a:p>
          <a:p>
            <a:endParaRPr kumimoji="1" lang="en-US" altLang="ja-JP" dirty="0" smtClean="0"/>
          </a:p>
          <a:p>
            <a:r>
              <a:rPr kumimoji="1" lang="ja-JP" altLang="en-US" dirty="0" smtClean="0"/>
              <a:t>なぜ</a:t>
            </a:r>
            <a:r>
              <a:rPr kumimoji="1" lang="en-US" altLang="ja-JP" dirty="0" smtClean="0"/>
              <a:t>CakePHP</a:t>
            </a:r>
            <a:r>
              <a:rPr kumimoji="1" lang="ja-JP" altLang="en-US" dirty="0" smtClean="0"/>
              <a:t>になったのかも</a:t>
            </a:r>
            <a:endParaRPr kumimoji="1" lang="en-US" altLang="ja-JP" dirty="0" smtClean="0"/>
          </a:p>
          <a:p>
            <a:endParaRPr kumimoji="1" lang="en-US" altLang="ja-JP" dirty="0" smtClean="0"/>
          </a:p>
          <a:p>
            <a:r>
              <a:rPr kumimoji="1" lang="ja-JP" altLang="en-US" dirty="0" smtClean="0"/>
              <a:t>補足準備？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14</a:t>
            </a:fld>
            <a:endParaRPr kumimoji="1" lang="ja-JP"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開発スケジュールです。</a:t>
            </a:r>
            <a:endParaRPr kumimoji="1" lang="en-US" altLang="ja-JP" dirty="0" smtClean="0"/>
          </a:p>
          <a:p>
            <a:r>
              <a:rPr kumimoji="1" lang="ja-JP" altLang="en-US" dirty="0" smtClean="0"/>
              <a:t>作業として関連技術の学習、</a:t>
            </a:r>
            <a:r>
              <a:rPr kumimoji="1" lang="en-US" altLang="ja-JP" dirty="0" smtClean="0"/>
              <a:t>NC3</a:t>
            </a:r>
            <a:r>
              <a:rPr kumimoji="1" lang="ja-JP" altLang="en-US" dirty="0" smtClean="0"/>
              <a:t>の仕様理解、</a:t>
            </a:r>
            <a:r>
              <a:rPr kumimoji="1" lang="en-US" altLang="ja-JP" dirty="0" smtClean="0"/>
              <a:t>iframe</a:t>
            </a:r>
            <a:r>
              <a:rPr kumimoji="1" lang="ja-JP" altLang="en-US" dirty="0" smtClean="0"/>
              <a:t>プラグインの開発を並行して行ってきました。</a:t>
            </a:r>
            <a:endParaRPr kumimoji="1" lang="en-US" altLang="ja-JP" dirty="0" smtClean="0"/>
          </a:p>
          <a:p>
            <a:endParaRPr kumimoji="1" lang="en-US" altLang="ja-JP" dirty="0" smtClean="0"/>
          </a:p>
          <a:p>
            <a:r>
              <a:rPr kumimoji="1" lang="en-US" altLang="ja-JP" dirty="0" smtClean="0"/>
              <a:t>Iframe</a:t>
            </a:r>
            <a:r>
              <a:rPr kumimoji="1" lang="ja-JP" altLang="en-US" dirty="0" smtClean="0"/>
              <a:t>プラグインを開発するためには開発する環境を作らなければなりませんので、</a:t>
            </a:r>
            <a:endParaRPr kumimoji="1" lang="en-US" altLang="ja-JP" dirty="0" smtClean="0"/>
          </a:p>
          <a:p>
            <a:r>
              <a:rPr kumimoji="1" lang="ja-JP" altLang="en-US" dirty="0" smtClean="0"/>
              <a:t>まずはインフラソフトの勉強をしながら</a:t>
            </a:r>
            <a:r>
              <a:rPr kumimoji="1" lang="en-US" altLang="ja-JP" dirty="0" smtClean="0"/>
              <a:t>NC3</a:t>
            </a:r>
            <a:r>
              <a:rPr kumimoji="1" lang="ja-JP" altLang="en-US" dirty="0" smtClean="0"/>
              <a:t>のインストール作業を行いました。</a:t>
            </a:r>
            <a:endParaRPr kumimoji="1" lang="en-US" altLang="ja-JP" dirty="0" smtClean="0"/>
          </a:p>
          <a:p>
            <a:r>
              <a:rPr kumimoji="1" lang="ja-JP" altLang="en-US" dirty="0" smtClean="0"/>
              <a:t>フレームワークの勉強は</a:t>
            </a:r>
            <a:r>
              <a:rPr kumimoji="1" lang="en-US" altLang="ja-JP" dirty="0" smtClean="0"/>
              <a:t>5</a:t>
            </a:r>
            <a:r>
              <a:rPr kumimoji="1" lang="ja-JP" altLang="en-US" dirty="0" smtClean="0"/>
              <a:t>月頃は概要的なところを理解して、そのあとは開発で使いながら勉強しました。</a:t>
            </a:r>
            <a:endParaRPr kumimoji="1" lang="en-US" altLang="ja-JP" dirty="0" smtClean="0"/>
          </a:p>
          <a:p>
            <a:endParaRPr kumimoji="1" lang="en-US" altLang="ja-JP" dirty="0" smtClean="0"/>
          </a:p>
          <a:p>
            <a:r>
              <a:rPr kumimoji="1" lang="ja-JP" altLang="en-US" dirty="0" smtClean="0"/>
              <a:t>その間に</a:t>
            </a:r>
            <a:r>
              <a:rPr kumimoji="1" lang="en-US" altLang="ja-JP" dirty="0" smtClean="0"/>
              <a:t>NC3</a:t>
            </a:r>
            <a:r>
              <a:rPr kumimoji="1" lang="ja-JP" altLang="en-US" dirty="0" smtClean="0"/>
              <a:t>の仕様を決める会議であったり、毎週の進捗会議に参加して</a:t>
            </a:r>
            <a:r>
              <a:rPr kumimoji="1" lang="en-US" altLang="ja-JP" dirty="0" smtClean="0"/>
              <a:t>NC3</a:t>
            </a:r>
            <a:r>
              <a:rPr kumimoji="1" lang="ja-JP" altLang="en-US" dirty="0" smtClean="0"/>
              <a:t>の理解を深めていきました。</a:t>
            </a:r>
            <a:endParaRPr kumimoji="1" lang="en-US" altLang="ja-JP" dirty="0" smtClean="0"/>
          </a:p>
          <a:p>
            <a:endParaRPr kumimoji="1" lang="en-US" altLang="ja-JP" dirty="0" smtClean="0"/>
          </a:p>
          <a:p>
            <a:r>
              <a:rPr kumimoji="1" lang="ja-JP" altLang="en-US" dirty="0" smtClean="0"/>
              <a:t>開発についてですが、開発というと設計、プログラミング、テスト、レビューといった流れが一般的ですが、</a:t>
            </a:r>
            <a:endParaRPr kumimoji="1" lang="en-US" altLang="ja-JP" dirty="0" smtClean="0"/>
          </a:p>
          <a:p>
            <a:r>
              <a:rPr kumimoji="1" lang="ja-JP" altLang="en-US" dirty="0" smtClean="0"/>
              <a:t>アジャイル的な開発であることもあり柔軟に可能で、また</a:t>
            </a:r>
            <a:r>
              <a:rPr kumimoji="1" lang="en-US" altLang="ja-JP" dirty="0" smtClean="0"/>
              <a:t>Web</a:t>
            </a:r>
            <a:r>
              <a:rPr kumimoji="1" lang="ja-JP" altLang="en-US" dirty="0" smtClean="0"/>
              <a:t>アプリケーションは画面を元に検討した方が仕様が早く固められる場合もあり、</a:t>
            </a:r>
            <a:endParaRPr kumimoji="1" lang="en-US" altLang="ja-JP" dirty="0" smtClean="0"/>
          </a:p>
          <a:p>
            <a:r>
              <a:rPr kumimoji="1" lang="ja-JP" altLang="en-US" dirty="0" smtClean="0"/>
              <a:t>先に実装、テストを行い、新井教授や開発者に何度か見てもらい仕様が固まったところで、ドキュメントに落とす作業を行っています。</a:t>
            </a:r>
            <a:endParaRPr kumimoji="1" lang="en-US" altLang="ja-JP" dirty="0" smtClean="0"/>
          </a:p>
          <a:p>
            <a:endParaRPr kumimoji="1" lang="en-US" altLang="ja-JP" dirty="0" smtClean="0"/>
          </a:p>
          <a:p>
            <a:r>
              <a:rPr kumimoji="1" lang="ja-JP" altLang="en-US" dirty="0" smtClean="0"/>
              <a:t>最終的なレビューはまだできておらず、</a:t>
            </a:r>
            <a:r>
              <a:rPr kumimoji="1" lang="en-US" altLang="ja-JP" dirty="0" smtClean="0"/>
              <a:t>12</a:t>
            </a:r>
            <a:r>
              <a:rPr kumimoji="1" lang="ja-JP" altLang="en-US" dirty="0" smtClean="0"/>
              <a:t>月後半を予定しています。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21</a:t>
            </a:fld>
            <a:endParaRPr kumimoji="1" lang="ja-JP"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22</a:t>
            </a:fld>
            <a:endParaRPr kumimoji="1" lang="ja-JP"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24</a:t>
            </a:fld>
            <a:endParaRPr kumimoji="1"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 サブタイトルの書式設定</a:t>
            </a:r>
            <a:endParaRPr kumimoji="1" lang="ja-JP" altLang="en-US" dirty="0"/>
          </a:p>
        </p:txBody>
      </p:sp>
      <p:sp>
        <p:nvSpPr>
          <p:cNvPr id="4" name="日付プレースホルダ 3"/>
          <p:cNvSpPr>
            <a:spLocks noGrp="1"/>
          </p:cNvSpPr>
          <p:nvPr>
            <p:ph type="dt" sz="half" idx="10"/>
          </p:nvPr>
        </p:nvSpPr>
        <p:spPr/>
        <p:txBody>
          <a:bodyPr/>
          <a:lstStyle/>
          <a:p>
            <a:fld id="{A9FED28E-9910-4CC0-BDE8-5AFA225D5F47}" type="datetime1">
              <a:rPr kumimoji="1" lang="ja-JP" altLang="en-US" smtClean="0"/>
              <a:pPr/>
              <a:t>2014/12/3</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6A6F51AD-34C9-47F4-86A8-3B69DA90BEA2}" type="datetime1">
              <a:rPr kumimoji="1" lang="ja-JP" altLang="en-US" smtClean="0"/>
              <a:pPr/>
              <a:t>2014/12/3</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7590417E-B2DC-43DB-A4CD-B72741785689}" type="datetime1">
              <a:rPr kumimoji="1" lang="ja-JP" altLang="en-US" smtClean="0"/>
              <a:pPr/>
              <a:t>2014/12/3</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10"/>
          </p:nvPr>
        </p:nvSpPr>
        <p:spPr/>
        <p:txBody>
          <a:bodyPr/>
          <a:lstStyle/>
          <a:p>
            <a:fld id="{BD1CCC0A-69FD-4DB1-8F69-9B7E47B35B06}" type="datetime1">
              <a:rPr kumimoji="1" lang="ja-JP" altLang="en-US" smtClean="0"/>
              <a:pPr/>
              <a:t>2014/12/3</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a:xfrm>
            <a:off x="7020272" y="6525344"/>
            <a:ext cx="2133600" cy="365125"/>
          </a:xfrm>
        </p:spPr>
        <p:txBody>
          <a:bodyPr/>
          <a:lstStyle>
            <a:lvl1pPr>
              <a:defRPr sz="2000"/>
            </a:lvl1pPr>
          </a:lstStyle>
          <a:p>
            <a:fld id="{D2D8002D-B5B0-4BAC-B1F6-782DDCCE6D9C}" type="slidenum">
              <a:rPr lang="ja-JP" altLang="en-US" smtClean="0"/>
              <a:pPr/>
              <a:t>&lt;#&gt;</a:t>
            </a:fld>
            <a:endParaRPr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0070CAFA-E75C-41BD-BE36-3967424809FA}" type="datetime1">
              <a:rPr kumimoji="1" lang="ja-JP" altLang="en-US" smtClean="0"/>
              <a:pPr/>
              <a:t>2014/12/3</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068F4025-64F1-4470-B5D1-4B3DAE112D35}" type="datetime1">
              <a:rPr kumimoji="1" lang="ja-JP" altLang="en-US" smtClean="0"/>
              <a:pPr/>
              <a:t>2014/12/3</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B9D22DCD-7121-4433-9452-1134E9B0F84C}" type="datetime1">
              <a:rPr kumimoji="1" lang="ja-JP" altLang="en-US" smtClean="0"/>
              <a:pPr/>
              <a:t>2014/12/3</a:t>
            </a:fld>
            <a:endParaRPr kumimoji="1" lang="ja-JP" altLang="en-US" dirty="0"/>
          </a:p>
        </p:txBody>
      </p:sp>
      <p:sp>
        <p:nvSpPr>
          <p:cNvPr id="8" name="フッター プレースホルダ 7"/>
          <p:cNvSpPr>
            <a:spLocks noGrp="1"/>
          </p:cNvSpPr>
          <p:nvPr>
            <p:ph type="ftr" sz="quarter" idx="11"/>
          </p:nvPr>
        </p:nvSpPr>
        <p:spPr/>
        <p:txBody>
          <a:bodyPr/>
          <a:lstStyle/>
          <a:p>
            <a:endParaRPr kumimoji="1" lang="ja-JP" altLang="en-US" dirty="0"/>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C7DC36FC-1499-47BD-B33A-43ABA6D8900D}" type="datetime1">
              <a:rPr kumimoji="1" lang="ja-JP" altLang="en-US" smtClean="0"/>
              <a:pPr/>
              <a:t>2014/12/3</a:t>
            </a:fld>
            <a:endParaRPr kumimoji="1" lang="ja-JP" altLang="en-US" dirty="0"/>
          </a:p>
        </p:txBody>
      </p:sp>
      <p:sp>
        <p:nvSpPr>
          <p:cNvPr id="4" name="フッター プレースホルダ 3"/>
          <p:cNvSpPr>
            <a:spLocks noGrp="1"/>
          </p:cNvSpPr>
          <p:nvPr>
            <p:ph type="ftr" sz="quarter" idx="11"/>
          </p:nvPr>
        </p:nvSpPr>
        <p:spPr/>
        <p:txBody>
          <a:bodyPr/>
          <a:lstStyle/>
          <a:p>
            <a:endParaRPr kumimoji="1" lang="ja-JP" altLang="en-US" dirty="0"/>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D659CCE9-15B5-4EA3-8B94-9C5237C58DE4}" type="datetime1">
              <a:rPr kumimoji="1" lang="ja-JP" altLang="en-US" smtClean="0"/>
              <a:pPr/>
              <a:t>2014/12/3</a:t>
            </a:fld>
            <a:endParaRPr kumimoji="1" lang="ja-JP" altLang="en-US" dirty="0"/>
          </a:p>
        </p:txBody>
      </p:sp>
      <p:sp>
        <p:nvSpPr>
          <p:cNvPr id="3" name="フッター プレースホルダ 2"/>
          <p:cNvSpPr>
            <a:spLocks noGrp="1"/>
          </p:cNvSpPr>
          <p:nvPr>
            <p:ph type="ftr" sz="quarter" idx="1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175F6F9-74FF-4910-8619-FBBF32934514}" type="datetime1">
              <a:rPr kumimoji="1" lang="ja-JP" altLang="en-US" smtClean="0"/>
              <a:pPr/>
              <a:t>2014/12/3</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F71BFCFD-31AB-4D54-B301-796373502974}" type="datetime1">
              <a:rPr kumimoji="1" lang="ja-JP" altLang="en-US" smtClean="0"/>
              <a:pPr/>
              <a:t>2014/12/3</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Shape 7"/>
          <p:cNvGrpSpPr/>
          <p:nvPr userDrawn="1"/>
        </p:nvGrpSpPr>
        <p:grpSpPr>
          <a:xfrm>
            <a:off x="0" y="0"/>
            <a:ext cx="9144000" cy="6957392"/>
            <a:chOff x="0" y="0"/>
            <a:chExt cx="9144000" cy="6858000"/>
          </a:xfrm>
        </p:grpSpPr>
        <p:sp>
          <p:nvSpPr>
            <p:cNvPr id="30" name="Shape 8"/>
            <p:cNvSpPr/>
            <p:nvPr/>
          </p:nvSpPr>
          <p:spPr>
            <a:xfrm>
              <a:off x="0" y="0"/>
              <a:ext cx="9144000" cy="68580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1" name="Shape 9"/>
            <p:cNvSpPr/>
            <p:nvPr/>
          </p:nvSpPr>
          <p:spPr>
            <a:xfrm>
              <a:off x="7543798" y="0"/>
              <a:ext cx="1600202" cy="2209799"/>
            </a:xfrm>
            <a:custGeom>
              <a:avLst/>
              <a:gdLst/>
              <a:ahLst/>
              <a:cxnLst/>
              <a:rect l="0" t="0" r="0" b="0"/>
              <a:pathLst>
                <a:path w="1432" h="3492" extrusionOk="0">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32" name="Shape 10"/>
            <p:cNvSpPr/>
            <p:nvPr/>
          </p:nvSpPr>
          <p:spPr>
            <a:xfrm>
              <a:off x="5580112" y="6219186"/>
              <a:ext cx="3456384" cy="425876"/>
            </a:xfrm>
            <a:custGeom>
              <a:avLst/>
              <a:gdLst/>
              <a:ahLst/>
              <a:cxnLst/>
              <a:rect l="0" t="0" r="0" b="0"/>
              <a:pathLst>
                <a:path w="17264" h="2710" extrusionOk="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grpSp>
        <p:nvGrpSpPr>
          <p:cNvPr id="19" name="Shape 12"/>
          <p:cNvGrpSpPr/>
          <p:nvPr userDrawn="1"/>
        </p:nvGrpSpPr>
        <p:grpSpPr>
          <a:xfrm>
            <a:off x="-1" y="2141264"/>
            <a:ext cx="5626745" cy="4716736"/>
            <a:chOff x="0" y="2533588"/>
            <a:chExt cx="8022335" cy="8966518"/>
          </a:xfrm>
        </p:grpSpPr>
        <p:sp>
          <p:nvSpPr>
            <p:cNvPr id="20" name="Shape 13"/>
            <p:cNvSpPr/>
            <p:nvPr/>
          </p:nvSpPr>
          <p:spPr>
            <a:xfrm>
              <a:off x="0" y="2533588"/>
              <a:ext cx="4127500" cy="2514597"/>
            </a:xfrm>
            <a:custGeom>
              <a:avLst/>
              <a:gdLst/>
              <a:ahLst/>
              <a:cxnLst/>
              <a:rect l="0" t="0" r="0" b="0"/>
              <a:pathLst>
                <a:path w="2600" h="1587" extrusionOk="0">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rgbClr val="D9F5D9"/>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1" name="Shape 14"/>
            <p:cNvSpPr/>
            <p:nvPr/>
          </p:nvSpPr>
          <p:spPr>
            <a:xfrm>
              <a:off x="0" y="4980432"/>
              <a:ext cx="3184027" cy="6519673"/>
            </a:xfrm>
            <a:custGeom>
              <a:avLst/>
              <a:gdLst/>
              <a:ahLst/>
              <a:cxnLst/>
              <a:rect l="0" t="0" r="0" b="0"/>
              <a:pathLst>
                <a:path w="857" h="2024" extrusionOk="0">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rgbClr val="B4ECB4">
                <a:alpha val="43921"/>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2" name="Shape 15"/>
            <p:cNvSpPr/>
            <p:nvPr/>
          </p:nvSpPr>
          <p:spPr>
            <a:xfrm>
              <a:off x="0" y="3371787"/>
              <a:ext cx="2895601" cy="2154237"/>
            </a:xfrm>
            <a:custGeom>
              <a:avLst/>
              <a:gdLst/>
              <a:ahLst/>
              <a:cxnLst/>
              <a:rect l="0" t="0" r="0" b="0"/>
              <a:pathLst>
                <a:path w="1974" h="1357" extrusionOk="0">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rgbClr val="B4ECB4"/>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3" name="Shape 16"/>
            <p:cNvSpPr/>
            <p:nvPr/>
          </p:nvSpPr>
          <p:spPr>
            <a:xfrm>
              <a:off x="1502663" y="5586916"/>
              <a:ext cx="6519671" cy="5913190"/>
            </a:xfrm>
            <a:custGeom>
              <a:avLst/>
              <a:gdLst/>
              <a:ahLst/>
              <a:cxnLst/>
              <a:rect l="0" t="0" r="0" b="0"/>
              <a:pathLst>
                <a:path w="2552" h="2085" extrusionOk="0">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rgbClr val="F2F2F2">
                <a:alpha val="33725"/>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4" name="Shape 17"/>
            <p:cNvSpPr/>
            <p:nvPr/>
          </p:nvSpPr>
          <p:spPr>
            <a:xfrm>
              <a:off x="1155001" y="5801712"/>
              <a:ext cx="3420932" cy="5698393"/>
            </a:xfrm>
            <a:custGeom>
              <a:avLst/>
              <a:gdLst/>
              <a:ahLst/>
              <a:cxnLst/>
              <a:rect l="0" t="0" r="0" b="0"/>
              <a:pathLst>
                <a:path w="718" h="1804" extrusionOk="0">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rgbClr val="8FE38F">
                <a:alpha val="36862"/>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sp>
        <p:nvSpPr>
          <p:cNvPr id="2" name="タイトル プレースホルダ 1"/>
          <p:cNvSpPr>
            <a:spLocks noGrp="1"/>
          </p:cNvSpPr>
          <p:nvPr>
            <p:ph type="title"/>
          </p:nvPr>
        </p:nvSpPr>
        <p:spPr>
          <a:xfrm>
            <a:off x="457200" y="125760"/>
            <a:ext cx="8229600" cy="1143000"/>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412776"/>
            <a:ext cx="8229600" cy="4713387"/>
          </a:xfrm>
          <a:prstGeom prst="rect">
            <a:avLst/>
          </a:prstGeom>
        </p:spPr>
        <p:txBody>
          <a:bodyPr vert="horz" lIns="91440" tIns="45720" rIns="91440" bIns="45720" rtlCol="0">
            <a:norm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3F5BA-E36A-437C-98D2-FDEE83C185CE}" type="datetime1">
              <a:rPr kumimoji="1" lang="ja-JP" altLang="en-US" smtClean="0"/>
              <a:pPr/>
              <a:t>2014/12/3</a:t>
            </a:fld>
            <a:endParaRPr kumimoji="1" lang="ja-JP" altLang="en-US" dirty="0"/>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 5"/>
          <p:cNvSpPr>
            <a:spLocks noGrp="1"/>
          </p:cNvSpPr>
          <p:nvPr>
            <p:ph type="sldNum" sz="quarter" idx="4"/>
          </p:nvPr>
        </p:nvSpPr>
        <p:spPr>
          <a:xfrm>
            <a:off x="6948264" y="6592267"/>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b="1" kern="1200">
          <a:solidFill>
            <a:schemeClr val="tx1"/>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2800" b="1"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Font typeface="Arial" pitchFamily="34" charset="0"/>
        <a:buChar char="–"/>
        <a:defRPr kumimoji="1" sz="2400" b="1" kern="1200">
          <a:solidFill>
            <a:schemeClr val="tx1"/>
          </a:solidFill>
          <a:latin typeface="メイリオ" pitchFamily="50" charset="-128"/>
          <a:ea typeface="メイリオ" pitchFamily="50" charset="-128"/>
          <a:cs typeface="メイリオ" pitchFamily="50" charset="-128"/>
        </a:defRPr>
      </a:lvl2pPr>
      <a:lvl3pPr marL="1143000" indent="-228600" algn="l" defTabSz="914400" rtl="0" eaLnBrk="1" latinLnBrk="0" hangingPunct="1">
        <a:spcBef>
          <a:spcPct val="20000"/>
        </a:spcBef>
        <a:buFont typeface="Arial" pitchFamily="34" charset="0"/>
        <a:buChar char="•"/>
        <a:defRPr kumimoji="1" sz="2000" b="1" kern="1200">
          <a:solidFill>
            <a:schemeClr val="tx1"/>
          </a:solidFill>
          <a:latin typeface="メイリオ" pitchFamily="50" charset="-128"/>
          <a:ea typeface="メイリオ" pitchFamily="50" charset="-128"/>
          <a:cs typeface="メイリオ" pitchFamily="50" charset="-128"/>
        </a:defRPr>
      </a:lvl3pPr>
      <a:lvl4pPr marL="1600200" indent="-228600" algn="l" defTabSz="914400" rtl="0" eaLnBrk="1" latinLnBrk="0" hangingPunct="1">
        <a:spcBef>
          <a:spcPct val="20000"/>
        </a:spcBef>
        <a:buFont typeface="Arial" pitchFamily="34" charset="0"/>
        <a:buChar char="–"/>
        <a:defRPr kumimoji="1" sz="1800" b="1" kern="1200">
          <a:solidFill>
            <a:schemeClr val="tx1"/>
          </a:solidFill>
          <a:latin typeface="メイリオ" pitchFamily="50" charset="-128"/>
          <a:ea typeface="メイリオ" pitchFamily="50" charset="-128"/>
          <a:cs typeface="メイリオ" pitchFamily="50" charset="-128"/>
        </a:defRPr>
      </a:lvl4pPr>
      <a:lvl5pPr marL="2057400" indent="-228600" algn="l" defTabSz="914400" rtl="0" eaLnBrk="1" latinLnBrk="0" hangingPunct="1">
        <a:spcBef>
          <a:spcPct val="20000"/>
        </a:spcBef>
        <a:buFont typeface="Arial" pitchFamily="34" charset="0"/>
        <a:buChar char="»"/>
        <a:defRPr kumimoji="1" sz="1800" b="1"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382911"/>
            <a:ext cx="9144000" cy="1470025"/>
          </a:xfrm>
        </p:spPr>
        <p:txBody>
          <a:bodyPr>
            <a:normAutofit/>
          </a:bodyPr>
          <a:lstStyle/>
          <a:p>
            <a:r>
              <a:rPr kumimoji="1" lang="en-US" altLang="ja-JP" sz="3600" b="1" dirty="0" smtClean="0">
                <a:latin typeface="メイリオ" pitchFamily="50" charset="-128"/>
                <a:ea typeface="メイリオ" pitchFamily="50" charset="-128"/>
                <a:cs typeface="メイリオ" pitchFamily="50" charset="-128"/>
              </a:rPr>
              <a:t>NetCommons3</a:t>
            </a:r>
            <a:r>
              <a:rPr kumimoji="1" lang="ja-JP" altLang="en-US" sz="3600" b="1" dirty="0" smtClean="0">
                <a:latin typeface="メイリオ" pitchFamily="50" charset="-128"/>
                <a:ea typeface="メイリオ" pitchFamily="50" charset="-128"/>
                <a:cs typeface="メイリオ" pitchFamily="50" charset="-128"/>
              </a:rPr>
              <a:t>プラグイン開発における</a:t>
            </a:r>
            <a:r>
              <a:rPr kumimoji="1" lang="en-US" altLang="ja-JP" sz="3600" b="1" dirty="0" smtClean="0">
                <a:latin typeface="メイリオ" pitchFamily="50" charset="-128"/>
                <a:ea typeface="メイリオ" pitchFamily="50" charset="-128"/>
                <a:cs typeface="メイリオ" pitchFamily="50" charset="-128"/>
              </a:rPr>
              <a:t/>
            </a:r>
            <a:br>
              <a:rPr kumimoji="1" lang="en-US" altLang="ja-JP" sz="3600" b="1" dirty="0" smtClean="0">
                <a:latin typeface="メイリオ" pitchFamily="50" charset="-128"/>
                <a:ea typeface="メイリオ" pitchFamily="50" charset="-128"/>
                <a:cs typeface="メイリオ" pitchFamily="50" charset="-128"/>
              </a:rPr>
            </a:br>
            <a:r>
              <a:rPr lang="ja-JP" altLang="en-US" sz="3600" b="1" dirty="0" smtClean="0">
                <a:latin typeface="メイリオ" pitchFamily="50" charset="-128"/>
                <a:ea typeface="メイリオ" pitchFamily="50" charset="-128"/>
                <a:cs typeface="メイリオ" pitchFamily="50" charset="-128"/>
              </a:rPr>
              <a:t>機能提案及び、評価</a:t>
            </a:r>
            <a:endParaRPr kumimoji="1" lang="ja-JP" altLang="en-US" sz="3600" b="1" dirty="0">
              <a:latin typeface="メイリオ" pitchFamily="50" charset="-128"/>
              <a:ea typeface="メイリオ" pitchFamily="50" charset="-128"/>
              <a:cs typeface="メイリオ" pitchFamily="50" charset="-128"/>
            </a:endParaRPr>
          </a:p>
        </p:txBody>
      </p:sp>
      <p:sp>
        <p:nvSpPr>
          <p:cNvPr id="3" name="サブタイトル 2"/>
          <p:cNvSpPr>
            <a:spLocks noGrp="1"/>
          </p:cNvSpPr>
          <p:nvPr>
            <p:ph type="subTitle" idx="1"/>
          </p:nvPr>
        </p:nvSpPr>
        <p:spPr>
          <a:xfrm>
            <a:off x="2339752" y="4293096"/>
            <a:ext cx="6408712" cy="2400672"/>
          </a:xfrm>
        </p:spPr>
        <p:txBody>
          <a:bodyPr>
            <a:noAutofit/>
          </a:bodyPr>
          <a:lstStyle/>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国立情報学研究所</a:t>
            </a:r>
            <a:r>
              <a:rPr lang="ja-JP" altLang="en-US" sz="2400" b="1" dirty="0" smtClean="0">
                <a:solidFill>
                  <a:schemeClr val="tx1"/>
                </a:solidFill>
                <a:latin typeface="メイリオ" pitchFamily="50" charset="-128"/>
                <a:ea typeface="メイリオ" pitchFamily="50" charset="-128"/>
                <a:cs typeface="メイリオ" pitchFamily="50" charset="-128"/>
              </a:rPr>
              <a:t>　社会共有知研究センター</a:t>
            </a:r>
            <a:endParaRPr lang="en-US" altLang="ja-JP" sz="2400" b="1" dirty="0" smtClean="0">
              <a:solidFill>
                <a:schemeClr val="tx1"/>
              </a:solidFill>
              <a:latin typeface="メイリオ" pitchFamily="50" charset="-128"/>
              <a:ea typeface="メイリオ" pitchFamily="50" charset="-128"/>
              <a:cs typeface="メイリオ" pitchFamily="50" charset="-128"/>
            </a:endParaRPr>
          </a:p>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新井研究室</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pPr algn="r"/>
            <a:r>
              <a:rPr lang="ja-JP" altLang="en-US" sz="2400" b="1" dirty="0" smtClean="0">
                <a:solidFill>
                  <a:schemeClr val="tx1"/>
                </a:solidFill>
                <a:latin typeface="メイリオ" pitchFamily="50" charset="-128"/>
                <a:ea typeface="メイリオ" pitchFamily="50" charset="-128"/>
                <a:cs typeface="メイリオ" pitchFamily="50" charset="-128"/>
              </a:rPr>
              <a:t>日立製作所　公共システム事業部</a:t>
            </a:r>
            <a:endParaRPr lang="en-US" altLang="ja-JP" sz="2400" b="1" dirty="0" smtClean="0">
              <a:solidFill>
                <a:schemeClr val="tx1"/>
              </a:solidFill>
              <a:latin typeface="メイリオ" pitchFamily="50" charset="-128"/>
              <a:ea typeface="メイリオ" pitchFamily="50" charset="-128"/>
              <a:cs typeface="メイリオ" pitchFamily="50" charset="-128"/>
            </a:endParaRPr>
          </a:p>
          <a:p>
            <a:pPr algn="r"/>
            <a:r>
              <a:rPr lang="ja-JP" altLang="en-US" sz="2400" b="1" dirty="0" smtClean="0">
                <a:solidFill>
                  <a:schemeClr val="tx1"/>
                </a:solidFill>
                <a:latin typeface="メイリオ" pitchFamily="50" charset="-128"/>
                <a:ea typeface="メイリオ" pitchFamily="50" charset="-128"/>
                <a:cs typeface="メイリオ" pitchFamily="50" charset="-128"/>
              </a:rPr>
              <a:t>消防システム開発センタ　第</a:t>
            </a:r>
            <a:r>
              <a:rPr lang="en-US" altLang="ja-JP" sz="2400" b="1" dirty="0" smtClean="0">
                <a:solidFill>
                  <a:schemeClr val="tx1"/>
                </a:solidFill>
                <a:latin typeface="メイリオ" pitchFamily="50" charset="-128"/>
                <a:ea typeface="メイリオ" pitchFamily="50" charset="-128"/>
                <a:cs typeface="メイリオ" pitchFamily="50" charset="-128"/>
              </a:rPr>
              <a:t>1</a:t>
            </a:r>
            <a:r>
              <a:rPr lang="ja-JP" altLang="en-US" sz="2400" b="1" dirty="0" smtClean="0">
                <a:solidFill>
                  <a:schemeClr val="tx1"/>
                </a:solidFill>
                <a:latin typeface="メイリオ" pitchFamily="50" charset="-128"/>
                <a:ea typeface="メイリオ" pitchFamily="50" charset="-128"/>
                <a:cs typeface="メイリオ" pitchFamily="50" charset="-128"/>
              </a:rPr>
              <a:t>Ｇ</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外田浩太朗</a:t>
            </a:r>
            <a:endParaRPr kumimoji="1" lang="ja-JP" altLang="en-US" sz="2400" b="1" dirty="0">
              <a:solidFill>
                <a:schemeClr val="tx1"/>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a:t>
            </a:r>
            <a:r>
              <a:rPr lang="ja-JP" altLang="en-US" dirty="0" smtClean="0"/>
              <a:t> </a:t>
            </a:r>
            <a:r>
              <a:rPr lang="en-US" altLang="ja-JP" dirty="0" smtClean="0"/>
              <a:t>HTML, </a:t>
            </a:r>
            <a:r>
              <a:rPr lang="en-US" altLang="ja-JP" u="sng" dirty="0" smtClean="0"/>
              <a:t>CSS</a:t>
            </a:r>
            <a:r>
              <a:rPr lang="en-US" altLang="ja-JP" dirty="0" smtClean="0"/>
              <a:t>, 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323528" y="2924944"/>
            <a:ext cx="5760640" cy="3405661"/>
          </a:xfrm>
          <a:prstGeom prst="rect">
            <a:avLst/>
          </a:prstGeom>
          <a:noFill/>
          <a:ln w="9525">
            <a:noFill/>
            <a:miter lim="800000"/>
            <a:headEnd/>
            <a:tailEnd/>
          </a:ln>
        </p:spPr>
      </p:pic>
      <p:sp>
        <p:nvSpPr>
          <p:cNvPr id="9" name="四角形吹き出し 8"/>
          <p:cNvSpPr/>
          <p:nvPr/>
        </p:nvSpPr>
        <p:spPr>
          <a:xfrm>
            <a:off x="4283968" y="3045621"/>
            <a:ext cx="4320480" cy="3140968"/>
          </a:xfrm>
          <a:prstGeom prst="wedgeRectCallout">
            <a:avLst>
              <a:gd name="adj1" fmla="val -63514"/>
              <a:gd name="adj2" fmla="val 2604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a:t>
            </a:r>
            <a:r>
              <a:rPr lang="en-US" altLang="ja-JP" u="sng" dirty="0" smtClean="0">
                <a:solidFill>
                  <a:srgbClr val="FF0000"/>
                </a:solidFill>
              </a:rPr>
              <a:t>&lt;link rel=“stylesheet” type=“text/css”</a:t>
            </a:r>
          </a:p>
          <a:p>
            <a:r>
              <a:rPr lang="en-US" altLang="ja-JP" dirty="0" smtClean="0">
                <a:solidFill>
                  <a:srgbClr val="FF0000"/>
                </a:solidFill>
              </a:rPr>
              <a:t>          </a:t>
            </a:r>
            <a:r>
              <a:rPr lang="en-US" altLang="ja-JP" u="sng" dirty="0" smtClean="0">
                <a:solidFill>
                  <a:srgbClr val="FF0000"/>
                </a:solidFill>
              </a:rPr>
              <a:t>href=“Google.css”&gt;&lt;/link&gt;</a:t>
            </a:r>
          </a:p>
          <a:p>
            <a:r>
              <a:rPr lang="en-US" altLang="ja-JP" dirty="0" smtClean="0"/>
              <a:t>    &lt;/head&gt;</a:t>
            </a:r>
          </a:p>
          <a:p>
            <a:r>
              <a:rPr lang="en-US" altLang="ja-JP" dirty="0" smtClean="0"/>
              <a:t>    &lt;body&gt;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p:txBody>
      </p:sp>
      <p:sp>
        <p:nvSpPr>
          <p:cNvPr id="11" name="四角形吹き出し 10"/>
          <p:cNvSpPr/>
          <p:nvPr/>
        </p:nvSpPr>
        <p:spPr>
          <a:xfrm>
            <a:off x="6516216" y="5061845"/>
            <a:ext cx="2376264" cy="1052736"/>
          </a:xfrm>
          <a:prstGeom prst="wedgeRectCallout">
            <a:avLst>
              <a:gd name="adj1" fmla="val -79128"/>
              <a:gd name="adj2" fmla="val -27774"/>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ja-JP" dirty="0" smtClean="0">
                <a:solidFill>
                  <a:srgbClr val="FF0000"/>
                </a:solidFill>
              </a:rPr>
              <a:t>  </a:t>
            </a:r>
            <a:r>
              <a:rPr lang="en-US" altLang="ja-JP" u="sng" dirty="0" smtClean="0">
                <a:solidFill>
                  <a:srgbClr val="FF0000"/>
                </a:solidFill>
              </a:rPr>
              <a:t>textarea {</a:t>
            </a:r>
          </a:p>
          <a:p>
            <a:r>
              <a:rPr lang="en-US" altLang="ja-JP" dirty="0" smtClean="0">
                <a:solidFill>
                  <a:srgbClr val="FF0000"/>
                </a:solidFill>
              </a:rPr>
              <a:t>      </a:t>
            </a:r>
            <a:r>
              <a:rPr lang="en-US" altLang="ja-JP" u="sng" dirty="0" smtClean="0">
                <a:solidFill>
                  <a:srgbClr val="FF0000"/>
                </a:solidFill>
              </a:rPr>
              <a:t>text-align: center;</a:t>
            </a:r>
          </a:p>
          <a:p>
            <a:r>
              <a:rPr lang="en-US" altLang="ja-JP" dirty="0" smtClean="0">
                <a:solidFill>
                  <a:srgbClr val="FF0000"/>
                </a:solidFill>
              </a:rPr>
              <a:t>  </a:t>
            </a:r>
            <a:r>
              <a:rPr lang="en-US" altLang="ja-JP" u="sng" dirty="0" smtClean="0">
                <a:solidFill>
                  <a:srgbClr val="FF0000"/>
                </a:solidFill>
              </a:rPr>
              <a:t>}</a:t>
            </a:r>
          </a:p>
        </p:txBody>
      </p:sp>
      <p:sp>
        <p:nvSpPr>
          <p:cNvPr id="12" name="フローチャート: 処理 11"/>
          <p:cNvSpPr/>
          <p:nvPr/>
        </p:nvSpPr>
        <p:spPr>
          <a:xfrm>
            <a:off x="4283968" y="2613573"/>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②外部ファイルを読み込む（一般的）</a:t>
            </a:r>
            <a:endParaRPr kumimoji="1" lang="ja-JP" altLang="en-US" sz="2000" dirty="0"/>
          </a:p>
        </p:txBody>
      </p:sp>
      <p:sp>
        <p:nvSpPr>
          <p:cNvPr id="13" name="フローチャート: 処理 12"/>
          <p:cNvSpPr/>
          <p:nvPr/>
        </p:nvSpPr>
        <p:spPr>
          <a:xfrm>
            <a:off x="6516216" y="4629797"/>
            <a:ext cx="2376264" cy="432048"/>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000" dirty="0" smtClean="0"/>
              <a:t>Google.css</a:t>
            </a:r>
            <a:endParaRPr kumimoji="1" lang="ja-JP" altLang="en-US" sz="2000" dirty="0"/>
          </a:p>
        </p:txBody>
      </p:sp>
      <p:sp>
        <p:nvSpPr>
          <p:cNvPr id="15" name="コンテンツ プレースホルダ 2"/>
          <p:cNvSpPr txBox="1">
            <a:spLocks/>
          </p:cNvSpPr>
          <p:nvPr/>
        </p:nvSpPr>
        <p:spPr>
          <a:xfrm>
            <a:off x="611560" y="1340768"/>
            <a:ext cx="8229600" cy="115212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CSS(Cascading Style Sheet)</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とは</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要素をどのように表示するかを指示する。</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見た目</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endParaRPr kumimoji="1" lang="ja-JP" altLang="en-US"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a:t>
            </a:r>
            <a:r>
              <a:rPr lang="ja-JP" altLang="en-US" dirty="0" smtClean="0"/>
              <a:t> </a:t>
            </a:r>
            <a:r>
              <a:rPr lang="en-US" altLang="ja-JP" dirty="0" smtClean="0"/>
              <a:t>HTML, CSS, </a:t>
            </a:r>
            <a:r>
              <a:rPr lang="en-US" altLang="ja-JP" u="sng" dirty="0" smtClean="0"/>
              <a:t>Javascript</a:t>
            </a:r>
            <a:endParaRPr kumimoji="1" lang="ja-JP" altLang="en-US" u="sng"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395536" y="3164307"/>
            <a:ext cx="5760640" cy="3405661"/>
          </a:xfrm>
          <a:prstGeom prst="rect">
            <a:avLst/>
          </a:prstGeom>
          <a:noFill/>
          <a:ln w="9525">
            <a:noFill/>
            <a:miter lim="800000"/>
            <a:headEnd/>
            <a:tailEnd/>
          </a:ln>
        </p:spPr>
      </p:pic>
      <p:sp>
        <p:nvSpPr>
          <p:cNvPr id="9" name="四角形吹き出し 8"/>
          <p:cNvSpPr/>
          <p:nvPr/>
        </p:nvSpPr>
        <p:spPr>
          <a:xfrm>
            <a:off x="4355976" y="3284984"/>
            <a:ext cx="4320480" cy="3140968"/>
          </a:xfrm>
          <a:prstGeom prst="wedgeRectCallout">
            <a:avLst>
              <a:gd name="adj1" fmla="val -63514"/>
              <a:gd name="adj2" fmla="val 2604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ja-JP" altLang="en-US" dirty="0" smtClean="0"/>
              <a:t>    </a:t>
            </a:r>
            <a:r>
              <a:rPr lang="en-US" altLang="ja-JP" dirty="0" smtClean="0"/>
              <a:t>&lt;/head&gt;</a:t>
            </a:r>
          </a:p>
          <a:p>
            <a:r>
              <a:rPr lang="en-US" altLang="ja-JP" dirty="0" smtClean="0"/>
              <a:t>    &lt;body&gt;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a:p>
            <a:r>
              <a:rPr lang="en-US" altLang="ja-JP" u="sng" dirty="0" smtClean="0">
                <a:solidFill>
                  <a:srgbClr val="FF0000"/>
                </a:solidFill>
              </a:rPr>
              <a:t>&lt;script&gt;</a:t>
            </a:r>
          </a:p>
          <a:p>
            <a:r>
              <a:rPr lang="en-US" altLang="ja-JP" u="sng" dirty="0" smtClean="0">
                <a:solidFill>
                  <a:srgbClr val="FF0000"/>
                </a:solidFill>
              </a:rPr>
              <a:t>&lt;/script&gt;</a:t>
            </a:r>
          </a:p>
        </p:txBody>
      </p:sp>
      <p:sp>
        <p:nvSpPr>
          <p:cNvPr id="10" name="コンテンツ プレースホルダ 2"/>
          <p:cNvSpPr>
            <a:spLocks noGrp="1"/>
          </p:cNvSpPr>
          <p:nvPr>
            <p:ph idx="1"/>
          </p:nvPr>
        </p:nvSpPr>
        <p:spPr>
          <a:xfrm>
            <a:off x="611560" y="1307901"/>
            <a:ext cx="8229600" cy="1545035"/>
          </a:xfrm>
        </p:spPr>
        <p:txBody>
          <a:bodyPr>
            <a:normAutofit/>
          </a:bodyPr>
          <a:lstStyle/>
          <a:p>
            <a:r>
              <a:rPr kumimoji="1" lang="en-US" altLang="ja-JP" sz="2400" dirty="0" smtClean="0"/>
              <a:t>Javascript</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ブラウザで動作するスクリプト言語。</a:t>
            </a:r>
            <a:endParaRPr lang="en-US" altLang="ja-JP" sz="2400" dirty="0" smtClean="0"/>
          </a:p>
          <a:p>
            <a:pPr>
              <a:buNone/>
            </a:pPr>
            <a:r>
              <a:rPr lang="ja-JP" altLang="en-US" sz="2400" dirty="0" smtClean="0"/>
              <a:t>　</a:t>
            </a:r>
            <a:r>
              <a:rPr lang="en-US" altLang="ja-JP" sz="2400" dirty="0" smtClean="0"/>
              <a:t>『</a:t>
            </a:r>
            <a:r>
              <a:rPr lang="ja-JP" altLang="en-US" sz="2400" dirty="0" smtClean="0"/>
              <a:t>動き</a:t>
            </a:r>
            <a:r>
              <a:rPr lang="en-US" altLang="ja-JP" sz="2400" dirty="0" smtClean="0"/>
              <a:t>』</a:t>
            </a:r>
            <a:endParaRPr lang="ja-JP" altLang="en-US" sz="2400" dirty="0" smtClean="0"/>
          </a:p>
          <a:p>
            <a:pPr>
              <a:buNone/>
            </a:pPr>
            <a:endParaRPr kumimoji="1" lang="ja-JP" altLang="en-US" sz="2400" dirty="0"/>
          </a:p>
        </p:txBody>
      </p:sp>
      <p:sp>
        <p:nvSpPr>
          <p:cNvPr id="12" name="フローチャート: 処理 11"/>
          <p:cNvSpPr/>
          <p:nvPr/>
        </p:nvSpPr>
        <p:spPr>
          <a:xfrm>
            <a:off x="4355976" y="2852936"/>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①</a:t>
            </a:r>
            <a:r>
              <a:rPr lang="en-US" altLang="ja-JP" sz="2000" dirty="0" smtClean="0"/>
              <a:t>script</a:t>
            </a:r>
            <a:r>
              <a:rPr lang="ja-JP" altLang="en-US" sz="2000" dirty="0" smtClean="0"/>
              <a:t>タグで記述</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a:t>
            </a:r>
            <a:r>
              <a:rPr lang="ja-JP" altLang="en-US" dirty="0" smtClean="0"/>
              <a:t> </a:t>
            </a:r>
            <a:r>
              <a:rPr lang="en-US" altLang="ja-JP" dirty="0" smtClean="0"/>
              <a:t>HTML, CSS, </a:t>
            </a:r>
            <a:r>
              <a:rPr lang="en-US" altLang="ja-JP" u="sng" dirty="0" smtClean="0"/>
              <a:t>Javascript</a:t>
            </a:r>
            <a:endParaRPr kumimoji="1" lang="ja-JP" altLang="en-US" u="sng"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323528" y="3092299"/>
            <a:ext cx="5760640" cy="3405661"/>
          </a:xfrm>
          <a:prstGeom prst="rect">
            <a:avLst/>
          </a:prstGeom>
          <a:noFill/>
          <a:ln w="9525">
            <a:noFill/>
            <a:miter lim="800000"/>
            <a:headEnd/>
            <a:tailEnd/>
          </a:ln>
        </p:spPr>
      </p:pic>
      <p:sp>
        <p:nvSpPr>
          <p:cNvPr id="9" name="四角形吹き出し 8"/>
          <p:cNvSpPr/>
          <p:nvPr/>
        </p:nvSpPr>
        <p:spPr>
          <a:xfrm>
            <a:off x="4283968" y="3212976"/>
            <a:ext cx="4320480" cy="3140968"/>
          </a:xfrm>
          <a:prstGeom prst="wedgeRectCallout">
            <a:avLst>
              <a:gd name="adj1" fmla="val -63514"/>
              <a:gd name="adj2" fmla="val 2604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&lt;script type=“text/javacript”</a:t>
            </a:r>
          </a:p>
          <a:p>
            <a:r>
              <a:rPr lang="en-US" altLang="ja-JP" dirty="0" smtClean="0"/>
              <a:t>           src=“Google.js”&gt;&lt;/script&gt;</a:t>
            </a:r>
          </a:p>
          <a:p>
            <a:r>
              <a:rPr lang="ja-JP" altLang="en-US" dirty="0" smtClean="0"/>
              <a:t>    </a:t>
            </a:r>
            <a:r>
              <a:rPr lang="en-US" altLang="ja-JP" dirty="0" smtClean="0"/>
              <a:t>&lt;/head&gt;</a:t>
            </a:r>
          </a:p>
          <a:p>
            <a:r>
              <a:rPr lang="en-US" altLang="ja-JP" dirty="0" smtClean="0"/>
              <a:t>    &lt;body&gt;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p:txBody>
      </p:sp>
      <p:sp>
        <p:nvSpPr>
          <p:cNvPr id="12" name="フローチャート: 処理 11"/>
          <p:cNvSpPr/>
          <p:nvPr/>
        </p:nvSpPr>
        <p:spPr>
          <a:xfrm>
            <a:off x="4283968" y="2780928"/>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②外部ファイルを読み込む（一般的）</a:t>
            </a:r>
          </a:p>
        </p:txBody>
      </p:sp>
      <p:sp>
        <p:nvSpPr>
          <p:cNvPr id="14" name="コンテンツ プレースホルダ 2"/>
          <p:cNvSpPr>
            <a:spLocks noGrp="1"/>
          </p:cNvSpPr>
          <p:nvPr>
            <p:ph idx="1"/>
          </p:nvPr>
        </p:nvSpPr>
        <p:spPr>
          <a:xfrm>
            <a:off x="611560" y="1307901"/>
            <a:ext cx="8229600" cy="1545035"/>
          </a:xfrm>
        </p:spPr>
        <p:txBody>
          <a:bodyPr>
            <a:normAutofit/>
          </a:bodyPr>
          <a:lstStyle/>
          <a:p>
            <a:r>
              <a:rPr kumimoji="1" lang="en-US" altLang="ja-JP" sz="2400" dirty="0" smtClean="0"/>
              <a:t>Javascript</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ブラウザで動作するスクリプト言語。</a:t>
            </a:r>
            <a:endParaRPr lang="en-US" altLang="ja-JP" sz="2400" dirty="0" smtClean="0"/>
          </a:p>
          <a:p>
            <a:pPr>
              <a:buNone/>
            </a:pPr>
            <a:r>
              <a:rPr lang="ja-JP" altLang="en-US" sz="2400" dirty="0" smtClean="0"/>
              <a:t>　</a:t>
            </a:r>
            <a:r>
              <a:rPr lang="en-US" altLang="ja-JP" sz="2400" dirty="0" smtClean="0"/>
              <a:t>『</a:t>
            </a:r>
            <a:r>
              <a:rPr lang="ja-JP" altLang="en-US" sz="2400" dirty="0" smtClean="0"/>
              <a:t>動き</a:t>
            </a:r>
            <a:r>
              <a:rPr lang="en-US" altLang="ja-JP" sz="2400" dirty="0" smtClean="0"/>
              <a:t>』</a:t>
            </a:r>
            <a:endParaRPr lang="ja-JP" altLang="en-US" sz="2400" dirty="0" smtClean="0"/>
          </a:p>
          <a:p>
            <a:pPr>
              <a:buNone/>
            </a:pPr>
            <a:endParaRPr kumimoji="1" lang="ja-JP" alt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1.3 NC2</a:t>
            </a:r>
            <a:r>
              <a:rPr kumimoji="1" lang="ja-JP" altLang="en-US" dirty="0" smtClean="0"/>
              <a:t>との主な相違点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827584" y="1700808"/>
            <a:ext cx="511256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PHP</a:t>
            </a:r>
            <a:r>
              <a:rPr lang="ja-JP" altLang="en-US" sz="3200" b="1" dirty="0" smtClean="0">
                <a:ea typeface="メイリオ" pitchFamily="50" charset="-128"/>
                <a:cs typeface="メイリオ" pitchFamily="50" charset="-128"/>
              </a:rPr>
              <a:t>フレームワーク変更</a:t>
            </a:r>
            <a:endParaRPr kumimoji="1" lang="ja-JP" altLang="en-US" sz="3200" b="1" dirty="0">
              <a:ea typeface="メイリオ" pitchFamily="50" charset="-128"/>
              <a:cs typeface="メイリオ" pitchFamily="50" charset="-128"/>
            </a:endParaRPr>
          </a:p>
        </p:txBody>
      </p:sp>
      <p:sp>
        <p:nvSpPr>
          <p:cNvPr id="8" name="角丸四角形 7"/>
          <p:cNvSpPr/>
          <p:nvPr/>
        </p:nvSpPr>
        <p:spPr>
          <a:xfrm>
            <a:off x="2627784" y="2852936"/>
            <a:ext cx="6048672"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Javascript</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9" name="角丸四角形 8"/>
          <p:cNvSpPr/>
          <p:nvPr/>
        </p:nvSpPr>
        <p:spPr>
          <a:xfrm>
            <a:off x="899592" y="4149080"/>
            <a:ext cx="4896544"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6"/>
          </a:lnRef>
          <a:fillRef idx="2">
            <a:schemeClr val="accent6"/>
          </a:fillRef>
          <a:effectRef idx="1">
            <a:schemeClr val="accent6"/>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CSS</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10" name="角丸四角形 9"/>
          <p:cNvSpPr/>
          <p:nvPr/>
        </p:nvSpPr>
        <p:spPr>
          <a:xfrm>
            <a:off x="4355976" y="5301208"/>
            <a:ext cx="4320480"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1"/>
          </a:lnRef>
          <a:fillRef idx="2">
            <a:schemeClr val="accent1"/>
          </a:fillRef>
          <a:effectRef idx="1">
            <a:schemeClr val="accent1"/>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CI</a:t>
            </a:r>
            <a:r>
              <a:rPr kumimoji="1" lang="ja-JP" altLang="en-US" sz="3200" b="1" dirty="0" smtClean="0">
                <a:ea typeface="メイリオ" pitchFamily="50" charset="-128"/>
                <a:cs typeface="メイリオ" pitchFamily="50" charset="-128"/>
              </a:rPr>
              <a:t>ツール採用</a:t>
            </a:r>
            <a:endParaRPr kumimoji="1" lang="ja-JP" altLang="en-US" sz="32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1.3 NC2</a:t>
            </a:r>
            <a:r>
              <a:rPr kumimoji="1" lang="ja-JP" altLang="en-US" dirty="0" smtClean="0"/>
              <a:t>との主な相違点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14</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827584" y="1700808"/>
            <a:ext cx="511256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PHP</a:t>
            </a:r>
            <a:r>
              <a:rPr lang="ja-JP" altLang="en-US" sz="3200" b="1" dirty="0" smtClean="0">
                <a:ea typeface="メイリオ" pitchFamily="50" charset="-128"/>
                <a:cs typeface="メイリオ" pitchFamily="50" charset="-128"/>
              </a:rPr>
              <a:t>フレームワーク変更</a:t>
            </a:r>
            <a:endParaRPr kumimoji="1" lang="ja-JP" altLang="en-US" sz="3200" b="1" dirty="0">
              <a:ea typeface="メイリオ" pitchFamily="50" charset="-128"/>
              <a:cs typeface="メイリオ" pitchFamily="50" charset="-128"/>
            </a:endParaRPr>
          </a:p>
        </p:txBody>
      </p:sp>
      <p:sp>
        <p:nvSpPr>
          <p:cNvPr id="8" name="角丸四角形 7"/>
          <p:cNvSpPr/>
          <p:nvPr/>
        </p:nvSpPr>
        <p:spPr>
          <a:xfrm>
            <a:off x="2627784" y="2852936"/>
            <a:ext cx="6048672"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Javascript</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9" name="角丸四角形 8"/>
          <p:cNvSpPr/>
          <p:nvPr/>
        </p:nvSpPr>
        <p:spPr>
          <a:xfrm>
            <a:off x="899592" y="4149080"/>
            <a:ext cx="4896544"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6"/>
          </a:lnRef>
          <a:fillRef idx="2">
            <a:schemeClr val="accent6"/>
          </a:fillRef>
          <a:effectRef idx="1">
            <a:schemeClr val="accent6"/>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CSS</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10" name="角丸四角形 9"/>
          <p:cNvSpPr/>
          <p:nvPr/>
        </p:nvSpPr>
        <p:spPr>
          <a:xfrm>
            <a:off x="4355976" y="5301208"/>
            <a:ext cx="4320480"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1"/>
          </a:lnRef>
          <a:fillRef idx="2">
            <a:schemeClr val="accent1"/>
          </a:fillRef>
          <a:effectRef idx="1">
            <a:schemeClr val="accent1"/>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CI</a:t>
            </a:r>
            <a:r>
              <a:rPr kumimoji="1" lang="ja-JP" altLang="en-US" sz="3200" b="1" dirty="0" smtClean="0">
                <a:ea typeface="メイリオ" pitchFamily="50" charset="-128"/>
                <a:cs typeface="メイリオ" pitchFamily="50" charset="-128"/>
              </a:rPr>
              <a:t>ツール採用</a:t>
            </a:r>
            <a:endParaRPr kumimoji="1" lang="ja-JP" altLang="en-US" sz="3200" b="1" dirty="0">
              <a:ea typeface="メイリオ" pitchFamily="50" charset="-128"/>
              <a:cs typeface="メイリオ" pitchFamily="50" charset="-128"/>
            </a:endParaRPr>
          </a:p>
        </p:txBody>
      </p:sp>
      <p:sp>
        <p:nvSpPr>
          <p:cNvPr id="11" name="角丸四角形吹き出し 10"/>
          <p:cNvSpPr/>
          <p:nvPr/>
        </p:nvSpPr>
        <p:spPr>
          <a:xfrm>
            <a:off x="251520" y="2708920"/>
            <a:ext cx="8640960" cy="3960440"/>
          </a:xfrm>
          <a:prstGeom prst="wedgeRoundRectCallout">
            <a:avLst>
              <a:gd name="adj1" fmla="val -21599"/>
              <a:gd name="adj2" fmla="val -56790"/>
              <a:gd name="adj3" fmla="val 16667"/>
            </a:avLst>
          </a:prstGeom>
          <a:scene3d>
            <a:camera prst="orthographicFront"/>
            <a:lightRig rig="threePt" dir="t"/>
          </a:scene3d>
          <a:sp3d>
            <a:bevelT prst="relaxedInset"/>
          </a:sp3d>
        </p:spPr>
        <p:style>
          <a:lnRef idx="1">
            <a:schemeClr val="accent5"/>
          </a:lnRef>
          <a:fillRef idx="2">
            <a:schemeClr val="accent5"/>
          </a:fillRef>
          <a:effectRef idx="1">
            <a:schemeClr val="accent5"/>
          </a:effectRef>
          <a:fontRef idx="minor">
            <a:schemeClr val="dk1"/>
          </a:fontRef>
        </p:style>
        <p:txBody>
          <a:bodyPr rtlCol="0" anchor="t"/>
          <a:lstStyle/>
          <a:p>
            <a:r>
              <a:rPr kumimoji="1" lang="en-US" altLang="ja-JP" sz="2800" b="1" dirty="0" smtClean="0"/>
              <a:t>[NC2</a:t>
            </a:r>
            <a:r>
              <a:rPr lang="ja-JP" altLang="en-US" sz="2800" b="1" dirty="0" smtClean="0"/>
              <a:t>以前</a:t>
            </a:r>
            <a:r>
              <a:rPr kumimoji="1" lang="en-US" altLang="ja-JP" sz="2800" b="1" dirty="0" smtClean="0"/>
              <a:t>]</a:t>
            </a:r>
          </a:p>
          <a:p>
            <a:r>
              <a:rPr lang="ja-JP" altLang="en-US" sz="2800" b="1" dirty="0" smtClean="0"/>
              <a:t>　</a:t>
            </a:r>
            <a:r>
              <a:rPr kumimoji="1" lang="en-US" altLang="ja-JP" sz="2800" b="1" dirty="0" smtClean="0"/>
              <a:t>Maple</a:t>
            </a:r>
            <a:r>
              <a:rPr kumimoji="1" lang="ja-JP" altLang="en-US" sz="2800" b="1" dirty="0" smtClean="0"/>
              <a:t>　　・開発者が日本人でドキュメントが豊富</a:t>
            </a:r>
            <a:endParaRPr kumimoji="1" lang="en-US" altLang="ja-JP" sz="2800" b="1" dirty="0" smtClean="0"/>
          </a:p>
          <a:p>
            <a:r>
              <a:rPr lang="ja-JP" altLang="en-US" sz="2800" b="1" dirty="0" smtClean="0"/>
              <a:t>　　　　　　　・開発は終了しており、サポートがない</a:t>
            </a:r>
            <a:endParaRPr lang="en-US" altLang="ja-JP" sz="2800" b="1" dirty="0" smtClean="0"/>
          </a:p>
          <a:p>
            <a:r>
              <a:rPr lang="en-US" altLang="ja-JP" sz="2800" b="1" dirty="0" smtClean="0"/>
              <a:t>[NC3]</a:t>
            </a:r>
          </a:p>
          <a:p>
            <a:r>
              <a:rPr lang="ja-JP" altLang="en-US" sz="2800" b="1" dirty="0" smtClean="0"/>
              <a:t>　</a:t>
            </a:r>
            <a:r>
              <a:rPr lang="en-US" altLang="ja-JP" sz="2800" b="1" dirty="0" smtClean="0"/>
              <a:t>CakePHP</a:t>
            </a:r>
            <a:r>
              <a:rPr lang="ja-JP" altLang="en-US" sz="2800" b="1" dirty="0" smtClean="0"/>
              <a:t>　　  ・日本国内では最も使われている</a:t>
            </a:r>
            <a:endParaRPr lang="en-US" altLang="ja-JP" sz="2800" b="1" dirty="0" smtClean="0"/>
          </a:p>
          <a:p>
            <a:r>
              <a:rPr kumimoji="1" lang="ja-JP" altLang="en-US" sz="2800" b="1" dirty="0" smtClean="0"/>
              <a:t>　　　　　　　　　・ドキュメントやノウハウが豊富</a:t>
            </a:r>
            <a:endParaRPr kumimoji="1" lang="en-US" altLang="ja-JP" sz="2800" b="1" dirty="0" smtClean="0"/>
          </a:p>
          <a:p>
            <a:r>
              <a:rPr lang="ja-JP" altLang="en-US" sz="2800" b="1" dirty="0" smtClean="0"/>
              <a:t>　　　　　　　　　・</a:t>
            </a:r>
            <a:r>
              <a:rPr lang="en-US" altLang="ja-JP" sz="2800" b="1" dirty="0" smtClean="0"/>
              <a:t>MVC</a:t>
            </a:r>
            <a:r>
              <a:rPr lang="ja-JP" altLang="en-US" sz="2800" b="1" dirty="0" smtClean="0"/>
              <a:t>モデルが採用されている</a:t>
            </a:r>
            <a:endParaRPr lang="en-US" altLang="ja-JP" sz="2800" b="1" dirty="0" smtClean="0"/>
          </a:p>
          <a:p>
            <a:r>
              <a:rPr kumimoji="1" lang="ja-JP" altLang="en-US" sz="2800" b="1" dirty="0" smtClean="0"/>
              <a:t>　　　　　　　　　・</a:t>
            </a:r>
            <a:r>
              <a:rPr lang="ja-JP" altLang="en-US" sz="2800" b="1" dirty="0" smtClean="0"/>
              <a:t>現在も盛んに開発が行われている</a:t>
            </a:r>
            <a:endParaRPr kumimoji="1" lang="ja-JP"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1.3 NC2</a:t>
            </a:r>
            <a:r>
              <a:rPr kumimoji="1" lang="ja-JP" altLang="en-US" dirty="0" smtClean="0"/>
              <a:t>との主な相違点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827584" y="1700808"/>
            <a:ext cx="5112568" cy="720080"/>
          </a:xfrm>
          <a:prstGeom prst="roundRect">
            <a:avLst/>
          </a:prstGeom>
          <a:gradFill>
            <a:gsLst>
              <a:gs pos="0">
                <a:schemeClr val="accent5">
                  <a:tint val="50000"/>
                  <a:satMod val="300000"/>
                  <a:alpha val="0"/>
                </a:schemeClr>
              </a:gs>
              <a:gs pos="35000">
                <a:schemeClr val="accent5">
                  <a:tint val="37000"/>
                  <a:satMod val="300000"/>
                </a:schemeClr>
              </a:gs>
              <a:gs pos="100000">
                <a:schemeClr val="accent5">
                  <a:tint val="15000"/>
                  <a:satMod val="350000"/>
                </a:schemeClr>
              </a:gs>
            </a:gsLst>
          </a:gradFill>
          <a:ln>
            <a:solidFill>
              <a:schemeClr val="accent5">
                <a:shade val="95000"/>
                <a:satMod val="105000"/>
              </a:schemeClr>
            </a:solidFill>
          </a:ln>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solidFill>
                  <a:srgbClr val="CDCDCD"/>
                </a:solidFill>
                <a:ea typeface="メイリオ" pitchFamily="50" charset="-128"/>
                <a:cs typeface="メイリオ" pitchFamily="50" charset="-128"/>
              </a:rPr>
              <a:t>PHP</a:t>
            </a:r>
            <a:r>
              <a:rPr lang="ja-JP" altLang="en-US" sz="3200" b="1" dirty="0" smtClean="0">
                <a:solidFill>
                  <a:srgbClr val="CDCDCD"/>
                </a:solidFill>
                <a:ea typeface="メイリオ" pitchFamily="50" charset="-128"/>
                <a:cs typeface="メイリオ" pitchFamily="50" charset="-128"/>
              </a:rPr>
              <a:t>フレームワーク変更</a:t>
            </a:r>
            <a:endParaRPr kumimoji="1" lang="ja-JP" altLang="en-US" sz="3200" b="1" dirty="0">
              <a:solidFill>
                <a:srgbClr val="CDCDCD"/>
              </a:solidFill>
              <a:ea typeface="メイリオ" pitchFamily="50" charset="-128"/>
              <a:cs typeface="メイリオ" pitchFamily="50" charset="-128"/>
            </a:endParaRPr>
          </a:p>
        </p:txBody>
      </p:sp>
      <p:sp>
        <p:nvSpPr>
          <p:cNvPr id="8" name="角丸四角形 7"/>
          <p:cNvSpPr/>
          <p:nvPr/>
        </p:nvSpPr>
        <p:spPr>
          <a:xfrm>
            <a:off x="2627784" y="2852936"/>
            <a:ext cx="6048672"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Javascript</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9" name="角丸四角形 8"/>
          <p:cNvSpPr/>
          <p:nvPr/>
        </p:nvSpPr>
        <p:spPr>
          <a:xfrm>
            <a:off x="899592" y="4149080"/>
            <a:ext cx="4896544"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6"/>
          </a:lnRef>
          <a:fillRef idx="2">
            <a:schemeClr val="accent6"/>
          </a:fillRef>
          <a:effectRef idx="1">
            <a:schemeClr val="accent6"/>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CSS</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10" name="角丸四角形 9"/>
          <p:cNvSpPr/>
          <p:nvPr/>
        </p:nvSpPr>
        <p:spPr>
          <a:xfrm>
            <a:off x="4355976" y="5301208"/>
            <a:ext cx="4320480"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1"/>
          </a:lnRef>
          <a:fillRef idx="2">
            <a:schemeClr val="accent1"/>
          </a:fillRef>
          <a:effectRef idx="1">
            <a:schemeClr val="accent1"/>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CI</a:t>
            </a:r>
            <a:r>
              <a:rPr kumimoji="1" lang="ja-JP" altLang="en-US" sz="3200" b="1" dirty="0" smtClean="0">
                <a:ea typeface="メイリオ" pitchFamily="50" charset="-128"/>
                <a:cs typeface="メイリオ" pitchFamily="50" charset="-128"/>
              </a:rPr>
              <a:t>ツール採用</a:t>
            </a:r>
            <a:endParaRPr kumimoji="1" lang="ja-JP" altLang="en-US" sz="3200" b="1" dirty="0">
              <a:ea typeface="メイリオ" pitchFamily="50" charset="-128"/>
              <a:cs typeface="メイリオ" pitchFamily="50" charset="-128"/>
            </a:endParaRPr>
          </a:p>
        </p:txBody>
      </p:sp>
      <p:sp>
        <p:nvSpPr>
          <p:cNvPr id="11" name="角丸四角形吹き出し 10"/>
          <p:cNvSpPr/>
          <p:nvPr/>
        </p:nvSpPr>
        <p:spPr>
          <a:xfrm>
            <a:off x="251520" y="3933056"/>
            <a:ext cx="8640960" cy="2376264"/>
          </a:xfrm>
          <a:prstGeom prst="wedgeRoundRectCallout">
            <a:avLst>
              <a:gd name="adj1" fmla="val 21496"/>
              <a:gd name="adj2" fmla="val -60255"/>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r>
              <a:rPr kumimoji="1" lang="ja-JP" altLang="en-US" sz="2800" b="1" dirty="0" smtClean="0"/>
              <a:t>　</a:t>
            </a:r>
            <a:r>
              <a:rPr kumimoji="1" lang="en-US" altLang="ja-JP" sz="2800" b="1" dirty="0" smtClean="0"/>
              <a:t>AngularJS</a:t>
            </a:r>
            <a:r>
              <a:rPr kumimoji="1" lang="ja-JP" altLang="en-US" sz="2800" b="1" dirty="0" smtClean="0"/>
              <a:t>　・</a:t>
            </a:r>
            <a:r>
              <a:rPr kumimoji="1" lang="en-US" altLang="ja-JP" sz="2800" b="1" dirty="0" smtClean="0"/>
              <a:t>Javascript</a:t>
            </a:r>
            <a:r>
              <a:rPr kumimoji="1" lang="ja-JP" altLang="en-US" sz="2800" b="1" dirty="0" smtClean="0"/>
              <a:t>のフレームワーク</a:t>
            </a:r>
            <a:endParaRPr kumimoji="1" lang="en-US" altLang="ja-JP" sz="2800" b="1" dirty="0" smtClean="0"/>
          </a:p>
          <a:p>
            <a:r>
              <a:rPr lang="ja-JP" altLang="en-US" sz="2800" b="1" dirty="0" smtClean="0"/>
              <a:t>　　　　　　　　・</a:t>
            </a:r>
            <a:r>
              <a:rPr kumimoji="1" lang="en-US" altLang="ja-JP" sz="2800" b="1" dirty="0" smtClean="0"/>
              <a:t>Google</a:t>
            </a:r>
            <a:r>
              <a:rPr kumimoji="1" lang="ja-JP" altLang="en-US" sz="2800" b="1" dirty="0" smtClean="0"/>
              <a:t>がオープンソースで開発</a:t>
            </a:r>
            <a:endParaRPr kumimoji="1" lang="en-US" altLang="ja-JP" sz="2800" b="1" dirty="0" smtClean="0"/>
          </a:p>
          <a:p>
            <a:r>
              <a:rPr lang="ja-JP" altLang="en-US" sz="2800" b="1" dirty="0" smtClean="0"/>
              <a:t>　　　　　　　　・</a:t>
            </a:r>
            <a:r>
              <a:rPr lang="en-US" altLang="ja-JP" sz="2800" b="1" dirty="0" smtClean="0"/>
              <a:t>MVC</a:t>
            </a:r>
            <a:r>
              <a:rPr lang="ja-JP" altLang="en-US" sz="2800" b="1" dirty="0" smtClean="0"/>
              <a:t>モデルが採用されている</a:t>
            </a:r>
            <a:endParaRPr lang="en-US" altLang="ja-JP" sz="2800" b="1" dirty="0" smtClean="0"/>
          </a:p>
          <a:p>
            <a:r>
              <a:rPr lang="ja-JP" altLang="en-US" sz="2800" b="1" dirty="0" smtClean="0"/>
              <a:t>　　　　　　　　・双方向データバインディング等の特徴</a:t>
            </a:r>
            <a:endParaRPr kumimoji="1" lang="ja-JP"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1.3 NC2</a:t>
            </a:r>
            <a:r>
              <a:rPr kumimoji="1" lang="ja-JP" altLang="en-US" dirty="0" smtClean="0"/>
              <a:t>との主な相違点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827584" y="1700808"/>
            <a:ext cx="511256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PHP</a:t>
            </a:r>
            <a:r>
              <a:rPr lang="ja-JP" altLang="en-US" sz="3200" b="1" dirty="0" smtClean="0">
                <a:ea typeface="メイリオ" pitchFamily="50" charset="-128"/>
                <a:cs typeface="メイリオ" pitchFamily="50" charset="-128"/>
              </a:rPr>
              <a:t>フレームワーク変更</a:t>
            </a:r>
            <a:endParaRPr kumimoji="1" lang="ja-JP" altLang="en-US" sz="3200" b="1" dirty="0">
              <a:ea typeface="メイリオ" pitchFamily="50" charset="-128"/>
              <a:cs typeface="メイリオ" pitchFamily="50" charset="-128"/>
            </a:endParaRPr>
          </a:p>
        </p:txBody>
      </p:sp>
      <p:sp>
        <p:nvSpPr>
          <p:cNvPr id="8" name="角丸四角形 7"/>
          <p:cNvSpPr/>
          <p:nvPr/>
        </p:nvSpPr>
        <p:spPr>
          <a:xfrm>
            <a:off x="2627784" y="2852936"/>
            <a:ext cx="6048672"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Javascript</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9" name="角丸四角形 8"/>
          <p:cNvSpPr/>
          <p:nvPr/>
        </p:nvSpPr>
        <p:spPr>
          <a:xfrm>
            <a:off x="899592" y="4149080"/>
            <a:ext cx="4896544"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6"/>
          </a:lnRef>
          <a:fillRef idx="2">
            <a:schemeClr val="accent6"/>
          </a:fillRef>
          <a:effectRef idx="1">
            <a:schemeClr val="accent6"/>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CSS</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10" name="角丸四角形 9"/>
          <p:cNvSpPr/>
          <p:nvPr/>
        </p:nvSpPr>
        <p:spPr>
          <a:xfrm>
            <a:off x="4355976" y="5301208"/>
            <a:ext cx="4320480" cy="792088"/>
          </a:xfrm>
          <a:prstGeom prst="roundRect">
            <a:avLst/>
          </a:prstGeom>
          <a:gradFill>
            <a:gsLst>
              <a:gs pos="0">
                <a:schemeClr val="accent1">
                  <a:tint val="50000"/>
                  <a:satMod val="300000"/>
                  <a:alpha val="0"/>
                </a:schemeClr>
              </a:gs>
              <a:gs pos="35000">
                <a:schemeClr val="accent1">
                  <a:tint val="37000"/>
                  <a:satMod val="300000"/>
                </a:schemeClr>
              </a:gs>
              <a:gs pos="100000">
                <a:schemeClr val="accent1">
                  <a:tint val="15000"/>
                  <a:satMod val="350000"/>
                </a:schemeClr>
              </a:gs>
            </a:gsLst>
          </a:gradFill>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1"/>
          </a:lnRef>
          <a:fillRef idx="2">
            <a:schemeClr val="accent1"/>
          </a:fillRef>
          <a:effectRef idx="1">
            <a:schemeClr val="accent1"/>
          </a:effectRef>
          <a:fontRef idx="minor">
            <a:schemeClr val="dk1"/>
          </a:fontRef>
        </p:style>
        <p:txBody>
          <a:bodyPr rtlCol="0" anchor="b"/>
          <a:lstStyle/>
          <a:p>
            <a:pPr algn="ctr"/>
            <a:r>
              <a:rPr kumimoji="1" lang="en-US" altLang="ja-JP" sz="3200" b="1" dirty="0" smtClean="0">
                <a:solidFill>
                  <a:srgbClr val="CDCDCD"/>
                </a:solidFill>
                <a:ea typeface="メイリオ" pitchFamily="50" charset="-128"/>
                <a:cs typeface="メイリオ" pitchFamily="50" charset="-128"/>
              </a:rPr>
              <a:t>CI</a:t>
            </a:r>
            <a:r>
              <a:rPr kumimoji="1" lang="ja-JP" altLang="en-US" sz="3200" b="1" dirty="0" smtClean="0">
                <a:solidFill>
                  <a:srgbClr val="CDCDCD"/>
                </a:solidFill>
                <a:ea typeface="メイリオ" pitchFamily="50" charset="-128"/>
                <a:cs typeface="メイリオ" pitchFamily="50" charset="-128"/>
              </a:rPr>
              <a:t>ツール採用</a:t>
            </a:r>
            <a:endParaRPr kumimoji="1" lang="ja-JP" altLang="en-US" sz="3200" b="1" dirty="0">
              <a:solidFill>
                <a:srgbClr val="CDCDCD"/>
              </a:solidFill>
              <a:ea typeface="メイリオ" pitchFamily="50" charset="-128"/>
              <a:cs typeface="メイリオ" pitchFamily="50" charset="-128"/>
            </a:endParaRPr>
          </a:p>
        </p:txBody>
      </p:sp>
      <p:sp>
        <p:nvSpPr>
          <p:cNvPr id="11" name="角丸四角形吹き出し 10"/>
          <p:cNvSpPr/>
          <p:nvPr/>
        </p:nvSpPr>
        <p:spPr>
          <a:xfrm>
            <a:off x="251520" y="1340768"/>
            <a:ext cx="8640960" cy="2376264"/>
          </a:xfrm>
          <a:prstGeom prst="wedgeRoundRectCallout">
            <a:avLst>
              <a:gd name="adj1" fmla="val -21274"/>
              <a:gd name="adj2" fmla="val 63602"/>
              <a:gd name="adj3" fmla="val 16667"/>
            </a:avLst>
          </a:prstGeom>
          <a:scene3d>
            <a:camera prst="orthographicFront"/>
            <a:lightRig rig="threePt" dir="t"/>
          </a:scene3d>
          <a:sp3d>
            <a:bevelT prst="relaxedInset"/>
          </a:sp3d>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2800" b="1" dirty="0" smtClean="0"/>
              <a:t>　</a:t>
            </a:r>
            <a:r>
              <a:rPr kumimoji="1" lang="en-US" altLang="ja-JP" sz="2800" b="1" dirty="0" smtClean="0"/>
              <a:t>Bootstrap</a:t>
            </a:r>
            <a:r>
              <a:rPr kumimoji="1" lang="ja-JP" altLang="en-US" sz="2800" b="1" dirty="0" smtClean="0"/>
              <a:t>　</a:t>
            </a:r>
            <a:r>
              <a:rPr lang="ja-JP" altLang="en-US" sz="2800" b="1" dirty="0" smtClean="0"/>
              <a:t>・</a:t>
            </a:r>
            <a:r>
              <a:rPr kumimoji="1" lang="en-US" altLang="ja-JP" sz="2800" b="1" dirty="0" smtClean="0"/>
              <a:t>Twitter</a:t>
            </a:r>
            <a:r>
              <a:rPr kumimoji="1" lang="ja-JP" altLang="en-US" sz="2800" b="1" dirty="0" smtClean="0"/>
              <a:t>がオープンソースで開発</a:t>
            </a:r>
            <a:endParaRPr kumimoji="1" lang="en-US" altLang="ja-JP" sz="2800" b="1" dirty="0" smtClean="0"/>
          </a:p>
          <a:p>
            <a:r>
              <a:rPr lang="ja-JP" altLang="en-US" sz="2800" b="1" dirty="0" smtClean="0"/>
              <a:t>　　　　　　　　・</a:t>
            </a:r>
            <a:r>
              <a:rPr lang="en-US" altLang="ja-JP" sz="2800" b="1" dirty="0" smtClean="0"/>
              <a:t>Twitter</a:t>
            </a:r>
            <a:r>
              <a:rPr lang="ja-JP" altLang="en-US" sz="2800" b="1" dirty="0" smtClean="0"/>
              <a:t>ライクなデザインが表現できる</a:t>
            </a:r>
            <a:endParaRPr lang="en-US" altLang="ja-JP" sz="2800" b="1" dirty="0" smtClean="0"/>
          </a:p>
          <a:p>
            <a:r>
              <a:rPr kumimoji="1" lang="ja-JP" altLang="en-US" sz="2800" b="1" dirty="0" smtClean="0"/>
              <a:t>　　　　　　　　・レスポンシブデザインを実現できる</a:t>
            </a:r>
            <a:endParaRPr kumimoji="1" lang="ja-JP"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1.3 NC2</a:t>
            </a:r>
            <a:r>
              <a:rPr kumimoji="1" lang="ja-JP" altLang="en-US" dirty="0" smtClean="0"/>
              <a:t>との主な相違点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827584" y="1700808"/>
            <a:ext cx="511256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PHP</a:t>
            </a:r>
            <a:r>
              <a:rPr lang="ja-JP" altLang="en-US" sz="3200" b="1" dirty="0" smtClean="0">
                <a:ea typeface="メイリオ" pitchFamily="50" charset="-128"/>
                <a:cs typeface="メイリオ" pitchFamily="50" charset="-128"/>
              </a:rPr>
              <a:t>フレームワーク変更</a:t>
            </a:r>
            <a:endParaRPr kumimoji="1" lang="ja-JP" altLang="en-US" sz="3200" b="1" dirty="0">
              <a:ea typeface="メイリオ" pitchFamily="50" charset="-128"/>
              <a:cs typeface="メイリオ" pitchFamily="50" charset="-128"/>
            </a:endParaRPr>
          </a:p>
        </p:txBody>
      </p:sp>
      <p:sp>
        <p:nvSpPr>
          <p:cNvPr id="8" name="角丸四角形 7"/>
          <p:cNvSpPr/>
          <p:nvPr/>
        </p:nvSpPr>
        <p:spPr>
          <a:xfrm>
            <a:off x="2627784" y="2852936"/>
            <a:ext cx="6048672"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Javascript</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9" name="角丸四角形 8"/>
          <p:cNvSpPr/>
          <p:nvPr/>
        </p:nvSpPr>
        <p:spPr>
          <a:xfrm>
            <a:off x="899592" y="4149080"/>
            <a:ext cx="4896544"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6"/>
          </a:lnRef>
          <a:fillRef idx="2">
            <a:schemeClr val="accent6"/>
          </a:fillRef>
          <a:effectRef idx="1">
            <a:schemeClr val="accent6"/>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CSS</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10" name="角丸四角形 9"/>
          <p:cNvSpPr/>
          <p:nvPr/>
        </p:nvSpPr>
        <p:spPr>
          <a:xfrm>
            <a:off x="4355976" y="5301208"/>
            <a:ext cx="4320480"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1"/>
          </a:lnRef>
          <a:fillRef idx="2">
            <a:schemeClr val="accent1"/>
          </a:fillRef>
          <a:effectRef idx="1">
            <a:schemeClr val="accent1"/>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CI</a:t>
            </a:r>
            <a:r>
              <a:rPr kumimoji="1" lang="ja-JP" altLang="en-US" sz="3200" b="1" dirty="0" smtClean="0">
                <a:ea typeface="メイリオ" pitchFamily="50" charset="-128"/>
                <a:cs typeface="メイリオ" pitchFamily="50" charset="-128"/>
              </a:rPr>
              <a:t>ツール採用</a:t>
            </a:r>
            <a:endParaRPr kumimoji="1" lang="ja-JP" altLang="en-US" sz="3200" b="1" dirty="0">
              <a:ea typeface="メイリオ" pitchFamily="50" charset="-128"/>
              <a:cs typeface="メイリオ" pitchFamily="50" charset="-128"/>
            </a:endParaRPr>
          </a:p>
        </p:txBody>
      </p:sp>
      <p:sp>
        <p:nvSpPr>
          <p:cNvPr id="11" name="角丸四角形吹き出し 10"/>
          <p:cNvSpPr/>
          <p:nvPr/>
        </p:nvSpPr>
        <p:spPr>
          <a:xfrm>
            <a:off x="251520" y="1412776"/>
            <a:ext cx="8640960" cy="3600400"/>
          </a:xfrm>
          <a:prstGeom prst="wedgeRoundRectCallout">
            <a:avLst>
              <a:gd name="adj1" fmla="val 20760"/>
              <a:gd name="adj2" fmla="val 56527"/>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r>
              <a:rPr kumimoji="1" lang="en-US" altLang="ja-JP" sz="2800" b="1" dirty="0" smtClean="0"/>
              <a:t>TravisCI</a:t>
            </a:r>
          </a:p>
          <a:p>
            <a:r>
              <a:rPr lang="ja-JP" altLang="en-US" sz="2800" b="1" dirty="0" smtClean="0"/>
              <a:t>　</a:t>
            </a:r>
            <a:r>
              <a:rPr kumimoji="1" lang="en-US" altLang="ja-JP" sz="2800" b="1" dirty="0" smtClean="0"/>
              <a:t>Github</a:t>
            </a:r>
            <a:r>
              <a:rPr kumimoji="1" lang="ja-JP" altLang="en-US" sz="2800" b="1" dirty="0" smtClean="0"/>
              <a:t>と連携し、</a:t>
            </a:r>
            <a:r>
              <a:rPr kumimoji="1" lang="en-US" altLang="ja-JP" sz="2800" b="1" dirty="0" smtClean="0"/>
              <a:t>GitHub</a:t>
            </a:r>
            <a:r>
              <a:rPr kumimoji="1" lang="ja-JP" altLang="en-US" sz="2800" b="1" dirty="0" smtClean="0"/>
              <a:t>への</a:t>
            </a:r>
            <a:r>
              <a:rPr lang="en-US" altLang="ja-JP" sz="2800" b="1" dirty="0" smtClean="0"/>
              <a:t>Push</a:t>
            </a:r>
            <a:r>
              <a:rPr lang="ja-JP" altLang="en-US" sz="2800" b="1" dirty="0" smtClean="0"/>
              <a:t>をトリガーにして</a:t>
            </a:r>
            <a:endParaRPr lang="en-US" altLang="ja-JP" sz="2800" b="1" dirty="0" smtClean="0"/>
          </a:p>
          <a:p>
            <a:r>
              <a:rPr kumimoji="1" lang="ja-JP" altLang="en-US" sz="2800" b="1" dirty="0" smtClean="0"/>
              <a:t>　</a:t>
            </a:r>
            <a:r>
              <a:rPr lang="ja-JP" altLang="en-US" sz="2800" b="1" dirty="0" smtClean="0"/>
              <a:t>予め設定した通りに自動でテストを実行する</a:t>
            </a:r>
            <a:endParaRPr lang="en-US" altLang="ja-JP" sz="2800" b="1" dirty="0" smtClean="0"/>
          </a:p>
          <a:p>
            <a:endParaRPr lang="en-US" altLang="ja-JP" sz="2800" b="1" dirty="0" smtClean="0"/>
          </a:p>
          <a:p>
            <a:r>
              <a:rPr lang="en-US" altLang="ja-JP" sz="2400" b="1" dirty="0" smtClean="0"/>
              <a:t>※</a:t>
            </a:r>
            <a:r>
              <a:rPr lang="en-US" altLang="ja-JP" sz="2800" b="1" dirty="0" smtClean="0"/>
              <a:t>CI</a:t>
            </a:r>
            <a:r>
              <a:rPr lang="ja-JP" altLang="en-US" sz="2800" b="1" dirty="0" smtClean="0"/>
              <a:t> </a:t>
            </a:r>
            <a:r>
              <a:rPr lang="en-US" altLang="ja-JP" sz="2800" b="1" dirty="0" smtClean="0"/>
              <a:t>:</a:t>
            </a:r>
            <a:r>
              <a:rPr lang="ja-JP" altLang="en-US" sz="2800" b="1" dirty="0" smtClean="0"/>
              <a:t> </a:t>
            </a:r>
            <a:r>
              <a:rPr lang="en-US" altLang="ja-JP" sz="2800" b="1" dirty="0" smtClean="0"/>
              <a:t>Continuous Integration</a:t>
            </a:r>
          </a:p>
          <a:p>
            <a:r>
              <a:rPr lang="ja-JP" altLang="en-US" sz="2800" b="1" dirty="0" smtClean="0"/>
              <a:t>　　</a:t>
            </a:r>
            <a:r>
              <a:rPr lang="en-US" altLang="ja-JP" sz="2800" b="1" dirty="0" smtClean="0"/>
              <a:t>-&gt;</a:t>
            </a:r>
            <a:r>
              <a:rPr lang="ja-JP" altLang="en-US" sz="2800" b="1" dirty="0" smtClean="0"/>
              <a:t>　継続的インテグレーション</a:t>
            </a:r>
            <a:endParaRPr lang="en-US" altLang="ja-JP" sz="2800" b="1" dirty="0" smtClean="0"/>
          </a:p>
          <a:p>
            <a:r>
              <a:rPr lang="ja-JP" altLang="en-US" sz="2800" b="1" dirty="0" smtClean="0"/>
              <a:t>　　　テストを継続的に実行して行くこと</a:t>
            </a:r>
            <a:endParaRPr lang="en-US" altLang="ja-JP" sz="2800" b="1" dirty="0" smtClean="0"/>
          </a:p>
          <a:p>
            <a:r>
              <a:rPr lang="ja-JP" altLang="en-US" sz="2800" b="1" dirty="0" smtClean="0"/>
              <a:t>　　　品質向上、納期短縮等が見込める</a:t>
            </a:r>
            <a:endParaRPr lang="en-US" altLang="ja-JP" sz="2800" b="1" dirty="0" smtClean="0"/>
          </a:p>
        </p:txBody>
      </p:sp>
      <p:pic>
        <p:nvPicPr>
          <p:cNvPr id="12" name="Picture 2"/>
          <p:cNvPicPr>
            <a:picLocks noChangeAspect="1" noChangeArrowheads="1"/>
          </p:cNvPicPr>
          <p:nvPr/>
        </p:nvPicPr>
        <p:blipFill>
          <a:blip r:embed="rId2" cstate="print"/>
          <a:srcRect/>
          <a:stretch>
            <a:fillRect/>
          </a:stretch>
        </p:blipFill>
        <p:spPr bwMode="auto">
          <a:xfrm>
            <a:off x="755576" y="5949280"/>
            <a:ext cx="1407577" cy="296332"/>
          </a:xfrm>
          <a:prstGeom prst="rect">
            <a:avLst/>
          </a:prstGeom>
          <a:noFill/>
          <a:ln w="9525">
            <a:noFill/>
            <a:miter lim="800000"/>
            <a:headEnd/>
            <a:tailEnd/>
          </a:ln>
        </p:spPr>
      </p:pic>
      <p:pic>
        <p:nvPicPr>
          <p:cNvPr id="13" name="Picture 5"/>
          <p:cNvPicPr>
            <a:picLocks noChangeAspect="1" noChangeArrowheads="1"/>
          </p:cNvPicPr>
          <p:nvPr/>
        </p:nvPicPr>
        <p:blipFill>
          <a:blip r:embed="rId3" cstate="print"/>
          <a:srcRect/>
          <a:stretch>
            <a:fillRect/>
          </a:stretch>
        </p:blipFill>
        <p:spPr bwMode="auto">
          <a:xfrm>
            <a:off x="2483768" y="5949280"/>
            <a:ext cx="1344149" cy="312593"/>
          </a:xfrm>
          <a:prstGeom prst="rect">
            <a:avLst/>
          </a:prstGeom>
          <a:noFill/>
          <a:ln w="9525">
            <a:noFill/>
            <a:miter lim="800000"/>
            <a:headEnd/>
            <a:tailEnd/>
          </a:ln>
        </p:spPr>
      </p:pic>
      <p:sp>
        <p:nvSpPr>
          <p:cNvPr id="16" name="テキスト ボックス 15"/>
          <p:cNvSpPr txBox="1"/>
          <p:nvPr/>
        </p:nvSpPr>
        <p:spPr>
          <a:xfrm>
            <a:off x="395536" y="5373216"/>
            <a:ext cx="3600400" cy="461665"/>
          </a:xfrm>
          <a:prstGeom prst="rect">
            <a:avLst/>
          </a:prstGeom>
          <a:noFill/>
        </p:spPr>
        <p:txBody>
          <a:bodyPr wrap="square" rtlCol="0">
            <a:spAutoFit/>
          </a:bodyPr>
          <a:lstStyle/>
          <a:p>
            <a:r>
              <a:rPr kumimoji="1" lang="en-US" altLang="ja-JP" sz="2400" dirty="0" smtClean="0"/>
              <a:t>TravisCI</a:t>
            </a:r>
            <a:r>
              <a:rPr kumimoji="1" lang="ja-JP" altLang="en-US" sz="2400" dirty="0" smtClean="0"/>
              <a:t>が作成するバッジ</a:t>
            </a:r>
            <a:endParaRPr kumimoji="1" lang="ja-JP"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18</a:t>
            </a:fld>
            <a:endParaRPr kumimoji="1" lang="ja-JP" altLang="en-US" dirty="0"/>
          </a:p>
        </p:txBody>
      </p:sp>
      <p:sp>
        <p:nvSpPr>
          <p:cNvPr id="8" name="コンテンツ プレースホルダ 5"/>
          <p:cNvSpPr txBox="1">
            <a:spLocks/>
          </p:cNvSpPr>
          <p:nvPr/>
        </p:nvSpPr>
        <p:spPr>
          <a:xfrm>
            <a:off x="1440160" y="1628800"/>
            <a:ext cx="6372200" cy="468052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altLang="ja-JP" sz="3200" b="1" dirty="0" smtClean="0">
                <a:solidFill>
                  <a:schemeClr val="bg1">
                    <a:lumMod val="75000"/>
                  </a:schemeClr>
                </a:solidFill>
                <a:latin typeface="メイリオ" pitchFamily="50" charset="-128"/>
                <a:ea typeface="メイリオ" pitchFamily="50" charset="-128"/>
                <a:cs typeface="メイリオ" pitchFamily="50" charset="-128"/>
              </a:rPr>
              <a:t>NetCommons3</a:t>
            </a: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プロジェクト</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latin typeface="メイリオ" pitchFamily="50" charset="-128"/>
                <a:ea typeface="メイリオ" pitchFamily="50" charset="-128"/>
                <a:cs typeface="メイリオ" pitchFamily="50" charset="-128"/>
              </a:rPr>
              <a:t>開発担当</a:t>
            </a:r>
            <a:endParaRPr lang="en-US" altLang="ja-JP" sz="32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プラグイン開発</a:t>
            </a:r>
            <a:endParaRPr lang="en-US" altLang="ja-JP" sz="28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開発スケジュール</a:t>
            </a:r>
            <a:endParaRPr lang="en-US" altLang="ja-JP" sz="28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フォームにおける問題点</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解決方法</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評価</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結言</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.1</a:t>
            </a:r>
            <a:r>
              <a:rPr lang="ja-JP" altLang="en-US" dirty="0" smtClean="0"/>
              <a:t> プラグイン開発</a:t>
            </a:r>
            <a:endParaRPr kumimoji="1" lang="ja-JP" altLang="en-US" dirty="0"/>
          </a:p>
        </p:txBody>
      </p:sp>
      <p:sp>
        <p:nvSpPr>
          <p:cNvPr id="3" name="コンテンツ プレースホルダ 2"/>
          <p:cNvSpPr>
            <a:spLocks noGrp="1"/>
          </p:cNvSpPr>
          <p:nvPr>
            <p:ph idx="1"/>
          </p:nvPr>
        </p:nvSpPr>
        <p:spPr>
          <a:xfrm>
            <a:off x="457200" y="2420888"/>
            <a:ext cx="8219256" cy="1512168"/>
          </a:xfrm>
        </p:spPr>
        <p:txBody>
          <a:bodyPr>
            <a:normAutofit/>
          </a:bodyPr>
          <a:lstStyle/>
          <a:p>
            <a:r>
              <a:rPr kumimoji="1" lang="en-US" altLang="ja-JP" sz="2400" dirty="0" smtClean="0"/>
              <a:t>CakePHP</a:t>
            </a:r>
            <a:r>
              <a:rPr kumimoji="1" lang="ja-JP" altLang="en-US" sz="2400" dirty="0" smtClean="0"/>
              <a:t>のアプリケーションの単位。</a:t>
            </a:r>
            <a:endParaRPr kumimoji="1" lang="en-US" altLang="ja-JP" sz="2400" dirty="0" smtClean="0"/>
          </a:p>
          <a:p>
            <a:r>
              <a:rPr kumimoji="1" lang="en-US" altLang="ja-JP" sz="2400" dirty="0" smtClean="0"/>
              <a:t>NC2</a:t>
            </a:r>
            <a:r>
              <a:rPr kumimoji="1" lang="ja-JP" altLang="en-US" sz="2400" dirty="0" smtClean="0"/>
              <a:t>で各機能をモジュールと呼んでいたのに対し、</a:t>
            </a:r>
            <a:endParaRPr kumimoji="1" lang="en-US" altLang="ja-JP" sz="2400" dirty="0" smtClean="0"/>
          </a:p>
          <a:p>
            <a:pPr>
              <a:buNone/>
            </a:pPr>
            <a:r>
              <a:rPr lang="ja-JP" altLang="en-US" sz="2400" dirty="0" smtClean="0"/>
              <a:t>　　</a:t>
            </a:r>
            <a:r>
              <a:rPr lang="en-US" altLang="ja-JP" sz="2400" dirty="0" smtClean="0"/>
              <a:t>NC3</a:t>
            </a:r>
            <a:r>
              <a:rPr lang="ja-JP" altLang="en-US" sz="2400" dirty="0" smtClean="0"/>
              <a:t>ではプラグインという呼称になる。</a:t>
            </a:r>
            <a:endParaRPr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484784"/>
            <a:ext cx="374441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3200" b="1" dirty="0" smtClean="0">
                <a:ea typeface="メイリオ" pitchFamily="50" charset="-128"/>
                <a:cs typeface="メイリオ" pitchFamily="50" charset="-128"/>
              </a:rPr>
              <a:t>プラグインとは</a:t>
            </a:r>
            <a:endParaRPr kumimoji="1" lang="ja-JP" altLang="en-US" sz="3200" b="1" dirty="0">
              <a:ea typeface="メイリオ" pitchFamily="50" charset="-128"/>
              <a:cs typeface="メイリオ" pitchFamily="50" charset="-128"/>
            </a:endParaRPr>
          </a:p>
        </p:txBody>
      </p:sp>
      <p:sp>
        <p:nvSpPr>
          <p:cNvPr id="9" name="角丸四角形 8"/>
          <p:cNvSpPr/>
          <p:nvPr/>
        </p:nvSpPr>
        <p:spPr>
          <a:xfrm>
            <a:off x="323528" y="4005064"/>
            <a:ext cx="496855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3200" b="1" dirty="0" smtClean="0">
                <a:ea typeface="メイリオ" pitchFamily="50" charset="-128"/>
                <a:cs typeface="メイリオ" pitchFamily="50" charset="-128"/>
              </a:rPr>
              <a:t>開発担当・最終</a:t>
            </a:r>
            <a:r>
              <a:rPr kumimoji="1" lang="ja-JP" altLang="en-US" sz="3200" b="1" dirty="0" smtClean="0">
                <a:ea typeface="メイリオ" pitchFamily="50" charset="-128"/>
                <a:cs typeface="メイリオ" pitchFamily="50" charset="-128"/>
              </a:rPr>
              <a:t>成果物</a:t>
            </a:r>
            <a:endParaRPr kumimoji="1" lang="ja-JP" altLang="en-US" sz="3200" b="1" dirty="0">
              <a:ea typeface="メイリオ" pitchFamily="50" charset="-128"/>
              <a:cs typeface="メイリオ" pitchFamily="50" charset="-128"/>
            </a:endParaRPr>
          </a:p>
        </p:txBody>
      </p:sp>
      <p:sp>
        <p:nvSpPr>
          <p:cNvPr id="10" name="コンテンツ プレースホルダ 2"/>
          <p:cNvSpPr txBox="1">
            <a:spLocks/>
          </p:cNvSpPr>
          <p:nvPr/>
        </p:nvSpPr>
        <p:spPr>
          <a:xfrm>
            <a:off x="467544" y="4869160"/>
            <a:ext cx="8219256" cy="191683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iframe</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プラグイン　</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実装済み・未レビュー</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sz="2400" b="1" dirty="0" smtClean="0">
                <a:latin typeface="メイリオ" pitchFamily="50" charset="-128"/>
                <a:ea typeface="メイリオ" pitchFamily="50" charset="-128"/>
                <a:cs typeface="メイリオ" pitchFamily="50" charset="-128"/>
              </a:rPr>
              <a:t>掲示板プラグイン　</a:t>
            </a:r>
            <a:r>
              <a:rPr lang="en-US" altLang="ja-JP" sz="2400" b="1" dirty="0" smtClean="0">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設計作業中</a:t>
            </a:r>
            <a:endParaRPr lang="en-US" altLang="ja-JP" sz="2400" b="1" dirty="0" smtClean="0">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altLang="ja-JP" sz="2400" b="1" dirty="0" smtClean="0">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400" b="1" dirty="0" smtClean="0">
                <a:latin typeface="メイリオ" pitchFamily="50" charset="-128"/>
                <a:ea typeface="メイリオ" pitchFamily="50" charset="-128"/>
                <a:cs typeface="メイリオ" pitchFamily="50" charset="-128"/>
              </a:rPr>
              <a:t>　画面遷移図、</a:t>
            </a:r>
            <a:r>
              <a:rPr lang="en-US" altLang="ja-JP" sz="2400" b="1" dirty="0" smtClean="0">
                <a:latin typeface="メイリオ" pitchFamily="50" charset="-128"/>
                <a:ea typeface="メイリオ" pitchFamily="50" charset="-128"/>
                <a:cs typeface="メイリオ" pitchFamily="50" charset="-128"/>
              </a:rPr>
              <a:t>ER</a:t>
            </a:r>
            <a:r>
              <a:rPr lang="ja-JP" altLang="en-US" sz="2400" b="1" dirty="0" smtClean="0">
                <a:latin typeface="メイリオ" pitchFamily="50" charset="-128"/>
                <a:ea typeface="メイリオ" pitchFamily="50" charset="-128"/>
                <a:cs typeface="メイリオ" pitchFamily="50" charset="-128"/>
              </a:rPr>
              <a:t>図、ソースコード、テストコード</a:t>
            </a:r>
            <a:endParaRPr kumimoji="1" lang="ja-JP" altLang="en-US"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 5"/>
          <p:cNvSpPr>
            <a:spLocks noGrp="1"/>
          </p:cNvSpPr>
          <p:nvPr>
            <p:ph idx="1"/>
          </p:nvPr>
        </p:nvSpPr>
        <p:spPr>
          <a:xfrm>
            <a:off x="395536" y="4049688"/>
            <a:ext cx="8748464" cy="1152128"/>
          </a:xfrm>
        </p:spPr>
        <p:txBody>
          <a:bodyPr>
            <a:normAutofit/>
          </a:bodyPr>
          <a:lstStyle/>
          <a:p>
            <a:r>
              <a:rPr lang="en-US" altLang="ja-JP" sz="2400" dirty="0" smtClean="0"/>
              <a:t>NetCommons3</a:t>
            </a:r>
            <a:r>
              <a:rPr lang="ja-JP" altLang="en-US" sz="2400" dirty="0" smtClean="0"/>
              <a:t>開発プロジェクトに参画している。</a:t>
            </a:r>
            <a:endParaRPr lang="en-US" altLang="ja-JP" sz="2400" dirty="0" smtClean="0"/>
          </a:p>
          <a:p>
            <a:r>
              <a:rPr lang="ja-JP" altLang="en-US" sz="2400" dirty="0" smtClean="0"/>
              <a:t>プラグイン開発の中でフォームを提案する機会を得た。</a:t>
            </a:r>
            <a:endParaRPr kumimoji="1"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a:t>
            </a:fld>
            <a:endParaRPr kumimoji="1" lang="ja-JP" altLang="en-US" dirty="0"/>
          </a:p>
        </p:txBody>
      </p:sp>
      <p:sp>
        <p:nvSpPr>
          <p:cNvPr id="7" name="角丸四角形 6"/>
          <p:cNvSpPr/>
          <p:nvPr/>
        </p:nvSpPr>
        <p:spPr>
          <a:xfrm>
            <a:off x="539552" y="5085184"/>
            <a:ext cx="8136904" cy="1584176"/>
          </a:xfrm>
          <a:prstGeom prst="roundRect">
            <a:avLst/>
          </a:prstGeom>
          <a:effectLst>
            <a:outerShdw blurRad="50800" dist="38100" dir="5400000" algn="t" rotWithShape="0">
              <a:prstClr val="black">
                <a:alpha val="40000"/>
              </a:prstClr>
            </a:outerShdw>
          </a:effectLst>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r>
              <a:rPr lang="ja-JP" altLang="en-US" sz="2800" b="1" dirty="0" smtClean="0"/>
              <a:t>　　　　・入力がしやすい</a:t>
            </a:r>
            <a:endParaRPr lang="en-US" altLang="ja-JP" sz="2800" b="1" dirty="0" smtClean="0"/>
          </a:p>
          <a:p>
            <a:r>
              <a:rPr lang="ja-JP" altLang="en-US" sz="2800" b="1" dirty="0" smtClean="0"/>
              <a:t>　　　　・エラー内容が分かりやすい　</a:t>
            </a:r>
            <a:r>
              <a:rPr lang="en-US" altLang="ja-JP" sz="2800" b="1" dirty="0" smtClean="0"/>
              <a:t>etc</a:t>
            </a:r>
          </a:p>
          <a:p>
            <a:r>
              <a:rPr lang="ja-JP" altLang="en-US" sz="2800" b="1" dirty="0" smtClean="0"/>
              <a:t>　　</a:t>
            </a:r>
            <a:r>
              <a:rPr lang="en-US" altLang="ja-JP" sz="2800" b="1" dirty="0" smtClean="0"/>
              <a:t>=&gt; </a:t>
            </a:r>
            <a:r>
              <a:rPr lang="ja-JP" altLang="en-US" sz="2800" b="1" dirty="0" smtClean="0"/>
              <a:t>使用性が高いフォームを提案・評価する</a:t>
            </a:r>
            <a:endParaRPr kumimoji="1" lang="ja-JP" altLang="en-US" sz="2800" b="1" dirty="0"/>
          </a:p>
        </p:txBody>
      </p:sp>
      <p:sp>
        <p:nvSpPr>
          <p:cNvPr id="8" name="コンテンツ プレースホルダ 5"/>
          <p:cNvSpPr txBox="1">
            <a:spLocks/>
          </p:cNvSpPr>
          <p:nvPr/>
        </p:nvSpPr>
        <p:spPr>
          <a:xfrm>
            <a:off x="395536" y="1700808"/>
            <a:ext cx="8568952" cy="194421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NetCommons2</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のソースは改変せず、運用でカバーする方針で研究。</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インターフェース等に関して質問を受けたが、</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NetCommons2</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の仕様であるとしか回答できず。</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正方形/長方形 8"/>
          <p:cNvSpPr/>
          <p:nvPr/>
        </p:nvSpPr>
        <p:spPr>
          <a:xfrm>
            <a:off x="107504" y="1196752"/>
            <a:ext cx="4176464" cy="504056"/>
          </a:xfrm>
          <a:prstGeom prst="rect">
            <a:avLst/>
          </a:prstGeom>
          <a:noFill/>
          <a:ln>
            <a:noFill/>
          </a:ln>
          <a:effectLst>
            <a:outerShdw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400" b="1" dirty="0" smtClean="0">
                <a:solidFill>
                  <a:schemeClr val="tx1"/>
                </a:solidFill>
                <a:latin typeface="メイリオ" pitchFamily="50" charset="-128"/>
                <a:ea typeface="メイリオ" pitchFamily="50" charset="-128"/>
                <a:cs typeface="メイリオ" pitchFamily="50" charset="-128"/>
              </a:rPr>
              <a:t>本科生時代の卒業研究</a:t>
            </a:r>
          </a:p>
        </p:txBody>
      </p:sp>
      <p:sp>
        <p:nvSpPr>
          <p:cNvPr id="10" name="正方形/長方形 9"/>
          <p:cNvSpPr/>
          <p:nvPr/>
        </p:nvSpPr>
        <p:spPr>
          <a:xfrm>
            <a:off x="107504" y="3545632"/>
            <a:ext cx="3456384" cy="504056"/>
          </a:xfrm>
          <a:prstGeom prst="rect">
            <a:avLst/>
          </a:prstGeom>
          <a:noFill/>
          <a:ln>
            <a:noFill/>
          </a:ln>
          <a:effectLst>
            <a:outerShdw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400" b="1" dirty="0" smtClean="0">
                <a:solidFill>
                  <a:schemeClr val="tx1"/>
                </a:solidFill>
                <a:latin typeface="メイリオ" pitchFamily="50" charset="-128"/>
                <a:ea typeface="メイリオ" pitchFamily="50" charset="-128"/>
                <a:cs typeface="メイリオ" pitchFamily="50" charset="-128"/>
              </a:rPr>
              <a:t>研究科進学</a:t>
            </a:r>
          </a:p>
        </p:txBody>
      </p:sp>
      <p:sp>
        <p:nvSpPr>
          <p:cNvPr id="13" name="タイトル 4"/>
          <p:cNvSpPr txBox="1">
            <a:spLocks/>
          </p:cNvSpPr>
          <p:nvPr/>
        </p:nvSpPr>
        <p:spPr>
          <a:xfrm>
            <a:off x="518864" y="12576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背景と目的</a:t>
            </a:r>
            <a:endParaRPr kumimoji="1" lang="ja-JP" altLang="en-US" sz="4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.1</a:t>
            </a:r>
            <a:r>
              <a:rPr lang="ja-JP" altLang="en-US" dirty="0" smtClean="0"/>
              <a:t> プラグイン開発</a:t>
            </a:r>
            <a:endParaRPr kumimoji="1" lang="ja-JP" altLang="en-US" dirty="0"/>
          </a:p>
        </p:txBody>
      </p:sp>
      <p:sp>
        <p:nvSpPr>
          <p:cNvPr id="3" name="コンテンツ プレースホルダ 2"/>
          <p:cNvSpPr>
            <a:spLocks noGrp="1"/>
          </p:cNvSpPr>
          <p:nvPr>
            <p:ph idx="1"/>
          </p:nvPr>
        </p:nvSpPr>
        <p:spPr>
          <a:xfrm>
            <a:off x="457200" y="2420888"/>
            <a:ext cx="8219256" cy="3888432"/>
          </a:xfrm>
        </p:spPr>
        <p:txBody>
          <a:bodyPr>
            <a:normAutofit/>
          </a:bodyPr>
          <a:lstStyle/>
          <a:p>
            <a:r>
              <a:rPr kumimoji="1" lang="en-US" altLang="ja-JP" sz="2400" dirty="0" smtClean="0"/>
              <a:t>HTML</a:t>
            </a:r>
            <a:r>
              <a:rPr lang="ja-JP" altLang="en-US" sz="2400" dirty="0" smtClean="0"/>
              <a:t>に</a:t>
            </a:r>
            <a:r>
              <a:rPr lang="en-US" altLang="ja-JP" sz="2400" dirty="0" smtClean="0"/>
              <a:t>&lt;iframe&gt;</a:t>
            </a:r>
            <a:r>
              <a:rPr lang="ja-JP" altLang="en-US" sz="2400" dirty="0" smtClean="0"/>
              <a:t>タグを使用。</a:t>
            </a:r>
            <a:endParaRPr lang="en-US" altLang="ja-JP" sz="2400" dirty="0" smtClean="0"/>
          </a:p>
          <a:p>
            <a:r>
              <a:rPr kumimoji="1" lang="ja-JP" altLang="en-US" sz="2400" dirty="0" smtClean="0"/>
              <a:t>このタグを利用することで、</a:t>
            </a:r>
            <a:r>
              <a:rPr kumimoji="1" lang="en-US" altLang="ja-JP" sz="2400" dirty="0" smtClean="0"/>
              <a:t>Web</a:t>
            </a:r>
            <a:r>
              <a:rPr kumimoji="1" lang="ja-JP" altLang="en-US" sz="2400" dirty="0" smtClean="0"/>
              <a:t>ページ内に別の</a:t>
            </a:r>
            <a:r>
              <a:rPr kumimoji="1" lang="en-US" altLang="ja-JP" sz="2400" dirty="0" smtClean="0"/>
              <a:t>Web</a:t>
            </a:r>
            <a:r>
              <a:rPr lang="ja-JP" altLang="en-US" sz="2400" dirty="0" smtClean="0"/>
              <a:t>ページを埋め込める。</a:t>
            </a:r>
            <a:endParaRPr lang="en-US" altLang="ja-JP" sz="2400" dirty="0" smtClean="0"/>
          </a:p>
          <a:p>
            <a:r>
              <a:rPr lang="en-US" altLang="ja-JP" sz="2400" dirty="0" smtClean="0"/>
              <a:t>iframe</a:t>
            </a:r>
            <a:r>
              <a:rPr lang="ja-JP" altLang="en-US" sz="2400" dirty="0" smtClean="0"/>
              <a:t>やインラインフレームと呼ぶ。</a:t>
            </a:r>
            <a:endParaRPr lang="en-US" altLang="ja-JP" sz="2400" dirty="0" smtClean="0"/>
          </a:p>
          <a:p>
            <a:r>
              <a:rPr kumimoji="1" lang="en-US" altLang="ja-JP" sz="2400" dirty="0" smtClean="0"/>
              <a:t>iframe</a:t>
            </a:r>
            <a:r>
              <a:rPr kumimoji="1" lang="ja-JP" altLang="en-US" sz="2400" dirty="0" smtClean="0"/>
              <a:t>プラグインは</a:t>
            </a:r>
            <a:r>
              <a:rPr kumimoji="1" lang="en-US" altLang="ja-JP" sz="2400" dirty="0" smtClean="0"/>
              <a:t>NC3</a:t>
            </a:r>
            <a:r>
              <a:rPr kumimoji="1" lang="ja-JP" altLang="en-US" sz="2400" dirty="0" smtClean="0"/>
              <a:t>の一つの機能としてこの技術を提供する</a:t>
            </a:r>
            <a:r>
              <a:rPr lang="ja-JP" altLang="en-US" sz="2400" dirty="0" smtClean="0"/>
              <a:t>プラグイン</a:t>
            </a:r>
            <a:r>
              <a:rPr kumimoji="1" lang="ja-JP" altLang="en-US" sz="2400" dirty="0" smtClean="0"/>
              <a:t>。</a:t>
            </a:r>
            <a:endParaRPr kumimoji="1"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484784"/>
            <a:ext cx="532859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iframe</a:t>
            </a:r>
            <a:r>
              <a:rPr kumimoji="1" lang="ja-JP" altLang="en-US" sz="3200" b="1" dirty="0" smtClean="0">
                <a:ea typeface="メイリオ" pitchFamily="50" charset="-128"/>
                <a:cs typeface="メイリオ" pitchFamily="50" charset="-128"/>
              </a:rPr>
              <a:t>プラグインとは</a:t>
            </a:r>
            <a:endParaRPr kumimoji="1" lang="ja-JP" altLang="en-US" sz="32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.2</a:t>
            </a:r>
            <a:r>
              <a:rPr lang="ja-JP" altLang="en-US" dirty="0" smtClean="0"/>
              <a:t> 開発スケジュール</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179512" y="1052736"/>
          <a:ext cx="8424936" cy="5805268"/>
        </p:xfrm>
        <a:graphic>
          <a:graphicData uri="http://schemas.openxmlformats.org/drawingml/2006/table">
            <a:tbl>
              <a:tblPr/>
              <a:tblGrid>
                <a:gridCol w="473360"/>
                <a:gridCol w="266476"/>
                <a:gridCol w="3868676"/>
                <a:gridCol w="432048"/>
                <a:gridCol w="370580"/>
                <a:gridCol w="421508"/>
                <a:gridCol w="432048"/>
                <a:gridCol w="432048"/>
                <a:gridCol w="432048"/>
                <a:gridCol w="431442"/>
                <a:gridCol w="432654"/>
                <a:gridCol w="432048"/>
              </a:tblGrid>
              <a:tr h="322515">
                <a:tc>
                  <a:txBody>
                    <a:bodyPr/>
                    <a:lstStyle/>
                    <a:p>
                      <a:pPr algn="ctr">
                        <a:lnSpc>
                          <a:spcPts val="1800"/>
                        </a:lnSpc>
                        <a:spcAft>
                          <a:spcPts val="0"/>
                        </a:spcAft>
                      </a:pPr>
                      <a:r>
                        <a:rPr lang="en-US" altLang="ja-JP" sz="2000" kern="100" dirty="0" smtClean="0">
                          <a:latin typeface="Century"/>
                          <a:ea typeface="Mincho"/>
                          <a:cs typeface="Times New Roman"/>
                        </a:rPr>
                        <a:t>#</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gridSpan="2">
                  <a:txBody>
                    <a:bodyPr/>
                    <a:lstStyle/>
                    <a:p>
                      <a:pPr algn="l" latinLnBrk="1">
                        <a:lnSpc>
                          <a:spcPts val="1800"/>
                        </a:lnSpc>
                        <a:spcAft>
                          <a:spcPts val="0"/>
                        </a:spcAft>
                      </a:pPr>
                      <a:r>
                        <a:rPr lang="ja-JP" altLang="ja-JP" sz="1600" kern="100" dirty="0" smtClean="0">
                          <a:latin typeface="Century"/>
                          <a:ea typeface="Mincho"/>
                          <a:cs typeface="Times New Roman"/>
                        </a:rPr>
                        <a:t>作業項目</a:t>
                      </a:r>
                      <a:r>
                        <a:rPr lang="ja-JP" altLang="en-US" sz="1600" kern="100" dirty="0" smtClean="0">
                          <a:latin typeface="Century"/>
                          <a:ea typeface="Mincho"/>
                          <a:cs typeface="Times New Roman"/>
                        </a:rPr>
                        <a:t>　　　　　　　　　　　　　</a:t>
                      </a:r>
                      <a:r>
                        <a:rPr lang="ja-JP" sz="1600" kern="100" dirty="0" smtClean="0">
                          <a:latin typeface="Century"/>
                          <a:ea typeface="Mincho"/>
                          <a:cs typeface="Times New Roman"/>
                        </a:rPr>
                        <a:t>年月</a:t>
                      </a:r>
                      <a:endParaRPr lang="ja-JP" sz="16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DAEEF3"/>
                    </a:solidFill>
                  </a:tcPr>
                </a:tc>
                <a:tc hMerge="1">
                  <a:txBody>
                    <a:bodyPr/>
                    <a:lstStyle/>
                    <a:p>
                      <a:endParaRPr kumimoji="1" lang="ja-JP" altLang="en-US"/>
                    </a:p>
                  </a:txBody>
                  <a:tcPr/>
                </a:tc>
                <a:tc>
                  <a:txBody>
                    <a:bodyPr/>
                    <a:lstStyle/>
                    <a:p>
                      <a:pPr algn="ctr">
                        <a:lnSpc>
                          <a:spcPts val="1800"/>
                        </a:lnSpc>
                        <a:spcAft>
                          <a:spcPts val="0"/>
                        </a:spcAft>
                      </a:pPr>
                      <a:r>
                        <a:rPr lang="en-US" sz="2000" kern="100" dirty="0">
                          <a:latin typeface="Century"/>
                          <a:ea typeface="Mincho"/>
                          <a:cs typeface="Times New Roman"/>
                        </a:rPr>
                        <a:t>4</a:t>
                      </a:r>
                      <a:r>
                        <a:rPr lang="ja-JP" sz="2000" kern="100" dirty="0">
                          <a:latin typeface="Century"/>
                          <a:ea typeface="Mincho"/>
                          <a:cs typeface="Times New Roman"/>
                        </a:rPr>
                        <a:t>　</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dirty="0">
                          <a:latin typeface="Century"/>
                          <a:ea typeface="Mincho"/>
                          <a:cs typeface="Times New Roman"/>
                        </a:rPr>
                        <a:t>5</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dirty="0">
                          <a:latin typeface="Century"/>
                          <a:ea typeface="Mincho"/>
                          <a:cs typeface="Times New Roman"/>
                        </a:rPr>
                        <a:t>6</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dirty="0">
                          <a:latin typeface="Century"/>
                          <a:ea typeface="Mincho"/>
                          <a:cs typeface="Times New Roman"/>
                        </a:rPr>
                        <a:t>7</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dirty="0">
                          <a:latin typeface="Century"/>
                          <a:ea typeface="Mincho"/>
                          <a:cs typeface="Times New Roman"/>
                        </a:rPr>
                        <a:t>8</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dirty="0">
                          <a:latin typeface="Century"/>
                          <a:ea typeface="Mincho"/>
                          <a:cs typeface="Times New Roman"/>
                        </a:rPr>
                        <a:t>9</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dirty="0">
                          <a:latin typeface="Century"/>
                          <a:ea typeface="Mincho"/>
                          <a:cs typeface="Times New Roman"/>
                        </a:rPr>
                        <a:t>10</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a:latin typeface="Century"/>
                          <a:ea typeface="Mincho"/>
                          <a:cs typeface="Times New Roman"/>
                        </a:rPr>
                        <a:t>11</a:t>
                      </a:r>
                      <a:endParaRPr lang="ja-JP" sz="2000" kern="10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dirty="0">
                          <a:latin typeface="Century"/>
                          <a:ea typeface="Mincho"/>
                          <a:cs typeface="Times New Roman"/>
                        </a:rPr>
                        <a:t>12</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22515">
                <a:tc>
                  <a:txBody>
                    <a:bodyPr/>
                    <a:lstStyle/>
                    <a:p>
                      <a:pPr algn="ctr">
                        <a:lnSpc>
                          <a:spcPts val="1800"/>
                        </a:lnSpc>
                        <a:spcAft>
                          <a:spcPts val="0"/>
                        </a:spcAft>
                      </a:pPr>
                      <a:r>
                        <a:rPr lang="en-US" sz="2000" kern="100" dirty="0">
                          <a:latin typeface="Century"/>
                          <a:ea typeface="Mincho"/>
                          <a:cs typeface="Times New Roman"/>
                        </a:rPr>
                        <a:t>1</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ja-JP" sz="1800" kern="100" dirty="0">
                          <a:latin typeface="Century"/>
                          <a:ea typeface="Mincho"/>
                          <a:cs typeface="Times New Roman"/>
                        </a:rPr>
                        <a:t>関連技術学習</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507098">
                <a:tc>
                  <a:txBody>
                    <a:bodyPr/>
                    <a:lstStyle/>
                    <a:p>
                      <a:pPr algn="ctr">
                        <a:lnSpc>
                          <a:spcPts val="1800"/>
                        </a:lnSpc>
                        <a:spcAft>
                          <a:spcPts val="0"/>
                        </a:spcAft>
                      </a:pPr>
                      <a:r>
                        <a:rPr lang="en-US" sz="2000" kern="100" dirty="0">
                          <a:latin typeface="Century"/>
                          <a:ea typeface="Mincho"/>
                          <a:cs typeface="Times New Roman"/>
                        </a:rPr>
                        <a:t>2</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algn="ctr">
                        <a:lnSpc>
                          <a:spcPts val="1800"/>
                        </a:lnSpc>
                        <a:spcAft>
                          <a:spcPts val="0"/>
                        </a:spcAft>
                      </a:pPr>
                      <a:endParaRPr lang="en-US"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kern="100" dirty="0">
                          <a:latin typeface="Century"/>
                          <a:ea typeface="Mincho"/>
                          <a:cs typeface="Times New Roman"/>
                        </a:rPr>
                        <a:t>インフラ系</a:t>
                      </a:r>
                    </a:p>
                    <a:p>
                      <a:pPr algn="ctr">
                        <a:lnSpc>
                          <a:spcPts val="1800"/>
                        </a:lnSpc>
                        <a:spcAft>
                          <a:spcPts val="0"/>
                        </a:spcAft>
                      </a:pPr>
                      <a:r>
                        <a:rPr lang="en-US" sz="1800" kern="100" dirty="0">
                          <a:latin typeface="Century"/>
                          <a:ea typeface="Mincho"/>
                          <a:cs typeface="Times New Roman"/>
                        </a:rPr>
                        <a:t>VirtualBox, Vagrant, Git</a:t>
                      </a:r>
                      <a:r>
                        <a:rPr lang="ja-JP" sz="1800" kern="100" dirty="0">
                          <a:latin typeface="Century"/>
                          <a:ea typeface="Mincho"/>
                          <a:cs typeface="Times New Roman"/>
                        </a:rPr>
                        <a:t>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82960">
                <a:tc>
                  <a:txBody>
                    <a:bodyPr/>
                    <a:lstStyle/>
                    <a:p>
                      <a:pPr algn="ctr">
                        <a:lnSpc>
                          <a:spcPts val="1800"/>
                        </a:lnSpc>
                        <a:spcAft>
                          <a:spcPts val="0"/>
                        </a:spcAft>
                      </a:pPr>
                      <a:r>
                        <a:rPr lang="en-US" sz="2000" kern="100" dirty="0">
                          <a:latin typeface="Century"/>
                          <a:ea typeface="Mincho"/>
                          <a:cs typeface="Times New Roman"/>
                        </a:rPr>
                        <a:t>3</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kern="100" dirty="0">
                          <a:latin typeface="Century"/>
                          <a:ea typeface="Mincho"/>
                          <a:cs typeface="Times New Roman"/>
                        </a:rPr>
                        <a:t>フレームワーク・ライブラリ</a:t>
                      </a:r>
                    </a:p>
                    <a:p>
                      <a:pPr algn="ctr">
                        <a:lnSpc>
                          <a:spcPts val="1800"/>
                        </a:lnSpc>
                        <a:spcAft>
                          <a:spcPts val="0"/>
                        </a:spcAft>
                      </a:pPr>
                      <a:r>
                        <a:rPr lang="en-US" sz="1800" kern="100" dirty="0">
                          <a:latin typeface="Century"/>
                          <a:ea typeface="Mincho"/>
                          <a:cs typeface="Times New Roman"/>
                        </a:rPr>
                        <a:t>CakePHP, AngularJS, Bootstrap</a:t>
                      </a:r>
                      <a:r>
                        <a:rPr lang="ja-JP" sz="1800" kern="100" dirty="0">
                          <a:latin typeface="Century"/>
                          <a:ea typeface="Mincho"/>
                          <a:cs typeface="Times New Roman"/>
                        </a:rPr>
                        <a:t>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altLang="ja-JP" sz="1400" kern="100" dirty="0" smtClean="0">
                          <a:latin typeface="Century"/>
                          <a:ea typeface="Mincho"/>
                          <a:cs typeface="Times New Roman"/>
                        </a:rPr>
                        <a:t>－</a:t>
                      </a:r>
                      <a:endParaRPr lang="ja-JP" altLang="ja-JP" sz="14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sz="2000" kern="100" dirty="0">
                          <a:latin typeface="Century"/>
                          <a:ea typeface="Mincho"/>
                          <a:cs typeface="Times New Roman"/>
                        </a:rPr>
                        <a:t>4</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kern="100" dirty="0" smtClean="0">
                          <a:latin typeface="Century"/>
                          <a:ea typeface="Mincho"/>
                          <a:cs typeface="Times New Roman"/>
                        </a:rPr>
                        <a:t>NC3</a:t>
                      </a:r>
                      <a:r>
                        <a:rPr lang="ja-JP" sz="1800" kern="100" dirty="0" smtClean="0">
                          <a:latin typeface="Century"/>
                          <a:ea typeface="Mincho"/>
                          <a:cs typeface="Times New Roman"/>
                        </a:rPr>
                        <a:t>仕様理解</a:t>
                      </a:r>
                      <a:endParaRPr lang="ja-JP" sz="18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22515">
                <a:tc>
                  <a:txBody>
                    <a:bodyPr/>
                    <a:lstStyle/>
                    <a:p>
                      <a:pPr algn="ctr">
                        <a:lnSpc>
                          <a:spcPts val="1800"/>
                        </a:lnSpc>
                        <a:spcAft>
                          <a:spcPts val="0"/>
                        </a:spcAft>
                      </a:pPr>
                      <a:r>
                        <a:rPr lang="en-US" sz="2000" kern="100" dirty="0">
                          <a:latin typeface="Century"/>
                          <a:ea typeface="Mincho"/>
                          <a:cs typeface="Times New Roman"/>
                        </a:rPr>
                        <a:t>5</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kern="100" dirty="0">
                          <a:latin typeface="Century"/>
                          <a:ea typeface="Mincho"/>
                          <a:cs typeface="Times New Roman"/>
                        </a:rPr>
                        <a:t>仕様検討会議への参加</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sz="2000" kern="100" dirty="0">
                          <a:latin typeface="Century"/>
                          <a:ea typeface="Mincho"/>
                          <a:cs typeface="Times New Roman"/>
                        </a:rPr>
                        <a:t>6</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en-US" sz="1800" kern="100" dirty="0">
                          <a:latin typeface="Century"/>
                          <a:ea typeface="Mincho"/>
                          <a:cs typeface="Times New Roman"/>
                        </a:rPr>
                        <a:t>NC2</a:t>
                      </a:r>
                      <a:r>
                        <a:rPr lang="ja-JP" sz="1800" kern="100" dirty="0">
                          <a:latin typeface="Century"/>
                          <a:ea typeface="Mincho"/>
                          <a:cs typeface="Times New Roman"/>
                        </a:rPr>
                        <a:t>参考書の確認</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sz="2000" kern="100" dirty="0">
                          <a:latin typeface="Century"/>
                          <a:ea typeface="Mincho"/>
                          <a:cs typeface="Times New Roman"/>
                        </a:rPr>
                        <a:t>7</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en-US" sz="1800" kern="100" dirty="0">
                          <a:latin typeface="Century"/>
                          <a:ea typeface="Mincho"/>
                          <a:cs typeface="Times New Roman"/>
                        </a:rPr>
                        <a:t>NC3</a:t>
                      </a:r>
                      <a:r>
                        <a:rPr lang="ja-JP" sz="1800" kern="100" dirty="0">
                          <a:latin typeface="Century"/>
                          <a:ea typeface="Mincho"/>
                          <a:cs typeface="Times New Roman"/>
                        </a:rPr>
                        <a:t>仕様書等の確認</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sz="2000" kern="100" dirty="0">
                          <a:latin typeface="Century"/>
                          <a:ea typeface="Mincho"/>
                          <a:cs typeface="Times New Roman"/>
                        </a:rPr>
                        <a:t>8</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kern="100" dirty="0">
                          <a:latin typeface="Century"/>
                          <a:ea typeface="Mincho"/>
                          <a:cs typeface="Times New Roman"/>
                        </a:rPr>
                        <a:t>先行開発プラグインのトレース</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sz="2000" kern="100" dirty="0">
                          <a:latin typeface="Century"/>
                          <a:ea typeface="Mincho"/>
                          <a:cs typeface="Times New Roman"/>
                        </a:rPr>
                        <a:t>9</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kern="100" dirty="0">
                          <a:latin typeface="Century"/>
                          <a:ea typeface="Mincho"/>
                          <a:cs typeface="Times New Roman"/>
                        </a:rPr>
                        <a:t>進捗会議の議事録作成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sz="2000" kern="100" dirty="0">
                          <a:latin typeface="Century"/>
                          <a:ea typeface="Mincho"/>
                          <a:cs typeface="Times New Roman"/>
                        </a:rPr>
                        <a:t>10</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kern="100" dirty="0">
                          <a:latin typeface="Century"/>
                          <a:ea typeface="Mincho"/>
                          <a:cs typeface="Times New Roman"/>
                        </a:rPr>
                        <a:t>iframe</a:t>
                      </a:r>
                      <a:r>
                        <a:rPr lang="ja-JP" sz="1800" kern="100" dirty="0">
                          <a:latin typeface="Century"/>
                          <a:ea typeface="Mincho"/>
                          <a:cs typeface="Times New Roman"/>
                        </a:rPr>
                        <a:t>プラグイン開発</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22515">
                <a:tc>
                  <a:txBody>
                    <a:bodyPr/>
                    <a:lstStyle/>
                    <a:p>
                      <a:pPr algn="ctr">
                        <a:lnSpc>
                          <a:spcPts val="1800"/>
                        </a:lnSpc>
                        <a:spcAft>
                          <a:spcPts val="0"/>
                        </a:spcAft>
                      </a:pPr>
                      <a:r>
                        <a:rPr lang="en-US" sz="2000" kern="100" dirty="0">
                          <a:latin typeface="Century"/>
                          <a:ea typeface="Mincho"/>
                          <a:cs typeface="Times New Roman"/>
                        </a:rPr>
                        <a:t>11</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kern="100" dirty="0">
                          <a:latin typeface="Century"/>
                          <a:ea typeface="Mincho"/>
                          <a:cs typeface="Times New Roman"/>
                        </a:rPr>
                        <a:t>環境構築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sz="2000" kern="100" dirty="0">
                          <a:latin typeface="Century"/>
                          <a:ea typeface="Mincho"/>
                          <a:cs typeface="Times New Roman"/>
                        </a:rPr>
                        <a:t>12</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kern="100" dirty="0">
                          <a:latin typeface="Century"/>
                          <a:ea typeface="Mincho"/>
                          <a:cs typeface="Times New Roman"/>
                        </a:rPr>
                        <a:t>画面遷移図・</a:t>
                      </a:r>
                      <a:r>
                        <a:rPr lang="en-US" sz="1800" kern="100" dirty="0">
                          <a:latin typeface="Century"/>
                          <a:ea typeface="Mincho"/>
                          <a:cs typeface="Times New Roman"/>
                        </a:rPr>
                        <a:t>ER</a:t>
                      </a:r>
                      <a:r>
                        <a:rPr lang="ja-JP" sz="1800" kern="100" dirty="0">
                          <a:latin typeface="Century"/>
                          <a:ea typeface="Mincho"/>
                          <a:cs typeface="Times New Roman"/>
                        </a:rPr>
                        <a:t>図作成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sz="2000" kern="100" dirty="0">
                          <a:latin typeface="Century"/>
                          <a:ea typeface="Mincho"/>
                          <a:cs typeface="Times New Roman"/>
                        </a:rPr>
                        <a:t>13</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kern="100" dirty="0">
                          <a:latin typeface="Century"/>
                          <a:ea typeface="Mincho"/>
                          <a:cs typeface="Times New Roman"/>
                        </a:rPr>
                        <a:t>実装・テスト（仕様変更対応込み）</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sz="2000" kern="100" dirty="0">
                          <a:latin typeface="Century"/>
                          <a:ea typeface="Mincho"/>
                          <a:cs typeface="Times New Roman"/>
                        </a:rPr>
                        <a:t>14</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kern="100" dirty="0">
                          <a:latin typeface="Century"/>
                          <a:ea typeface="Mincho"/>
                          <a:cs typeface="Times New Roman"/>
                        </a:rPr>
                        <a:t>提案機能（調査・実装）</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sz="2000" kern="100" dirty="0">
                          <a:latin typeface="Century"/>
                          <a:ea typeface="Mincho"/>
                          <a:cs typeface="Times New Roman"/>
                        </a:rPr>
                        <a:t>15</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kern="100" dirty="0">
                          <a:latin typeface="Century"/>
                          <a:ea typeface="Mincho"/>
                          <a:cs typeface="Times New Roman"/>
                        </a:rPr>
                        <a:t>レビュー</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22</a:t>
            </a:fld>
            <a:endParaRPr kumimoji="1" lang="ja-JP" altLang="en-US" dirty="0"/>
          </a:p>
        </p:txBody>
      </p:sp>
      <p:sp>
        <p:nvSpPr>
          <p:cNvPr id="8" name="コンテンツ プレースホルダ 5"/>
          <p:cNvSpPr txBox="1">
            <a:spLocks/>
          </p:cNvSpPr>
          <p:nvPr/>
        </p:nvSpPr>
        <p:spPr>
          <a:xfrm>
            <a:off x="1440160" y="1628800"/>
            <a:ext cx="6372200" cy="468052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altLang="ja-JP" sz="3200" b="1" dirty="0" smtClean="0">
                <a:solidFill>
                  <a:schemeClr val="bg1">
                    <a:lumMod val="75000"/>
                  </a:schemeClr>
                </a:solidFill>
                <a:latin typeface="メイリオ" pitchFamily="50" charset="-128"/>
                <a:ea typeface="メイリオ" pitchFamily="50" charset="-128"/>
                <a:cs typeface="メイリオ" pitchFamily="50" charset="-128"/>
              </a:rPr>
              <a:t>NetCommons3</a:t>
            </a: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プロジェクト</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開発担当</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latin typeface="メイリオ" pitchFamily="50" charset="-128"/>
                <a:ea typeface="メイリオ" pitchFamily="50" charset="-128"/>
                <a:cs typeface="メイリオ" pitchFamily="50" charset="-128"/>
              </a:rPr>
              <a:t>フォームにおける問題点</a:t>
            </a:r>
            <a:endParaRPr lang="en-US" altLang="ja-JP" sz="32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en-US" altLang="ja-JP" sz="2800" b="1" dirty="0" smtClean="0">
                <a:latin typeface="メイリオ" pitchFamily="50" charset="-128"/>
                <a:ea typeface="メイリオ" pitchFamily="50" charset="-128"/>
                <a:cs typeface="メイリオ" pitchFamily="50" charset="-128"/>
              </a:rPr>
              <a:t>NC2</a:t>
            </a:r>
            <a:r>
              <a:rPr lang="ja-JP" altLang="en-US" sz="2800" b="1" dirty="0" smtClean="0">
                <a:latin typeface="メイリオ" pitchFamily="50" charset="-128"/>
                <a:ea typeface="メイリオ" pitchFamily="50" charset="-128"/>
                <a:cs typeface="メイリオ" pitchFamily="50" charset="-128"/>
              </a:rPr>
              <a:t>のフォーム</a:t>
            </a:r>
            <a:endParaRPr lang="en-US" altLang="ja-JP" sz="28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en-US" altLang="ja-JP" sz="2800" b="1" dirty="0" smtClean="0">
                <a:latin typeface="メイリオ" pitchFamily="50" charset="-128"/>
                <a:ea typeface="メイリオ" pitchFamily="50" charset="-128"/>
                <a:cs typeface="メイリオ" pitchFamily="50" charset="-128"/>
              </a:rPr>
              <a:t>EFO</a:t>
            </a:r>
          </a:p>
          <a:p>
            <a:pPr marL="91440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検討項目</a:t>
            </a:r>
            <a:endParaRPr lang="en-US" altLang="ja-JP" sz="36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解決方法</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評価</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結言</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3.1</a:t>
            </a:r>
            <a:r>
              <a:rPr lang="ja-JP" altLang="en-US" dirty="0" smtClean="0"/>
              <a:t> </a:t>
            </a:r>
            <a:r>
              <a:rPr lang="en-US" altLang="ja-JP" dirty="0" smtClean="0"/>
              <a:t>NC2</a:t>
            </a:r>
            <a:r>
              <a:rPr lang="ja-JP" altLang="en-US" dirty="0" smtClean="0"/>
              <a:t>のフォーム</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556792"/>
            <a:ext cx="6192688"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800" b="1" dirty="0" smtClean="0">
                <a:ea typeface="メイリオ" pitchFamily="50" charset="-128"/>
                <a:cs typeface="メイリオ" pitchFamily="50" charset="-128"/>
              </a:rPr>
              <a:t>NC2</a:t>
            </a:r>
            <a:r>
              <a:rPr lang="ja-JP" altLang="en-US" sz="2800" b="1" dirty="0" smtClean="0">
                <a:ea typeface="メイリオ" pitchFamily="50" charset="-128"/>
                <a:cs typeface="メイリオ" pitchFamily="50" charset="-128"/>
              </a:rPr>
              <a:t> </a:t>
            </a:r>
            <a:r>
              <a:rPr lang="en-US" altLang="ja-JP" sz="2800" b="1" dirty="0" smtClean="0">
                <a:ea typeface="メイリオ" pitchFamily="50" charset="-128"/>
                <a:cs typeface="メイリオ" pitchFamily="50" charset="-128"/>
              </a:rPr>
              <a:t>iframe</a:t>
            </a:r>
            <a:r>
              <a:rPr lang="ja-JP" altLang="en-US" sz="2800" b="1" dirty="0" smtClean="0">
                <a:ea typeface="メイリオ" pitchFamily="50" charset="-128"/>
                <a:cs typeface="メイリオ" pitchFamily="50" charset="-128"/>
              </a:rPr>
              <a:t>モジュールのフォーム</a:t>
            </a:r>
            <a:endParaRPr kumimoji="1" lang="ja-JP" altLang="en-US" sz="2800" b="1" dirty="0">
              <a:ea typeface="メイリオ" pitchFamily="50" charset="-128"/>
              <a:cs typeface="メイリオ" pitchFamily="50" charset="-128"/>
            </a:endParaRPr>
          </a:p>
        </p:txBody>
      </p:sp>
      <p:pic>
        <p:nvPicPr>
          <p:cNvPr id="11" name="Picture 2"/>
          <p:cNvPicPr>
            <a:picLocks noChangeAspect="1" noChangeArrowheads="1"/>
          </p:cNvPicPr>
          <p:nvPr/>
        </p:nvPicPr>
        <p:blipFill>
          <a:blip r:embed="rId2" cstate="print"/>
          <a:srcRect/>
          <a:stretch>
            <a:fillRect/>
          </a:stretch>
        </p:blipFill>
        <p:spPr bwMode="auto">
          <a:xfrm>
            <a:off x="323528" y="2708920"/>
            <a:ext cx="8589754" cy="31683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3.2</a:t>
            </a:r>
            <a:r>
              <a:rPr lang="ja-JP" altLang="en-US" dirty="0" smtClean="0"/>
              <a:t> </a:t>
            </a:r>
            <a:r>
              <a:rPr lang="en-US" altLang="ja-JP" dirty="0" smtClean="0"/>
              <a:t>EFO</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24</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268760"/>
            <a:ext cx="6768752"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3600" b="1" dirty="0" smtClean="0">
                <a:ea typeface="メイリオ" pitchFamily="50" charset="-128"/>
                <a:cs typeface="メイリオ" pitchFamily="50" charset="-128"/>
              </a:rPr>
              <a:t>EFO : Entry Form Optimization</a:t>
            </a:r>
            <a:endParaRPr kumimoji="1" lang="ja-JP" altLang="en-US" sz="3600" b="1" dirty="0">
              <a:ea typeface="メイリオ" pitchFamily="50" charset="-128"/>
              <a:cs typeface="メイリオ" pitchFamily="50" charset="-128"/>
            </a:endParaRPr>
          </a:p>
        </p:txBody>
      </p:sp>
      <p:sp>
        <p:nvSpPr>
          <p:cNvPr id="7" name="コンテンツ プレースホルダ 2"/>
          <p:cNvSpPr>
            <a:spLocks noGrp="1"/>
          </p:cNvSpPr>
          <p:nvPr>
            <p:ph idx="1"/>
          </p:nvPr>
        </p:nvSpPr>
        <p:spPr>
          <a:xfrm>
            <a:off x="457200" y="2204864"/>
            <a:ext cx="8219256" cy="2448272"/>
          </a:xfrm>
        </p:spPr>
        <p:txBody>
          <a:bodyPr>
            <a:noAutofit/>
          </a:bodyPr>
          <a:lstStyle/>
          <a:p>
            <a:r>
              <a:rPr lang="ja-JP" altLang="en-US" sz="2400" dirty="0" smtClean="0"/>
              <a:t>エントリー</a:t>
            </a:r>
            <a:r>
              <a:rPr lang="en-US" altLang="ja-JP" sz="2400" dirty="0" smtClean="0"/>
              <a:t>(</a:t>
            </a:r>
            <a:r>
              <a:rPr lang="ja-JP" altLang="en-US" sz="2400" dirty="0" smtClean="0"/>
              <a:t>入力</a:t>
            </a:r>
            <a:r>
              <a:rPr lang="en-US" altLang="ja-JP" sz="2400" dirty="0" smtClean="0"/>
              <a:t>)</a:t>
            </a:r>
            <a:r>
              <a:rPr lang="ja-JP" altLang="en-US" sz="2400" dirty="0" smtClean="0"/>
              <a:t>フォーム最適化</a:t>
            </a:r>
            <a:endParaRPr lang="en-US" altLang="ja-JP" sz="2400" dirty="0" smtClean="0"/>
          </a:p>
          <a:p>
            <a:r>
              <a:rPr lang="en-US" altLang="ja-JP" sz="2400" dirty="0" smtClean="0"/>
              <a:t>Web</a:t>
            </a:r>
            <a:r>
              <a:rPr lang="ja-JP" altLang="en-US" sz="2400" dirty="0" smtClean="0"/>
              <a:t>サイトの入力フォームを利用しやすいように改善すること</a:t>
            </a:r>
            <a:endParaRPr lang="en-US" altLang="ja-JP" sz="2400" dirty="0" smtClean="0"/>
          </a:p>
          <a:p>
            <a:r>
              <a:rPr lang="ja-JP" altLang="en-US" sz="2400" dirty="0" smtClean="0"/>
              <a:t>例えば、入力中はフォームを強調する</a:t>
            </a:r>
            <a:endParaRPr lang="en-US" altLang="ja-JP" sz="2400" dirty="0" smtClean="0"/>
          </a:p>
          <a:p>
            <a:pPr>
              <a:buNone/>
            </a:pPr>
            <a:r>
              <a:rPr lang="ja-JP" altLang="en-US" sz="2400" dirty="0" smtClean="0"/>
              <a:t>　　　　　必須項目は「必須項目です」等ラベルを付ける</a:t>
            </a:r>
            <a:endParaRPr lang="en-US" altLang="ja-JP" sz="2400" dirty="0" smtClean="0"/>
          </a:p>
          <a:p>
            <a:endParaRPr lang="en-US" altLang="ja-JP" sz="2400" dirty="0" smtClean="0"/>
          </a:p>
          <a:p>
            <a:endParaRPr kumimoji="1" lang="ja-JP" altLang="en-US" sz="2400" dirty="0"/>
          </a:p>
        </p:txBody>
      </p:sp>
      <p:sp>
        <p:nvSpPr>
          <p:cNvPr id="8" name="角丸四角形 7"/>
          <p:cNvSpPr/>
          <p:nvPr/>
        </p:nvSpPr>
        <p:spPr>
          <a:xfrm>
            <a:off x="323528" y="4581128"/>
            <a:ext cx="8352928" cy="1584176"/>
          </a:xfrm>
          <a:prstGeom prst="roundRect">
            <a:avLst/>
          </a:prstGeom>
          <a:effectLst>
            <a:outerShdw blurRad="50800" dist="38100" dir="5400000" algn="t" rotWithShape="0">
              <a:prstClr val="black">
                <a:alpha val="40000"/>
              </a:prstClr>
            </a:outerShdw>
          </a:effectLst>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3200" b="1" dirty="0" smtClean="0"/>
              <a:t>iframe</a:t>
            </a:r>
            <a:r>
              <a:rPr lang="ja-JP" altLang="en-US" sz="3200" b="1" dirty="0" smtClean="0"/>
              <a:t>プラグインの使用性（使いやすさ、</a:t>
            </a:r>
            <a:endParaRPr lang="en-US" altLang="ja-JP" sz="3200" b="1" dirty="0" smtClean="0"/>
          </a:p>
          <a:p>
            <a:pPr algn="ctr"/>
            <a:r>
              <a:rPr lang="ja-JP" altLang="en-US" sz="3200" b="1" dirty="0" smtClean="0"/>
              <a:t>操作しやすさ）を考え、</a:t>
            </a:r>
            <a:r>
              <a:rPr lang="en-US" altLang="ja-JP" sz="3200" b="1" dirty="0" smtClean="0"/>
              <a:t>EFO</a:t>
            </a:r>
            <a:r>
              <a:rPr lang="ja-JP" altLang="en-US" sz="3200" b="1" dirty="0" smtClean="0"/>
              <a:t>を検討した。</a:t>
            </a:r>
            <a:endParaRPr lang="ja-JP" altLang="en-US" sz="32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3.1</a:t>
            </a:r>
            <a:r>
              <a:rPr lang="ja-JP" altLang="en-US" dirty="0" smtClean="0"/>
              <a:t> </a:t>
            </a:r>
            <a:r>
              <a:rPr lang="en-US" altLang="ja-JP" dirty="0" smtClean="0"/>
              <a:t>NC2</a:t>
            </a:r>
            <a:r>
              <a:rPr lang="ja-JP" altLang="en-US" dirty="0" smtClean="0"/>
              <a:t>のフォーム</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556792"/>
            <a:ext cx="856895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400" b="1" dirty="0" smtClean="0">
                <a:ea typeface="メイリオ" pitchFamily="50" charset="-128"/>
                <a:cs typeface="メイリオ" pitchFamily="50" charset="-128"/>
              </a:rPr>
              <a:t>NC2</a:t>
            </a:r>
            <a:r>
              <a:rPr lang="ja-JP" altLang="en-US" sz="2400" b="1" dirty="0" smtClean="0">
                <a:ea typeface="メイリオ" pitchFamily="50" charset="-128"/>
                <a:cs typeface="メイリオ" pitchFamily="50" charset="-128"/>
              </a:rPr>
              <a:t> </a:t>
            </a:r>
            <a:r>
              <a:rPr lang="en-US" altLang="ja-JP" sz="2400" b="1" dirty="0" smtClean="0">
                <a:ea typeface="メイリオ" pitchFamily="50" charset="-128"/>
                <a:cs typeface="メイリオ" pitchFamily="50" charset="-128"/>
              </a:rPr>
              <a:t>iframe</a:t>
            </a:r>
            <a:r>
              <a:rPr lang="ja-JP" altLang="en-US" sz="2400" b="1" dirty="0" smtClean="0">
                <a:ea typeface="メイリオ" pitchFamily="50" charset="-128"/>
                <a:cs typeface="メイリオ" pitchFamily="50" charset="-128"/>
              </a:rPr>
              <a:t>モジュールのフォーム（</a:t>
            </a:r>
            <a:r>
              <a:rPr lang="en-US" altLang="ja-JP" sz="2800" b="1" dirty="0" smtClean="0">
                <a:ea typeface="メイリオ" pitchFamily="50" charset="-128"/>
                <a:cs typeface="メイリオ" pitchFamily="50" charset="-128"/>
              </a:rPr>
              <a:t>EFO</a:t>
            </a:r>
            <a:r>
              <a:rPr lang="ja-JP" altLang="en-US" sz="2800" b="1" dirty="0" smtClean="0">
                <a:ea typeface="メイリオ" pitchFamily="50" charset="-128"/>
                <a:cs typeface="メイリオ" pitchFamily="50" charset="-128"/>
              </a:rPr>
              <a:t>適用イメージ</a:t>
            </a:r>
            <a:r>
              <a:rPr lang="ja-JP" altLang="en-US" sz="2400" b="1" dirty="0" smtClean="0">
                <a:ea typeface="メイリオ" pitchFamily="50" charset="-128"/>
                <a:cs typeface="メイリオ" pitchFamily="50" charset="-128"/>
              </a:rPr>
              <a:t>）</a:t>
            </a:r>
            <a:endParaRPr kumimoji="1" lang="ja-JP" altLang="en-US" sz="2400" b="1" dirty="0">
              <a:ea typeface="メイリオ" pitchFamily="50" charset="-128"/>
              <a:cs typeface="メイリオ" pitchFamily="50" charset="-128"/>
            </a:endParaRPr>
          </a:p>
        </p:txBody>
      </p:sp>
      <p:pic>
        <p:nvPicPr>
          <p:cNvPr id="11" name="Picture 2"/>
          <p:cNvPicPr>
            <a:picLocks noChangeAspect="1" noChangeArrowheads="1"/>
          </p:cNvPicPr>
          <p:nvPr/>
        </p:nvPicPr>
        <p:blipFill>
          <a:blip r:embed="rId3" cstate="print"/>
          <a:srcRect/>
          <a:stretch>
            <a:fillRect/>
          </a:stretch>
        </p:blipFill>
        <p:spPr bwMode="auto">
          <a:xfrm>
            <a:off x="323528" y="2708920"/>
            <a:ext cx="8589754" cy="3168352"/>
          </a:xfrm>
          <a:prstGeom prst="rect">
            <a:avLst/>
          </a:prstGeom>
          <a:noFill/>
          <a:ln w="9525">
            <a:noFill/>
            <a:miter lim="800000"/>
            <a:headEnd/>
            <a:tailEnd/>
          </a:ln>
        </p:spPr>
      </p:pic>
      <p:sp>
        <p:nvSpPr>
          <p:cNvPr id="7" name="テキスト ボックス 6"/>
          <p:cNvSpPr txBox="1"/>
          <p:nvPr/>
        </p:nvSpPr>
        <p:spPr>
          <a:xfrm>
            <a:off x="899592" y="3501008"/>
            <a:ext cx="1080120" cy="338554"/>
          </a:xfrm>
          <a:prstGeom prst="rect">
            <a:avLst/>
          </a:prstGeom>
          <a:noFill/>
        </p:spPr>
        <p:txBody>
          <a:bodyPr wrap="square" rtlCol="0">
            <a:spAutoFit/>
          </a:bodyPr>
          <a:lstStyle/>
          <a:p>
            <a:r>
              <a:rPr kumimoji="1" lang="en-US" altLang="ja-JP" sz="1600" dirty="0" smtClean="0">
                <a:solidFill>
                  <a:srgbClr val="FF0000"/>
                </a:solidFill>
                <a:latin typeface="メイリオ" pitchFamily="50" charset="-128"/>
                <a:ea typeface="メイリオ" pitchFamily="50" charset="-128"/>
                <a:cs typeface="メイリオ" pitchFamily="50" charset="-128"/>
              </a:rPr>
              <a:t>【</a:t>
            </a:r>
            <a:r>
              <a:rPr kumimoji="1" lang="ja-JP" altLang="en-US" sz="1600" dirty="0" smtClean="0">
                <a:solidFill>
                  <a:srgbClr val="FF0000"/>
                </a:solidFill>
                <a:latin typeface="メイリオ" pitchFamily="50" charset="-128"/>
                <a:ea typeface="メイリオ" pitchFamily="50" charset="-128"/>
                <a:cs typeface="メイリオ" pitchFamily="50" charset="-128"/>
              </a:rPr>
              <a:t>必須</a:t>
            </a:r>
            <a:r>
              <a:rPr kumimoji="1" lang="en-US" altLang="ja-JP" sz="1600" dirty="0" smtClean="0">
                <a:solidFill>
                  <a:srgbClr val="FF0000"/>
                </a:solidFill>
                <a:latin typeface="メイリオ" pitchFamily="50" charset="-128"/>
                <a:ea typeface="メイリオ" pitchFamily="50" charset="-128"/>
                <a:cs typeface="メイリオ" pitchFamily="50" charset="-128"/>
              </a:rPr>
              <a:t>】</a:t>
            </a:r>
            <a:endParaRPr kumimoji="1" lang="ja-JP" altLang="en-US" sz="1600" dirty="0">
              <a:solidFill>
                <a:srgbClr val="FF0000"/>
              </a:solidFill>
              <a:latin typeface="メイリオ" pitchFamily="50" charset="-128"/>
              <a:ea typeface="メイリオ" pitchFamily="50" charset="-128"/>
              <a:cs typeface="メイリオ" pitchFamily="50" charset="-128"/>
            </a:endParaRPr>
          </a:p>
        </p:txBody>
      </p:sp>
      <p:sp>
        <p:nvSpPr>
          <p:cNvPr id="8" name="正方形/長方形 7"/>
          <p:cNvSpPr/>
          <p:nvPr/>
        </p:nvSpPr>
        <p:spPr>
          <a:xfrm>
            <a:off x="2195736" y="3501008"/>
            <a:ext cx="6408712" cy="288032"/>
          </a:xfrm>
          <a:prstGeom prst="rect">
            <a:avLst/>
          </a:prstGeom>
          <a:noFill/>
          <a:ln>
            <a:solidFill>
              <a:srgbClr val="37CBFF"/>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4860032" y="3954542"/>
            <a:ext cx="3384376" cy="338554"/>
          </a:xfrm>
          <a:prstGeom prst="rect">
            <a:avLst/>
          </a:prstGeom>
          <a:noFill/>
        </p:spPr>
        <p:txBody>
          <a:bodyPr wrap="square" rtlCol="0">
            <a:spAutoFit/>
          </a:bodyPr>
          <a:lstStyle/>
          <a:p>
            <a:r>
              <a:rPr kumimoji="1" lang="en-US" altLang="ja-JP" sz="1600" dirty="0" smtClean="0">
                <a:solidFill>
                  <a:srgbClr val="FF0000"/>
                </a:solidFill>
                <a:latin typeface="メイリオ" pitchFamily="50" charset="-128"/>
                <a:ea typeface="メイリオ" pitchFamily="50" charset="-128"/>
                <a:cs typeface="メイリオ" pitchFamily="50" charset="-128"/>
              </a:rPr>
              <a:t>※1~2000</a:t>
            </a:r>
            <a:r>
              <a:rPr lang="ja-JP" altLang="en-US" sz="1600" dirty="0" smtClean="0">
                <a:solidFill>
                  <a:srgbClr val="FF0000"/>
                </a:solidFill>
                <a:latin typeface="メイリオ" pitchFamily="50" charset="-128"/>
                <a:ea typeface="メイリオ" pitchFamily="50" charset="-128"/>
                <a:cs typeface="メイリオ" pitchFamily="50" charset="-128"/>
              </a:rPr>
              <a:t>で指定してください。</a:t>
            </a:r>
            <a:endParaRPr kumimoji="1" lang="ja-JP" altLang="en-US" sz="1600" dirty="0">
              <a:solidFill>
                <a:srgbClr val="FF0000"/>
              </a:solidFill>
              <a:latin typeface="メイリオ" pitchFamily="50" charset="-128"/>
              <a:ea typeface="メイリオ" pitchFamily="50" charset="-128"/>
              <a:cs typeface="メイリオ" pitchFamily="50" charset="-128"/>
            </a:endParaRPr>
          </a:p>
        </p:txBody>
      </p:sp>
      <p:sp>
        <p:nvSpPr>
          <p:cNvPr id="10" name="角丸四角形吹き出し 9"/>
          <p:cNvSpPr/>
          <p:nvPr/>
        </p:nvSpPr>
        <p:spPr>
          <a:xfrm>
            <a:off x="1331640" y="2420888"/>
            <a:ext cx="3280364" cy="864096"/>
          </a:xfrm>
          <a:prstGeom prst="wedgeRoundRectCallout">
            <a:avLst>
              <a:gd name="adj1" fmla="val -47436"/>
              <a:gd name="adj2" fmla="val 71906"/>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ユーザに入力してほしい</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項目を強調する</a:t>
            </a:r>
            <a:endParaRPr kumimoji="1" lang="ja-JP" altLang="en-US" sz="2000" b="1" dirty="0">
              <a:latin typeface="メイリオ" pitchFamily="50" charset="-128"/>
              <a:ea typeface="メイリオ" pitchFamily="50" charset="-128"/>
              <a:cs typeface="メイリオ" pitchFamily="50" charset="-128"/>
            </a:endParaRPr>
          </a:p>
        </p:txBody>
      </p:sp>
      <p:sp>
        <p:nvSpPr>
          <p:cNvPr id="12" name="角丸四角形吹き出し 11"/>
          <p:cNvSpPr/>
          <p:nvPr/>
        </p:nvSpPr>
        <p:spPr>
          <a:xfrm>
            <a:off x="4932040" y="2420888"/>
            <a:ext cx="3600400" cy="864096"/>
          </a:xfrm>
          <a:prstGeom prst="wedgeRoundRectCallout">
            <a:avLst>
              <a:gd name="adj1" fmla="val -38657"/>
              <a:gd name="adj2" fmla="val 63577"/>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現在入力しているフォーム</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を強調する</a:t>
            </a:r>
            <a:endParaRPr kumimoji="1" lang="ja-JP" altLang="en-US" sz="2000" b="1" dirty="0">
              <a:latin typeface="メイリオ" pitchFamily="50" charset="-128"/>
              <a:ea typeface="メイリオ" pitchFamily="50" charset="-128"/>
              <a:cs typeface="メイリオ" pitchFamily="50" charset="-128"/>
            </a:endParaRPr>
          </a:p>
        </p:txBody>
      </p:sp>
      <p:sp>
        <p:nvSpPr>
          <p:cNvPr id="13" name="角丸四角形吹き出し 12"/>
          <p:cNvSpPr/>
          <p:nvPr/>
        </p:nvSpPr>
        <p:spPr>
          <a:xfrm>
            <a:off x="5796136" y="4581128"/>
            <a:ext cx="3168352" cy="864096"/>
          </a:xfrm>
          <a:prstGeom prst="wedgeRoundRectCallout">
            <a:avLst>
              <a:gd name="adj1" fmla="val -41486"/>
              <a:gd name="adj2" fmla="val -89767"/>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入力項目についての</a:t>
            </a:r>
            <a:endParaRPr lang="en-US" altLang="ja-JP" sz="2000" b="1" dirty="0" smtClean="0">
              <a:latin typeface="メイリオ" pitchFamily="50" charset="-128"/>
              <a:ea typeface="メイリオ" pitchFamily="50" charset="-128"/>
              <a:cs typeface="メイリオ" pitchFamily="50" charset="-128"/>
            </a:endParaRPr>
          </a:p>
          <a:p>
            <a:pPr algn="ctr"/>
            <a:r>
              <a:rPr kumimoji="1" lang="ja-JP" altLang="en-US" sz="2000" b="1" dirty="0" smtClean="0">
                <a:latin typeface="メイリオ" pitchFamily="50" charset="-128"/>
                <a:ea typeface="メイリオ" pitchFamily="50" charset="-128"/>
                <a:cs typeface="メイリオ" pitchFamily="50" charset="-128"/>
              </a:rPr>
              <a:t>補足を表示する</a:t>
            </a:r>
            <a:endParaRPr kumimoji="1" lang="ja-JP" altLang="en-US" sz="2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1000" fill="hold"/>
                                        <p:tgtEl>
                                          <p:spTgt spid="12"/>
                                        </p:tgtEl>
                                        <p:attrNameLst>
                                          <p:attrName>ppt_w</p:attrName>
                                        </p:attrNameLst>
                                      </p:cBhvr>
                                      <p:tavLst>
                                        <p:tav tm="0">
                                          <p:val>
                                            <p:strVal val="#ppt_w*0.70"/>
                                          </p:val>
                                        </p:tav>
                                        <p:tav tm="100000">
                                          <p:val>
                                            <p:strVal val="#ppt_w"/>
                                          </p:val>
                                        </p:tav>
                                      </p:tavLst>
                                    </p:anim>
                                    <p:anim calcmode="lin" valueType="num">
                                      <p:cBhvr>
                                        <p:cTn id="20" dur="1000" fill="hold"/>
                                        <p:tgtEl>
                                          <p:spTgt spid="12"/>
                                        </p:tgtEl>
                                        <p:attrNameLst>
                                          <p:attrName>ppt_h</p:attrName>
                                        </p:attrNameLst>
                                      </p:cBhvr>
                                      <p:tavLst>
                                        <p:tav tm="0">
                                          <p:val>
                                            <p:strVal val="#ppt_h"/>
                                          </p:val>
                                        </p:tav>
                                        <p:tav tm="100000">
                                          <p:val>
                                            <p:strVal val="#ppt_h"/>
                                          </p:val>
                                        </p:tav>
                                      </p:tavLst>
                                    </p:anim>
                                    <p:animEffect transition="in" filter="fade">
                                      <p:cBhvr>
                                        <p:cTn id="21" dur="1000"/>
                                        <p:tgtEl>
                                          <p:spTgt spid="12"/>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1000" fill="hold"/>
                                        <p:tgtEl>
                                          <p:spTgt spid="8"/>
                                        </p:tgtEl>
                                        <p:attrNameLst>
                                          <p:attrName>ppt_w</p:attrName>
                                        </p:attrNameLst>
                                      </p:cBhvr>
                                      <p:tavLst>
                                        <p:tav tm="0">
                                          <p:val>
                                            <p:strVal val="#ppt_w*0.70"/>
                                          </p:val>
                                        </p:tav>
                                        <p:tav tm="100000">
                                          <p:val>
                                            <p:strVal val="#ppt_w"/>
                                          </p:val>
                                        </p:tav>
                                      </p:tavLst>
                                    </p:anim>
                                    <p:anim calcmode="lin" valueType="num">
                                      <p:cBhvr>
                                        <p:cTn id="25" dur="1000" fill="hold"/>
                                        <p:tgtEl>
                                          <p:spTgt spid="8"/>
                                        </p:tgtEl>
                                        <p:attrNameLst>
                                          <p:attrName>ppt_h</p:attrName>
                                        </p:attrNameLst>
                                      </p:cBhvr>
                                      <p:tavLst>
                                        <p:tav tm="0">
                                          <p:val>
                                            <p:strVal val="#ppt_h"/>
                                          </p:val>
                                        </p:tav>
                                        <p:tav tm="100000">
                                          <p:val>
                                            <p:strVal val="#ppt_h"/>
                                          </p:val>
                                        </p:tav>
                                      </p:tavLst>
                                    </p:anim>
                                    <p:animEffect transition="in" filter="fade">
                                      <p:cBhvr>
                                        <p:cTn id="26" dur="10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1000" fill="hold"/>
                                        <p:tgtEl>
                                          <p:spTgt spid="13"/>
                                        </p:tgtEl>
                                        <p:attrNameLst>
                                          <p:attrName>ppt_w</p:attrName>
                                        </p:attrNameLst>
                                      </p:cBhvr>
                                      <p:tavLst>
                                        <p:tav tm="0">
                                          <p:val>
                                            <p:strVal val="#ppt_w*0.70"/>
                                          </p:val>
                                        </p:tav>
                                        <p:tav tm="100000">
                                          <p:val>
                                            <p:strVal val="#ppt_w"/>
                                          </p:val>
                                        </p:tav>
                                      </p:tavLst>
                                    </p:anim>
                                    <p:anim calcmode="lin" valueType="num">
                                      <p:cBhvr>
                                        <p:cTn id="32" dur="1000" fill="hold"/>
                                        <p:tgtEl>
                                          <p:spTgt spid="13"/>
                                        </p:tgtEl>
                                        <p:attrNameLst>
                                          <p:attrName>ppt_h</p:attrName>
                                        </p:attrNameLst>
                                      </p:cBhvr>
                                      <p:tavLst>
                                        <p:tav tm="0">
                                          <p:val>
                                            <p:strVal val="#ppt_h"/>
                                          </p:val>
                                        </p:tav>
                                        <p:tav tm="100000">
                                          <p:val>
                                            <p:strVal val="#ppt_h"/>
                                          </p:val>
                                        </p:tav>
                                      </p:tavLst>
                                    </p:anim>
                                    <p:animEffect transition="in" filter="fade">
                                      <p:cBhvr>
                                        <p:cTn id="33" dur="1000"/>
                                        <p:tgtEl>
                                          <p:spTgt spid="13"/>
                                        </p:tgtEl>
                                      </p:cBhvr>
                                    </p:animEffect>
                                  </p:childTnLst>
                                </p:cTn>
                              </p:par>
                              <p:par>
                                <p:cTn id="34" presetID="55"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1000" fill="hold"/>
                                        <p:tgtEl>
                                          <p:spTgt spid="9"/>
                                        </p:tgtEl>
                                        <p:attrNameLst>
                                          <p:attrName>ppt_w</p:attrName>
                                        </p:attrNameLst>
                                      </p:cBhvr>
                                      <p:tavLst>
                                        <p:tav tm="0">
                                          <p:val>
                                            <p:strVal val="#ppt_w*0.70"/>
                                          </p:val>
                                        </p:tav>
                                        <p:tav tm="100000">
                                          <p:val>
                                            <p:strVal val="#ppt_w"/>
                                          </p:val>
                                        </p:tav>
                                      </p:tavLst>
                                    </p:anim>
                                    <p:anim calcmode="lin" valueType="num">
                                      <p:cBhvr>
                                        <p:cTn id="37" dur="1000" fill="hold"/>
                                        <p:tgtEl>
                                          <p:spTgt spid="9"/>
                                        </p:tgtEl>
                                        <p:attrNameLst>
                                          <p:attrName>ppt_h</p:attrName>
                                        </p:attrNameLst>
                                      </p:cBhvr>
                                      <p:tavLst>
                                        <p:tav tm="0">
                                          <p:val>
                                            <p:strVal val="#ppt_h"/>
                                          </p:val>
                                        </p:tav>
                                        <p:tav tm="100000">
                                          <p:val>
                                            <p:strVal val="#ppt_h"/>
                                          </p:val>
                                        </p:tav>
                                      </p:tavLst>
                                    </p:anim>
                                    <p:animEffect transition="in" filter="fade">
                                      <p:cBhvr>
                                        <p:cTn id="3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animBg="1"/>
      <p:bldP spid="12"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3.3</a:t>
            </a:r>
            <a:r>
              <a:rPr lang="ja-JP" altLang="en-US" dirty="0" smtClean="0"/>
              <a:t> 検討項目</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0" name="表 9"/>
          <p:cNvGraphicFramePr>
            <a:graphicFrameLocks noGrp="1"/>
          </p:cNvGraphicFramePr>
          <p:nvPr/>
        </p:nvGraphicFramePr>
        <p:xfrm>
          <a:off x="107504" y="1196752"/>
          <a:ext cx="8892480" cy="5328594"/>
        </p:xfrm>
        <a:graphic>
          <a:graphicData uri="http://schemas.openxmlformats.org/drawingml/2006/table">
            <a:tbl>
              <a:tblPr/>
              <a:tblGrid>
                <a:gridCol w="536615"/>
                <a:gridCol w="8355865"/>
              </a:tblGrid>
              <a:tr h="589161">
                <a:tc>
                  <a:txBody>
                    <a:bodyPr/>
                    <a:lstStyle/>
                    <a:p>
                      <a:pPr algn="ctr">
                        <a:lnSpc>
                          <a:spcPts val="1800"/>
                        </a:lnSpc>
                        <a:spcAft>
                          <a:spcPts val="0"/>
                        </a:spcAft>
                      </a:pPr>
                      <a:r>
                        <a:rPr lang="en-US" altLang="ja-JP" sz="2400" kern="100" dirty="0" smtClean="0">
                          <a:latin typeface="+mn-lt"/>
                          <a:ea typeface="Mincho"/>
                          <a:cs typeface="Times New Roman"/>
                        </a:rPr>
                        <a:t>#</a:t>
                      </a:r>
                      <a:endParaRPr lang="ja-JP" sz="24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kern="100" dirty="0">
                          <a:latin typeface="+mn-lt"/>
                          <a:ea typeface="Mincho"/>
                          <a:cs typeface="Times New Roman"/>
                        </a:rPr>
                        <a:t>検討項目</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49160">
                <a:tc>
                  <a:txBody>
                    <a:bodyPr/>
                    <a:lstStyle/>
                    <a:p>
                      <a:pPr algn="ctr">
                        <a:lnSpc>
                          <a:spcPts val="1800"/>
                        </a:lnSpc>
                        <a:spcAft>
                          <a:spcPts val="0"/>
                        </a:spcAft>
                      </a:pPr>
                      <a:r>
                        <a:rPr lang="en-US" sz="2000" kern="100" dirty="0">
                          <a:latin typeface="Century"/>
                          <a:ea typeface="Mincho"/>
                          <a:cs typeface="Times New Roman"/>
                        </a:rPr>
                        <a:t>1</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9160">
                <a:tc>
                  <a:txBody>
                    <a:bodyPr/>
                    <a:lstStyle/>
                    <a:p>
                      <a:pPr algn="ctr">
                        <a:lnSpc>
                          <a:spcPts val="1800"/>
                        </a:lnSpc>
                        <a:spcAft>
                          <a:spcPts val="0"/>
                        </a:spcAft>
                      </a:pPr>
                      <a:r>
                        <a:rPr lang="en-US" sz="2000" kern="100" dirty="0">
                          <a:latin typeface="Century"/>
                          <a:ea typeface="Mincho"/>
                          <a:cs typeface="Times New Roman"/>
                        </a:rPr>
                        <a:t>2</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9160">
                <a:tc>
                  <a:txBody>
                    <a:bodyPr/>
                    <a:lstStyle/>
                    <a:p>
                      <a:pPr algn="ctr">
                        <a:lnSpc>
                          <a:spcPts val="1800"/>
                        </a:lnSpc>
                        <a:spcAft>
                          <a:spcPts val="0"/>
                        </a:spcAft>
                      </a:pPr>
                      <a:r>
                        <a:rPr lang="en-US" sz="2000" kern="100" dirty="0">
                          <a:latin typeface="Century"/>
                          <a:ea typeface="Mincho"/>
                          <a:cs typeface="Times New Roman"/>
                        </a:rPr>
                        <a:t>3</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2000" kern="100" dirty="0" smtClean="0">
                          <a:latin typeface="+mn-lt"/>
                          <a:ea typeface="Mincho"/>
                          <a:cs typeface="Times New Roman"/>
                        </a:rPr>
                        <a:t>アクティブなフォームは</a:t>
                      </a:r>
                      <a:r>
                        <a:rPr lang="ja-JP" sz="2000" kern="100" dirty="0" smtClean="0">
                          <a:latin typeface="+mn-lt"/>
                          <a:ea typeface="Mincho"/>
                          <a:cs typeface="Times New Roman"/>
                        </a:rPr>
                        <a:t>色</a:t>
                      </a:r>
                      <a:r>
                        <a:rPr lang="ja-JP" sz="2000"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1093">
                <a:tc>
                  <a:txBody>
                    <a:bodyPr/>
                    <a:lstStyle/>
                    <a:p>
                      <a:pPr algn="ctr">
                        <a:lnSpc>
                          <a:spcPts val="1800"/>
                        </a:lnSpc>
                        <a:spcAft>
                          <a:spcPts val="0"/>
                        </a:spcAft>
                      </a:pPr>
                      <a:r>
                        <a:rPr lang="en-US" sz="2000" kern="100" dirty="0">
                          <a:latin typeface="Century"/>
                          <a:ea typeface="Mincho"/>
                          <a:cs typeface="Times New Roman"/>
                        </a:rPr>
                        <a:t>4</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9160">
                <a:tc>
                  <a:txBody>
                    <a:bodyPr/>
                    <a:lstStyle/>
                    <a:p>
                      <a:pPr algn="ctr">
                        <a:lnSpc>
                          <a:spcPts val="1800"/>
                        </a:lnSpc>
                        <a:spcAft>
                          <a:spcPts val="0"/>
                        </a:spcAft>
                      </a:pPr>
                      <a:r>
                        <a:rPr lang="en-US" sz="2000" kern="100" dirty="0">
                          <a:latin typeface="Century"/>
                          <a:ea typeface="Mincho"/>
                          <a:cs typeface="Times New Roman"/>
                        </a:rPr>
                        <a:t>5</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9160">
                <a:tc>
                  <a:txBody>
                    <a:bodyPr/>
                    <a:lstStyle/>
                    <a:p>
                      <a:pPr algn="ctr">
                        <a:lnSpc>
                          <a:spcPts val="1800"/>
                        </a:lnSpc>
                        <a:spcAft>
                          <a:spcPts val="0"/>
                        </a:spcAft>
                      </a:pPr>
                      <a:r>
                        <a:rPr lang="en-US" sz="2000" kern="100" dirty="0">
                          <a:latin typeface="Century"/>
                          <a:ea typeface="Mincho"/>
                          <a:cs typeface="Times New Roman"/>
                        </a:rPr>
                        <a:t>6</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9160">
                <a:tc>
                  <a:txBody>
                    <a:bodyPr/>
                    <a:lstStyle/>
                    <a:p>
                      <a:pPr algn="ctr">
                        <a:lnSpc>
                          <a:spcPts val="1800"/>
                        </a:lnSpc>
                        <a:spcAft>
                          <a:spcPts val="0"/>
                        </a:spcAft>
                      </a:pPr>
                      <a:r>
                        <a:rPr lang="en-US" sz="2000" kern="100" dirty="0">
                          <a:latin typeface="Century"/>
                          <a:ea typeface="Mincho"/>
                          <a:cs typeface="Times New Roman"/>
                        </a:rPr>
                        <a:t>7</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9160">
                <a:tc>
                  <a:txBody>
                    <a:bodyPr/>
                    <a:lstStyle/>
                    <a:p>
                      <a:pPr algn="ctr">
                        <a:lnSpc>
                          <a:spcPts val="1800"/>
                        </a:lnSpc>
                        <a:spcAft>
                          <a:spcPts val="0"/>
                        </a:spcAft>
                      </a:pPr>
                      <a:r>
                        <a:rPr lang="en-US" sz="2000" kern="100">
                          <a:latin typeface="Century"/>
                          <a:ea typeface="Mincho"/>
                          <a:cs typeface="Times New Roman"/>
                        </a:rPr>
                        <a:t>8</a:t>
                      </a:r>
                      <a:endParaRPr lang="ja-JP" sz="20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kern="100" dirty="0">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9160">
                <a:tc>
                  <a:txBody>
                    <a:bodyPr/>
                    <a:lstStyle/>
                    <a:p>
                      <a:pPr algn="ctr">
                        <a:lnSpc>
                          <a:spcPts val="1800"/>
                        </a:lnSpc>
                        <a:spcAft>
                          <a:spcPts val="0"/>
                        </a:spcAft>
                      </a:pPr>
                      <a:r>
                        <a:rPr lang="en-US" sz="2000" kern="100">
                          <a:latin typeface="Century"/>
                          <a:ea typeface="Mincho"/>
                          <a:cs typeface="Times New Roman"/>
                        </a:rPr>
                        <a:t>9</a:t>
                      </a:r>
                      <a:endParaRPr lang="ja-JP" sz="20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16737">
                <a:tc>
                  <a:txBody>
                    <a:bodyPr/>
                    <a:lstStyle/>
                    <a:p>
                      <a:pPr algn="ctr">
                        <a:lnSpc>
                          <a:spcPts val="1800"/>
                        </a:lnSpc>
                        <a:spcAft>
                          <a:spcPts val="0"/>
                        </a:spcAft>
                      </a:pPr>
                      <a:r>
                        <a:rPr lang="en-US" sz="2000" kern="100">
                          <a:latin typeface="Century"/>
                          <a:ea typeface="Mincho"/>
                          <a:cs typeface="Times New Roman"/>
                        </a:rPr>
                        <a:t>10</a:t>
                      </a:r>
                      <a:endParaRPr lang="ja-JP" sz="20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kern="100" dirty="0">
                          <a:latin typeface="+mn-lt"/>
                          <a:ea typeface="Mincho"/>
                          <a:cs typeface="Times New Roman"/>
                        </a:rPr>
                        <a:t>ラジオボタンやチェックボックス</a:t>
                      </a:r>
                      <a:r>
                        <a:rPr lang="ja-JP" sz="2000" kern="100" dirty="0" smtClean="0">
                          <a:latin typeface="+mn-lt"/>
                          <a:ea typeface="Mincho"/>
                          <a:cs typeface="Times New Roman"/>
                        </a:rPr>
                        <a:t>はラベル</a:t>
                      </a:r>
                      <a:r>
                        <a:rPr lang="ja-JP" sz="2000"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9160">
                <a:tc>
                  <a:txBody>
                    <a:bodyPr/>
                    <a:lstStyle/>
                    <a:p>
                      <a:pPr algn="ctr">
                        <a:lnSpc>
                          <a:spcPts val="1800"/>
                        </a:lnSpc>
                        <a:spcAft>
                          <a:spcPts val="0"/>
                        </a:spcAft>
                      </a:pPr>
                      <a:r>
                        <a:rPr lang="en-US" sz="2000" kern="100">
                          <a:latin typeface="Century"/>
                          <a:ea typeface="Mincho"/>
                          <a:cs typeface="Times New Roman"/>
                        </a:rPr>
                        <a:t>11</a:t>
                      </a:r>
                      <a:endParaRPr lang="ja-JP" sz="20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87292">
                <a:tc>
                  <a:txBody>
                    <a:bodyPr/>
                    <a:lstStyle/>
                    <a:p>
                      <a:pPr algn="ctr">
                        <a:lnSpc>
                          <a:spcPts val="1800"/>
                        </a:lnSpc>
                        <a:spcAft>
                          <a:spcPts val="0"/>
                        </a:spcAft>
                      </a:pPr>
                      <a:r>
                        <a:rPr lang="en-US" sz="2000" kern="100">
                          <a:latin typeface="Century"/>
                          <a:ea typeface="Mincho"/>
                          <a:cs typeface="Times New Roman"/>
                        </a:rPr>
                        <a:t>12</a:t>
                      </a:r>
                      <a:endParaRPr lang="ja-JP" sz="20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kern="100" dirty="0">
                          <a:latin typeface="+mn-lt"/>
                          <a:ea typeface="Mincho"/>
                          <a:cs typeface="Times New Roman"/>
                        </a:rPr>
                        <a:t>エラー箇所に正しい情報が入力</a:t>
                      </a:r>
                      <a:r>
                        <a:rPr lang="ja-JP" sz="2000" kern="100" dirty="0" smtClean="0">
                          <a:latin typeface="+mn-lt"/>
                          <a:ea typeface="Mincho"/>
                          <a:cs typeface="Times New Roman"/>
                        </a:rPr>
                        <a:t>されたらエラー</a:t>
                      </a:r>
                      <a:r>
                        <a:rPr lang="ja-JP" sz="2000"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41871">
                <a:tc>
                  <a:txBody>
                    <a:bodyPr/>
                    <a:lstStyle/>
                    <a:p>
                      <a:pPr algn="ctr">
                        <a:lnSpc>
                          <a:spcPts val="1800"/>
                        </a:lnSpc>
                        <a:spcAft>
                          <a:spcPts val="0"/>
                        </a:spcAft>
                      </a:pPr>
                      <a:r>
                        <a:rPr lang="en-US" sz="2000" kern="100" dirty="0" smtClean="0">
                          <a:latin typeface="Century"/>
                          <a:ea typeface="Mincho"/>
                          <a:cs typeface="Times New Roman"/>
                        </a:rPr>
                        <a:t>13</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smtClean="0">
                          <a:latin typeface="+mn-lt"/>
                          <a:ea typeface="Mincho"/>
                          <a:cs typeface="Times New Roman"/>
                        </a:rPr>
                        <a:t>登録</a:t>
                      </a:r>
                      <a:r>
                        <a:rPr lang="ja-JP" sz="2000" kern="100" dirty="0">
                          <a:latin typeface="+mn-lt"/>
                          <a:ea typeface="Mincho"/>
                          <a:cs typeface="Times New Roman"/>
                        </a:rPr>
                        <a:t>ボタンは全ての入力が完了したら押せるようにする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27</a:t>
            </a:fld>
            <a:endParaRPr kumimoji="1" lang="ja-JP" altLang="en-US" dirty="0"/>
          </a:p>
        </p:txBody>
      </p:sp>
      <p:sp>
        <p:nvSpPr>
          <p:cNvPr id="8" name="コンテンツ プレースホルダ 5"/>
          <p:cNvSpPr txBox="1">
            <a:spLocks/>
          </p:cNvSpPr>
          <p:nvPr/>
        </p:nvSpPr>
        <p:spPr>
          <a:xfrm>
            <a:off x="1440160" y="1628800"/>
            <a:ext cx="6372200" cy="468052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altLang="ja-JP" sz="3200" b="1" dirty="0" smtClean="0">
                <a:solidFill>
                  <a:schemeClr val="bg1">
                    <a:lumMod val="75000"/>
                  </a:schemeClr>
                </a:solidFill>
                <a:latin typeface="メイリオ" pitchFamily="50" charset="-128"/>
                <a:ea typeface="メイリオ" pitchFamily="50" charset="-128"/>
                <a:cs typeface="メイリオ" pitchFamily="50" charset="-128"/>
              </a:rPr>
              <a:t>NetCommons3</a:t>
            </a: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プロジェクト</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開発担当</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フォームにおける問題点</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latin typeface="メイリオ" pitchFamily="50" charset="-128"/>
                <a:ea typeface="メイリオ" pitchFamily="50" charset="-128"/>
                <a:cs typeface="メイリオ" pitchFamily="50" charset="-128"/>
              </a:rPr>
              <a:t>解決方法</a:t>
            </a:r>
            <a:endParaRPr lang="en-US" altLang="ja-JP" sz="32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検討項目の分類</a:t>
            </a:r>
            <a:endParaRPr lang="en-US" altLang="ja-JP" sz="28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表示・入力方法最適化</a:t>
            </a:r>
            <a:endParaRPr lang="en-US" altLang="ja-JP" sz="28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リアルタイムバリデーション</a:t>
            </a:r>
            <a:endParaRPr lang="en-US" altLang="ja-JP" sz="28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サブミットロック</a:t>
            </a:r>
            <a:endParaRPr lang="en-US" altLang="ja-JP" sz="36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評価</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結言</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a:t>
            </a:r>
            <a:r>
              <a:rPr kumimoji="1" lang="en-US" altLang="ja-JP" dirty="0" smtClean="0"/>
              <a:t>.1</a:t>
            </a:r>
            <a:r>
              <a:rPr lang="ja-JP" altLang="en-US" dirty="0" smtClean="0"/>
              <a:t> 検討項目の分類</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0" name="表 9"/>
          <p:cNvGraphicFramePr>
            <a:graphicFrameLocks noGrp="1"/>
          </p:cNvGraphicFramePr>
          <p:nvPr/>
        </p:nvGraphicFramePr>
        <p:xfrm>
          <a:off x="179512" y="908720"/>
          <a:ext cx="8568952" cy="5768124"/>
        </p:xfrm>
        <a:graphic>
          <a:graphicData uri="http://schemas.openxmlformats.org/drawingml/2006/table">
            <a:tbl>
              <a:tblPr/>
              <a:tblGrid>
                <a:gridCol w="432048"/>
                <a:gridCol w="5328592"/>
                <a:gridCol w="2808312"/>
              </a:tblGrid>
              <a:tr h="484713">
                <a:tc>
                  <a:txBody>
                    <a:bodyPr/>
                    <a:lstStyle/>
                    <a:p>
                      <a:pPr algn="ctr">
                        <a:lnSpc>
                          <a:spcPts val="1800"/>
                        </a:lnSpc>
                        <a:spcAft>
                          <a:spcPts val="0"/>
                        </a:spcAft>
                      </a:pPr>
                      <a:r>
                        <a:rPr lang="en-US" altLang="ja-JP" sz="1600" kern="100" dirty="0" smtClean="0">
                          <a:latin typeface="+mn-lt"/>
                          <a:ea typeface="Mincho"/>
                          <a:cs typeface="Times New Roman"/>
                        </a:rPr>
                        <a:t>#</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1600" kern="100" dirty="0">
                          <a:latin typeface="+mn-lt"/>
                          <a:ea typeface="Mincho"/>
                          <a:cs typeface="Times New Roman"/>
                        </a:rPr>
                        <a:t>検討項目</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1600" kern="100" dirty="0" smtClean="0">
                          <a:latin typeface="+mn-lt"/>
                          <a:ea typeface="Mincho"/>
                          <a:cs typeface="Times New Roman"/>
                        </a:rPr>
                        <a:t>分類</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45832">
                <a:tc>
                  <a:txBody>
                    <a:bodyPr/>
                    <a:lstStyle/>
                    <a:p>
                      <a:pPr algn="r">
                        <a:lnSpc>
                          <a:spcPts val="1800"/>
                        </a:lnSpc>
                        <a:spcAft>
                          <a:spcPts val="0"/>
                        </a:spcAft>
                      </a:pPr>
                      <a:r>
                        <a:rPr lang="en-US" sz="1600" kern="100" dirty="0">
                          <a:latin typeface="Century"/>
                          <a:ea typeface="Mincho"/>
                          <a:cs typeface="Times New Roman"/>
                        </a:rPr>
                        <a:t>1</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rowSpan="10">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600" kern="100" dirty="0">
                          <a:latin typeface="Century"/>
                          <a:ea typeface="Mincho"/>
                          <a:cs typeface="Times New Roman"/>
                        </a:rPr>
                        <a:t>2</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600" kern="100" dirty="0">
                          <a:latin typeface="Century"/>
                          <a:ea typeface="Mincho"/>
                          <a:cs typeface="Times New Roman"/>
                        </a:rPr>
                        <a:t>3</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altLang="en-US" sz="1600" kern="100" dirty="0" smtClean="0">
                          <a:latin typeface="+mn-lt"/>
                          <a:ea typeface="Mincho"/>
                          <a:cs typeface="Times New Roman"/>
                        </a:rPr>
                        <a:t>アクティブなフォームは</a:t>
                      </a:r>
                      <a:r>
                        <a:rPr lang="ja-JP" sz="1600" kern="100" dirty="0" smtClean="0">
                          <a:latin typeface="+mn-lt"/>
                          <a:ea typeface="Mincho"/>
                          <a:cs typeface="Times New Roman"/>
                        </a:rPr>
                        <a:t>色</a:t>
                      </a:r>
                      <a:r>
                        <a:rPr lang="ja-JP" sz="1600"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7746">
                <a:tc>
                  <a:txBody>
                    <a:bodyPr/>
                    <a:lstStyle/>
                    <a:p>
                      <a:pPr algn="r">
                        <a:lnSpc>
                          <a:spcPts val="1800"/>
                        </a:lnSpc>
                        <a:spcAft>
                          <a:spcPts val="0"/>
                        </a:spcAft>
                      </a:pPr>
                      <a:r>
                        <a:rPr lang="en-US" sz="1600" kern="100" dirty="0">
                          <a:latin typeface="Century"/>
                          <a:ea typeface="Mincho"/>
                          <a:cs typeface="Times New Roman"/>
                        </a:rPr>
                        <a:t>4</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600" kern="100" dirty="0">
                          <a:latin typeface="Century"/>
                          <a:ea typeface="Mincho"/>
                          <a:cs typeface="Times New Roman"/>
                        </a:rPr>
                        <a:t>5</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600" kern="100" dirty="0">
                          <a:latin typeface="Century"/>
                          <a:ea typeface="Mincho"/>
                          <a:cs typeface="Times New Roman"/>
                        </a:rPr>
                        <a:t>6</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600" kern="100" dirty="0">
                          <a:latin typeface="Century"/>
                          <a:ea typeface="Mincho"/>
                          <a:cs typeface="Times New Roman"/>
                        </a:rPr>
                        <a:t>7</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600" kern="100" dirty="0">
                          <a:latin typeface="Century"/>
                          <a:ea typeface="Mincho"/>
                          <a:cs typeface="Times New Roman"/>
                        </a:rPr>
                        <a:t>8</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600" kern="100" dirty="0">
                          <a:latin typeface="Century"/>
                          <a:ea typeface="Mincho"/>
                          <a:cs typeface="Times New Roman"/>
                        </a:rPr>
                        <a:t>9</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505341">
                <a:tc>
                  <a:txBody>
                    <a:bodyPr/>
                    <a:lstStyle/>
                    <a:p>
                      <a:pPr algn="r">
                        <a:lnSpc>
                          <a:spcPts val="1800"/>
                        </a:lnSpc>
                        <a:spcAft>
                          <a:spcPts val="0"/>
                        </a:spcAft>
                      </a:pPr>
                      <a:r>
                        <a:rPr lang="en-US" sz="1600" kern="100" dirty="0">
                          <a:latin typeface="Century"/>
                          <a:ea typeface="Mincho"/>
                          <a:cs typeface="Times New Roman"/>
                        </a:rPr>
                        <a:t>10</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ラジオボタンやチェックボックス</a:t>
                      </a:r>
                      <a:r>
                        <a:rPr lang="ja-JP" sz="1600" kern="100" dirty="0" smtClean="0">
                          <a:latin typeface="+mn-lt"/>
                          <a:ea typeface="Mincho"/>
                          <a:cs typeface="Times New Roman"/>
                        </a:rPr>
                        <a:t>はラベル</a:t>
                      </a:r>
                      <a:r>
                        <a:rPr lang="ja-JP" sz="1600"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600" kern="100" dirty="0">
                          <a:latin typeface="Century"/>
                          <a:ea typeface="Mincho"/>
                          <a:cs typeface="Times New Roman"/>
                        </a:rPr>
                        <a:t>11</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rowSpan="2">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590272">
                <a:tc>
                  <a:txBody>
                    <a:bodyPr/>
                    <a:lstStyle/>
                    <a:p>
                      <a:pPr algn="r">
                        <a:lnSpc>
                          <a:spcPts val="1800"/>
                        </a:lnSpc>
                        <a:spcAft>
                          <a:spcPts val="0"/>
                        </a:spcAft>
                      </a:pPr>
                      <a:r>
                        <a:rPr lang="en-US" sz="1600" kern="100" dirty="0">
                          <a:latin typeface="Century"/>
                          <a:ea typeface="Mincho"/>
                          <a:cs typeface="Times New Roman"/>
                        </a:rPr>
                        <a:t>12</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エラー箇所に正しい情報が入力</a:t>
                      </a:r>
                      <a:r>
                        <a:rPr lang="ja-JP" sz="1600" kern="100" dirty="0" smtClean="0">
                          <a:latin typeface="+mn-lt"/>
                          <a:ea typeface="Mincho"/>
                          <a:cs typeface="Times New Roman"/>
                        </a:rPr>
                        <a:t>されたらエラー</a:t>
                      </a:r>
                      <a:r>
                        <a:rPr lang="ja-JP" sz="1600"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727564">
                <a:tc>
                  <a:txBody>
                    <a:bodyPr/>
                    <a:lstStyle/>
                    <a:p>
                      <a:pPr algn="r">
                        <a:lnSpc>
                          <a:spcPts val="1800"/>
                        </a:lnSpc>
                        <a:spcAft>
                          <a:spcPts val="0"/>
                        </a:spcAft>
                      </a:pPr>
                      <a:r>
                        <a:rPr lang="en-US" sz="1600" kern="100" dirty="0" smtClean="0">
                          <a:latin typeface="Century"/>
                          <a:ea typeface="Mincho"/>
                          <a:cs typeface="Times New Roman"/>
                        </a:rPr>
                        <a:t>13</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lnSpc>
                          <a:spcPts val="1800"/>
                        </a:lnSpc>
                        <a:spcAft>
                          <a:spcPts val="0"/>
                        </a:spcAft>
                      </a:pPr>
                      <a:r>
                        <a:rPr lang="ja-JP" sz="1600" kern="100" dirty="0" smtClean="0">
                          <a:latin typeface="+mn-lt"/>
                          <a:ea typeface="Mincho"/>
                          <a:cs typeface="Times New Roman"/>
                        </a:rPr>
                        <a:t>登録</a:t>
                      </a:r>
                      <a:r>
                        <a:rPr lang="ja-JP" sz="1600" kern="100" dirty="0">
                          <a:latin typeface="+mn-lt"/>
                          <a:ea typeface="Mincho"/>
                          <a:cs typeface="Times New Roman"/>
                        </a:rPr>
                        <a:t>ボタンは全ての入力が完了したら押せるようにする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r>
            </a:tbl>
          </a:graphicData>
        </a:graphic>
      </p:graphicFrame>
      <p:sp>
        <p:nvSpPr>
          <p:cNvPr id="7" name="正方形/長方形 6"/>
          <p:cNvSpPr/>
          <p:nvPr/>
        </p:nvSpPr>
        <p:spPr>
          <a:xfrm>
            <a:off x="6012160" y="5085184"/>
            <a:ext cx="2664296" cy="792088"/>
          </a:xfrm>
          <a:prstGeom prst="rect">
            <a:avLst/>
          </a:prstGeom>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kern="100" dirty="0" smtClean="0">
                <a:solidFill>
                  <a:schemeClr val="tx1"/>
                </a:solidFill>
                <a:ea typeface="Mincho"/>
                <a:cs typeface="Times New Roman"/>
              </a:rPr>
              <a:t>リアルタイム</a:t>
            </a:r>
            <a:endParaRPr lang="en-US" altLang="ja-JP" kern="100" dirty="0" smtClean="0">
              <a:solidFill>
                <a:schemeClr val="tx1"/>
              </a:solidFill>
              <a:ea typeface="Mincho"/>
              <a:cs typeface="Times New Roman"/>
            </a:endParaRPr>
          </a:p>
          <a:p>
            <a:pPr algn="ctr"/>
            <a:r>
              <a:rPr lang="ja-JP" altLang="en-US" kern="100" dirty="0" smtClean="0">
                <a:solidFill>
                  <a:schemeClr val="tx1"/>
                </a:solidFill>
                <a:ea typeface="Mincho"/>
                <a:cs typeface="Times New Roman"/>
              </a:rPr>
              <a:t>バリデーション</a:t>
            </a:r>
          </a:p>
        </p:txBody>
      </p:sp>
      <p:sp>
        <p:nvSpPr>
          <p:cNvPr id="8" name="正方形/長方形 7"/>
          <p:cNvSpPr/>
          <p:nvPr/>
        </p:nvSpPr>
        <p:spPr>
          <a:xfrm>
            <a:off x="6012160" y="6021288"/>
            <a:ext cx="2664296" cy="576064"/>
          </a:xfrm>
          <a:prstGeom prst="rect">
            <a:avLst/>
          </a:prstGeom>
          <a:scene3d>
            <a:camera prst="orthographicFront"/>
            <a:lightRig rig="threePt" dir="t"/>
          </a:scene3d>
          <a:sp3d>
            <a:bevelT w="139700" prst="cross"/>
          </a:sp3d>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kern="100" dirty="0" smtClean="0">
                <a:solidFill>
                  <a:schemeClr val="tx1"/>
                </a:solidFill>
                <a:ea typeface="Mincho"/>
                <a:cs typeface="Times New Roman"/>
              </a:rPr>
              <a:t>サブミットロック</a:t>
            </a:r>
          </a:p>
        </p:txBody>
      </p:sp>
      <p:sp>
        <p:nvSpPr>
          <p:cNvPr id="6" name="正方形/長方形 5"/>
          <p:cNvSpPr/>
          <p:nvPr/>
        </p:nvSpPr>
        <p:spPr>
          <a:xfrm>
            <a:off x="6012160" y="1449168"/>
            <a:ext cx="2664296" cy="3492000"/>
          </a:xfrm>
          <a:prstGeom prst="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kern="100" dirty="0" smtClean="0">
                <a:solidFill>
                  <a:schemeClr val="tx1"/>
                </a:solidFill>
                <a:ea typeface="Mincho"/>
                <a:cs typeface="Times New Roman"/>
              </a:rPr>
              <a:t>表示・入力方法最適化</a:t>
            </a:r>
            <a:endParaRPr lang="ja-JP" altLang="en-US" kern="100" dirty="0">
              <a:solidFill>
                <a:schemeClr val="tx1"/>
              </a:solidFill>
              <a:ea typeface="Mincho"/>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Horizontal)">
                                      <p:cBhvr>
                                        <p:cTn id="7" dur="500"/>
                                        <p:tgtEl>
                                          <p:spTgt spid="6"/>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Horizontal)">
                                      <p:cBhvr>
                                        <p:cTn id="10" dur="500"/>
                                        <p:tgtEl>
                                          <p:spTgt spid="7"/>
                                        </p:tgtEl>
                                      </p:cBhvr>
                                    </p:animEffect>
                                  </p:childTnLst>
                                </p:cTn>
                              </p:par>
                              <p:par>
                                <p:cTn id="11" presetID="16" presetClass="entr" presetSubtype="26"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表示・入力方法最適化</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1" name="コンテンツ プレースホルダ 2"/>
          <p:cNvSpPr>
            <a:spLocks noGrp="1"/>
          </p:cNvSpPr>
          <p:nvPr>
            <p:ph idx="1"/>
          </p:nvPr>
        </p:nvSpPr>
        <p:spPr>
          <a:xfrm>
            <a:off x="457200" y="1556792"/>
            <a:ext cx="8363272" cy="2088232"/>
          </a:xfrm>
        </p:spPr>
        <p:txBody>
          <a:bodyPr>
            <a:normAutofit/>
          </a:bodyPr>
          <a:lstStyle/>
          <a:p>
            <a:r>
              <a:rPr lang="ja-JP" altLang="en-US" sz="2400" dirty="0" smtClean="0"/>
              <a:t>画面のイメージを固める段階で、表示する項目・表示の並び等の精査を行い最適化する。</a:t>
            </a:r>
            <a:endParaRPr lang="en-US" altLang="ja-JP" sz="2400" dirty="0" smtClean="0"/>
          </a:p>
          <a:p>
            <a:r>
              <a:rPr kumimoji="1" lang="en-US" altLang="ja-JP" sz="2400" dirty="0" smtClean="0"/>
              <a:t>Web</a:t>
            </a:r>
            <a:r>
              <a:rPr kumimoji="1" lang="ja-JP" altLang="en-US" sz="2400" dirty="0" smtClean="0"/>
              <a:t>ブラウザ上に表示される部分であるため、</a:t>
            </a:r>
            <a:r>
              <a:rPr kumimoji="1" lang="en-US" altLang="ja-JP" sz="2400" dirty="0" smtClean="0"/>
              <a:t>HTML5</a:t>
            </a:r>
            <a:r>
              <a:rPr kumimoji="1" lang="ja-JP" altLang="en-US" sz="2400" dirty="0" smtClean="0"/>
              <a:t>と</a:t>
            </a:r>
            <a:r>
              <a:rPr kumimoji="1" lang="en-US" altLang="ja-JP" sz="2400" dirty="0" smtClean="0"/>
              <a:t>Bootstrap</a:t>
            </a:r>
            <a:r>
              <a:rPr kumimoji="1" lang="ja-JP" altLang="en-US" sz="2400" dirty="0" smtClean="0"/>
              <a:t>を使って実現する。</a:t>
            </a:r>
            <a:endParaRPr kumimoji="1" lang="ja-JP" altLang="en-US" sz="2400" dirty="0"/>
          </a:p>
        </p:txBody>
      </p:sp>
      <p:sp>
        <p:nvSpPr>
          <p:cNvPr id="12" name="テキスト ボックス 11"/>
          <p:cNvSpPr txBox="1"/>
          <p:nvPr/>
        </p:nvSpPr>
        <p:spPr>
          <a:xfrm>
            <a:off x="323528" y="3861048"/>
            <a:ext cx="1440160" cy="461665"/>
          </a:xfrm>
          <a:prstGeom prst="rect">
            <a:avLst/>
          </a:prstGeom>
          <a:noFill/>
        </p:spPr>
        <p:txBody>
          <a:bodyPr wrap="square" rtlCol="0">
            <a:spAutoFit/>
          </a:bodyPr>
          <a:lstStyle/>
          <a:p>
            <a:r>
              <a:rPr kumimoji="1" lang="ja-JP" altLang="en-US" sz="2400" b="1" dirty="0" smtClean="0">
                <a:latin typeface="メイリオ" pitchFamily="50" charset="-128"/>
                <a:ea typeface="メイリオ" pitchFamily="50" charset="-128"/>
                <a:cs typeface="メイリオ" pitchFamily="50" charset="-128"/>
              </a:rPr>
              <a:t>例えば、</a:t>
            </a:r>
            <a:endParaRPr kumimoji="1" lang="ja-JP" altLang="en-US" sz="2400" b="1" dirty="0">
              <a:latin typeface="メイリオ" pitchFamily="50" charset="-128"/>
              <a:ea typeface="メイリオ" pitchFamily="50" charset="-128"/>
              <a:cs typeface="メイリオ" pitchFamily="50" charset="-128"/>
            </a:endParaRPr>
          </a:p>
        </p:txBody>
      </p:sp>
      <p:pic>
        <p:nvPicPr>
          <p:cNvPr id="13" name="図 12"/>
          <p:cNvPicPr/>
          <p:nvPr/>
        </p:nvPicPr>
        <p:blipFill>
          <a:blip r:embed="rId2" cstate="print"/>
          <a:srcRect/>
          <a:stretch>
            <a:fillRect/>
          </a:stretch>
        </p:blipFill>
        <p:spPr bwMode="auto">
          <a:xfrm>
            <a:off x="683568" y="4365104"/>
            <a:ext cx="7810449" cy="7200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6" name="コンテンツ プレースホルダ 5"/>
          <p:cNvSpPr>
            <a:spLocks noGrp="1"/>
          </p:cNvSpPr>
          <p:nvPr>
            <p:ph idx="1"/>
          </p:nvPr>
        </p:nvSpPr>
        <p:spPr>
          <a:xfrm>
            <a:off x="1440160" y="1628800"/>
            <a:ext cx="6372200" cy="3327995"/>
          </a:xfrm>
        </p:spPr>
        <p:txBody>
          <a:bodyPr>
            <a:noAutofit/>
          </a:bodyPr>
          <a:lstStyle/>
          <a:p>
            <a:pPr marL="514350" indent="-514350">
              <a:buFont typeface="+mj-lt"/>
              <a:buAutoNum type="arabicPeriod"/>
            </a:pPr>
            <a:r>
              <a:rPr lang="en-US" altLang="ja-JP" sz="3200" dirty="0" smtClean="0"/>
              <a:t>NetCommons3</a:t>
            </a:r>
            <a:r>
              <a:rPr lang="ja-JP" altLang="en-US" sz="3200" dirty="0" smtClean="0"/>
              <a:t>プロジェクト</a:t>
            </a:r>
            <a:endParaRPr lang="en-US" altLang="ja-JP" sz="3200" dirty="0" smtClean="0"/>
          </a:p>
          <a:p>
            <a:pPr marL="514350" indent="-514350">
              <a:buFont typeface="+mj-lt"/>
              <a:buAutoNum type="arabicPeriod"/>
            </a:pPr>
            <a:r>
              <a:rPr lang="ja-JP" altLang="en-US" sz="3200" dirty="0" smtClean="0"/>
              <a:t>開発担当</a:t>
            </a:r>
            <a:endParaRPr lang="en-US" altLang="ja-JP" sz="3200" dirty="0" smtClean="0"/>
          </a:p>
          <a:p>
            <a:pPr marL="514350" indent="-514350">
              <a:buFont typeface="+mj-lt"/>
              <a:buAutoNum type="arabicPeriod"/>
            </a:pPr>
            <a:r>
              <a:rPr lang="ja-JP" altLang="en-US" sz="3200" dirty="0" smtClean="0"/>
              <a:t>フォームにおける問題点</a:t>
            </a:r>
            <a:endParaRPr lang="en-US" altLang="ja-JP" sz="3200" dirty="0" smtClean="0"/>
          </a:p>
          <a:p>
            <a:pPr marL="514350" indent="-514350">
              <a:buFont typeface="+mj-lt"/>
              <a:buAutoNum type="arabicPeriod"/>
            </a:pPr>
            <a:r>
              <a:rPr kumimoji="1" lang="ja-JP" altLang="en-US" sz="3200" dirty="0" smtClean="0"/>
              <a:t>解決方法</a:t>
            </a:r>
            <a:endParaRPr kumimoji="1" lang="en-US" altLang="ja-JP" sz="3200" dirty="0" smtClean="0"/>
          </a:p>
          <a:p>
            <a:pPr marL="514350" indent="-514350">
              <a:buFont typeface="+mj-lt"/>
              <a:buAutoNum type="arabicPeriod"/>
            </a:pPr>
            <a:r>
              <a:rPr lang="ja-JP" altLang="en-US" sz="3200" dirty="0" smtClean="0"/>
              <a:t>評価</a:t>
            </a:r>
            <a:endParaRPr kumimoji="1" lang="en-US" altLang="ja-JP" sz="3200" dirty="0" smtClean="0"/>
          </a:p>
          <a:p>
            <a:pPr marL="514350" indent="-514350">
              <a:buFont typeface="+mj-lt"/>
              <a:buAutoNum type="arabicPeriod"/>
            </a:pPr>
            <a:r>
              <a:rPr kumimoji="1" lang="ja-JP" altLang="en-US" sz="3200" dirty="0" smtClean="0"/>
              <a:t>結言</a:t>
            </a:r>
            <a:endParaRPr kumimoji="1" lang="en-US" altLang="ja-JP" sz="32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a:t>
            </a:fld>
            <a:endParaRPr kumimoji="1" lang="ja-JP"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4</a:t>
            </a:r>
            <a:r>
              <a:rPr kumimoji="1" lang="en-US" altLang="ja-JP" dirty="0" smtClean="0"/>
              <a:t>.3</a:t>
            </a:r>
            <a:r>
              <a:rPr lang="ja-JP" altLang="en-US" dirty="0" smtClean="0"/>
              <a:t> リアルタイムバリデーション</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57200" y="1556792"/>
            <a:ext cx="8219256" cy="1656184"/>
          </a:xfrm>
        </p:spPr>
        <p:txBody>
          <a:bodyPr>
            <a:normAutofit/>
          </a:bodyPr>
          <a:lstStyle/>
          <a:p>
            <a:r>
              <a:rPr lang="en-US" altLang="ja-JP" sz="2400" dirty="0" smtClean="0"/>
              <a:t>AngularJS</a:t>
            </a:r>
            <a:r>
              <a:rPr lang="ja-JP" altLang="en-US" sz="2400" dirty="0" smtClean="0"/>
              <a:t>の双方向データバインディング機能を利用。</a:t>
            </a:r>
            <a:endParaRPr lang="en-US" altLang="ja-JP" sz="2400" dirty="0" smtClean="0"/>
          </a:p>
          <a:p>
            <a:r>
              <a:rPr kumimoji="1" lang="ja-JP" altLang="en-US" sz="2400" dirty="0" smtClean="0"/>
              <a:t>正常・エラーを区別するフォームの色やアイコン等には</a:t>
            </a:r>
            <a:endParaRPr kumimoji="1" lang="en-US" altLang="ja-JP" sz="2400" dirty="0" smtClean="0"/>
          </a:p>
          <a:p>
            <a:pPr>
              <a:buNone/>
            </a:pPr>
            <a:r>
              <a:rPr lang="ja-JP" altLang="en-US" sz="2400" dirty="0" smtClean="0"/>
              <a:t>　　</a:t>
            </a:r>
            <a:r>
              <a:rPr lang="en-US" altLang="ja-JP" sz="2400" dirty="0" smtClean="0"/>
              <a:t>Bootstrap</a:t>
            </a:r>
            <a:r>
              <a:rPr lang="ja-JP" altLang="en-US" sz="2400" dirty="0" smtClean="0"/>
              <a:t>を使って実現する。</a:t>
            </a:r>
            <a:endParaRPr lang="en-US" altLang="ja-JP" sz="2400" dirty="0" smtClean="0"/>
          </a:p>
        </p:txBody>
      </p:sp>
      <p:sp>
        <p:nvSpPr>
          <p:cNvPr id="7" name="テキスト ボックス 6"/>
          <p:cNvSpPr txBox="1"/>
          <p:nvPr/>
        </p:nvSpPr>
        <p:spPr>
          <a:xfrm>
            <a:off x="323528" y="3212976"/>
            <a:ext cx="1440160" cy="461665"/>
          </a:xfrm>
          <a:prstGeom prst="rect">
            <a:avLst/>
          </a:prstGeom>
          <a:noFill/>
        </p:spPr>
        <p:txBody>
          <a:bodyPr wrap="square" rtlCol="0">
            <a:spAutoFit/>
          </a:bodyPr>
          <a:lstStyle/>
          <a:p>
            <a:r>
              <a:rPr kumimoji="1" lang="ja-JP" altLang="en-US" sz="2400" b="1" dirty="0" smtClean="0">
                <a:latin typeface="メイリオ" pitchFamily="50" charset="-128"/>
                <a:ea typeface="メイリオ" pitchFamily="50" charset="-128"/>
                <a:cs typeface="メイリオ" pitchFamily="50" charset="-128"/>
              </a:rPr>
              <a:t>例えば、</a:t>
            </a:r>
            <a:endParaRPr kumimoji="1" lang="ja-JP" altLang="en-US" sz="2400" b="1" dirty="0">
              <a:latin typeface="メイリオ" pitchFamily="50" charset="-128"/>
              <a:ea typeface="メイリオ" pitchFamily="50" charset="-128"/>
              <a:cs typeface="メイリオ" pitchFamily="50" charset="-128"/>
            </a:endParaRPr>
          </a:p>
        </p:txBody>
      </p:sp>
      <p:pic>
        <p:nvPicPr>
          <p:cNvPr id="8" name="図 7"/>
          <p:cNvPicPr/>
          <p:nvPr/>
        </p:nvPicPr>
        <p:blipFill>
          <a:blip r:embed="rId2" cstate="print"/>
          <a:srcRect r="-41"/>
          <a:stretch>
            <a:fillRect/>
          </a:stretch>
        </p:blipFill>
        <p:spPr bwMode="auto">
          <a:xfrm>
            <a:off x="899362" y="3861048"/>
            <a:ext cx="7384376" cy="617212"/>
          </a:xfrm>
          <a:prstGeom prst="rect">
            <a:avLst/>
          </a:prstGeom>
          <a:noFill/>
          <a:ln w="9525">
            <a:noFill/>
            <a:miter lim="800000"/>
            <a:headEnd/>
            <a:tailEnd/>
          </a:ln>
        </p:spPr>
      </p:pic>
      <p:pic>
        <p:nvPicPr>
          <p:cNvPr id="9" name="図 8"/>
          <p:cNvPicPr/>
          <p:nvPr/>
        </p:nvPicPr>
        <p:blipFill>
          <a:blip r:embed="rId3" cstate="print"/>
          <a:srcRect r="-21"/>
          <a:stretch>
            <a:fillRect/>
          </a:stretch>
        </p:blipFill>
        <p:spPr bwMode="auto">
          <a:xfrm>
            <a:off x="899592" y="4797152"/>
            <a:ext cx="7383823" cy="648072"/>
          </a:xfrm>
          <a:prstGeom prst="rect">
            <a:avLst/>
          </a:prstGeom>
          <a:noFill/>
          <a:ln w="9525">
            <a:noFill/>
            <a:miter lim="800000"/>
            <a:headEnd/>
            <a:tailEnd/>
          </a:ln>
        </p:spPr>
      </p:pic>
      <p:cxnSp>
        <p:nvCxnSpPr>
          <p:cNvPr id="11" name="直線コネクタ 10"/>
          <p:cNvCxnSpPr/>
          <p:nvPr/>
        </p:nvCxnSpPr>
        <p:spPr>
          <a:xfrm>
            <a:off x="2771800" y="1916832"/>
            <a:ext cx="4032448" cy="0"/>
          </a:xfrm>
          <a:prstGeom prst="line">
            <a:avLst/>
          </a:prstGeom>
          <a:ln>
            <a:solidFill>
              <a:srgbClr val="FF0000"/>
            </a:solidFill>
          </a:ln>
          <a:effectLst>
            <a:outerShdw blurRad="40000" dist="23000" dir="5400000" rotWithShape="0">
              <a:srgbClr val="000000">
                <a:alpha val="35000"/>
              </a:srgbClr>
            </a:outerShdw>
            <a:reflection blurRad="6350" stA="50000" endA="300" endPos="90000" dist="50800" dir="5400000" sy="-100000" algn="bl" rotWithShape="0"/>
          </a:effectLst>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4</a:t>
            </a:r>
            <a:r>
              <a:rPr kumimoji="1" lang="en-US" altLang="ja-JP" dirty="0" smtClean="0"/>
              <a:t>.3</a:t>
            </a:r>
            <a:r>
              <a:rPr lang="ja-JP" altLang="en-US" dirty="0" smtClean="0"/>
              <a:t> リアルタイムバリデーション</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57200" y="1988840"/>
            <a:ext cx="8219256" cy="2880320"/>
          </a:xfrm>
        </p:spPr>
        <p:txBody>
          <a:bodyPr>
            <a:normAutofit/>
          </a:bodyPr>
          <a:lstStyle/>
          <a:p>
            <a:r>
              <a:rPr lang="en-US" altLang="ja-JP" sz="2400" dirty="0" smtClean="0"/>
              <a:t>AngularJS</a:t>
            </a:r>
            <a:r>
              <a:rPr lang="ja-JP" altLang="en-US" sz="2400" dirty="0" smtClean="0"/>
              <a:t>は</a:t>
            </a:r>
            <a:r>
              <a:rPr lang="en-US" altLang="ja-JP" sz="2400" dirty="0" smtClean="0"/>
              <a:t>”</a:t>
            </a:r>
            <a:r>
              <a:rPr lang="ja-JP" altLang="en-US" sz="2400" dirty="0" smtClean="0"/>
              <a:t>データ源が単一であることは重要</a:t>
            </a:r>
            <a:r>
              <a:rPr lang="en-US" altLang="ja-JP" sz="2400" dirty="0" smtClean="0"/>
              <a:t>”</a:t>
            </a:r>
            <a:r>
              <a:rPr lang="ja-JP" altLang="en-US" sz="2400" dirty="0" smtClean="0"/>
              <a:t>という考え方のもとにある。</a:t>
            </a:r>
            <a:endParaRPr lang="en-US" altLang="ja-JP" sz="2400" dirty="0" smtClean="0"/>
          </a:p>
          <a:p>
            <a:r>
              <a:rPr lang="en-US" altLang="ja-JP" sz="2400" dirty="0" smtClean="0"/>
              <a:t>View</a:t>
            </a:r>
            <a:r>
              <a:rPr lang="ja-JP" altLang="en-US" sz="2400" dirty="0" smtClean="0"/>
              <a:t>と</a:t>
            </a:r>
            <a:r>
              <a:rPr lang="en-US" altLang="ja-JP" sz="2400" dirty="0" smtClean="0"/>
              <a:t>Model</a:t>
            </a:r>
            <a:r>
              <a:rPr lang="ja-JP" altLang="en-US" sz="2400" dirty="0" smtClean="0"/>
              <a:t>のデータを自動的に同期することを示す。</a:t>
            </a:r>
            <a:endParaRPr lang="en-US" altLang="ja-JP" sz="2400" dirty="0" smtClean="0"/>
          </a:p>
          <a:p>
            <a:r>
              <a:rPr lang="en-US" altLang="ja-JP" sz="2400" dirty="0" smtClean="0"/>
              <a:t>View</a:t>
            </a:r>
            <a:r>
              <a:rPr lang="ja-JP" altLang="en-US" sz="2400" dirty="0" smtClean="0"/>
              <a:t>は常に</a:t>
            </a:r>
            <a:r>
              <a:rPr lang="en-US" altLang="ja-JP" sz="2400" dirty="0" smtClean="0"/>
              <a:t>Model</a:t>
            </a:r>
            <a:r>
              <a:rPr lang="ja-JP" altLang="en-US" sz="2400" dirty="0" smtClean="0"/>
              <a:t>の状態を投影し、</a:t>
            </a:r>
            <a:r>
              <a:rPr lang="en-US" altLang="ja-JP" sz="2400" dirty="0" smtClean="0"/>
              <a:t>Model</a:t>
            </a:r>
            <a:r>
              <a:rPr lang="ja-JP" altLang="en-US" sz="2400" dirty="0" smtClean="0"/>
              <a:t>が変更されるとその変更が</a:t>
            </a:r>
            <a:r>
              <a:rPr lang="en-US" altLang="ja-JP" sz="2400" dirty="0" smtClean="0"/>
              <a:t>View</a:t>
            </a:r>
            <a:r>
              <a:rPr lang="ja-JP" altLang="en-US" sz="2400" dirty="0" smtClean="0"/>
              <a:t>に反映される。</a:t>
            </a:r>
            <a:endParaRPr lang="en-US" altLang="ja-JP" sz="2400" dirty="0" smtClean="0"/>
          </a:p>
          <a:p>
            <a:r>
              <a:rPr lang="en-US" altLang="ja-JP" sz="2400" dirty="0" smtClean="0"/>
              <a:t>View</a:t>
            </a:r>
            <a:r>
              <a:rPr lang="ja-JP" altLang="en-US" sz="2400" dirty="0" smtClean="0"/>
              <a:t>が変更された場合も同様である。</a:t>
            </a:r>
            <a:endParaRPr lang="en-US" altLang="ja-JP" sz="2400" dirty="0" smtClean="0"/>
          </a:p>
          <a:p>
            <a:endParaRPr lang="en-US" altLang="ja-JP" sz="2400" dirty="0" smtClean="0"/>
          </a:p>
        </p:txBody>
      </p:sp>
      <p:sp>
        <p:nvSpPr>
          <p:cNvPr id="10" name="角丸四角形 9"/>
          <p:cNvSpPr/>
          <p:nvPr/>
        </p:nvSpPr>
        <p:spPr>
          <a:xfrm>
            <a:off x="251520" y="1268760"/>
            <a:ext cx="5040560" cy="576064"/>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400" b="1" dirty="0" smtClean="0">
                <a:ea typeface="メイリオ" pitchFamily="50" charset="-128"/>
                <a:cs typeface="メイリオ" pitchFamily="50" charset="-128"/>
              </a:rPr>
              <a:t>双方向データバインディング</a:t>
            </a:r>
            <a:endParaRPr kumimoji="1" lang="ja-JP" altLang="en-US" sz="2400" b="1" dirty="0">
              <a:ea typeface="メイリオ" pitchFamily="50" charset="-128"/>
              <a:cs typeface="メイリオ" pitchFamily="50" charset="-128"/>
            </a:endParaRPr>
          </a:p>
        </p:txBody>
      </p:sp>
      <p:pic>
        <p:nvPicPr>
          <p:cNvPr id="7" name="Picture 2"/>
          <p:cNvPicPr>
            <a:picLocks noChangeAspect="1" noChangeArrowheads="1"/>
          </p:cNvPicPr>
          <p:nvPr/>
        </p:nvPicPr>
        <p:blipFill>
          <a:blip r:embed="rId2" cstate="print"/>
          <a:srcRect/>
          <a:stretch>
            <a:fillRect/>
          </a:stretch>
        </p:blipFill>
        <p:spPr bwMode="auto">
          <a:xfrm>
            <a:off x="1691680" y="4437112"/>
            <a:ext cx="5668068" cy="2420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4</a:t>
            </a:r>
            <a:r>
              <a:rPr kumimoji="1" lang="en-US" altLang="ja-JP" dirty="0" smtClean="0"/>
              <a:t>.3</a:t>
            </a:r>
            <a:r>
              <a:rPr lang="ja-JP" altLang="en-US" dirty="0" smtClean="0"/>
              <a:t> リアルタイムバリデーション</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251520" y="1268760"/>
            <a:ext cx="5040560" cy="576064"/>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400" b="1" dirty="0" smtClean="0">
                <a:ea typeface="メイリオ" pitchFamily="50" charset="-128"/>
                <a:cs typeface="メイリオ" pitchFamily="50" charset="-128"/>
              </a:rPr>
              <a:t>双方向データバインディング</a:t>
            </a:r>
            <a:endParaRPr kumimoji="1" lang="ja-JP" altLang="en-US" sz="24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.4</a:t>
            </a:r>
            <a:r>
              <a:rPr lang="ja-JP" altLang="en-US" dirty="0" smtClean="0"/>
              <a:t> サブミットロック</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57200" y="1556792"/>
            <a:ext cx="8219256" cy="2664296"/>
          </a:xfrm>
        </p:spPr>
        <p:txBody>
          <a:bodyPr>
            <a:normAutofit/>
          </a:bodyPr>
          <a:lstStyle/>
          <a:p>
            <a:r>
              <a:rPr lang="en-US" altLang="ja-JP" sz="2400" dirty="0" smtClean="0"/>
              <a:t>AngularJS</a:t>
            </a:r>
            <a:r>
              <a:rPr lang="ja-JP" altLang="en-US" sz="2400" dirty="0" smtClean="0"/>
              <a:t>の双方向データバインディング機能を利用。</a:t>
            </a:r>
            <a:endParaRPr lang="en-US" altLang="ja-JP" sz="2400" dirty="0" smtClean="0"/>
          </a:p>
          <a:p>
            <a:r>
              <a:rPr lang="ja-JP" altLang="en-US" sz="2400" dirty="0" smtClean="0"/>
              <a:t>バリデーションエラーが発生している場合、サブミット（決定や一時保存）ボタンを非活性にする。</a:t>
            </a:r>
            <a:endParaRPr lang="en-US" altLang="ja-JP" sz="2400" dirty="0" smtClean="0"/>
          </a:p>
          <a:p>
            <a:r>
              <a:rPr lang="ja-JP" altLang="en-US" sz="2400" dirty="0" smtClean="0"/>
              <a:t>正常なデータが入力されている場合、サブミット可能。</a:t>
            </a:r>
            <a:endParaRPr lang="en-US" altLang="ja-JP" sz="2400" dirty="0" smtClean="0"/>
          </a:p>
        </p:txBody>
      </p:sp>
      <p:pic>
        <p:nvPicPr>
          <p:cNvPr id="7" name="図 6"/>
          <p:cNvPicPr/>
          <p:nvPr/>
        </p:nvPicPr>
        <p:blipFill>
          <a:blip r:embed="rId3" cstate="print"/>
          <a:srcRect r="-41"/>
          <a:stretch>
            <a:fillRect/>
          </a:stretch>
        </p:blipFill>
        <p:spPr bwMode="auto">
          <a:xfrm>
            <a:off x="899362" y="3847284"/>
            <a:ext cx="7384376" cy="617212"/>
          </a:xfrm>
          <a:prstGeom prst="rect">
            <a:avLst/>
          </a:prstGeom>
          <a:noFill/>
          <a:ln w="9525">
            <a:noFill/>
            <a:miter lim="800000"/>
            <a:headEnd/>
            <a:tailEnd/>
          </a:ln>
        </p:spPr>
      </p:pic>
      <p:pic>
        <p:nvPicPr>
          <p:cNvPr id="8" name="図 7"/>
          <p:cNvPicPr/>
          <p:nvPr/>
        </p:nvPicPr>
        <p:blipFill>
          <a:blip r:embed="rId4" cstate="print"/>
          <a:srcRect r="-21"/>
          <a:stretch>
            <a:fillRect/>
          </a:stretch>
        </p:blipFill>
        <p:spPr bwMode="auto">
          <a:xfrm>
            <a:off x="899592" y="5328592"/>
            <a:ext cx="7383823" cy="648072"/>
          </a:xfrm>
          <a:prstGeom prst="rect">
            <a:avLst/>
          </a:prstGeom>
          <a:noFill/>
          <a:ln w="9525">
            <a:noFill/>
            <a:miter lim="800000"/>
            <a:headEnd/>
            <a:tailEnd/>
          </a:ln>
        </p:spPr>
      </p:pic>
      <p:pic>
        <p:nvPicPr>
          <p:cNvPr id="63490" name="Picture 2"/>
          <p:cNvPicPr>
            <a:picLocks noChangeAspect="1" noChangeArrowheads="1"/>
          </p:cNvPicPr>
          <p:nvPr/>
        </p:nvPicPr>
        <p:blipFill>
          <a:blip r:embed="rId5" cstate="print"/>
          <a:srcRect/>
          <a:stretch>
            <a:fillRect/>
          </a:stretch>
        </p:blipFill>
        <p:spPr bwMode="auto">
          <a:xfrm>
            <a:off x="7668344" y="4464496"/>
            <a:ext cx="571500" cy="390525"/>
          </a:xfrm>
          <a:prstGeom prst="rect">
            <a:avLst/>
          </a:prstGeom>
          <a:noFill/>
          <a:ln w="9525">
            <a:noFill/>
            <a:miter lim="800000"/>
            <a:headEnd/>
            <a:tailEnd/>
          </a:ln>
        </p:spPr>
      </p:pic>
      <p:pic>
        <p:nvPicPr>
          <p:cNvPr id="63491" name="Picture 3"/>
          <p:cNvPicPr>
            <a:picLocks noChangeAspect="1" noChangeArrowheads="1"/>
          </p:cNvPicPr>
          <p:nvPr/>
        </p:nvPicPr>
        <p:blipFill>
          <a:blip r:embed="rId6" cstate="print"/>
          <a:srcRect/>
          <a:stretch>
            <a:fillRect/>
          </a:stretch>
        </p:blipFill>
        <p:spPr bwMode="auto">
          <a:xfrm>
            <a:off x="7668344" y="5976664"/>
            <a:ext cx="590550" cy="409575"/>
          </a:xfrm>
          <a:prstGeom prst="rect">
            <a:avLst/>
          </a:prstGeom>
          <a:noFill/>
          <a:ln w="9525">
            <a:noFill/>
            <a:miter lim="800000"/>
            <a:headEnd/>
            <a:tailEnd/>
          </a:ln>
        </p:spPr>
      </p:pic>
      <p:sp>
        <p:nvSpPr>
          <p:cNvPr id="10" name="テキスト ボックス 9"/>
          <p:cNvSpPr txBox="1"/>
          <p:nvPr/>
        </p:nvSpPr>
        <p:spPr>
          <a:xfrm>
            <a:off x="323528" y="3399383"/>
            <a:ext cx="1440160" cy="461665"/>
          </a:xfrm>
          <a:prstGeom prst="rect">
            <a:avLst/>
          </a:prstGeom>
          <a:noFill/>
        </p:spPr>
        <p:txBody>
          <a:bodyPr wrap="square" rtlCol="0">
            <a:spAutoFit/>
          </a:bodyPr>
          <a:lstStyle/>
          <a:p>
            <a:r>
              <a:rPr kumimoji="1" lang="ja-JP" altLang="en-US" sz="2400" b="1" dirty="0" smtClean="0">
                <a:latin typeface="メイリオ" pitchFamily="50" charset="-128"/>
                <a:ea typeface="メイリオ" pitchFamily="50" charset="-128"/>
                <a:cs typeface="メイリオ" pitchFamily="50" charset="-128"/>
              </a:rPr>
              <a:t>例えば、</a:t>
            </a:r>
            <a:endParaRPr kumimoji="1" lang="ja-JP" altLang="en-US" sz="2400" b="1" dirty="0">
              <a:latin typeface="メイリオ" pitchFamily="50" charset="-128"/>
              <a:ea typeface="メイリオ" pitchFamily="50" charset="-128"/>
              <a:cs typeface="メイリオ" pitchFamily="50" charset="-128"/>
            </a:endParaRPr>
          </a:p>
        </p:txBody>
      </p:sp>
      <p:sp>
        <p:nvSpPr>
          <p:cNvPr id="11" name="四角形吹き出し 10"/>
          <p:cNvSpPr/>
          <p:nvPr/>
        </p:nvSpPr>
        <p:spPr>
          <a:xfrm>
            <a:off x="4644008" y="6093296"/>
            <a:ext cx="2664296" cy="648072"/>
          </a:xfrm>
          <a:prstGeom prst="wedgeRectCallout">
            <a:avLst>
              <a:gd name="adj1" fmla="val 62007"/>
              <a:gd name="adj2" fmla="val -39402"/>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latin typeface="メイリオ" pitchFamily="50" charset="-128"/>
                <a:ea typeface="メイリオ" pitchFamily="50" charset="-128"/>
                <a:cs typeface="メイリオ" pitchFamily="50" charset="-128"/>
              </a:rPr>
              <a:t>ボタンを非活性にする</a:t>
            </a:r>
            <a:endParaRPr kumimoji="1" lang="ja-JP" altLang="en-US" dirty="0">
              <a:latin typeface="メイリオ" pitchFamily="50" charset="-128"/>
              <a:ea typeface="メイリオ" pitchFamily="50" charset="-128"/>
              <a:cs typeface="メイリオ" pitchFamily="50" charset="-128"/>
            </a:endParaRPr>
          </a:p>
        </p:txBody>
      </p:sp>
      <p:sp>
        <p:nvSpPr>
          <p:cNvPr id="12" name="四角形吹き出し 11"/>
          <p:cNvSpPr/>
          <p:nvPr/>
        </p:nvSpPr>
        <p:spPr>
          <a:xfrm>
            <a:off x="4644008" y="4608512"/>
            <a:ext cx="2664296" cy="648072"/>
          </a:xfrm>
          <a:prstGeom prst="wedgeRectCallout">
            <a:avLst>
              <a:gd name="adj1" fmla="val 62007"/>
              <a:gd name="adj2" fmla="val -39402"/>
            </a:avLst>
          </a:prstGeom>
          <a:scene3d>
            <a:camera prst="orthographicFront"/>
            <a:lightRig rig="threePt" dir="t"/>
          </a:scene3d>
          <a:sp3d>
            <a:bevelT prst="convex"/>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latin typeface="メイリオ" pitchFamily="50" charset="-128"/>
                <a:ea typeface="メイリオ" pitchFamily="50" charset="-128"/>
                <a:cs typeface="メイリオ" pitchFamily="50" charset="-128"/>
              </a:rPr>
              <a:t>ボタンを活性化する</a:t>
            </a:r>
            <a:endParaRPr kumimoji="1" lang="ja-JP" altLang="en-US"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34</a:t>
            </a:fld>
            <a:endParaRPr kumimoji="1" lang="ja-JP" altLang="en-US" dirty="0"/>
          </a:p>
        </p:txBody>
      </p:sp>
      <p:sp>
        <p:nvSpPr>
          <p:cNvPr id="8" name="コンテンツ プレースホルダ 5"/>
          <p:cNvSpPr txBox="1">
            <a:spLocks/>
          </p:cNvSpPr>
          <p:nvPr/>
        </p:nvSpPr>
        <p:spPr>
          <a:xfrm>
            <a:off x="1440160" y="1628800"/>
            <a:ext cx="6372200" cy="468052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altLang="ja-JP" sz="3200" b="1" dirty="0" smtClean="0">
                <a:solidFill>
                  <a:schemeClr val="bg1">
                    <a:lumMod val="75000"/>
                  </a:schemeClr>
                </a:solidFill>
                <a:latin typeface="メイリオ" pitchFamily="50" charset="-128"/>
                <a:ea typeface="メイリオ" pitchFamily="50" charset="-128"/>
                <a:cs typeface="メイリオ" pitchFamily="50" charset="-128"/>
              </a:rPr>
              <a:t>NetCommons3</a:t>
            </a: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プロジェクト</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開発担当</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フォームにおける問題点</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解決方法</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latin typeface="メイリオ" pitchFamily="50" charset="-128"/>
                <a:ea typeface="メイリオ" pitchFamily="50" charset="-128"/>
                <a:cs typeface="メイリオ" pitchFamily="50" charset="-128"/>
              </a:rPr>
              <a:t>評価</a:t>
            </a:r>
            <a:endParaRPr lang="en-US" altLang="ja-JP" sz="3200" b="1" dirty="0" smtClean="0">
              <a:latin typeface="メイリオ" pitchFamily="50" charset="-128"/>
              <a:ea typeface="メイリオ" pitchFamily="50" charset="-128"/>
              <a:cs typeface="メイリオ" pitchFamily="50" charset="-128"/>
            </a:endParaRPr>
          </a:p>
          <a:p>
            <a:pPr marL="971550" lvl="2"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評価内容</a:t>
            </a:r>
            <a:endParaRPr lang="en-US" altLang="ja-JP" sz="2800" b="1" dirty="0" smtClean="0">
              <a:latin typeface="メイリオ" pitchFamily="50" charset="-128"/>
              <a:ea typeface="メイリオ" pitchFamily="50" charset="-128"/>
              <a:cs typeface="メイリオ" pitchFamily="50" charset="-128"/>
            </a:endParaRPr>
          </a:p>
          <a:p>
            <a:pPr marL="971550" lvl="2"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評価結果</a:t>
            </a:r>
            <a:endParaRPr lang="en-US" altLang="ja-JP" sz="36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結言</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5.1</a:t>
            </a:r>
            <a:r>
              <a:rPr lang="ja-JP" altLang="en-US" dirty="0" smtClean="0"/>
              <a:t> 評価内容</a:t>
            </a:r>
            <a:endParaRPr kumimoji="1" lang="ja-JP" altLang="en-US" dirty="0"/>
          </a:p>
        </p:txBody>
      </p:sp>
      <p:sp>
        <p:nvSpPr>
          <p:cNvPr id="6" name="コンテンツ プレースホルダ 5"/>
          <p:cNvSpPr>
            <a:spLocks noGrp="1"/>
          </p:cNvSpPr>
          <p:nvPr>
            <p:ph idx="1"/>
          </p:nvPr>
        </p:nvSpPr>
        <p:spPr>
          <a:xfrm>
            <a:off x="457200" y="1412776"/>
            <a:ext cx="8229600" cy="5112568"/>
          </a:xfrm>
        </p:spPr>
        <p:txBody>
          <a:bodyPr>
            <a:noAutofit/>
          </a:bodyPr>
          <a:lstStyle/>
          <a:p>
            <a:r>
              <a:rPr lang="ja-JP" altLang="en-US" dirty="0" smtClean="0"/>
              <a:t>使用性の評価はアンケート調査やアクセスログ解析が一般的だが、リリースされていない現段階では定量的な評価は困難である。</a:t>
            </a:r>
            <a:endParaRPr lang="en-US" altLang="ja-JP" dirty="0" smtClean="0"/>
          </a:p>
          <a:p>
            <a:r>
              <a:rPr kumimoji="1" lang="ja-JP" altLang="en-US" dirty="0" smtClean="0"/>
              <a:t>定量的な評価をするならば</a:t>
            </a:r>
            <a:r>
              <a:rPr kumimoji="1" lang="en-US" altLang="ja-JP" dirty="0" smtClean="0"/>
              <a:t>4</a:t>
            </a:r>
            <a:r>
              <a:rPr kumimoji="1" lang="ja-JP" altLang="en-US" dirty="0" smtClean="0"/>
              <a:t>月以降のリリース後となる。</a:t>
            </a:r>
            <a:endParaRPr kumimoji="1" lang="en-US" altLang="ja-JP" dirty="0" smtClean="0"/>
          </a:p>
          <a:p>
            <a:r>
              <a:rPr kumimoji="1" lang="ja-JP" altLang="en-US" dirty="0" smtClean="0"/>
              <a:t>前述した</a:t>
            </a:r>
            <a:r>
              <a:rPr kumimoji="1" lang="en-US" altLang="ja-JP" dirty="0" smtClean="0"/>
              <a:t>13</a:t>
            </a:r>
            <a:r>
              <a:rPr kumimoji="1" lang="ja-JP" altLang="en-US" dirty="0" smtClean="0"/>
              <a:t>の「評価項目」</a:t>
            </a:r>
            <a:r>
              <a:rPr lang="ja-JP" altLang="en-US" dirty="0" smtClean="0"/>
              <a:t>をそれぞれ満たす実装ができたかを評価する。</a:t>
            </a:r>
            <a:endParaRPr lang="en-US" altLang="ja-JP" dirty="0" smtClean="0"/>
          </a:p>
          <a:p>
            <a:r>
              <a:rPr kumimoji="1" lang="ja-JP" altLang="en-US" dirty="0" smtClean="0"/>
              <a:t>また</a:t>
            </a:r>
            <a:r>
              <a:rPr kumimoji="1" lang="en-US" altLang="ja-JP" dirty="0" smtClean="0"/>
              <a:t>iframe</a:t>
            </a:r>
            <a:r>
              <a:rPr kumimoji="1" lang="ja-JP" altLang="en-US" dirty="0" smtClean="0"/>
              <a:t>プラグイン自体の機能を満たしていることが前提となるため、</a:t>
            </a:r>
            <a:r>
              <a:rPr lang="en-US" altLang="ja-JP" dirty="0" smtClean="0"/>
              <a:t>13</a:t>
            </a:r>
            <a:r>
              <a:rPr lang="ja-JP" altLang="en-US" dirty="0" smtClean="0"/>
              <a:t>項目以外に</a:t>
            </a:r>
            <a:r>
              <a:rPr lang="en-US" altLang="ja-JP" dirty="0" smtClean="0"/>
              <a:t>iframe</a:t>
            </a:r>
            <a:r>
              <a:rPr lang="ja-JP" altLang="en-US" dirty="0" smtClean="0"/>
              <a:t>プラグインとしての機能要件も評価する。</a:t>
            </a:r>
            <a:endParaRPr kumimoji="1"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6" name="コンテンツ プレースホルダ 5"/>
          <p:cNvSpPr>
            <a:spLocks noGrp="1"/>
          </p:cNvSpPr>
          <p:nvPr>
            <p:ph idx="1"/>
          </p:nvPr>
        </p:nvSpPr>
        <p:spPr>
          <a:xfrm>
            <a:off x="1619672" y="2060848"/>
            <a:ext cx="6059016" cy="576064"/>
          </a:xfrm>
        </p:spPr>
        <p:txBody>
          <a:bodyPr>
            <a:noAutofit/>
          </a:bodyPr>
          <a:lstStyle/>
          <a:p>
            <a:pPr>
              <a:buNone/>
            </a:pPr>
            <a:r>
              <a:rPr lang="en-US" altLang="ja-JP" dirty="0" smtClean="0"/>
              <a:t>=&gt; </a:t>
            </a:r>
            <a:r>
              <a:rPr lang="ja-JP" altLang="en-US" dirty="0" smtClean="0"/>
              <a:t>画面遷移図を満たす実装か？</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7" name="角丸四角形 6"/>
          <p:cNvSpPr/>
          <p:nvPr/>
        </p:nvSpPr>
        <p:spPr>
          <a:xfrm>
            <a:off x="323530" y="1124744"/>
            <a:ext cx="249627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機能要件</a:t>
            </a:r>
            <a:endParaRPr kumimoji="1" lang="ja-JP" altLang="en-US" sz="2800" b="1" dirty="0">
              <a:latin typeface="メイリオ" pitchFamily="50" charset="-128"/>
              <a:ea typeface="メイリオ" pitchFamily="50" charset="-128"/>
              <a:cs typeface="メイリオ" pitchFamily="50" charset="-128"/>
            </a:endParaRPr>
          </a:p>
        </p:txBody>
      </p:sp>
      <p:sp>
        <p:nvSpPr>
          <p:cNvPr id="8" name="角丸四角形 7"/>
          <p:cNvSpPr/>
          <p:nvPr/>
        </p:nvSpPr>
        <p:spPr>
          <a:xfrm>
            <a:off x="323529" y="29249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1259632" y="3861048"/>
            <a:ext cx="7344816" cy="2808312"/>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②リアルタイムバリデーション</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③サブミットロック</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=&gt;</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分類前の各検討項目を満たす実装か？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15" name="コンテンツ プレースホルダ 14"/>
          <p:cNvSpPr>
            <a:spLocks noGrp="1"/>
          </p:cNvSpPr>
          <p:nvPr>
            <p:ph idx="1"/>
          </p:nvPr>
        </p:nvSpPr>
        <p:spPr>
          <a:xfrm>
            <a:off x="467544" y="1916832"/>
            <a:ext cx="4536504" cy="576064"/>
          </a:xfrm>
        </p:spPr>
        <p:txBody>
          <a:bodyPr>
            <a:normAutofit/>
          </a:bodyPr>
          <a:lstStyle/>
          <a:p>
            <a:r>
              <a:rPr lang="ja-JP" altLang="en-US" dirty="0" smtClean="0"/>
              <a:t>画面遷移図（一部抜粋）</a:t>
            </a:r>
            <a:endParaRPr lang="en-US" altLang="ja-JP" dirty="0" smtClean="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9" name="図 8"/>
          <p:cNvPicPr/>
          <p:nvPr/>
        </p:nvPicPr>
        <p:blipFill>
          <a:blip r:embed="rId3" cstate="print"/>
          <a:srcRect/>
          <a:stretch>
            <a:fillRect/>
          </a:stretch>
        </p:blipFill>
        <p:spPr bwMode="auto">
          <a:xfrm>
            <a:off x="0" y="2420888"/>
            <a:ext cx="9144000" cy="4437112"/>
          </a:xfrm>
          <a:prstGeom prst="rect">
            <a:avLst/>
          </a:prstGeom>
          <a:noFill/>
          <a:ln w="9525">
            <a:noFill/>
            <a:miter lim="800000"/>
            <a:headEnd/>
            <a:tailEnd/>
          </a:ln>
        </p:spPr>
      </p:pic>
      <p:sp>
        <p:nvSpPr>
          <p:cNvPr id="13" name="角丸四角形 12"/>
          <p:cNvSpPr/>
          <p:nvPr/>
        </p:nvSpPr>
        <p:spPr>
          <a:xfrm>
            <a:off x="323530" y="1124744"/>
            <a:ext cx="249627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機能要件</a:t>
            </a:r>
            <a:endParaRPr kumimoji="1" lang="ja-JP" altLang="en-US" sz="2800" b="1" dirty="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37</a:t>
            </a:fld>
            <a:endParaRPr lang="ja-JP"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7" name="図 6"/>
          <p:cNvPicPr/>
          <p:nvPr/>
        </p:nvPicPr>
        <p:blipFill>
          <a:blip r:embed="rId3" cstate="print"/>
          <a:srcRect/>
          <a:stretch>
            <a:fillRect/>
          </a:stretch>
        </p:blipFill>
        <p:spPr bwMode="auto">
          <a:xfrm>
            <a:off x="4860032" y="1782766"/>
            <a:ext cx="4139952" cy="854146"/>
          </a:xfrm>
          <a:prstGeom prst="rect">
            <a:avLst/>
          </a:prstGeom>
          <a:noFill/>
          <a:ln w="9525">
            <a:noFill/>
            <a:miter lim="800000"/>
            <a:headEnd/>
            <a:tailEnd/>
          </a:ln>
        </p:spPr>
      </p:pic>
      <p:pic>
        <p:nvPicPr>
          <p:cNvPr id="8" name="図 7"/>
          <p:cNvPicPr/>
          <p:nvPr/>
        </p:nvPicPr>
        <p:blipFill>
          <a:blip r:embed="rId4" cstate="print"/>
          <a:srcRect/>
          <a:stretch>
            <a:fillRect/>
          </a:stretch>
        </p:blipFill>
        <p:spPr bwMode="auto">
          <a:xfrm>
            <a:off x="0" y="1772816"/>
            <a:ext cx="4755127" cy="5085184"/>
          </a:xfrm>
          <a:prstGeom prst="rect">
            <a:avLst/>
          </a:prstGeom>
          <a:noFill/>
          <a:ln w="9525">
            <a:noFill/>
            <a:miter lim="800000"/>
            <a:headEnd/>
            <a:tailEnd/>
          </a:ln>
        </p:spPr>
      </p:pic>
      <p:pic>
        <p:nvPicPr>
          <p:cNvPr id="9" name="図 8"/>
          <p:cNvPicPr/>
          <p:nvPr/>
        </p:nvPicPr>
        <p:blipFill>
          <a:blip r:embed="rId5" cstate="print"/>
          <a:srcRect/>
          <a:stretch>
            <a:fillRect/>
          </a:stretch>
        </p:blipFill>
        <p:spPr bwMode="auto">
          <a:xfrm>
            <a:off x="4860032" y="2708920"/>
            <a:ext cx="4221136" cy="1872208"/>
          </a:xfrm>
          <a:prstGeom prst="rect">
            <a:avLst/>
          </a:prstGeom>
          <a:noFill/>
          <a:ln w="9525">
            <a:noFill/>
            <a:miter lim="800000"/>
            <a:headEnd/>
            <a:tailEnd/>
          </a:ln>
        </p:spPr>
      </p:pic>
      <p:sp>
        <p:nvSpPr>
          <p:cNvPr id="10" name="角丸四角形 9"/>
          <p:cNvSpPr/>
          <p:nvPr/>
        </p:nvSpPr>
        <p:spPr>
          <a:xfrm>
            <a:off x="4644008" y="4797152"/>
            <a:ext cx="4104456" cy="2016224"/>
          </a:xfrm>
          <a:prstGeom prst="roundRect">
            <a:avLst/>
          </a:prstGeom>
          <a:effectLst>
            <a:outerShdw blurRad="50800" dist="38100" dir="5400000" algn="t" rotWithShape="0">
              <a:prstClr val="black">
                <a:alpha val="40000"/>
              </a:prstClr>
            </a:outerShdw>
          </a:effectLst>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buFont typeface="Arial" pitchFamily="34" charset="0"/>
              <a:buChar char="•"/>
            </a:pPr>
            <a:r>
              <a:rPr lang="ja-JP" altLang="en-US" sz="2000" b="1" dirty="0" smtClean="0">
                <a:latin typeface="メイリオ" pitchFamily="50" charset="-128"/>
                <a:ea typeface="メイリオ" pitchFamily="50" charset="-128"/>
                <a:cs typeface="メイリオ" pitchFamily="50" charset="-128"/>
              </a:rPr>
              <a:t>基本的に全ての機能要件を</a:t>
            </a:r>
            <a:endParaRPr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満たす実装ができた。</a:t>
            </a:r>
            <a:endParaRPr lang="en-US" altLang="ja-JP" sz="2000" b="1" dirty="0" smtClean="0">
              <a:latin typeface="メイリオ" pitchFamily="50" charset="-128"/>
              <a:ea typeface="メイリオ" pitchFamily="50" charset="-128"/>
              <a:cs typeface="メイリオ" pitchFamily="50" charset="-128"/>
            </a:endParaRPr>
          </a:p>
          <a:p>
            <a:pPr>
              <a:buFont typeface="Arial" pitchFamily="34" charset="0"/>
              <a:buChar char="•"/>
            </a:pPr>
            <a:endParaRPr lang="en-US" altLang="ja-JP" sz="2000" b="1" dirty="0" smtClean="0">
              <a:latin typeface="メイリオ" pitchFamily="50" charset="-128"/>
              <a:ea typeface="メイリオ" pitchFamily="50" charset="-128"/>
              <a:cs typeface="メイリオ" pitchFamily="50" charset="-128"/>
            </a:endParaRPr>
          </a:p>
          <a:p>
            <a:pPr>
              <a:buFont typeface="Arial" pitchFamily="34" charset="0"/>
              <a:buChar char="•"/>
            </a:pPr>
            <a:r>
              <a:rPr lang="ja-JP" altLang="en-US" sz="2000" b="1" dirty="0" smtClean="0">
                <a:latin typeface="メイリオ" pitchFamily="50" charset="-128"/>
                <a:ea typeface="メイリオ" pitchFamily="50" charset="-128"/>
                <a:cs typeface="メイリオ" pitchFamily="50" charset="-128"/>
              </a:rPr>
              <a:t>一件、</a:t>
            </a:r>
            <a:r>
              <a:rPr lang="en-US" altLang="ja-JP" sz="2000" b="1" dirty="0" smtClean="0">
                <a:latin typeface="メイリオ" pitchFamily="50" charset="-128"/>
                <a:ea typeface="メイリオ" pitchFamily="50" charset="-128"/>
                <a:cs typeface="メイリオ" pitchFamily="50" charset="-128"/>
              </a:rPr>
              <a:t>Web</a:t>
            </a:r>
            <a:r>
              <a:rPr lang="ja-JP" altLang="en-US" sz="2000" b="1" dirty="0" smtClean="0">
                <a:latin typeface="メイリオ" pitchFamily="50" charset="-128"/>
                <a:ea typeface="メイリオ" pitchFamily="50" charset="-128"/>
                <a:cs typeface="メイリオ" pitchFamily="50" charset="-128"/>
              </a:rPr>
              <a:t>ブラウザに依存する</a:t>
            </a:r>
            <a:endParaRPr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問題がでており、今後の課題で</a:t>
            </a:r>
            <a:endParaRPr lang="en-US" altLang="ja-JP" sz="2000" b="1" dirty="0" smtClean="0">
              <a:latin typeface="メイリオ" pitchFamily="50" charset="-128"/>
              <a:ea typeface="メイリオ" pitchFamily="50" charset="-128"/>
              <a:cs typeface="メイリオ" pitchFamily="50" charset="-128"/>
            </a:endParaRPr>
          </a:p>
          <a:p>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述べる。</a:t>
            </a:r>
            <a:endParaRPr lang="ja-JP" altLang="en-US" sz="2000" b="1" dirty="0">
              <a:latin typeface="メイリオ" pitchFamily="50" charset="-128"/>
              <a:ea typeface="メイリオ" pitchFamily="50" charset="-128"/>
              <a:cs typeface="メイリオ" pitchFamily="50" charset="-128"/>
            </a:endParaRPr>
          </a:p>
        </p:txBody>
      </p:sp>
      <p:sp>
        <p:nvSpPr>
          <p:cNvPr id="11" name="角丸四角形 10"/>
          <p:cNvSpPr/>
          <p:nvPr/>
        </p:nvSpPr>
        <p:spPr>
          <a:xfrm>
            <a:off x="323530" y="1124744"/>
            <a:ext cx="249627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機能要件</a:t>
            </a:r>
            <a:endParaRPr kumimoji="1"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6" name="コンテンツ プレースホルダ 5"/>
          <p:cNvSpPr>
            <a:spLocks noGrp="1"/>
          </p:cNvSpPr>
          <p:nvPr>
            <p:ph idx="1"/>
          </p:nvPr>
        </p:nvSpPr>
        <p:spPr>
          <a:xfrm>
            <a:off x="1619672" y="2060848"/>
            <a:ext cx="6059016" cy="576064"/>
          </a:xfrm>
        </p:spPr>
        <p:txBody>
          <a:bodyPr>
            <a:noAutofit/>
          </a:bodyPr>
          <a:lstStyle/>
          <a:p>
            <a:pPr>
              <a:buNone/>
            </a:pPr>
            <a:r>
              <a:rPr lang="en-US" altLang="ja-JP" dirty="0" smtClean="0">
                <a:solidFill>
                  <a:schemeClr val="bg1">
                    <a:lumMod val="85000"/>
                  </a:schemeClr>
                </a:solidFill>
              </a:rPr>
              <a:t>=&gt; </a:t>
            </a:r>
            <a:r>
              <a:rPr lang="ja-JP" altLang="en-US" dirty="0" smtClean="0">
                <a:solidFill>
                  <a:schemeClr val="bg1">
                    <a:lumMod val="85000"/>
                  </a:schemeClr>
                </a:solidFill>
              </a:rPr>
              <a:t>画面遷移図を満たす実装か？</a:t>
            </a:r>
            <a:endParaRPr lang="en-US" altLang="ja-JP" dirty="0" smtClean="0">
              <a:solidFill>
                <a:schemeClr val="bg1">
                  <a:lumMod val="85000"/>
                </a:schemeClr>
              </a:solidFill>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7" name="角丸四角形 6"/>
          <p:cNvSpPr/>
          <p:nvPr/>
        </p:nvSpPr>
        <p:spPr>
          <a:xfrm>
            <a:off x="323530" y="1124744"/>
            <a:ext cx="2496276" cy="648072"/>
          </a:xfrm>
          <a:prstGeom prst="roundRect">
            <a:avLst/>
          </a:prstGeom>
          <a:gradFill>
            <a:gsLst>
              <a:gs pos="0">
                <a:schemeClr val="accent5">
                  <a:tint val="50000"/>
                  <a:satMod val="300000"/>
                  <a:alpha val="0"/>
                </a:schemeClr>
              </a:gs>
              <a:gs pos="35000">
                <a:schemeClr val="accent5">
                  <a:tint val="37000"/>
                  <a:satMod val="300000"/>
                </a:schemeClr>
              </a:gs>
              <a:gs pos="100000">
                <a:schemeClr val="accent5">
                  <a:tint val="15000"/>
                  <a:satMod val="350000"/>
                </a:schemeClr>
              </a:gs>
            </a:gsLst>
          </a:gradFill>
          <a:ln>
            <a:solidFill>
              <a:schemeClr val="accent1">
                <a:lumMod val="20000"/>
                <a:lumOff val="80000"/>
              </a:schemeClr>
            </a:solidFill>
          </a:ln>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solidFill>
                  <a:schemeClr val="bg1">
                    <a:lumMod val="85000"/>
                  </a:schemeClr>
                </a:solidFill>
                <a:latin typeface="メイリオ" pitchFamily="50" charset="-128"/>
                <a:ea typeface="メイリオ" pitchFamily="50" charset="-128"/>
                <a:cs typeface="メイリオ" pitchFamily="50" charset="-128"/>
              </a:rPr>
              <a:t>機能要件</a:t>
            </a:r>
            <a:endParaRPr kumimoji="1" lang="ja-JP" altLang="en-US" sz="2800" b="1" dirty="0">
              <a:solidFill>
                <a:schemeClr val="bg1">
                  <a:lumMod val="85000"/>
                </a:schemeClr>
              </a:solidFill>
              <a:latin typeface="メイリオ" pitchFamily="50" charset="-128"/>
              <a:ea typeface="メイリオ" pitchFamily="50" charset="-128"/>
              <a:cs typeface="メイリオ" pitchFamily="50" charset="-128"/>
            </a:endParaRPr>
          </a:p>
        </p:txBody>
      </p:sp>
      <p:sp>
        <p:nvSpPr>
          <p:cNvPr id="8" name="角丸四角形 7"/>
          <p:cNvSpPr/>
          <p:nvPr/>
        </p:nvSpPr>
        <p:spPr>
          <a:xfrm>
            <a:off x="323529" y="29249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1259632" y="3861048"/>
            <a:ext cx="7344816" cy="2808312"/>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②リアルタイムバリデーション</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③サブミットロック</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=&gt;</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分類前の各検討項目を満たす実装か？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a:t>
            </a:fld>
            <a:endParaRPr kumimoji="1" lang="ja-JP" altLang="en-US" dirty="0"/>
          </a:p>
        </p:txBody>
      </p:sp>
      <p:sp>
        <p:nvSpPr>
          <p:cNvPr id="8" name="コンテンツ プレースホルダ 5"/>
          <p:cNvSpPr txBox="1">
            <a:spLocks/>
          </p:cNvSpPr>
          <p:nvPr/>
        </p:nvSpPr>
        <p:spPr>
          <a:xfrm>
            <a:off x="1440160" y="1628800"/>
            <a:ext cx="6372200" cy="396044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32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32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32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914400" lvl="1" indent="-514350">
              <a:buFont typeface="+mj-lt"/>
              <a:buAutoNum type="arabicPeriod"/>
            </a:pPr>
            <a:r>
              <a:rPr lang="en-US" altLang="ja-JP" sz="2800" b="1" dirty="0" smtClean="0">
                <a:latin typeface="メイリオ" pitchFamily="50" charset="-128"/>
                <a:ea typeface="メイリオ" pitchFamily="50" charset="-128"/>
                <a:cs typeface="メイリオ" pitchFamily="50" charset="-128"/>
              </a:rPr>
              <a:t>CMS</a:t>
            </a:r>
          </a:p>
          <a:p>
            <a:pPr marL="914400" lvl="1" indent="-514350">
              <a:buFont typeface="+mj-lt"/>
              <a:buAutoNum type="arabicPeriod"/>
            </a:pPr>
            <a:r>
              <a:rPr lang="en-US" altLang="ja-JP" sz="2800" b="1" dirty="0" smtClean="0">
                <a:latin typeface="メイリオ" pitchFamily="50" charset="-128"/>
                <a:ea typeface="メイリオ" pitchFamily="50" charset="-128"/>
                <a:cs typeface="メイリオ" pitchFamily="50" charset="-128"/>
              </a:rPr>
              <a:t>HTML, CSS, Javascript</a:t>
            </a:r>
          </a:p>
          <a:p>
            <a:pPr marL="914400" lvl="1" indent="-514350">
              <a:buFont typeface="+mj-lt"/>
              <a:buAutoNum type="arabicPeriod"/>
            </a:pPr>
            <a:r>
              <a:rPr lang="en-US" altLang="ja-JP" sz="2800" b="1" dirty="0" smtClean="0">
                <a:latin typeface="メイリオ" pitchFamily="50" charset="-128"/>
                <a:ea typeface="メイリオ" pitchFamily="50" charset="-128"/>
                <a:cs typeface="メイリオ" pitchFamily="50" charset="-128"/>
              </a:rPr>
              <a:t>NC2</a:t>
            </a:r>
            <a:r>
              <a:rPr lang="ja-JP" altLang="en-US" sz="2800" b="1" dirty="0" smtClean="0">
                <a:latin typeface="メイリオ" pitchFamily="50" charset="-128"/>
                <a:ea typeface="メイリオ" pitchFamily="50" charset="-128"/>
                <a:cs typeface="メイリオ" pitchFamily="50" charset="-128"/>
              </a:rPr>
              <a:t>との主な相違点</a:t>
            </a:r>
            <a:endParaRPr lang="en-US" altLang="ja-JP" sz="28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開発担当</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フォームにおける問題点</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解決方法</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結論</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結言</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8" name="角丸四角形 7"/>
          <p:cNvSpPr/>
          <p:nvPr/>
        </p:nvSpPr>
        <p:spPr>
          <a:xfrm>
            <a:off x="179512" y="11247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11" name="表 10"/>
          <p:cNvGraphicFramePr>
            <a:graphicFrameLocks noGrp="1"/>
          </p:cNvGraphicFramePr>
          <p:nvPr/>
        </p:nvGraphicFramePr>
        <p:xfrm>
          <a:off x="467544" y="2564905"/>
          <a:ext cx="8280920" cy="4104459"/>
        </p:xfrm>
        <a:graphic>
          <a:graphicData uri="http://schemas.openxmlformats.org/drawingml/2006/table">
            <a:tbl>
              <a:tblPr/>
              <a:tblGrid>
                <a:gridCol w="504056"/>
                <a:gridCol w="6768752"/>
                <a:gridCol w="1008112"/>
              </a:tblGrid>
              <a:tr h="502339">
                <a:tc>
                  <a:txBody>
                    <a:bodyPr/>
                    <a:lstStyle/>
                    <a:p>
                      <a:pPr algn="ctr">
                        <a:lnSpc>
                          <a:spcPts val="1800"/>
                        </a:lnSpc>
                        <a:spcAft>
                          <a:spcPts val="0"/>
                        </a:spcAft>
                      </a:pPr>
                      <a:r>
                        <a:rPr lang="en-US" altLang="ja-JP" sz="1600" kern="100" dirty="0" smtClean="0">
                          <a:latin typeface="+mn-lt"/>
                          <a:ea typeface="Mincho"/>
                          <a:cs typeface="Times New Roman"/>
                        </a:rPr>
                        <a:t>#</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1600" kern="100" dirty="0">
                          <a:latin typeface="+mn-lt"/>
                          <a:ea typeface="Mincho"/>
                          <a:cs typeface="Times New Roman"/>
                        </a:rPr>
                        <a:t>検討項目</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1600" kern="100" dirty="0" smtClean="0">
                          <a:latin typeface="+mn-lt"/>
                          <a:ea typeface="Mincho"/>
                          <a:cs typeface="Times New Roman"/>
                        </a:rPr>
                        <a:t>評価</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58408">
                <a:tc>
                  <a:txBody>
                    <a:bodyPr/>
                    <a:lstStyle/>
                    <a:p>
                      <a:pPr algn="r">
                        <a:lnSpc>
                          <a:spcPts val="1800"/>
                        </a:lnSpc>
                        <a:spcAft>
                          <a:spcPts val="0"/>
                        </a:spcAft>
                      </a:pPr>
                      <a:r>
                        <a:rPr lang="en-US" sz="1600" kern="100" dirty="0">
                          <a:latin typeface="Century"/>
                          <a:ea typeface="Mincho"/>
                          <a:cs typeface="Times New Roman"/>
                        </a:rPr>
                        <a:t>1</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a:solidFill>
                            <a:srgbClr val="FF0000"/>
                          </a:solidFill>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2</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3</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2000" kern="100" dirty="0" smtClean="0">
                          <a:solidFill>
                            <a:srgbClr val="FF0000"/>
                          </a:solidFill>
                          <a:latin typeface="+mn-lt"/>
                          <a:ea typeface="Mincho"/>
                          <a:cs typeface="Times New Roman"/>
                        </a:rPr>
                        <a:t>アクティブなフォームは</a:t>
                      </a:r>
                      <a:r>
                        <a:rPr lang="ja-JP" sz="2000" kern="100" dirty="0" smtClean="0">
                          <a:solidFill>
                            <a:srgbClr val="FF0000"/>
                          </a:solidFill>
                          <a:latin typeface="+mn-lt"/>
                          <a:ea typeface="Mincho"/>
                          <a:cs typeface="Times New Roman"/>
                        </a:rPr>
                        <a:t>色</a:t>
                      </a:r>
                      <a:r>
                        <a:rPr lang="ja-JP" sz="2000" kern="100" dirty="0">
                          <a:solidFill>
                            <a:srgbClr val="FF0000"/>
                          </a:solidFill>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392">
                <a:tc>
                  <a:txBody>
                    <a:bodyPr/>
                    <a:lstStyle/>
                    <a:p>
                      <a:pPr algn="r">
                        <a:lnSpc>
                          <a:spcPts val="1800"/>
                        </a:lnSpc>
                        <a:spcAft>
                          <a:spcPts val="0"/>
                        </a:spcAft>
                      </a:pPr>
                      <a:r>
                        <a:rPr lang="en-US" sz="1600" kern="100" dirty="0">
                          <a:latin typeface="Century"/>
                          <a:ea typeface="Mincho"/>
                          <a:cs typeface="Times New Roman"/>
                        </a:rPr>
                        <a:t>4</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5</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6</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7</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8</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9</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74464">
                <a:tc>
                  <a:txBody>
                    <a:bodyPr/>
                    <a:lstStyle/>
                    <a:p>
                      <a:pPr algn="r">
                        <a:lnSpc>
                          <a:spcPts val="1800"/>
                        </a:lnSpc>
                        <a:spcAft>
                          <a:spcPts val="0"/>
                        </a:spcAft>
                      </a:pPr>
                      <a:r>
                        <a:rPr lang="en-US" sz="1600" kern="100" dirty="0">
                          <a:latin typeface="Century"/>
                          <a:ea typeface="Mincho"/>
                          <a:cs typeface="Times New Roman"/>
                        </a:rPr>
                        <a:t>10</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ラジオボタンやチェックボックス</a:t>
                      </a:r>
                      <a:r>
                        <a:rPr lang="ja-JP" sz="1600" kern="100" dirty="0" smtClean="0">
                          <a:latin typeface="+mn-lt"/>
                          <a:ea typeface="Mincho"/>
                          <a:cs typeface="Times New Roman"/>
                        </a:rPr>
                        <a:t>はラベル</a:t>
                      </a:r>
                      <a:r>
                        <a:rPr lang="ja-JP" sz="1600"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13" name="テキスト ボックス 12"/>
          <p:cNvSpPr txBox="1"/>
          <p:nvPr/>
        </p:nvSpPr>
        <p:spPr>
          <a:xfrm>
            <a:off x="8028384" y="306896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4" name="テキスト ボックス 13"/>
          <p:cNvSpPr txBox="1"/>
          <p:nvPr/>
        </p:nvSpPr>
        <p:spPr>
          <a:xfrm>
            <a:off x="8028384" y="342900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5" name="テキスト ボックス 14"/>
          <p:cNvSpPr txBox="1"/>
          <p:nvPr/>
        </p:nvSpPr>
        <p:spPr>
          <a:xfrm>
            <a:off x="8028384" y="378904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6" name="テキスト ボックス 15"/>
          <p:cNvSpPr txBox="1"/>
          <p:nvPr/>
        </p:nvSpPr>
        <p:spPr>
          <a:xfrm>
            <a:off x="8028384" y="414908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7" name="テキスト ボックス 16"/>
          <p:cNvSpPr txBox="1"/>
          <p:nvPr/>
        </p:nvSpPr>
        <p:spPr>
          <a:xfrm>
            <a:off x="8028384" y="450912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8" name="テキスト ボックス 17"/>
          <p:cNvSpPr txBox="1"/>
          <p:nvPr/>
        </p:nvSpPr>
        <p:spPr>
          <a:xfrm>
            <a:off x="8028384" y="486916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9" name="テキスト ボックス 18"/>
          <p:cNvSpPr txBox="1"/>
          <p:nvPr/>
        </p:nvSpPr>
        <p:spPr>
          <a:xfrm>
            <a:off x="8028384" y="522920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0" name="テキスト ボックス 19"/>
          <p:cNvSpPr txBox="1"/>
          <p:nvPr/>
        </p:nvSpPr>
        <p:spPr>
          <a:xfrm>
            <a:off x="8028384" y="558924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1" name="テキスト ボックス 20"/>
          <p:cNvSpPr txBox="1"/>
          <p:nvPr/>
        </p:nvSpPr>
        <p:spPr>
          <a:xfrm>
            <a:off x="8028384" y="594928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2" name="テキスト ボックス 21"/>
          <p:cNvSpPr txBox="1"/>
          <p:nvPr/>
        </p:nvSpPr>
        <p:spPr>
          <a:xfrm>
            <a:off x="8028384" y="630932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ox(in)">
                                      <p:cBhvr>
                                        <p:cTn id="10" dur="500"/>
                                        <p:tgtEl>
                                          <p:spTgt spid="14"/>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ox(in)">
                                      <p:cBhvr>
                                        <p:cTn id="13" dur="500"/>
                                        <p:tgtEl>
                                          <p:spTgt spid="15"/>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ox(in)">
                                      <p:cBhvr>
                                        <p:cTn id="16" dur="500"/>
                                        <p:tgtEl>
                                          <p:spTgt spid="16"/>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ox(in)">
                                      <p:cBhvr>
                                        <p:cTn id="19" dur="500"/>
                                        <p:tgtEl>
                                          <p:spTgt spid="17"/>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ox(in)">
                                      <p:cBhvr>
                                        <p:cTn id="22" dur="500"/>
                                        <p:tgtEl>
                                          <p:spTgt spid="18"/>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ox(in)">
                                      <p:cBhvr>
                                        <p:cTn id="25" dur="500"/>
                                        <p:tgtEl>
                                          <p:spTgt spid="19"/>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ox(in)">
                                      <p:cBhvr>
                                        <p:cTn id="28" dur="500"/>
                                        <p:tgtEl>
                                          <p:spTgt spid="20"/>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ox(in)">
                                      <p:cBhvr>
                                        <p:cTn id="31" dur="500"/>
                                        <p:tgtEl>
                                          <p:spTgt spid="21"/>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ox(in)">
                                      <p:cBhvr>
                                        <p:cTn id="3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9" grpId="0"/>
      <p:bldP spid="20" grpId="0"/>
      <p:bldP spid="21" grpId="0"/>
      <p:bldP spid="2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表 25"/>
          <p:cNvGraphicFramePr>
            <a:graphicFrameLocks noGrp="1"/>
          </p:cNvGraphicFramePr>
          <p:nvPr/>
        </p:nvGraphicFramePr>
        <p:xfrm>
          <a:off x="467544" y="2564905"/>
          <a:ext cx="8280920" cy="4104459"/>
        </p:xfrm>
        <a:graphic>
          <a:graphicData uri="http://schemas.openxmlformats.org/drawingml/2006/table">
            <a:tbl>
              <a:tblPr/>
              <a:tblGrid>
                <a:gridCol w="504056"/>
                <a:gridCol w="6768752"/>
                <a:gridCol w="1008112"/>
              </a:tblGrid>
              <a:tr h="502339">
                <a:tc>
                  <a:txBody>
                    <a:bodyPr/>
                    <a:lstStyle/>
                    <a:p>
                      <a:pPr algn="ctr">
                        <a:lnSpc>
                          <a:spcPts val="1800"/>
                        </a:lnSpc>
                        <a:spcAft>
                          <a:spcPts val="0"/>
                        </a:spcAft>
                      </a:pPr>
                      <a:r>
                        <a:rPr lang="en-US" altLang="ja-JP" sz="1600" kern="100" dirty="0" smtClean="0">
                          <a:latin typeface="+mn-lt"/>
                          <a:ea typeface="Mincho"/>
                          <a:cs typeface="Times New Roman"/>
                        </a:rPr>
                        <a:t>#</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1600" kern="100" dirty="0">
                          <a:latin typeface="+mn-lt"/>
                          <a:ea typeface="Mincho"/>
                          <a:cs typeface="Times New Roman"/>
                        </a:rPr>
                        <a:t>検討項目</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1600" kern="100" dirty="0" smtClean="0">
                          <a:latin typeface="+mn-lt"/>
                          <a:ea typeface="Mincho"/>
                          <a:cs typeface="Times New Roman"/>
                        </a:rPr>
                        <a:t>評価</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58408">
                <a:tc>
                  <a:txBody>
                    <a:bodyPr/>
                    <a:lstStyle/>
                    <a:p>
                      <a:pPr algn="r">
                        <a:lnSpc>
                          <a:spcPts val="1800"/>
                        </a:lnSpc>
                        <a:spcAft>
                          <a:spcPts val="0"/>
                        </a:spcAft>
                      </a:pPr>
                      <a:r>
                        <a:rPr lang="en-US" sz="1600" kern="100" dirty="0">
                          <a:latin typeface="Century"/>
                          <a:ea typeface="Mincho"/>
                          <a:cs typeface="Times New Roman"/>
                        </a:rPr>
                        <a:t>1</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u="sng" kern="100" dirty="0">
                          <a:solidFill>
                            <a:srgbClr val="FF0000"/>
                          </a:solidFill>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2</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3</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1600" kern="100" dirty="0" smtClean="0">
                          <a:solidFill>
                            <a:schemeClr val="bg1">
                              <a:lumMod val="65000"/>
                            </a:schemeClr>
                          </a:solidFill>
                          <a:latin typeface="+mn-lt"/>
                          <a:ea typeface="Mincho"/>
                          <a:cs typeface="Times New Roman"/>
                        </a:rPr>
                        <a:t>アクティブなフォームは</a:t>
                      </a:r>
                      <a:r>
                        <a:rPr lang="ja-JP" sz="1600" kern="100" dirty="0" smtClean="0">
                          <a:solidFill>
                            <a:schemeClr val="bg1">
                              <a:lumMod val="65000"/>
                            </a:schemeClr>
                          </a:solidFill>
                          <a:latin typeface="+mn-lt"/>
                          <a:ea typeface="Mincho"/>
                          <a:cs typeface="Times New Roman"/>
                        </a:rPr>
                        <a:t>色</a:t>
                      </a:r>
                      <a:r>
                        <a:rPr lang="ja-JP" sz="1600" kern="100" dirty="0">
                          <a:solidFill>
                            <a:schemeClr val="bg1">
                              <a:lumMod val="65000"/>
                            </a:schemeClr>
                          </a:solidFill>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392">
                <a:tc>
                  <a:txBody>
                    <a:bodyPr/>
                    <a:lstStyle/>
                    <a:p>
                      <a:pPr algn="r">
                        <a:lnSpc>
                          <a:spcPts val="1800"/>
                        </a:lnSpc>
                        <a:spcAft>
                          <a:spcPts val="0"/>
                        </a:spcAft>
                      </a:pPr>
                      <a:r>
                        <a:rPr lang="en-US" sz="1600" kern="100" dirty="0">
                          <a:latin typeface="Century"/>
                          <a:ea typeface="Mincho"/>
                          <a:cs typeface="Times New Roman"/>
                        </a:rPr>
                        <a:t>4</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5</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6</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7</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8</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9</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74464">
                <a:tc>
                  <a:txBody>
                    <a:bodyPr/>
                    <a:lstStyle/>
                    <a:p>
                      <a:pPr algn="r">
                        <a:lnSpc>
                          <a:spcPts val="1800"/>
                        </a:lnSpc>
                        <a:spcAft>
                          <a:spcPts val="0"/>
                        </a:spcAft>
                      </a:pPr>
                      <a:r>
                        <a:rPr lang="en-US" sz="1600" kern="100" dirty="0">
                          <a:latin typeface="Century"/>
                          <a:ea typeface="Mincho"/>
                          <a:cs typeface="Times New Roman"/>
                        </a:rPr>
                        <a:t>10</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ラジオボタンやチェックボックス</a:t>
                      </a:r>
                      <a:r>
                        <a:rPr lang="ja-JP" sz="1600" kern="100" dirty="0" smtClean="0">
                          <a:solidFill>
                            <a:schemeClr val="bg1">
                              <a:lumMod val="65000"/>
                            </a:schemeClr>
                          </a:solidFill>
                          <a:latin typeface="+mn-lt"/>
                          <a:ea typeface="Mincho"/>
                          <a:cs typeface="Times New Roman"/>
                        </a:rPr>
                        <a:t>はラベル</a:t>
                      </a:r>
                      <a:r>
                        <a:rPr lang="ja-JP" sz="1600" kern="100" dirty="0">
                          <a:solidFill>
                            <a:schemeClr val="bg1">
                              <a:lumMod val="65000"/>
                            </a:schemeClr>
                          </a:solidFill>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8" name="角丸四角形 7"/>
          <p:cNvSpPr/>
          <p:nvPr/>
        </p:nvSpPr>
        <p:spPr>
          <a:xfrm>
            <a:off x="179512" y="11247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27" name="正方形/長方形 26"/>
          <p:cNvSpPr/>
          <p:nvPr/>
        </p:nvSpPr>
        <p:spPr>
          <a:xfrm>
            <a:off x="755576" y="3573016"/>
            <a:ext cx="6120680" cy="3096344"/>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1028" name="Picture 4"/>
          <p:cNvPicPr>
            <a:picLocks noChangeAspect="1" noChangeArrowheads="1"/>
          </p:cNvPicPr>
          <p:nvPr/>
        </p:nvPicPr>
        <p:blipFill>
          <a:blip r:embed="rId3" cstate="print"/>
          <a:srcRect/>
          <a:stretch>
            <a:fillRect/>
          </a:stretch>
        </p:blipFill>
        <p:spPr bwMode="auto">
          <a:xfrm>
            <a:off x="827584" y="3789040"/>
            <a:ext cx="4606887" cy="2376264"/>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2459340" y="3717032"/>
            <a:ext cx="4272900" cy="2808312"/>
          </a:xfrm>
          <a:prstGeom prst="rect">
            <a:avLst/>
          </a:prstGeom>
          <a:noFill/>
          <a:ln w="9525">
            <a:noFill/>
            <a:miter lim="800000"/>
            <a:headEnd/>
            <a:tailEnd/>
          </a:ln>
        </p:spPr>
      </p:pic>
      <p:cxnSp>
        <p:nvCxnSpPr>
          <p:cNvPr id="29" name="カギ線コネクタ 28"/>
          <p:cNvCxnSpPr/>
          <p:nvPr/>
        </p:nvCxnSpPr>
        <p:spPr>
          <a:xfrm rot="5400000">
            <a:off x="1007604" y="3825044"/>
            <a:ext cx="1224136" cy="288032"/>
          </a:xfrm>
          <a:prstGeom prst="bentConnector3">
            <a:avLst>
              <a:gd name="adj1" fmla="val 75236"/>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31" name="カギ線コネクタ 30"/>
          <p:cNvCxnSpPr/>
          <p:nvPr/>
        </p:nvCxnSpPr>
        <p:spPr>
          <a:xfrm rot="16200000" flipH="1">
            <a:off x="2483768" y="3429000"/>
            <a:ext cx="1080120" cy="936104"/>
          </a:xfrm>
          <a:prstGeom prst="bentConnector3">
            <a:avLst>
              <a:gd name="adj1" fmla="val 75168"/>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51" name="テキスト ボックス 50"/>
          <p:cNvSpPr txBox="1"/>
          <p:nvPr/>
        </p:nvSpPr>
        <p:spPr>
          <a:xfrm>
            <a:off x="8028384" y="306896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2" name="テキスト ボックス 51"/>
          <p:cNvSpPr txBox="1"/>
          <p:nvPr/>
        </p:nvSpPr>
        <p:spPr>
          <a:xfrm>
            <a:off x="8028384" y="342900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3" name="テキスト ボックス 52"/>
          <p:cNvSpPr txBox="1"/>
          <p:nvPr/>
        </p:nvSpPr>
        <p:spPr>
          <a:xfrm>
            <a:off x="8028384" y="378904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4" name="テキスト ボックス 53"/>
          <p:cNvSpPr txBox="1"/>
          <p:nvPr/>
        </p:nvSpPr>
        <p:spPr>
          <a:xfrm>
            <a:off x="8028384" y="414908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5" name="テキスト ボックス 54"/>
          <p:cNvSpPr txBox="1"/>
          <p:nvPr/>
        </p:nvSpPr>
        <p:spPr>
          <a:xfrm>
            <a:off x="8028384" y="450912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6" name="テキスト ボックス 55"/>
          <p:cNvSpPr txBox="1"/>
          <p:nvPr/>
        </p:nvSpPr>
        <p:spPr>
          <a:xfrm>
            <a:off x="8028384" y="486916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7" name="テキスト ボックス 56"/>
          <p:cNvSpPr txBox="1"/>
          <p:nvPr/>
        </p:nvSpPr>
        <p:spPr>
          <a:xfrm>
            <a:off x="8028384" y="522920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8" name="テキスト ボックス 57"/>
          <p:cNvSpPr txBox="1"/>
          <p:nvPr/>
        </p:nvSpPr>
        <p:spPr>
          <a:xfrm>
            <a:off x="8028384" y="558924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9" name="テキスト ボックス 58"/>
          <p:cNvSpPr txBox="1"/>
          <p:nvPr/>
        </p:nvSpPr>
        <p:spPr>
          <a:xfrm>
            <a:off x="8028384" y="594928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60" name="テキスト ボックス 59"/>
          <p:cNvSpPr txBox="1"/>
          <p:nvPr/>
        </p:nvSpPr>
        <p:spPr>
          <a:xfrm>
            <a:off x="8028384" y="630932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表 25"/>
          <p:cNvGraphicFramePr>
            <a:graphicFrameLocks noGrp="1"/>
          </p:cNvGraphicFramePr>
          <p:nvPr/>
        </p:nvGraphicFramePr>
        <p:xfrm>
          <a:off x="467544" y="2564905"/>
          <a:ext cx="8280920" cy="4104459"/>
        </p:xfrm>
        <a:graphic>
          <a:graphicData uri="http://schemas.openxmlformats.org/drawingml/2006/table">
            <a:tbl>
              <a:tblPr/>
              <a:tblGrid>
                <a:gridCol w="504056"/>
                <a:gridCol w="6768752"/>
                <a:gridCol w="1008112"/>
              </a:tblGrid>
              <a:tr h="502339">
                <a:tc>
                  <a:txBody>
                    <a:bodyPr/>
                    <a:lstStyle/>
                    <a:p>
                      <a:pPr algn="ctr">
                        <a:lnSpc>
                          <a:spcPts val="1800"/>
                        </a:lnSpc>
                        <a:spcAft>
                          <a:spcPts val="0"/>
                        </a:spcAft>
                      </a:pPr>
                      <a:r>
                        <a:rPr lang="en-US" altLang="ja-JP" sz="1600" kern="100" dirty="0" smtClean="0">
                          <a:latin typeface="+mn-lt"/>
                          <a:ea typeface="Mincho"/>
                          <a:cs typeface="Times New Roman"/>
                        </a:rPr>
                        <a:t>#</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1600" kern="100" dirty="0">
                          <a:latin typeface="+mn-lt"/>
                          <a:ea typeface="Mincho"/>
                          <a:cs typeface="Times New Roman"/>
                        </a:rPr>
                        <a:t>検討項目</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1600" kern="100" dirty="0" smtClean="0">
                          <a:latin typeface="+mn-lt"/>
                          <a:ea typeface="Mincho"/>
                          <a:cs typeface="Times New Roman"/>
                        </a:rPr>
                        <a:t>評価</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58408">
                <a:tc>
                  <a:txBody>
                    <a:bodyPr/>
                    <a:lstStyle/>
                    <a:p>
                      <a:pPr algn="r">
                        <a:lnSpc>
                          <a:spcPts val="1800"/>
                        </a:lnSpc>
                        <a:spcAft>
                          <a:spcPts val="0"/>
                        </a:spcAft>
                      </a:pPr>
                      <a:r>
                        <a:rPr lang="en-US" sz="1600" kern="100" dirty="0">
                          <a:latin typeface="Century"/>
                          <a:ea typeface="Mincho"/>
                          <a:cs typeface="Times New Roman"/>
                        </a:rPr>
                        <a:t>1</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u="none" kern="100" dirty="0">
                          <a:solidFill>
                            <a:schemeClr val="bg1">
                              <a:lumMod val="65000"/>
                            </a:schemeClr>
                          </a:solidFill>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2</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3</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2000" u="sng" kern="100" dirty="0" smtClean="0">
                          <a:solidFill>
                            <a:srgbClr val="FF0000"/>
                          </a:solidFill>
                          <a:latin typeface="+mn-lt"/>
                          <a:ea typeface="Mincho"/>
                          <a:cs typeface="Times New Roman"/>
                        </a:rPr>
                        <a:t>アクティブなフォームは</a:t>
                      </a:r>
                      <a:r>
                        <a:rPr lang="ja-JP" sz="2000" u="sng" kern="100" dirty="0" smtClean="0">
                          <a:solidFill>
                            <a:srgbClr val="FF0000"/>
                          </a:solidFill>
                          <a:latin typeface="+mn-lt"/>
                          <a:ea typeface="Mincho"/>
                          <a:cs typeface="Times New Roman"/>
                        </a:rPr>
                        <a:t>色</a:t>
                      </a:r>
                      <a:r>
                        <a:rPr lang="ja-JP" sz="2000" u="sng" kern="100" dirty="0">
                          <a:solidFill>
                            <a:srgbClr val="FF0000"/>
                          </a:solidFill>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392">
                <a:tc>
                  <a:txBody>
                    <a:bodyPr/>
                    <a:lstStyle/>
                    <a:p>
                      <a:pPr algn="r">
                        <a:lnSpc>
                          <a:spcPts val="1800"/>
                        </a:lnSpc>
                        <a:spcAft>
                          <a:spcPts val="0"/>
                        </a:spcAft>
                      </a:pPr>
                      <a:r>
                        <a:rPr lang="en-US" sz="1600" kern="100" dirty="0">
                          <a:latin typeface="Century"/>
                          <a:ea typeface="Mincho"/>
                          <a:cs typeface="Times New Roman"/>
                        </a:rPr>
                        <a:t>4</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5</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6</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7</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8</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9</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74464">
                <a:tc>
                  <a:txBody>
                    <a:bodyPr/>
                    <a:lstStyle/>
                    <a:p>
                      <a:pPr algn="r">
                        <a:lnSpc>
                          <a:spcPts val="1800"/>
                        </a:lnSpc>
                        <a:spcAft>
                          <a:spcPts val="0"/>
                        </a:spcAft>
                      </a:pPr>
                      <a:r>
                        <a:rPr lang="en-US" sz="1600" kern="100" dirty="0">
                          <a:latin typeface="Century"/>
                          <a:ea typeface="Mincho"/>
                          <a:cs typeface="Times New Roman"/>
                        </a:rPr>
                        <a:t>10</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ラジオボタンやチェックボックス</a:t>
                      </a:r>
                      <a:r>
                        <a:rPr lang="ja-JP" sz="1600" kern="100" dirty="0" smtClean="0">
                          <a:solidFill>
                            <a:schemeClr val="bg1">
                              <a:lumMod val="65000"/>
                            </a:schemeClr>
                          </a:solidFill>
                          <a:latin typeface="+mn-lt"/>
                          <a:ea typeface="Mincho"/>
                          <a:cs typeface="Times New Roman"/>
                        </a:rPr>
                        <a:t>はラベル</a:t>
                      </a:r>
                      <a:r>
                        <a:rPr lang="ja-JP" sz="1600" kern="100" dirty="0">
                          <a:solidFill>
                            <a:schemeClr val="bg1">
                              <a:lumMod val="65000"/>
                            </a:schemeClr>
                          </a:solidFill>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8" name="角丸四角形 7"/>
          <p:cNvSpPr/>
          <p:nvPr/>
        </p:nvSpPr>
        <p:spPr>
          <a:xfrm>
            <a:off x="179512" y="11247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51" name="テキスト ボックス 50"/>
          <p:cNvSpPr txBox="1"/>
          <p:nvPr/>
        </p:nvSpPr>
        <p:spPr>
          <a:xfrm>
            <a:off x="8028384" y="306896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2" name="テキスト ボックス 51"/>
          <p:cNvSpPr txBox="1"/>
          <p:nvPr/>
        </p:nvSpPr>
        <p:spPr>
          <a:xfrm>
            <a:off x="8028384" y="342900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3" name="テキスト ボックス 52"/>
          <p:cNvSpPr txBox="1"/>
          <p:nvPr/>
        </p:nvSpPr>
        <p:spPr>
          <a:xfrm>
            <a:off x="8028384" y="378904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4" name="テキスト ボックス 53"/>
          <p:cNvSpPr txBox="1"/>
          <p:nvPr/>
        </p:nvSpPr>
        <p:spPr>
          <a:xfrm>
            <a:off x="8028384" y="414908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5" name="テキスト ボックス 54"/>
          <p:cNvSpPr txBox="1"/>
          <p:nvPr/>
        </p:nvSpPr>
        <p:spPr>
          <a:xfrm>
            <a:off x="8028384" y="450912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6" name="テキスト ボックス 55"/>
          <p:cNvSpPr txBox="1"/>
          <p:nvPr/>
        </p:nvSpPr>
        <p:spPr>
          <a:xfrm>
            <a:off x="8028384" y="486916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7" name="テキスト ボックス 56"/>
          <p:cNvSpPr txBox="1"/>
          <p:nvPr/>
        </p:nvSpPr>
        <p:spPr>
          <a:xfrm>
            <a:off x="8028384" y="522920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8" name="テキスト ボックス 57"/>
          <p:cNvSpPr txBox="1"/>
          <p:nvPr/>
        </p:nvSpPr>
        <p:spPr>
          <a:xfrm>
            <a:off x="8028384" y="558924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9" name="テキスト ボックス 58"/>
          <p:cNvSpPr txBox="1"/>
          <p:nvPr/>
        </p:nvSpPr>
        <p:spPr>
          <a:xfrm>
            <a:off x="8028384" y="594928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60" name="テキスト ボックス 59"/>
          <p:cNvSpPr txBox="1"/>
          <p:nvPr/>
        </p:nvSpPr>
        <p:spPr>
          <a:xfrm>
            <a:off x="8028384" y="630932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7" name="正方形/長方形 26"/>
          <p:cNvSpPr/>
          <p:nvPr/>
        </p:nvSpPr>
        <p:spPr>
          <a:xfrm>
            <a:off x="1115616" y="4185084"/>
            <a:ext cx="4824536" cy="2672916"/>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2050" name="Picture 2"/>
          <p:cNvPicPr>
            <a:picLocks noChangeAspect="1" noChangeArrowheads="1"/>
          </p:cNvPicPr>
          <p:nvPr/>
        </p:nvPicPr>
        <p:blipFill>
          <a:blip r:embed="rId3" cstate="print"/>
          <a:srcRect l="27672" t="16000" r="28054" b="42000"/>
          <a:stretch>
            <a:fillRect/>
          </a:stretch>
        </p:blipFill>
        <p:spPr bwMode="auto">
          <a:xfrm>
            <a:off x="1187624" y="4342602"/>
            <a:ext cx="4680519" cy="2398766"/>
          </a:xfrm>
          <a:prstGeom prst="rect">
            <a:avLst/>
          </a:prstGeom>
          <a:noFill/>
          <a:ln w="9525">
            <a:noFill/>
            <a:miter lim="800000"/>
            <a:headEnd/>
            <a:tailEnd/>
          </a:ln>
        </p:spPr>
      </p:pic>
      <p:cxnSp>
        <p:nvCxnSpPr>
          <p:cNvPr id="29" name="カギ線コネクタ 28"/>
          <p:cNvCxnSpPr/>
          <p:nvPr/>
        </p:nvCxnSpPr>
        <p:spPr>
          <a:xfrm rot="16200000" flipH="1">
            <a:off x="2303748" y="4185084"/>
            <a:ext cx="1224136" cy="1008112"/>
          </a:xfrm>
          <a:prstGeom prst="bentConnector3">
            <a:avLst>
              <a:gd name="adj1" fmla="val 21736"/>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8" name="角丸四角形 7"/>
          <p:cNvSpPr/>
          <p:nvPr/>
        </p:nvSpPr>
        <p:spPr>
          <a:xfrm>
            <a:off x="179512" y="11247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2800" b="1" noProof="0" dirty="0" smtClean="0">
                <a:latin typeface="メイリオ" pitchFamily="50" charset="-128"/>
                <a:ea typeface="メイリオ" pitchFamily="50" charset="-128"/>
                <a:cs typeface="メイリオ" pitchFamily="50" charset="-128"/>
              </a:rPr>
              <a:t>②リアルタイムバリデーション</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179512" y="2492896"/>
          <a:ext cx="3168352" cy="3888432"/>
        </p:xfrm>
        <a:graphic>
          <a:graphicData uri="http://schemas.openxmlformats.org/drawingml/2006/table">
            <a:tbl>
              <a:tblPr/>
              <a:tblGrid>
                <a:gridCol w="387961"/>
                <a:gridCol w="2276335"/>
                <a:gridCol w="504056"/>
              </a:tblGrid>
              <a:tr h="967248">
                <a:tc>
                  <a:txBody>
                    <a:bodyPr/>
                    <a:lstStyle/>
                    <a:p>
                      <a:pPr algn="ctr">
                        <a:lnSpc>
                          <a:spcPts val="1800"/>
                        </a:lnSpc>
                        <a:spcAft>
                          <a:spcPts val="0"/>
                        </a:spcAft>
                      </a:pPr>
                      <a:r>
                        <a:rPr lang="en-US" altLang="ja-JP" sz="1600" kern="100" dirty="0" smtClean="0">
                          <a:latin typeface="+mn-lt"/>
                          <a:ea typeface="Mincho"/>
                          <a:cs typeface="Times New Roman"/>
                        </a:rPr>
                        <a:t>#</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1600" kern="100" dirty="0">
                          <a:latin typeface="+mn-lt"/>
                          <a:ea typeface="Mincho"/>
                          <a:cs typeface="Times New Roman"/>
                        </a:rPr>
                        <a:t>検討項目</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1600" kern="100" dirty="0" smtClean="0">
                          <a:latin typeface="+mn-lt"/>
                          <a:ea typeface="Mincho"/>
                          <a:cs typeface="Times New Roman"/>
                        </a:rPr>
                        <a:t>評価</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953008">
                <a:tc>
                  <a:txBody>
                    <a:bodyPr/>
                    <a:lstStyle/>
                    <a:p>
                      <a:pPr algn="r">
                        <a:lnSpc>
                          <a:spcPts val="1800"/>
                        </a:lnSpc>
                        <a:spcAft>
                          <a:spcPts val="0"/>
                        </a:spcAft>
                      </a:pPr>
                      <a:r>
                        <a:rPr lang="en-US" sz="1600" kern="100" dirty="0">
                          <a:latin typeface="Century"/>
                          <a:ea typeface="Mincho"/>
                          <a:cs typeface="Times New Roman"/>
                        </a:rPr>
                        <a:t>11</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0" u="none" kern="100" dirty="0">
                          <a:solidFill>
                            <a:srgbClr val="FF0000"/>
                          </a:solidFill>
                          <a:latin typeface="+mn-lt"/>
                          <a:ea typeface="Mincho"/>
                          <a:cs typeface="Times New Roman"/>
                        </a:rPr>
                        <a:t>エラーを明記する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968176">
                <a:tc>
                  <a:txBody>
                    <a:bodyPr/>
                    <a:lstStyle/>
                    <a:p>
                      <a:pPr algn="r">
                        <a:lnSpc>
                          <a:spcPts val="1800"/>
                        </a:lnSpc>
                        <a:spcAft>
                          <a:spcPts val="0"/>
                        </a:spcAft>
                      </a:pPr>
                      <a:r>
                        <a:rPr lang="en-US" sz="1600" kern="100" dirty="0">
                          <a:latin typeface="Century"/>
                          <a:ea typeface="Mincho"/>
                          <a:cs typeface="Times New Roman"/>
                        </a:rPr>
                        <a:t>12</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0" u="none" kern="100" dirty="0">
                          <a:solidFill>
                            <a:srgbClr val="FF0000"/>
                          </a:solidFill>
                          <a:latin typeface="+mn-lt"/>
                          <a:ea typeface="Mincho"/>
                          <a:cs typeface="Times New Roman"/>
                        </a:rPr>
                        <a:t>エラー箇所に正しい情報が入力</a:t>
                      </a:r>
                      <a:r>
                        <a:rPr lang="ja-JP" sz="1800" b="0" u="none" kern="100" dirty="0" smtClean="0">
                          <a:solidFill>
                            <a:srgbClr val="FF0000"/>
                          </a:solidFill>
                          <a:latin typeface="+mn-lt"/>
                          <a:ea typeface="Mincho"/>
                          <a:cs typeface="Times New Roman"/>
                        </a:rPr>
                        <a:t>されたらエラー</a:t>
                      </a:r>
                      <a:r>
                        <a:rPr lang="ja-JP" sz="1800" b="0" u="none" kern="100" dirty="0">
                          <a:solidFill>
                            <a:srgbClr val="FF0000"/>
                          </a:solidFill>
                          <a:latin typeface="+mn-lt"/>
                          <a:ea typeface="Mincho"/>
                          <a:cs typeface="Times New Roman"/>
                        </a:rPr>
                        <a:t>をリアルタイムで消す</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10" name="テキスト ボックス 9"/>
          <p:cNvSpPr txBox="1"/>
          <p:nvPr/>
        </p:nvSpPr>
        <p:spPr>
          <a:xfrm>
            <a:off x="2915816" y="370774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3" name="テキスト ボックス 12"/>
          <p:cNvSpPr txBox="1"/>
          <p:nvPr/>
        </p:nvSpPr>
        <p:spPr>
          <a:xfrm>
            <a:off x="2915816" y="5085184"/>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4" name="正方形/長方形 13"/>
          <p:cNvSpPr/>
          <p:nvPr/>
        </p:nvSpPr>
        <p:spPr>
          <a:xfrm>
            <a:off x="3462158" y="2484348"/>
            <a:ext cx="5609834" cy="3896980"/>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3075" name="Picture 3"/>
          <p:cNvPicPr>
            <a:picLocks noChangeAspect="1" noChangeArrowheads="1"/>
          </p:cNvPicPr>
          <p:nvPr/>
        </p:nvPicPr>
        <p:blipFill>
          <a:blip r:embed="rId3" cstate="print"/>
          <a:srcRect/>
          <a:stretch>
            <a:fillRect/>
          </a:stretch>
        </p:blipFill>
        <p:spPr bwMode="auto">
          <a:xfrm>
            <a:off x="3522153" y="2556355"/>
            <a:ext cx="5442335" cy="374441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ox(in)">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44</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8" name="角丸四角形 7"/>
          <p:cNvSpPr/>
          <p:nvPr/>
        </p:nvSpPr>
        <p:spPr>
          <a:xfrm>
            <a:off x="179512" y="11247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③サブミットロック</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467544" y="2564904"/>
          <a:ext cx="8280920" cy="1008112"/>
        </p:xfrm>
        <a:graphic>
          <a:graphicData uri="http://schemas.openxmlformats.org/drawingml/2006/table">
            <a:tbl>
              <a:tblPr/>
              <a:tblGrid>
                <a:gridCol w="504056"/>
                <a:gridCol w="6768752"/>
                <a:gridCol w="1008112"/>
              </a:tblGrid>
              <a:tr h="504056">
                <a:tc>
                  <a:txBody>
                    <a:bodyPr/>
                    <a:lstStyle/>
                    <a:p>
                      <a:pPr algn="ctr">
                        <a:lnSpc>
                          <a:spcPts val="1800"/>
                        </a:lnSpc>
                        <a:spcAft>
                          <a:spcPts val="0"/>
                        </a:spcAft>
                      </a:pPr>
                      <a:r>
                        <a:rPr lang="en-US" altLang="ja-JP" sz="1600" kern="100" dirty="0" smtClean="0">
                          <a:latin typeface="+mn-lt"/>
                          <a:ea typeface="Mincho"/>
                          <a:cs typeface="Times New Roman"/>
                        </a:rPr>
                        <a:t>#</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1600" kern="100" dirty="0">
                          <a:latin typeface="+mn-lt"/>
                          <a:ea typeface="Mincho"/>
                          <a:cs typeface="Times New Roman"/>
                        </a:rPr>
                        <a:t>検討項目</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1600" kern="100" dirty="0" smtClean="0">
                          <a:latin typeface="+mn-lt"/>
                          <a:ea typeface="Mincho"/>
                          <a:cs typeface="Times New Roman"/>
                        </a:rPr>
                        <a:t>評価</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504056">
                <a:tc>
                  <a:txBody>
                    <a:bodyPr/>
                    <a:lstStyle/>
                    <a:p>
                      <a:pPr algn="r">
                        <a:lnSpc>
                          <a:spcPts val="1800"/>
                        </a:lnSpc>
                        <a:spcAft>
                          <a:spcPts val="0"/>
                        </a:spcAft>
                      </a:pPr>
                      <a:r>
                        <a:rPr lang="en-US" sz="1600" kern="100" dirty="0" smtClean="0">
                          <a:latin typeface="Century"/>
                          <a:ea typeface="Mincho"/>
                          <a:cs typeface="Times New Roman"/>
                        </a:rPr>
                        <a:t>13</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kern="100" dirty="0" smtClean="0">
                          <a:solidFill>
                            <a:srgbClr val="FF0000"/>
                          </a:solidFill>
                          <a:latin typeface="+mn-lt"/>
                          <a:ea typeface="Mincho"/>
                          <a:cs typeface="Times New Roman"/>
                        </a:rPr>
                        <a:t>登録</a:t>
                      </a:r>
                      <a:r>
                        <a:rPr lang="ja-JP" sz="1800" kern="100" dirty="0">
                          <a:solidFill>
                            <a:srgbClr val="FF0000"/>
                          </a:solidFill>
                          <a:latin typeface="+mn-lt"/>
                          <a:ea typeface="Mincho"/>
                          <a:cs typeface="Times New Roman"/>
                        </a:rPr>
                        <a:t>ボタンは全ての入力が完了したら押せるようにする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0" name="テキスト ボックス 9"/>
          <p:cNvSpPr txBox="1"/>
          <p:nvPr/>
        </p:nvSpPr>
        <p:spPr>
          <a:xfrm>
            <a:off x="8028384" y="3131676"/>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1" name="正方形/長方形 10"/>
          <p:cNvSpPr/>
          <p:nvPr/>
        </p:nvSpPr>
        <p:spPr>
          <a:xfrm>
            <a:off x="107504" y="3789041"/>
            <a:ext cx="8856984" cy="2592287"/>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4098" name="Picture 2"/>
          <p:cNvPicPr>
            <a:picLocks noChangeAspect="1" noChangeArrowheads="1"/>
          </p:cNvPicPr>
          <p:nvPr/>
        </p:nvPicPr>
        <p:blipFill>
          <a:blip r:embed="rId3" cstate="print"/>
          <a:srcRect/>
          <a:stretch>
            <a:fillRect/>
          </a:stretch>
        </p:blipFill>
        <p:spPr bwMode="auto">
          <a:xfrm>
            <a:off x="179512" y="3886895"/>
            <a:ext cx="8640960" cy="2350417"/>
          </a:xfrm>
          <a:prstGeom prst="rect">
            <a:avLst/>
          </a:prstGeom>
          <a:noFill/>
          <a:ln w="9525">
            <a:noFill/>
            <a:miter lim="800000"/>
            <a:headEnd/>
            <a:tailEnd/>
          </a:ln>
        </p:spPr>
      </p:pic>
      <p:sp>
        <p:nvSpPr>
          <p:cNvPr id="16" name="角丸四角形 15"/>
          <p:cNvSpPr/>
          <p:nvPr/>
        </p:nvSpPr>
        <p:spPr>
          <a:xfrm>
            <a:off x="1475656" y="6309320"/>
            <a:ext cx="1872208" cy="548680"/>
          </a:xfrm>
          <a:prstGeom prst="roundRect">
            <a:avLst/>
          </a:prstGeom>
          <a:effectLst>
            <a:outerShdw blurRad="50800" dist="38100" dir="5400000" algn="t" rotWithShape="0">
              <a:prstClr val="black">
                <a:alpha val="40000"/>
              </a:prstClr>
            </a:outerShdw>
          </a:effectLst>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r>
              <a:rPr lang="ja-JP" altLang="en-US" sz="2000" b="1" dirty="0" smtClean="0">
                <a:latin typeface="メイリオ" pitchFamily="50" charset="-128"/>
                <a:ea typeface="メイリオ" pitchFamily="50" charset="-128"/>
                <a:cs typeface="メイリオ" pitchFamily="50" charset="-128"/>
              </a:rPr>
              <a:t>ボタン非活性</a:t>
            </a:r>
            <a:endParaRPr lang="ja-JP" altLang="en-US" sz="2000" b="1" dirty="0">
              <a:latin typeface="メイリオ" pitchFamily="50" charset="-128"/>
              <a:ea typeface="メイリオ" pitchFamily="50" charset="-128"/>
              <a:cs typeface="メイリオ" pitchFamily="50" charset="-128"/>
            </a:endParaRPr>
          </a:p>
        </p:txBody>
      </p:sp>
      <p:sp>
        <p:nvSpPr>
          <p:cNvPr id="14" name="線吹き出し 2 (枠付き) 13"/>
          <p:cNvSpPr/>
          <p:nvPr/>
        </p:nvSpPr>
        <p:spPr>
          <a:xfrm rot="16200000">
            <a:off x="2555776" y="5157192"/>
            <a:ext cx="360040" cy="1080120"/>
          </a:xfrm>
          <a:prstGeom prst="borderCallout2">
            <a:avLst>
              <a:gd name="adj1" fmla="val 48494"/>
              <a:gd name="adj2" fmla="val 5395"/>
              <a:gd name="adj3" fmla="val 49638"/>
              <a:gd name="adj4" fmla="val -58423"/>
              <a:gd name="adj5" fmla="val 17546"/>
              <a:gd name="adj6" fmla="val -129037"/>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6"/>
          <p:cNvSpPr/>
          <p:nvPr/>
        </p:nvSpPr>
        <p:spPr>
          <a:xfrm>
            <a:off x="5724128" y="6309320"/>
            <a:ext cx="1872208" cy="548680"/>
          </a:xfrm>
          <a:prstGeom prst="roundRect">
            <a:avLst/>
          </a:prstGeom>
          <a:effectLst>
            <a:outerShdw blurRad="50800" dist="38100" dir="5400000" algn="t" rotWithShape="0">
              <a:prstClr val="black">
                <a:alpha val="40000"/>
              </a:prstClr>
            </a:outerShdw>
          </a:effectLst>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r>
              <a:rPr lang="ja-JP" altLang="en-US" sz="2000" b="1" dirty="0" smtClean="0">
                <a:latin typeface="メイリオ" pitchFamily="50" charset="-128"/>
                <a:ea typeface="メイリオ" pitchFamily="50" charset="-128"/>
                <a:cs typeface="メイリオ" pitchFamily="50" charset="-128"/>
              </a:rPr>
              <a:t>ボタン活性化</a:t>
            </a:r>
            <a:endParaRPr lang="ja-JP" altLang="en-US" sz="2000" b="1" dirty="0">
              <a:latin typeface="メイリオ" pitchFamily="50" charset="-128"/>
              <a:ea typeface="メイリオ" pitchFamily="50" charset="-128"/>
              <a:cs typeface="メイリオ" pitchFamily="50" charset="-128"/>
            </a:endParaRPr>
          </a:p>
        </p:txBody>
      </p:sp>
      <p:sp>
        <p:nvSpPr>
          <p:cNvPr id="15" name="線吹き出し 2 (枠付き) 14"/>
          <p:cNvSpPr/>
          <p:nvPr/>
        </p:nvSpPr>
        <p:spPr>
          <a:xfrm rot="16200000">
            <a:off x="6876256" y="5157192"/>
            <a:ext cx="360040" cy="1080120"/>
          </a:xfrm>
          <a:prstGeom prst="borderCallout2">
            <a:avLst>
              <a:gd name="adj1" fmla="val 47350"/>
              <a:gd name="adj2" fmla="val -11765"/>
              <a:gd name="adj3" fmla="val 47350"/>
              <a:gd name="adj4" fmla="val -54991"/>
              <a:gd name="adj5" fmla="val 11827"/>
              <a:gd name="adj6" fmla="val -125605"/>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45</a:t>
            </a:fld>
            <a:endParaRPr kumimoji="1" lang="ja-JP" altLang="en-US" dirty="0"/>
          </a:p>
        </p:txBody>
      </p:sp>
      <p:sp>
        <p:nvSpPr>
          <p:cNvPr id="8" name="コンテンツ プレースホルダ 5"/>
          <p:cNvSpPr txBox="1">
            <a:spLocks/>
          </p:cNvSpPr>
          <p:nvPr/>
        </p:nvSpPr>
        <p:spPr>
          <a:xfrm>
            <a:off x="1440160" y="1628800"/>
            <a:ext cx="6372200" cy="468052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altLang="ja-JP" sz="3200" b="1" dirty="0" smtClean="0">
                <a:solidFill>
                  <a:schemeClr val="bg1">
                    <a:lumMod val="75000"/>
                  </a:schemeClr>
                </a:solidFill>
                <a:latin typeface="メイリオ" pitchFamily="50" charset="-128"/>
                <a:ea typeface="メイリオ" pitchFamily="50" charset="-128"/>
                <a:cs typeface="メイリオ" pitchFamily="50" charset="-128"/>
              </a:rPr>
              <a:t>NetCommons3</a:t>
            </a: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プロジェクト</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開発担当</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フォームにおける問題点</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解決方法</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65000"/>
                  </a:schemeClr>
                </a:solidFill>
                <a:latin typeface="メイリオ" pitchFamily="50" charset="-128"/>
                <a:ea typeface="メイリオ" pitchFamily="50" charset="-128"/>
                <a:cs typeface="メイリオ" pitchFamily="50" charset="-128"/>
              </a:rPr>
              <a:t>評価</a:t>
            </a:r>
            <a:endParaRPr lang="en-US" altLang="ja-JP" sz="3200" b="1" dirty="0" smtClean="0">
              <a:solidFill>
                <a:schemeClr val="bg1">
                  <a:lumMod val="6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latin typeface="メイリオ" pitchFamily="50" charset="-128"/>
                <a:ea typeface="メイリオ" pitchFamily="50" charset="-128"/>
                <a:cs typeface="メイリオ" pitchFamily="50" charset="-128"/>
              </a:rPr>
              <a:t>結言</a:t>
            </a:r>
            <a:endParaRPr lang="en-US" altLang="ja-JP" sz="3200" b="1" dirty="0" smtClean="0">
              <a:latin typeface="メイリオ" pitchFamily="50" charset="-128"/>
              <a:ea typeface="メイリオ" pitchFamily="50" charset="-128"/>
              <a:cs typeface="メイリオ" pitchFamily="50" charset="-128"/>
            </a:endParaRPr>
          </a:p>
          <a:p>
            <a:pPr marL="97155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結論</a:t>
            </a:r>
            <a:endParaRPr lang="en-US" altLang="ja-JP" sz="2800" b="1" dirty="0" smtClean="0">
              <a:latin typeface="メイリオ" pitchFamily="50" charset="-128"/>
              <a:ea typeface="メイリオ" pitchFamily="50" charset="-128"/>
              <a:cs typeface="メイリオ" pitchFamily="50" charset="-128"/>
            </a:endParaRPr>
          </a:p>
          <a:p>
            <a:pPr marL="97155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今後の課題</a:t>
            </a:r>
            <a:endParaRPr lang="en-US" altLang="ja-JP" sz="2800" b="1" dirty="0" smtClean="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a:t>
            </a:r>
            <a:r>
              <a:rPr lang="ja-JP" altLang="en-US" dirty="0" smtClean="0"/>
              <a:t>１結論</a:t>
            </a:r>
            <a:endParaRPr kumimoji="1" lang="ja-JP" altLang="en-US" dirty="0"/>
          </a:p>
        </p:txBody>
      </p:sp>
      <p:sp>
        <p:nvSpPr>
          <p:cNvPr id="6" name="コンテンツ プレースホルダ 5"/>
          <p:cNvSpPr>
            <a:spLocks noGrp="1"/>
          </p:cNvSpPr>
          <p:nvPr>
            <p:ph idx="1"/>
          </p:nvPr>
        </p:nvSpPr>
        <p:spPr>
          <a:xfrm>
            <a:off x="457200" y="1412776"/>
            <a:ext cx="8686800" cy="4713387"/>
          </a:xfrm>
        </p:spPr>
        <p:txBody>
          <a:bodyPr/>
          <a:lstStyle/>
          <a:p>
            <a:r>
              <a:rPr lang="en-US" altLang="ja-JP" dirty="0" smtClean="0"/>
              <a:t>EFO</a:t>
            </a:r>
            <a:r>
              <a:rPr lang="ja-JP" altLang="en-US" dirty="0" smtClean="0"/>
              <a:t>の観点から提案機能を設計・実装し、</a:t>
            </a:r>
            <a:endParaRPr lang="en-US" altLang="ja-JP" dirty="0" smtClean="0"/>
          </a:p>
          <a:p>
            <a:pPr>
              <a:buNone/>
            </a:pPr>
            <a:r>
              <a:rPr lang="ja-JP" altLang="en-US" dirty="0" smtClean="0"/>
              <a:t>　全ての検討項目</a:t>
            </a:r>
            <a:r>
              <a:rPr lang="en-US" altLang="ja-JP" dirty="0" smtClean="0"/>
              <a:t>(</a:t>
            </a:r>
            <a:r>
              <a:rPr lang="ja-JP" altLang="en-US" dirty="0" smtClean="0"/>
              <a:t>全</a:t>
            </a:r>
            <a:r>
              <a:rPr lang="en-US" altLang="ja-JP" dirty="0" smtClean="0"/>
              <a:t>13</a:t>
            </a:r>
            <a:r>
              <a:rPr lang="ja-JP" altLang="en-US" dirty="0" smtClean="0"/>
              <a:t>項目</a:t>
            </a:r>
            <a:r>
              <a:rPr lang="en-US" altLang="ja-JP" dirty="0" smtClean="0"/>
              <a:t>)</a:t>
            </a:r>
            <a:r>
              <a:rPr lang="ja-JP" altLang="en-US" dirty="0" smtClean="0"/>
              <a:t>を満たすことができた。</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7" name="下矢印 6"/>
          <p:cNvSpPr/>
          <p:nvPr/>
        </p:nvSpPr>
        <p:spPr>
          <a:xfrm>
            <a:off x="2843808" y="2708920"/>
            <a:ext cx="3384376" cy="1080120"/>
          </a:xfrm>
          <a:prstGeom prst="downArrow">
            <a:avLst/>
          </a:prstGeom>
          <a:effectLst>
            <a:glow rad="101600">
              <a:schemeClr val="accent6">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8" name="角丸四角形 7"/>
          <p:cNvSpPr/>
          <p:nvPr/>
        </p:nvSpPr>
        <p:spPr>
          <a:xfrm>
            <a:off x="611560" y="4149080"/>
            <a:ext cx="7920880" cy="2448272"/>
          </a:xfrm>
          <a:prstGeom prst="roundRect">
            <a:avLst/>
          </a:prstGeom>
          <a:scene3d>
            <a:camera prst="orthographicFront"/>
            <a:lightRig rig="threePt" dir="t"/>
          </a:scene3d>
          <a:sp3d>
            <a:bevelT w="114300" prst="hardEdge"/>
          </a:sp3d>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800" b="1" dirty="0" smtClean="0">
                <a:latin typeface="メイリオ" pitchFamily="50" charset="-128"/>
                <a:ea typeface="メイリオ" pitchFamily="50" charset="-128"/>
                <a:cs typeface="メイリオ" pitchFamily="50" charset="-128"/>
              </a:rPr>
              <a:t>提案機能を</a:t>
            </a:r>
            <a:r>
              <a:rPr kumimoji="1" lang="en-US" altLang="ja-JP" sz="2800" b="1" dirty="0" smtClean="0">
                <a:latin typeface="メイリオ" pitchFamily="50" charset="-128"/>
                <a:ea typeface="メイリオ" pitchFamily="50" charset="-128"/>
                <a:cs typeface="メイリオ" pitchFamily="50" charset="-128"/>
              </a:rPr>
              <a:t>NC3</a:t>
            </a:r>
            <a:r>
              <a:rPr kumimoji="1" lang="ja-JP" altLang="en-US" sz="2800" b="1" dirty="0" smtClean="0">
                <a:latin typeface="メイリオ" pitchFamily="50" charset="-128"/>
                <a:ea typeface="メイリオ" pitchFamily="50" charset="-128"/>
                <a:cs typeface="メイリオ" pitchFamily="50" charset="-128"/>
              </a:rPr>
              <a:t>の会議内で報告し、</a:t>
            </a:r>
            <a:endParaRPr kumimoji="1" lang="en-US" altLang="ja-JP" sz="2800" b="1" dirty="0" smtClean="0">
              <a:latin typeface="メイリオ" pitchFamily="50" charset="-128"/>
              <a:ea typeface="メイリオ" pitchFamily="50" charset="-128"/>
              <a:cs typeface="メイリオ" pitchFamily="50" charset="-128"/>
            </a:endParaRPr>
          </a:p>
          <a:p>
            <a:pPr algn="ctr"/>
            <a:r>
              <a:rPr lang="ja-JP" altLang="en-US" sz="2800" b="1" dirty="0" smtClean="0">
                <a:latin typeface="メイリオ" pitchFamily="50" charset="-128"/>
                <a:ea typeface="メイリオ" pitchFamily="50" charset="-128"/>
                <a:cs typeface="メイリオ" pitchFamily="50" charset="-128"/>
              </a:rPr>
              <a:t>全ての機能ではないが</a:t>
            </a:r>
            <a:endParaRPr lang="en-US" altLang="ja-JP" sz="2800" b="1" dirty="0" smtClean="0">
              <a:latin typeface="メイリオ" pitchFamily="50" charset="-128"/>
              <a:ea typeface="メイリオ" pitchFamily="50" charset="-128"/>
              <a:cs typeface="メイリオ" pitchFamily="50" charset="-128"/>
            </a:endParaRPr>
          </a:p>
          <a:p>
            <a:pPr algn="ctr"/>
            <a:r>
              <a:rPr lang="en-US" altLang="ja-JP" sz="2800" b="1" dirty="0" smtClean="0">
                <a:latin typeface="メイリオ" pitchFamily="50" charset="-128"/>
                <a:ea typeface="メイリオ" pitchFamily="50" charset="-128"/>
                <a:cs typeface="メイリオ" pitchFamily="50" charset="-128"/>
              </a:rPr>
              <a:t>NC3</a:t>
            </a:r>
            <a:r>
              <a:rPr lang="ja-JP" altLang="en-US" sz="2800" b="1" dirty="0" smtClean="0">
                <a:latin typeface="メイリオ" pitchFamily="50" charset="-128"/>
                <a:ea typeface="メイリオ" pitchFamily="50" charset="-128"/>
                <a:cs typeface="メイリオ" pitchFamily="50" charset="-128"/>
              </a:rPr>
              <a:t>の仕様に追加してもらうことができた。</a:t>
            </a:r>
            <a:endParaRPr kumimoji="1"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457200" y="1412777"/>
            <a:ext cx="8229600" cy="2880320"/>
          </a:xfrm>
        </p:spPr>
        <p:txBody>
          <a:bodyPr>
            <a:normAutofit/>
          </a:bodyPr>
          <a:lstStyle/>
          <a:p>
            <a:pPr>
              <a:buNone/>
            </a:pPr>
            <a:r>
              <a:rPr kumimoji="1" lang="en-US" altLang="ja-JP" dirty="0" smtClean="0"/>
              <a:t>1. </a:t>
            </a:r>
            <a:r>
              <a:rPr lang="en-US" altLang="ja-JP" dirty="0" smtClean="0"/>
              <a:t>[</a:t>
            </a:r>
            <a:r>
              <a:rPr lang="ja-JP" altLang="en-US" dirty="0" smtClean="0"/>
              <a:t>機能要件</a:t>
            </a:r>
            <a:r>
              <a:rPr lang="en-US" altLang="ja-JP" dirty="0" smtClean="0"/>
              <a:t>] </a:t>
            </a:r>
            <a:r>
              <a:rPr lang="ja-JP" altLang="en-US" dirty="0" smtClean="0"/>
              <a:t>スクロールバーの</a:t>
            </a:r>
            <a:r>
              <a:rPr lang="en-US" altLang="ja-JP" dirty="0" smtClean="0"/>
              <a:t>Web</a:t>
            </a:r>
            <a:r>
              <a:rPr lang="ja-JP" altLang="en-US" dirty="0" smtClean="0"/>
              <a:t>ブラウザ</a:t>
            </a:r>
            <a:endParaRPr lang="en-US" altLang="ja-JP" dirty="0" smtClean="0"/>
          </a:p>
          <a:p>
            <a:pPr>
              <a:buNone/>
            </a:pPr>
            <a:r>
              <a:rPr lang="ja-JP" altLang="en-US" dirty="0" smtClean="0"/>
              <a:t>　　依存問題</a:t>
            </a:r>
            <a:endParaRPr lang="en-US" altLang="ja-JP" dirty="0" smtClean="0"/>
          </a:p>
          <a:p>
            <a:pPr lvl="1"/>
            <a:r>
              <a:rPr lang="en-US" altLang="ja-JP" dirty="0" smtClean="0"/>
              <a:t>Ajax</a:t>
            </a:r>
            <a:r>
              <a:rPr lang="ja-JP" altLang="en-US" dirty="0" smtClean="0"/>
              <a:t>による非同期通信による属性変更が</a:t>
            </a:r>
            <a:r>
              <a:rPr lang="en-US" altLang="ja-JP" dirty="0" smtClean="0"/>
              <a:t>Web</a:t>
            </a:r>
            <a:r>
              <a:rPr lang="ja-JP" altLang="en-US" dirty="0" smtClean="0"/>
              <a:t>ブラウザの表示に反映されない。　</a:t>
            </a:r>
            <a:endParaRPr lang="en-US" altLang="ja-JP" dirty="0" smtClean="0"/>
          </a:p>
          <a:p>
            <a:pPr lvl="1"/>
            <a:r>
              <a:rPr lang="ja-JP" altLang="en-US" dirty="0" smtClean="0"/>
              <a:t>調査した結果、</a:t>
            </a:r>
            <a:r>
              <a:rPr lang="en-US" altLang="ja-JP" dirty="0" smtClean="0"/>
              <a:t>Firefox</a:t>
            </a:r>
            <a:r>
              <a:rPr lang="ja-JP" altLang="en-US" dirty="0" smtClean="0"/>
              <a:t>以外のブラウザ＋</a:t>
            </a:r>
            <a:r>
              <a:rPr lang="en-US" altLang="ja-JP" dirty="0" smtClean="0"/>
              <a:t>HTML5</a:t>
            </a:r>
            <a:r>
              <a:rPr lang="ja-JP" altLang="en-US" dirty="0" smtClean="0"/>
              <a:t>の組み合わせで発生。</a:t>
            </a:r>
            <a:endParaRPr lang="en-US" altLang="ja-JP" dirty="0" smtClean="0"/>
          </a:p>
          <a:p>
            <a:pPr>
              <a:buNone/>
            </a:pP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47</a:t>
            </a:fld>
            <a:endParaRPr lang="ja-JP" altLang="en-US" dirty="0"/>
          </a:p>
        </p:txBody>
      </p:sp>
      <p:graphicFrame>
        <p:nvGraphicFramePr>
          <p:cNvPr id="8" name="表 7"/>
          <p:cNvGraphicFramePr>
            <a:graphicFrameLocks noGrp="1"/>
          </p:cNvGraphicFramePr>
          <p:nvPr/>
        </p:nvGraphicFramePr>
        <p:xfrm>
          <a:off x="683568" y="4077069"/>
          <a:ext cx="7848873" cy="2780931"/>
        </p:xfrm>
        <a:graphic>
          <a:graphicData uri="http://schemas.openxmlformats.org/drawingml/2006/table">
            <a:tbl>
              <a:tblPr/>
              <a:tblGrid>
                <a:gridCol w="413141"/>
                <a:gridCol w="2096747"/>
                <a:gridCol w="2341925"/>
                <a:gridCol w="1512460"/>
                <a:gridCol w="1484600"/>
              </a:tblGrid>
              <a:tr h="505623">
                <a:tc>
                  <a:txBody>
                    <a:bodyPr/>
                    <a:lstStyle/>
                    <a:p>
                      <a:pPr algn="ctr">
                        <a:lnSpc>
                          <a:spcPts val="1800"/>
                        </a:lnSpc>
                        <a:spcAft>
                          <a:spcPts val="0"/>
                        </a:spcAft>
                      </a:pPr>
                      <a:r>
                        <a:rPr lang="ja-JP" sz="1600" kern="100" dirty="0">
                          <a:latin typeface="Century"/>
                          <a:ea typeface="Mincho"/>
                          <a:cs typeface="Times New Roman"/>
                        </a:rPr>
                        <a:t>項番</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sz="1600" kern="100" dirty="0">
                          <a:latin typeface="Century"/>
                          <a:ea typeface="Mincho"/>
                          <a:cs typeface="Times New Roman"/>
                        </a:rPr>
                        <a:t>分類（ベース）</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600" kern="100">
                          <a:latin typeface="Century"/>
                          <a:ea typeface="Mincho"/>
                          <a:cs typeface="Times New Roman"/>
                        </a:rPr>
                        <a:t>Web</a:t>
                      </a:r>
                      <a:r>
                        <a:rPr lang="ja-JP" sz="1600" kern="100">
                          <a:latin typeface="Century"/>
                          <a:ea typeface="Mincho"/>
                          <a:cs typeface="Times New Roman"/>
                        </a:rPr>
                        <a:t>ブラウザ</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600" kern="100">
                          <a:latin typeface="Century"/>
                          <a:ea typeface="Mincho"/>
                          <a:cs typeface="Times New Roman"/>
                        </a:rPr>
                        <a:t>Windows</a:t>
                      </a:r>
                      <a:endParaRPr lang="ja-JP" sz="1600"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600" kern="100">
                          <a:latin typeface="Century"/>
                          <a:ea typeface="Mincho"/>
                          <a:cs typeface="Times New Roman"/>
                        </a:rPr>
                        <a:t>Mac</a:t>
                      </a:r>
                      <a:endParaRPr lang="ja-JP" sz="1600"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252812">
                <a:tc>
                  <a:txBody>
                    <a:bodyPr/>
                    <a:lstStyle/>
                    <a:p>
                      <a:pPr algn="ctr">
                        <a:lnSpc>
                          <a:spcPts val="1800"/>
                        </a:lnSpc>
                        <a:spcAft>
                          <a:spcPts val="0"/>
                        </a:spcAft>
                      </a:pPr>
                      <a:r>
                        <a:rPr lang="en-US" sz="1600" kern="100" dirty="0">
                          <a:latin typeface="Century"/>
                          <a:ea typeface="Mincho"/>
                          <a:cs typeface="Times New Roman"/>
                        </a:rPr>
                        <a:t>1</a:t>
                      </a:r>
                      <a:endParaRPr lang="ja-JP" sz="1600"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600" kern="100" dirty="0">
                          <a:latin typeface="Century"/>
                          <a:ea typeface="Mincho"/>
                          <a:cs typeface="Times New Roman"/>
                        </a:rPr>
                        <a:t>Internet Explorer</a:t>
                      </a:r>
                      <a:endParaRPr lang="ja-JP" sz="1600" kern="100" dirty="0">
                        <a:latin typeface="Century"/>
                        <a:ea typeface="Mincho"/>
                        <a:cs typeface="Times New Roman"/>
                      </a:endParaRPr>
                    </a:p>
                  </a:txBody>
                  <a:tcPr marL="66772" marR="66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600" kern="100" dirty="0">
                          <a:latin typeface="Century"/>
                          <a:ea typeface="Mincho"/>
                          <a:cs typeface="Times New Roman"/>
                        </a:rPr>
                        <a:t>Internet Explorer</a:t>
                      </a:r>
                      <a:endParaRPr lang="ja-JP" sz="1600" kern="100" dirty="0">
                        <a:latin typeface="Century"/>
                        <a:ea typeface="Mincho"/>
                        <a:cs typeface="Times New Roman"/>
                      </a:endParaRPr>
                    </a:p>
                  </a:txBody>
                  <a:tcPr marL="66772" marR="66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600"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600"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252812">
                <a:tc>
                  <a:txBody>
                    <a:bodyPr/>
                    <a:lstStyle/>
                    <a:p>
                      <a:pPr algn="ctr">
                        <a:lnSpc>
                          <a:spcPts val="1800"/>
                        </a:lnSpc>
                        <a:spcAft>
                          <a:spcPts val="0"/>
                        </a:spcAft>
                      </a:pPr>
                      <a:r>
                        <a:rPr lang="en-US" sz="1600" kern="100">
                          <a:latin typeface="Century"/>
                          <a:ea typeface="Mincho"/>
                          <a:cs typeface="Times New Roman"/>
                        </a:rPr>
                        <a:t>2</a:t>
                      </a:r>
                      <a:endParaRPr lang="ja-JP" sz="1600"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3">
                  <a:txBody>
                    <a:bodyPr/>
                    <a:lstStyle/>
                    <a:p>
                      <a:pPr algn="just">
                        <a:lnSpc>
                          <a:spcPts val="1800"/>
                        </a:lnSpc>
                        <a:spcAft>
                          <a:spcPts val="0"/>
                        </a:spcAft>
                      </a:pPr>
                      <a:r>
                        <a:rPr lang="en-US" sz="1600" kern="100" dirty="0">
                          <a:solidFill>
                            <a:srgbClr val="FF0000"/>
                          </a:solidFill>
                          <a:latin typeface="Century"/>
                          <a:ea typeface="Mincho"/>
                          <a:cs typeface="Times New Roman"/>
                        </a:rPr>
                        <a:t>Firefox</a:t>
                      </a:r>
                      <a:endParaRPr lang="ja-JP" sz="1600" kern="100" dirty="0">
                        <a:solidFill>
                          <a:srgbClr val="FF0000"/>
                        </a:solidFill>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600" kern="100" dirty="0">
                          <a:latin typeface="Century"/>
                          <a:ea typeface="Mincho"/>
                          <a:cs typeface="Times New Roman"/>
                        </a:rPr>
                        <a:t>Firefox</a:t>
                      </a:r>
                      <a:endParaRPr lang="ja-JP" sz="1600" kern="100" dirty="0">
                        <a:latin typeface="Century"/>
                        <a:ea typeface="Mincho"/>
                        <a:cs typeface="Times New Roman"/>
                      </a:endParaRPr>
                    </a:p>
                  </a:txBody>
                  <a:tcPr marL="66772" marR="66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6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6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52812">
                <a:tc>
                  <a:txBody>
                    <a:bodyPr/>
                    <a:lstStyle/>
                    <a:p>
                      <a:pPr algn="ctr">
                        <a:lnSpc>
                          <a:spcPts val="1800"/>
                        </a:lnSpc>
                        <a:spcAft>
                          <a:spcPts val="0"/>
                        </a:spcAft>
                      </a:pPr>
                      <a:r>
                        <a:rPr lang="en-US" sz="1600" kern="100" dirty="0">
                          <a:latin typeface="Century"/>
                          <a:ea typeface="Mincho"/>
                          <a:cs typeface="Times New Roman"/>
                        </a:rPr>
                        <a:t>3</a:t>
                      </a:r>
                      <a:endParaRPr lang="ja-JP" sz="1600"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600" kern="100" dirty="0">
                          <a:solidFill>
                            <a:srgbClr val="FF0000"/>
                          </a:solidFill>
                          <a:latin typeface="Century"/>
                          <a:ea typeface="Mincho"/>
                          <a:cs typeface="Times New Roman"/>
                        </a:rPr>
                        <a:t>Comodo IceDragon</a:t>
                      </a:r>
                      <a:endParaRPr lang="ja-JP" sz="1600" kern="100" dirty="0">
                        <a:solidFill>
                          <a:srgbClr val="FF0000"/>
                        </a:solidFill>
                        <a:latin typeface="Century"/>
                        <a:ea typeface="Mincho"/>
                        <a:cs typeface="Times New Roman"/>
                      </a:endParaRPr>
                    </a:p>
                  </a:txBody>
                  <a:tcPr marL="66772" marR="66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6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ja-JP" sz="1600"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252812">
                <a:tc>
                  <a:txBody>
                    <a:bodyPr/>
                    <a:lstStyle/>
                    <a:p>
                      <a:pPr algn="ctr">
                        <a:lnSpc>
                          <a:spcPts val="1800"/>
                        </a:lnSpc>
                        <a:spcAft>
                          <a:spcPts val="0"/>
                        </a:spcAft>
                      </a:pPr>
                      <a:r>
                        <a:rPr lang="en-US" sz="1600" kern="100">
                          <a:latin typeface="Century"/>
                          <a:ea typeface="Mincho"/>
                          <a:cs typeface="Times New Roman"/>
                        </a:rPr>
                        <a:t>4</a:t>
                      </a:r>
                      <a:endParaRPr lang="ja-JP" sz="1600"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just">
                        <a:lnSpc>
                          <a:spcPts val="1800"/>
                        </a:lnSpc>
                        <a:spcAft>
                          <a:spcPts val="0"/>
                        </a:spcAft>
                      </a:pPr>
                      <a:r>
                        <a:rPr lang="en-US" sz="1600" kern="100" dirty="0">
                          <a:latin typeface="Century"/>
                          <a:ea typeface="Mincho"/>
                          <a:cs typeface="Times New Roman"/>
                        </a:rPr>
                        <a:t>Pale Moon</a:t>
                      </a:r>
                      <a:endParaRPr lang="ja-JP" sz="1600" kern="100" dirty="0">
                        <a:latin typeface="Century"/>
                        <a:ea typeface="Mincho"/>
                        <a:cs typeface="Times New Roman"/>
                      </a:endParaRPr>
                    </a:p>
                  </a:txBody>
                  <a:tcPr marL="66772" marR="66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6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600"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252812">
                <a:tc>
                  <a:txBody>
                    <a:bodyPr/>
                    <a:lstStyle/>
                    <a:p>
                      <a:pPr algn="ctr">
                        <a:lnSpc>
                          <a:spcPts val="1800"/>
                        </a:lnSpc>
                        <a:spcAft>
                          <a:spcPts val="0"/>
                        </a:spcAft>
                      </a:pPr>
                      <a:r>
                        <a:rPr lang="en-US" sz="1600" kern="100" dirty="0">
                          <a:latin typeface="Century"/>
                          <a:ea typeface="Mincho"/>
                          <a:cs typeface="Times New Roman"/>
                        </a:rPr>
                        <a:t>5</a:t>
                      </a:r>
                      <a:endParaRPr lang="ja-JP" sz="1600"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600" kern="100" dirty="0">
                          <a:latin typeface="Century"/>
                          <a:ea typeface="Mincho"/>
                          <a:cs typeface="Times New Roman"/>
                        </a:rPr>
                        <a:t>Safari</a:t>
                      </a:r>
                      <a:endParaRPr lang="ja-JP" sz="1600" kern="100" dirty="0">
                        <a:latin typeface="Century"/>
                        <a:ea typeface="Mincho"/>
                        <a:cs typeface="Times New Roman"/>
                      </a:endParaRPr>
                    </a:p>
                  </a:txBody>
                  <a:tcPr marL="66772" marR="66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600" kern="100" dirty="0">
                          <a:latin typeface="Century"/>
                          <a:ea typeface="Mincho"/>
                          <a:cs typeface="Times New Roman"/>
                        </a:rPr>
                        <a:t>Safari</a:t>
                      </a:r>
                      <a:endParaRPr lang="ja-JP" sz="1600" kern="100" dirty="0">
                        <a:latin typeface="Century"/>
                        <a:ea typeface="Mincho"/>
                        <a:cs typeface="Times New Roman"/>
                      </a:endParaRPr>
                    </a:p>
                  </a:txBody>
                  <a:tcPr marL="66772" marR="66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600"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600"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52812">
                <a:tc>
                  <a:txBody>
                    <a:bodyPr/>
                    <a:lstStyle/>
                    <a:p>
                      <a:pPr algn="ctr">
                        <a:lnSpc>
                          <a:spcPts val="1800"/>
                        </a:lnSpc>
                        <a:spcAft>
                          <a:spcPts val="0"/>
                        </a:spcAft>
                      </a:pPr>
                      <a:r>
                        <a:rPr lang="en-US" sz="1600" kern="100">
                          <a:latin typeface="Century"/>
                          <a:ea typeface="Mincho"/>
                          <a:cs typeface="Times New Roman"/>
                        </a:rPr>
                        <a:t>6</a:t>
                      </a:r>
                      <a:endParaRPr lang="ja-JP" sz="1600"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4">
                  <a:txBody>
                    <a:bodyPr/>
                    <a:lstStyle/>
                    <a:p>
                      <a:pPr algn="just">
                        <a:lnSpc>
                          <a:spcPts val="1800"/>
                        </a:lnSpc>
                        <a:spcAft>
                          <a:spcPts val="0"/>
                        </a:spcAft>
                      </a:pPr>
                      <a:r>
                        <a:rPr lang="en-US" sz="1600" kern="100" dirty="0">
                          <a:latin typeface="Century"/>
                          <a:ea typeface="Mincho"/>
                          <a:cs typeface="Times New Roman"/>
                        </a:rPr>
                        <a:t>Chromium</a:t>
                      </a:r>
                      <a:endParaRPr lang="ja-JP" sz="1600"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600" kern="100">
                          <a:latin typeface="Century"/>
                          <a:ea typeface="Mincho"/>
                          <a:cs typeface="Times New Roman"/>
                        </a:rPr>
                        <a:t>Google Chrome</a:t>
                      </a:r>
                      <a:endParaRPr lang="ja-JP" sz="1600" kern="100">
                        <a:latin typeface="Century"/>
                        <a:ea typeface="Mincho"/>
                        <a:cs typeface="Times New Roman"/>
                      </a:endParaRPr>
                    </a:p>
                  </a:txBody>
                  <a:tcPr marL="66772" marR="66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600"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600"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52812">
                <a:tc>
                  <a:txBody>
                    <a:bodyPr/>
                    <a:lstStyle/>
                    <a:p>
                      <a:pPr algn="ctr">
                        <a:lnSpc>
                          <a:spcPts val="1800"/>
                        </a:lnSpc>
                        <a:spcAft>
                          <a:spcPts val="0"/>
                        </a:spcAft>
                      </a:pPr>
                      <a:r>
                        <a:rPr lang="en-US" sz="1600" kern="100" dirty="0">
                          <a:latin typeface="Century"/>
                          <a:ea typeface="Mincho"/>
                          <a:cs typeface="Times New Roman"/>
                        </a:rPr>
                        <a:t>7</a:t>
                      </a:r>
                      <a:endParaRPr lang="ja-JP" sz="1600"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600" kern="100">
                          <a:latin typeface="Century"/>
                          <a:ea typeface="Mincho"/>
                          <a:cs typeface="Times New Roman"/>
                        </a:rPr>
                        <a:t>Opera</a:t>
                      </a:r>
                      <a:endParaRPr lang="ja-JP" sz="1600" kern="100">
                        <a:latin typeface="Century"/>
                        <a:ea typeface="Mincho"/>
                        <a:cs typeface="Times New Roman"/>
                      </a:endParaRPr>
                    </a:p>
                  </a:txBody>
                  <a:tcPr marL="66772" marR="66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ja-JP" sz="1600"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600"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52812">
                <a:tc>
                  <a:txBody>
                    <a:bodyPr/>
                    <a:lstStyle/>
                    <a:p>
                      <a:pPr algn="ctr">
                        <a:lnSpc>
                          <a:spcPts val="1800"/>
                        </a:lnSpc>
                        <a:spcAft>
                          <a:spcPts val="0"/>
                        </a:spcAft>
                      </a:pPr>
                      <a:r>
                        <a:rPr lang="en-US" sz="1600" kern="100" dirty="0">
                          <a:latin typeface="Century"/>
                          <a:ea typeface="Mincho"/>
                          <a:cs typeface="Times New Roman"/>
                        </a:rPr>
                        <a:t>8</a:t>
                      </a:r>
                      <a:endParaRPr lang="ja-JP" sz="1600"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just">
                        <a:lnSpc>
                          <a:spcPts val="1800"/>
                        </a:lnSpc>
                        <a:spcAft>
                          <a:spcPts val="0"/>
                        </a:spcAft>
                      </a:pPr>
                      <a:r>
                        <a:rPr lang="en-US" sz="1600" kern="100">
                          <a:latin typeface="Century"/>
                          <a:ea typeface="Mincho"/>
                          <a:cs typeface="Times New Roman"/>
                        </a:rPr>
                        <a:t>Sleipnir</a:t>
                      </a:r>
                      <a:endParaRPr lang="ja-JP" sz="1600" kern="100">
                        <a:latin typeface="Century"/>
                        <a:ea typeface="Mincho"/>
                        <a:cs typeface="Times New Roman"/>
                      </a:endParaRPr>
                    </a:p>
                  </a:txBody>
                  <a:tcPr marL="66772" marR="66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600"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600"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52812">
                <a:tc>
                  <a:txBody>
                    <a:bodyPr/>
                    <a:lstStyle/>
                    <a:p>
                      <a:pPr algn="ctr">
                        <a:lnSpc>
                          <a:spcPts val="1800"/>
                        </a:lnSpc>
                        <a:spcAft>
                          <a:spcPts val="0"/>
                        </a:spcAft>
                      </a:pPr>
                      <a:r>
                        <a:rPr lang="en-US" sz="1600" kern="100" dirty="0">
                          <a:latin typeface="Century"/>
                          <a:ea typeface="Mincho"/>
                          <a:cs typeface="Times New Roman"/>
                        </a:rPr>
                        <a:t>9</a:t>
                      </a:r>
                      <a:endParaRPr lang="ja-JP" sz="1600"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600" kern="100" dirty="0">
                          <a:solidFill>
                            <a:srgbClr val="FF0000"/>
                          </a:solidFill>
                          <a:latin typeface="Century"/>
                          <a:ea typeface="Mincho"/>
                          <a:cs typeface="Times New Roman"/>
                        </a:rPr>
                        <a:t>Comodo Dragon</a:t>
                      </a:r>
                      <a:endParaRPr lang="ja-JP" sz="1600" kern="100" dirty="0">
                        <a:solidFill>
                          <a:srgbClr val="FF0000"/>
                        </a:solidFill>
                        <a:latin typeface="Century"/>
                        <a:ea typeface="Mincho"/>
                        <a:cs typeface="Times New Roman"/>
                      </a:endParaRPr>
                    </a:p>
                  </a:txBody>
                  <a:tcPr marL="66772" marR="66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600"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600"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bl>
          </a:graphicData>
        </a:graphic>
      </p:graphicFrame>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457200" y="1412776"/>
            <a:ext cx="8229600" cy="4896543"/>
          </a:xfrm>
        </p:spPr>
        <p:txBody>
          <a:bodyPr>
            <a:normAutofit/>
          </a:bodyPr>
          <a:lstStyle/>
          <a:p>
            <a:pPr>
              <a:buNone/>
            </a:pPr>
            <a:r>
              <a:rPr kumimoji="1" lang="en-US" altLang="ja-JP" dirty="0" smtClean="0"/>
              <a:t>2.</a:t>
            </a:r>
            <a:r>
              <a:rPr kumimoji="1" lang="ja-JP" altLang="en-US" dirty="0" smtClean="0"/>
              <a:t>本報告書作成中に発生した仕様変更への対応</a:t>
            </a:r>
            <a:endParaRPr kumimoji="1" lang="en-US" altLang="ja-JP" dirty="0" smtClean="0"/>
          </a:p>
          <a:p>
            <a:pPr lvl="1"/>
            <a:r>
              <a:rPr lang="en-US" altLang="ja-JP" dirty="0" smtClean="0"/>
              <a:t>11</a:t>
            </a:r>
            <a:r>
              <a:rPr lang="ja-JP" altLang="en-US" dirty="0" smtClean="0"/>
              <a:t>月中旬から下旬にかけて、お知らせプラグインのコードレビューを行った。</a:t>
            </a:r>
            <a:endParaRPr lang="en-US" altLang="ja-JP" dirty="0" smtClean="0"/>
          </a:p>
          <a:p>
            <a:pPr lvl="1"/>
            <a:r>
              <a:rPr lang="ja-JP" altLang="en-US" dirty="0" smtClean="0"/>
              <a:t>バリデーションの仕様を以下のように変更。</a:t>
            </a:r>
            <a:endParaRPr lang="en-US" altLang="ja-JP" dirty="0" smtClean="0"/>
          </a:p>
          <a:p>
            <a:pPr marL="1314450" lvl="2" indent="-457200">
              <a:buFont typeface="+mj-ea"/>
              <a:buAutoNum type="circleNumDbPlain"/>
            </a:pPr>
            <a:r>
              <a:rPr lang="ja-JP" altLang="en-US" sz="2400" dirty="0" smtClean="0"/>
              <a:t>セッティングモード内のバリデーションはサーバサイド</a:t>
            </a:r>
            <a:r>
              <a:rPr lang="en-US" altLang="ja-JP" sz="2400" dirty="0" smtClean="0"/>
              <a:t>(CakePHP)</a:t>
            </a:r>
            <a:r>
              <a:rPr lang="ja-JP" altLang="en-US" sz="2400" dirty="0" smtClean="0"/>
              <a:t>のみにする。</a:t>
            </a:r>
            <a:endParaRPr lang="en-US" altLang="ja-JP" sz="2400" dirty="0" smtClean="0"/>
          </a:p>
          <a:p>
            <a:pPr marL="1314450" lvl="2" indent="-457200">
              <a:buFont typeface="+mj-ea"/>
              <a:buAutoNum type="circleNumDbPlain"/>
            </a:pPr>
            <a:r>
              <a:rPr lang="ja-JP" altLang="en-US" sz="2400" dirty="0" smtClean="0"/>
              <a:t>クライアントサイド</a:t>
            </a:r>
            <a:r>
              <a:rPr lang="en-US" altLang="ja-JP" sz="2400" dirty="0" smtClean="0"/>
              <a:t>(AngularJS)</a:t>
            </a:r>
            <a:r>
              <a:rPr lang="ja-JP" altLang="en-US" sz="2400" dirty="0" smtClean="0"/>
              <a:t>で行う。</a:t>
            </a:r>
            <a:endParaRPr lang="en-US" altLang="ja-JP" sz="2400" dirty="0" smtClean="0"/>
          </a:p>
          <a:p>
            <a:pPr marL="1314450" lvl="2" indent="-457200">
              <a:buFont typeface="+mj-ea"/>
              <a:buAutoNum type="circleNumDbPlain"/>
            </a:pPr>
            <a:endParaRPr lang="en-US" altLang="ja-JP" dirty="0" smtClean="0"/>
          </a:p>
          <a:p>
            <a:pPr lvl="1"/>
            <a:r>
              <a:rPr lang="en-US" altLang="ja-JP" dirty="0" smtClean="0"/>
              <a:t>iframe</a:t>
            </a:r>
            <a:r>
              <a:rPr lang="ja-JP" altLang="en-US" dirty="0" smtClean="0"/>
              <a:t>プラグインは編集をセッティングモード内で行うため</a:t>
            </a:r>
            <a:r>
              <a:rPr lang="en-US" altLang="ja-JP" dirty="0" smtClean="0"/>
              <a:t>AngularJS</a:t>
            </a:r>
            <a:r>
              <a:rPr lang="ja-JP" altLang="en-US" dirty="0" smtClean="0"/>
              <a:t>による実装は改修の必要あり。</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48</a:t>
            </a:fld>
            <a:endParaRPr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457200" y="1412776"/>
            <a:ext cx="8229600" cy="4896543"/>
          </a:xfrm>
        </p:spPr>
        <p:txBody>
          <a:bodyPr>
            <a:normAutofit/>
          </a:bodyPr>
          <a:lstStyle/>
          <a:p>
            <a:pPr>
              <a:buNone/>
            </a:pPr>
            <a:r>
              <a:rPr lang="en-US" altLang="ja-JP" dirty="0" smtClean="0"/>
              <a:t>3</a:t>
            </a:r>
            <a:r>
              <a:rPr kumimoji="1" lang="en-US" altLang="ja-JP" dirty="0" smtClean="0"/>
              <a:t>.</a:t>
            </a:r>
            <a:r>
              <a:rPr kumimoji="1" lang="ja-JP" altLang="en-US" dirty="0" smtClean="0"/>
              <a:t>掲示板プラグインの開発</a:t>
            </a:r>
          </a:p>
          <a:p>
            <a:pPr lvl="1"/>
            <a:r>
              <a:rPr lang="en-US" altLang="ja-JP" dirty="0" smtClean="0"/>
              <a:t>12</a:t>
            </a:r>
            <a:r>
              <a:rPr lang="ja-JP" altLang="en-US" dirty="0" smtClean="0"/>
              <a:t>月より着手。</a:t>
            </a:r>
            <a:endParaRPr lang="en-US" altLang="ja-JP" dirty="0" smtClean="0"/>
          </a:p>
          <a:p>
            <a:pPr lvl="1"/>
            <a:r>
              <a:rPr lang="en-US" altLang="ja-JP" dirty="0" smtClean="0"/>
              <a:t>3</a:t>
            </a:r>
            <a:r>
              <a:rPr lang="ja-JP" altLang="en-US" dirty="0" smtClean="0"/>
              <a:t>月末に</a:t>
            </a:r>
            <a:r>
              <a:rPr lang="en-US" altLang="ja-JP" dirty="0" smtClean="0"/>
              <a:t>iframe</a:t>
            </a:r>
            <a:r>
              <a:rPr lang="ja-JP" altLang="en-US" dirty="0" smtClean="0"/>
              <a:t>プラグインと合わせて納品予定。</a:t>
            </a:r>
            <a:endParaRPr lang="en-US" altLang="ja-JP" dirty="0" smtClean="0"/>
          </a:p>
          <a:p>
            <a:pPr lvl="1"/>
            <a:r>
              <a:rPr lang="ja-JP" altLang="en-US" dirty="0" smtClean="0"/>
              <a:t>画面遷移図、</a:t>
            </a:r>
            <a:r>
              <a:rPr lang="en-US" altLang="ja-JP" dirty="0" smtClean="0"/>
              <a:t>ERD</a:t>
            </a:r>
            <a:r>
              <a:rPr lang="ja-JP" altLang="en-US" dirty="0" smtClean="0"/>
              <a:t>図、先行実装</a:t>
            </a:r>
            <a:r>
              <a:rPr lang="en-US" altLang="ja-JP" dirty="0" smtClean="0"/>
              <a:t>(</a:t>
            </a:r>
            <a:r>
              <a:rPr lang="ja-JP" altLang="en-US" dirty="0" smtClean="0"/>
              <a:t>プロトタイプ作成</a:t>
            </a:r>
            <a:r>
              <a:rPr lang="en-US" altLang="ja-JP" dirty="0" smtClean="0"/>
              <a:t>)</a:t>
            </a:r>
            <a:r>
              <a:rPr lang="ja-JP" altLang="en-US" dirty="0" smtClean="0"/>
              <a:t>作業中。</a:t>
            </a:r>
            <a:endParaRPr lang="en-US" altLang="ja-JP" dirty="0" smtClean="0"/>
          </a:p>
          <a:p>
            <a:pPr lvl="1"/>
            <a:r>
              <a:rPr lang="en-US" altLang="ja-JP" dirty="0" smtClean="0"/>
              <a:t>EFO</a:t>
            </a:r>
            <a:r>
              <a:rPr lang="ja-JP" altLang="en-US" dirty="0" smtClean="0"/>
              <a:t>の観点でフォーム最適化を考慮する。</a:t>
            </a:r>
            <a:endParaRPr lang="en-US" altLang="ja-JP" dirty="0" smtClean="0"/>
          </a:p>
          <a:p>
            <a:pPr lvl="1"/>
            <a:endParaRPr lang="en-US" altLang="ja-JP" dirty="0" smtClean="0"/>
          </a:p>
          <a:p>
            <a:pPr lvl="1"/>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49</a:t>
            </a:fld>
            <a:endParaRPr lang="ja-JP" altLang="en-US" dirty="0"/>
          </a:p>
        </p:txBody>
      </p:sp>
      <p:sp>
        <p:nvSpPr>
          <p:cNvPr id="8"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2099989"/>
            <a:ext cx="8229600" cy="3777283"/>
          </a:xfrm>
        </p:spPr>
        <p:txBody>
          <a:bodyPr>
            <a:normAutofit/>
          </a:bodyPr>
          <a:lstStyle/>
          <a:p>
            <a:r>
              <a:rPr kumimoji="1" lang="en-US" altLang="ja-JP" sz="2400" dirty="0" smtClean="0"/>
              <a:t>HTML</a:t>
            </a:r>
            <a:r>
              <a:rPr kumimoji="1" lang="ja-JP" altLang="en-US" sz="2400" dirty="0" smtClean="0"/>
              <a:t>や</a:t>
            </a:r>
            <a:r>
              <a:rPr kumimoji="1" lang="en-US" altLang="ja-JP" sz="2400" dirty="0" smtClean="0"/>
              <a:t>CSS</a:t>
            </a:r>
            <a:r>
              <a:rPr kumimoji="1" lang="ja-JP" altLang="en-US" sz="2400" dirty="0" smtClean="0"/>
              <a:t>、</a:t>
            </a:r>
            <a:r>
              <a:rPr kumimoji="1" lang="en-US" altLang="ja-JP" sz="2400" dirty="0" smtClean="0"/>
              <a:t>Javascript</a:t>
            </a:r>
            <a:r>
              <a:rPr kumimoji="1" lang="ja-JP" altLang="en-US" sz="2400" dirty="0" smtClean="0"/>
              <a:t>等の専門知識を必要とせず</a:t>
            </a:r>
            <a:r>
              <a:rPr kumimoji="1" lang="en-US" altLang="ja-JP" sz="2400" dirty="0" smtClean="0"/>
              <a:t>Web</a:t>
            </a:r>
            <a:r>
              <a:rPr kumimoji="1" lang="ja-JP" altLang="en-US" sz="2400" dirty="0" smtClean="0"/>
              <a:t>ページを作成する仕組みを提供するシステム。</a:t>
            </a:r>
            <a:endParaRPr kumimoji="1" lang="en-US" altLang="ja-JP" sz="2400" dirty="0" smtClean="0"/>
          </a:p>
          <a:p>
            <a:r>
              <a:rPr lang="ja-JP" altLang="en-US" sz="2400" dirty="0" smtClean="0"/>
              <a:t>一概には説明できないが、ブログであったり、学校や企業のＨＰ等を簡単に作成できる。</a:t>
            </a:r>
            <a:endParaRPr lang="en-US" altLang="ja-JP" sz="2400" dirty="0" smtClean="0"/>
          </a:p>
          <a:p>
            <a:r>
              <a:rPr kumimoji="1" lang="en-US" altLang="ja-JP" sz="2400" dirty="0" smtClean="0"/>
              <a:t>WordPress</a:t>
            </a:r>
            <a:r>
              <a:rPr kumimoji="1" lang="ja-JP" altLang="en-US" sz="2400" dirty="0" smtClean="0"/>
              <a:t>というブログサイト重視の</a:t>
            </a:r>
            <a:r>
              <a:rPr kumimoji="1" lang="en-US" altLang="ja-JP" sz="2400" dirty="0" smtClean="0"/>
              <a:t>CMS</a:t>
            </a:r>
            <a:r>
              <a:rPr kumimoji="1" lang="ja-JP" altLang="en-US" sz="2400" dirty="0" smtClean="0"/>
              <a:t>が最も広く知られている。</a:t>
            </a:r>
            <a:endParaRPr kumimoji="1" lang="en-US" altLang="ja-JP" sz="2400" dirty="0" smtClean="0"/>
          </a:p>
          <a:p>
            <a:r>
              <a:rPr lang="ja-JP" altLang="en-US" sz="2400" dirty="0" smtClean="0"/>
              <a:t>導入しやすさ、デザイン重視、</a:t>
            </a:r>
            <a:r>
              <a:rPr lang="en-US" altLang="ja-JP" sz="2400" dirty="0" smtClean="0"/>
              <a:t>E-</a:t>
            </a:r>
            <a:r>
              <a:rPr lang="ja-JP" altLang="en-US" sz="2400" dirty="0" smtClean="0"/>
              <a:t>コマース特化、カスタマイズ性重視、等様々な用途の</a:t>
            </a:r>
            <a:r>
              <a:rPr lang="en-US" altLang="ja-JP" sz="2400" dirty="0" smtClean="0"/>
              <a:t>CMS</a:t>
            </a:r>
            <a:r>
              <a:rPr lang="ja-JP" altLang="en-US" sz="2400" dirty="0" smtClean="0"/>
              <a:t>が出回っている。</a:t>
            </a:r>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640871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Contents Management System</a:t>
            </a:r>
            <a:endParaRPr kumimoji="1" lang="ja-JP" altLang="en-US" sz="32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75656" y="980728"/>
            <a:ext cx="6444208" cy="1143000"/>
          </a:xfrm>
        </p:spPr>
        <p:txBody>
          <a:bodyPr>
            <a:normAutofit fontScale="90000"/>
          </a:bodyPr>
          <a:lstStyle/>
          <a:p>
            <a:r>
              <a:rPr lang="ja-JP" altLang="en-US" sz="3600" dirty="0" smtClean="0"/>
              <a:t>ご清聴ありがとうございました。</a:t>
            </a:r>
            <a:endParaRPr kumimoji="1" lang="ja-JP" altLang="en-US" sz="3600"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50</a:t>
            </a:fld>
            <a:endParaRPr kumimoji="1" lang="ja-JP" altLang="en-US" dirty="0"/>
          </a:p>
        </p:txBody>
      </p:sp>
      <p:cxnSp>
        <p:nvCxnSpPr>
          <p:cNvPr id="7" name="直線コネクタ 6"/>
          <p:cNvCxnSpPr/>
          <p:nvPr/>
        </p:nvCxnSpPr>
        <p:spPr>
          <a:xfrm>
            <a:off x="3275856" y="4725144"/>
            <a:ext cx="5472608" cy="0"/>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0" name="正方形/長方形 9"/>
          <p:cNvSpPr/>
          <p:nvPr/>
        </p:nvSpPr>
        <p:spPr>
          <a:xfrm>
            <a:off x="2843808" y="3717032"/>
            <a:ext cx="5976664" cy="830997"/>
          </a:xfrm>
          <a:prstGeom prst="rect">
            <a:avLst/>
          </a:prstGeom>
        </p:spPr>
        <p:txBody>
          <a:bodyPr wrap="square">
            <a:spAutoFit/>
          </a:bodyPr>
          <a:lstStyle/>
          <a:p>
            <a:pPr algn="r"/>
            <a:r>
              <a:rPr lang="en-US" altLang="ja-JP" sz="2400" b="1" dirty="0" smtClean="0">
                <a:latin typeface="メイリオ" pitchFamily="50" charset="-128"/>
                <a:ea typeface="メイリオ" pitchFamily="50" charset="-128"/>
                <a:cs typeface="メイリオ" pitchFamily="50" charset="-128"/>
              </a:rPr>
              <a:t>NetCommons3</a:t>
            </a:r>
            <a:r>
              <a:rPr lang="ja-JP" altLang="en-US" sz="2400" b="1" dirty="0" smtClean="0">
                <a:latin typeface="メイリオ" pitchFamily="50" charset="-128"/>
                <a:ea typeface="メイリオ" pitchFamily="50" charset="-128"/>
                <a:cs typeface="メイリオ" pitchFamily="50" charset="-128"/>
              </a:rPr>
              <a:t>プラグイン開発における</a:t>
            </a:r>
            <a:endParaRPr lang="en-US" altLang="ja-JP" sz="2400" b="1" dirty="0" smtClean="0">
              <a:latin typeface="メイリオ" pitchFamily="50" charset="-128"/>
              <a:ea typeface="メイリオ" pitchFamily="50" charset="-128"/>
              <a:cs typeface="メイリオ" pitchFamily="50" charset="-128"/>
            </a:endParaRPr>
          </a:p>
          <a:p>
            <a:pPr algn="r"/>
            <a:r>
              <a:rPr lang="ja-JP" altLang="en-US" sz="2400" b="1" dirty="0" smtClean="0">
                <a:latin typeface="メイリオ" pitchFamily="50" charset="-128"/>
                <a:ea typeface="メイリオ" pitchFamily="50" charset="-128"/>
                <a:cs typeface="メイリオ" pitchFamily="50" charset="-128"/>
              </a:rPr>
              <a:t>機能提案及び、評価</a:t>
            </a:r>
            <a:endParaRPr lang="ja-JP" altLang="en-US" sz="2400" b="1" dirty="0">
              <a:latin typeface="メイリオ" pitchFamily="50" charset="-128"/>
              <a:ea typeface="メイリオ" pitchFamily="50" charset="-128"/>
              <a:cs typeface="メイリオ" pitchFamily="50" charset="-128"/>
            </a:endParaRPr>
          </a:p>
        </p:txBody>
      </p:sp>
      <p:sp>
        <p:nvSpPr>
          <p:cNvPr id="13" name="サブタイトル 2"/>
          <p:cNvSpPr txBox="1">
            <a:spLocks/>
          </p:cNvSpPr>
          <p:nvPr/>
        </p:nvSpPr>
        <p:spPr>
          <a:xfrm>
            <a:off x="2987824" y="4869160"/>
            <a:ext cx="5832648" cy="1752600"/>
          </a:xfrm>
          <a:prstGeom prst="rect">
            <a:avLst/>
          </a:prstGeom>
        </p:spPr>
        <p:txBody>
          <a:bodyPr vert="horz" lIns="91440" tIns="45720" rIns="91440" bIns="45720" rtlCol="0">
            <a:no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国立情報学研究所　社会共有知研究センター</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新井研究室</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日立製作所　公共システム事業部</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消防システム開発センタ　第</a:t>
            </a:r>
            <a:r>
              <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1</a:t>
            </a: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Ｇ</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外田浩太朗</a:t>
            </a:r>
            <a:endParaRPr kumimoji="1" lang="ja-JP" altLang="en-US" b="1" i="0" u="none" strike="noStrike" kern="1200" cap="none" spc="0" normalizeH="0" baseline="0" noProof="0" dirty="0">
              <a:ln>
                <a:noFill/>
              </a:ln>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0" y="0"/>
            <a:ext cx="2051720" cy="764704"/>
          </a:xfrm>
        </p:spPr>
        <p:txBody>
          <a:bodyPr/>
          <a:lstStyle/>
          <a:p>
            <a:r>
              <a:rPr lang="ja-JP" altLang="en-US" dirty="0" smtClean="0"/>
              <a:t>目次</a:t>
            </a:r>
            <a:endParaRPr kumimoji="1" lang="ja-JP" altLang="en-US" dirty="0"/>
          </a:p>
        </p:txBody>
      </p:sp>
      <p:sp>
        <p:nvSpPr>
          <p:cNvPr id="6" name="コンテンツ プレースホルダ 5"/>
          <p:cNvSpPr>
            <a:spLocks noGrp="1"/>
          </p:cNvSpPr>
          <p:nvPr>
            <p:ph idx="1"/>
          </p:nvPr>
        </p:nvSpPr>
        <p:spPr>
          <a:xfrm>
            <a:off x="2339752" y="0"/>
            <a:ext cx="4824536" cy="7029400"/>
          </a:xfrm>
        </p:spPr>
        <p:txBody>
          <a:bodyPr>
            <a:noAutofit/>
          </a:bodyPr>
          <a:lstStyle/>
          <a:p>
            <a:pPr marL="514350" indent="-514350">
              <a:buNone/>
            </a:pPr>
            <a:r>
              <a:rPr lang="ja-JP" altLang="en-US" sz="2000" dirty="0" smtClean="0"/>
              <a:t>背景と目的</a:t>
            </a:r>
            <a:endParaRPr lang="en-US" altLang="ja-JP" sz="2000" dirty="0" smtClean="0"/>
          </a:p>
          <a:p>
            <a:pPr marL="514350" indent="-514350">
              <a:buFont typeface="+mj-lt"/>
              <a:buAutoNum type="arabicPeriod"/>
            </a:pPr>
            <a:r>
              <a:rPr lang="en-US" altLang="ja-JP" sz="2000" dirty="0" smtClean="0"/>
              <a:t>NetCommons3</a:t>
            </a:r>
            <a:r>
              <a:rPr lang="ja-JP" altLang="en-US" sz="2000" dirty="0" smtClean="0"/>
              <a:t>プロジェクト</a:t>
            </a:r>
            <a:endParaRPr lang="en-US" altLang="ja-JP" sz="2000" dirty="0" smtClean="0"/>
          </a:p>
          <a:p>
            <a:pPr marL="914400" lvl="1" indent="-514350">
              <a:buFont typeface="+mj-lt"/>
              <a:buAutoNum type="arabicPeriod"/>
            </a:pPr>
            <a:r>
              <a:rPr lang="en-US" altLang="ja-JP" sz="1600" dirty="0" smtClean="0"/>
              <a:t>CMS</a:t>
            </a:r>
          </a:p>
          <a:p>
            <a:pPr marL="914400" lvl="1" indent="-514350">
              <a:buFont typeface="+mj-lt"/>
              <a:buAutoNum type="arabicPeriod"/>
            </a:pPr>
            <a:r>
              <a:rPr lang="en-US" altLang="ja-JP" sz="1600" dirty="0" smtClean="0"/>
              <a:t>NC2</a:t>
            </a:r>
            <a:r>
              <a:rPr lang="ja-JP" altLang="en-US" sz="1600" dirty="0" smtClean="0"/>
              <a:t>との主な相違点</a:t>
            </a:r>
            <a:endParaRPr lang="en-US" altLang="ja-JP" sz="2000" dirty="0" smtClean="0"/>
          </a:p>
          <a:p>
            <a:pPr marL="514350" indent="-514350">
              <a:buFont typeface="+mj-lt"/>
              <a:buAutoNum type="arabicPeriod"/>
            </a:pPr>
            <a:r>
              <a:rPr lang="ja-JP" altLang="en-US" sz="2000" dirty="0" smtClean="0"/>
              <a:t>開発担当</a:t>
            </a:r>
            <a:endParaRPr lang="en-US" altLang="ja-JP" sz="2000" dirty="0" smtClean="0"/>
          </a:p>
          <a:p>
            <a:pPr marL="914400" lvl="1" indent="-514350">
              <a:buFont typeface="+mj-lt"/>
              <a:buAutoNum type="arabicPeriod"/>
            </a:pPr>
            <a:r>
              <a:rPr lang="ja-JP" altLang="en-US" sz="1600" dirty="0" smtClean="0"/>
              <a:t>プラグイン開発</a:t>
            </a:r>
            <a:endParaRPr lang="en-US" altLang="ja-JP" sz="1600" dirty="0" smtClean="0"/>
          </a:p>
          <a:p>
            <a:pPr marL="914400" lvl="1" indent="-514350">
              <a:buFont typeface="+mj-lt"/>
              <a:buAutoNum type="arabicPeriod"/>
            </a:pPr>
            <a:r>
              <a:rPr lang="ja-JP" altLang="en-US" sz="1600" dirty="0" smtClean="0"/>
              <a:t>開発スケジュール</a:t>
            </a:r>
            <a:endParaRPr lang="en-US" altLang="ja-JP" sz="2000" dirty="0" smtClean="0"/>
          </a:p>
          <a:p>
            <a:pPr marL="514350" indent="-514350">
              <a:buFont typeface="+mj-lt"/>
              <a:buAutoNum type="arabicPeriod"/>
            </a:pPr>
            <a:r>
              <a:rPr lang="ja-JP" altLang="en-US" sz="2000" dirty="0" smtClean="0"/>
              <a:t>フォームにおける問題点</a:t>
            </a:r>
            <a:endParaRPr lang="en-US" altLang="ja-JP" sz="2000" dirty="0" smtClean="0"/>
          </a:p>
          <a:p>
            <a:pPr marL="914400" lvl="1" indent="-514350">
              <a:buFont typeface="+mj-lt"/>
              <a:buAutoNum type="arabicPeriod"/>
            </a:pPr>
            <a:r>
              <a:rPr lang="en-US" altLang="ja-JP" sz="1600" dirty="0" smtClean="0"/>
              <a:t>NC2</a:t>
            </a:r>
            <a:r>
              <a:rPr lang="ja-JP" altLang="en-US" sz="1600" dirty="0" smtClean="0"/>
              <a:t>のフォーム</a:t>
            </a:r>
            <a:endParaRPr lang="en-US" altLang="ja-JP" sz="1600" dirty="0" smtClean="0"/>
          </a:p>
          <a:p>
            <a:pPr marL="914400" lvl="1" indent="-514350">
              <a:buFont typeface="+mj-lt"/>
              <a:buAutoNum type="arabicPeriod"/>
            </a:pPr>
            <a:r>
              <a:rPr lang="en-US" altLang="ja-JP" sz="1600" dirty="0" smtClean="0"/>
              <a:t>EFO</a:t>
            </a:r>
          </a:p>
          <a:p>
            <a:pPr marL="914400" lvl="1" indent="-514350">
              <a:buFont typeface="+mj-lt"/>
              <a:buAutoNum type="arabicPeriod"/>
            </a:pPr>
            <a:r>
              <a:rPr lang="ja-JP" altLang="en-US" sz="1600" dirty="0" smtClean="0"/>
              <a:t>検討項目</a:t>
            </a:r>
          </a:p>
          <a:p>
            <a:pPr marL="514350" indent="-514350">
              <a:buFont typeface="+mj-lt"/>
              <a:buAutoNum type="arabicPeriod"/>
            </a:pPr>
            <a:r>
              <a:rPr kumimoji="1" lang="ja-JP" altLang="en-US" sz="2000" dirty="0" smtClean="0"/>
              <a:t>解決方法</a:t>
            </a:r>
            <a:endParaRPr kumimoji="1" lang="en-US" altLang="ja-JP" sz="2000" dirty="0" smtClean="0"/>
          </a:p>
          <a:p>
            <a:pPr marL="914400" lvl="1" indent="-514350">
              <a:buFont typeface="+mj-lt"/>
              <a:buAutoNum type="arabicPeriod"/>
            </a:pPr>
            <a:r>
              <a:rPr lang="ja-JP" altLang="en-US" sz="1600" dirty="0" smtClean="0"/>
              <a:t>検討項目の分類</a:t>
            </a:r>
            <a:endParaRPr lang="en-US" altLang="ja-JP" sz="1600" dirty="0" smtClean="0"/>
          </a:p>
          <a:p>
            <a:pPr marL="914400" lvl="1" indent="-514350">
              <a:buFont typeface="+mj-lt"/>
              <a:buAutoNum type="arabicPeriod"/>
            </a:pPr>
            <a:r>
              <a:rPr lang="ja-JP" altLang="en-US" sz="1600" dirty="0" smtClean="0"/>
              <a:t>表示・入力方法最適化</a:t>
            </a:r>
            <a:endParaRPr lang="en-US" altLang="ja-JP" sz="1600" dirty="0" smtClean="0"/>
          </a:p>
          <a:p>
            <a:pPr marL="914400" lvl="1" indent="-514350">
              <a:buFont typeface="+mj-lt"/>
              <a:buAutoNum type="arabicPeriod"/>
            </a:pPr>
            <a:r>
              <a:rPr lang="ja-JP" altLang="en-US" sz="1600" dirty="0" smtClean="0"/>
              <a:t>リアルタイムバリデーション</a:t>
            </a:r>
            <a:endParaRPr lang="en-US" altLang="ja-JP" sz="1600" dirty="0" smtClean="0"/>
          </a:p>
          <a:p>
            <a:pPr marL="914400" lvl="1" indent="-514350">
              <a:buFont typeface="+mj-lt"/>
              <a:buAutoNum type="arabicPeriod"/>
            </a:pPr>
            <a:r>
              <a:rPr lang="ja-JP" altLang="en-US" sz="1600" dirty="0" smtClean="0"/>
              <a:t>サブミットロック</a:t>
            </a:r>
          </a:p>
          <a:p>
            <a:pPr marL="514350" indent="-514350">
              <a:buFont typeface="+mj-lt"/>
              <a:buAutoNum type="arabicPeriod"/>
            </a:pPr>
            <a:r>
              <a:rPr lang="ja-JP" altLang="en-US" sz="2000" dirty="0" smtClean="0"/>
              <a:t>評価</a:t>
            </a:r>
            <a:endParaRPr lang="en-US" altLang="ja-JP" sz="2000" dirty="0" smtClean="0"/>
          </a:p>
          <a:p>
            <a:pPr marL="971550" lvl="2" indent="-514350">
              <a:buFont typeface="+mj-lt"/>
              <a:buAutoNum type="arabicPeriod"/>
            </a:pPr>
            <a:r>
              <a:rPr lang="ja-JP" altLang="en-US" sz="1600" dirty="0" smtClean="0"/>
              <a:t>評価内容</a:t>
            </a:r>
            <a:endParaRPr lang="en-US" altLang="ja-JP" sz="1600" dirty="0" smtClean="0"/>
          </a:p>
          <a:p>
            <a:pPr marL="971550" lvl="2" indent="-514350">
              <a:buFont typeface="+mj-lt"/>
              <a:buAutoNum type="arabicPeriod"/>
            </a:pPr>
            <a:r>
              <a:rPr lang="ja-JP" altLang="en-US" sz="1600" dirty="0" smtClean="0"/>
              <a:t>評価結果</a:t>
            </a:r>
            <a:endParaRPr kumimoji="1" lang="en-US" altLang="ja-JP" dirty="0" smtClean="0"/>
          </a:p>
          <a:p>
            <a:pPr marL="514350" indent="-514350">
              <a:buFont typeface="+mj-lt"/>
              <a:buAutoNum type="arabicPeriod"/>
            </a:pPr>
            <a:r>
              <a:rPr kumimoji="1" lang="ja-JP" altLang="en-US" sz="2000" dirty="0" smtClean="0"/>
              <a:t>結言</a:t>
            </a:r>
            <a:endParaRPr kumimoji="1" lang="en-US" altLang="ja-JP" sz="2000" dirty="0" smtClean="0"/>
          </a:p>
          <a:p>
            <a:pPr marL="971550" lvl="1" indent="-514350">
              <a:buFont typeface="+mj-lt"/>
              <a:buAutoNum type="arabicPeriod"/>
            </a:pPr>
            <a:r>
              <a:rPr lang="ja-JP" altLang="en-US" sz="1600" dirty="0" smtClean="0"/>
              <a:t>結論</a:t>
            </a:r>
            <a:endParaRPr lang="en-US" altLang="ja-JP" sz="1600" dirty="0" smtClean="0"/>
          </a:p>
          <a:p>
            <a:pPr marL="971550" lvl="1" indent="-514350">
              <a:buFont typeface="+mj-lt"/>
              <a:buAutoNum type="arabicPeriod"/>
            </a:pPr>
            <a:r>
              <a:rPr lang="ja-JP" altLang="en-US" sz="1600" dirty="0" smtClean="0"/>
              <a:t>今後の課題</a:t>
            </a:r>
            <a:endParaRPr lang="en-US" altLang="ja-JP" sz="1600" dirty="0" smtClean="0"/>
          </a:p>
          <a:p>
            <a:pPr marL="514350" indent="-514350">
              <a:buFont typeface="+mj-lt"/>
              <a:buAutoNum type="arabicPeriod"/>
            </a:pPr>
            <a:endParaRPr kumimoji="1" lang="en-US" altLang="ja-JP" sz="20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51</a:t>
            </a:fld>
            <a:endParaRPr kumimoji="1" lang="ja-JP" altLang="en-US"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OSS(</a:t>
            </a:r>
            <a:r>
              <a:rPr kumimoji="1" lang="ja-JP" altLang="en-US" sz="3600" dirty="0" smtClean="0"/>
              <a:t>オープンソースソフトウェア</a:t>
            </a:r>
            <a:r>
              <a:rPr kumimoji="1" lang="en-US" altLang="ja-JP" sz="3600" dirty="0" smtClean="0"/>
              <a:t>)</a:t>
            </a:r>
            <a:endParaRPr kumimoji="1" lang="ja-JP" altLang="en-US" sz="3600" dirty="0"/>
          </a:p>
        </p:txBody>
      </p:sp>
      <p:sp>
        <p:nvSpPr>
          <p:cNvPr id="3" name="コンテンツ プレースホルダ 2"/>
          <p:cNvSpPr>
            <a:spLocks noGrp="1"/>
          </p:cNvSpPr>
          <p:nvPr>
            <p:ph idx="1"/>
          </p:nvPr>
        </p:nvSpPr>
        <p:spPr/>
        <p:txBody>
          <a:bodyPr/>
          <a:lstStyle/>
          <a:p>
            <a:r>
              <a:rPr lang="en-US" altLang="ja-JP" dirty="0" smtClean="0"/>
              <a:t>OSS</a:t>
            </a:r>
          </a:p>
          <a:p>
            <a:pPr>
              <a:buNone/>
            </a:pPr>
            <a:r>
              <a:rPr kumimoji="1" lang="ja-JP" altLang="en-US" dirty="0" smtClean="0"/>
              <a:t>　無償で使用可能。</a:t>
            </a:r>
            <a:endParaRPr kumimoji="1" lang="en-US" altLang="ja-JP" dirty="0" smtClean="0"/>
          </a:p>
          <a:p>
            <a:pPr>
              <a:buNone/>
            </a:pPr>
            <a:r>
              <a:rPr lang="ja-JP" altLang="en-US" dirty="0" smtClean="0"/>
              <a:t>　</a:t>
            </a:r>
            <a:r>
              <a:rPr kumimoji="1" lang="ja-JP" altLang="en-US" dirty="0" smtClean="0"/>
              <a:t>複製、改変、再配布が可能。</a:t>
            </a:r>
            <a:endParaRPr kumimoji="1" lang="en-US" altLang="ja-JP" dirty="0" smtClean="0"/>
          </a:p>
          <a:p>
            <a:pPr>
              <a:buNone/>
            </a:pPr>
            <a:endParaRPr kumimoji="1" lang="en-US" altLang="ja-JP" dirty="0" smtClean="0"/>
          </a:p>
          <a:p>
            <a:r>
              <a:rPr kumimoji="1" lang="ja-JP" altLang="en-US" dirty="0" smtClean="0"/>
              <a:t>フリーソフト</a:t>
            </a:r>
            <a:endParaRPr kumimoji="1" lang="en-US" altLang="ja-JP" dirty="0" smtClean="0"/>
          </a:p>
          <a:p>
            <a:pPr>
              <a:buNone/>
            </a:pPr>
            <a:r>
              <a:rPr lang="ja-JP" altLang="en-US" dirty="0" smtClean="0"/>
              <a:t>　無償で使用可</a:t>
            </a:r>
            <a:r>
              <a:rPr lang="ja-JP" altLang="en-US" smtClean="0"/>
              <a:t>能。</a:t>
            </a:r>
            <a:endParaRPr lang="en-US" altLang="ja-JP" dirty="0" smtClean="0"/>
          </a:p>
          <a:p>
            <a:pPr>
              <a:buNone/>
            </a:pPr>
            <a:r>
              <a:rPr lang="ja-JP" altLang="en-US" dirty="0" smtClean="0"/>
              <a:t>　　</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NC2</a:t>
            </a:r>
            <a:r>
              <a:rPr kumimoji="1" lang="ja-JP" altLang="en-US" sz="3600" dirty="0" smtClean="0"/>
              <a:t>と</a:t>
            </a:r>
            <a:r>
              <a:rPr kumimoji="1" lang="en-US" altLang="ja-JP" sz="3600" dirty="0" smtClean="0"/>
              <a:t>NC3</a:t>
            </a:r>
            <a:r>
              <a:rPr kumimoji="1" lang="ja-JP" altLang="en-US" sz="3600" dirty="0" smtClean="0"/>
              <a:t>の開発比較</a:t>
            </a:r>
            <a:endParaRPr kumimoji="1" lang="ja-JP" altLang="en-US" sz="36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graphicFrame>
        <p:nvGraphicFramePr>
          <p:cNvPr id="7" name="コンテンツ プレースホルダ 6"/>
          <p:cNvGraphicFramePr>
            <a:graphicFrameLocks noGrp="1"/>
          </p:cNvGraphicFramePr>
          <p:nvPr>
            <p:ph idx="1"/>
          </p:nvPr>
        </p:nvGraphicFramePr>
        <p:xfrm>
          <a:off x="251519" y="1196753"/>
          <a:ext cx="8496946" cy="5434688"/>
        </p:xfrm>
        <a:graphic>
          <a:graphicData uri="http://schemas.openxmlformats.org/drawingml/2006/table">
            <a:tbl>
              <a:tblPr firstRow="1" bandRow="1">
                <a:tableStyleId>{93296810-A885-4BE3-A3E7-6D5BEEA58F35}</a:tableStyleId>
              </a:tblPr>
              <a:tblGrid>
                <a:gridCol w="432049"/>
                <a:gridCol w="2664296"/>
                <a:gridCol w="936104"/>
                <a:gridCol w="1440160"/>
                <a:gridCol w="3024337"/>
              </a:tblGrid>
              <a:tr h="504055">
                <a:tc>
                  <a:txBody>
                    <a:bodyPr/>
                    <a:lstStyle/>
                    <a:p>
                      <a:pPr algn="ctr"/>
                      <a:r>
                        <a:rPr kumimoji="1" lang="en-US" altLang="ja-JP" dirty="0" smtClean="0"/>
                        <a:t>#</a:t>
                      </a:r>
                      <a:endParaRPr kumimoji="1" lang="ja-JP" altLang="en-US" dirty="0"/>
                    </a:p>
                  </a:txBody>
                  <a:tcPr anchor="ctr"/>
                </a:tc>
                <a:tc>
                  <a:txBody>
                    <a:bodyPr/>
                    <a:lstStyle/>
                    <a:p>
                      <a:pPr algn="ctr"/>
                      <a:r>
                        <a:rPr kumimoji="1" lang="ja-JP" altLang="en-US" dirty="0" smtClean="0"/>
                        <a:t>項目</a:t>
                      </a:r>
                      <a:endParaRPr kumimoji="1" lang="ja-JP" altLang="en-US" dirty="0"/>
                    </a:p>
                  </a:txBody>
                  <a:tcPr anchor="ctr"/>
                </a:tc>
                <a:tc>
                  <a:txBody>
                    <a:bodyPr/>
                    <a:lstStyle/>
                    <a:p>
                      <a:pPr algn="ctr"/>
                      <a:r>
                        <a:rPr kumimoji="1" lang="en-US" altLang="ja-JP" dirty="0" smtClean="0"/>
                        <a:t>NC2</a:t>
                      </a:r>
                      <a:endParaRPr kumimoji="1" lang="ja-JP" altLang="en-US" dirty="0"/>
                    </a:p>
                  </a:txBody>
                  <a:tcPr anchor="ctr"/>
                </a:tc>
                <a:tc>
                  <a:txBody>
                    <a:bodyPr/>
                    <a:lstStyle/>
                    <a:p>
                      <a:pPr algn="ctr"/>
                      <a:r>
                        <a:rPr kumimoji="1" lang="en-US" altLang="ja-JP" dirty="0" smtClean="0"/>
                        <a:t>NC3</a:t>
                      </a:r>
                      <a:endParaRPr kumimoji="1" lang="ja-JP" altLang="en-US" dirty="0"/>
                    </a:p>
                  </a:txBody>
                  <a:tcPr anchor="ctr"/>
                </a:tc>
                <a:tc>
                  <a:txBody>
                    <a:bodyPr/>
                    <a:lstStyle/>
                    <a:p>
                      <a:pPr algn="ctr"/>
                      <a:r>
                        <a:rPr kumimoji="1" lang="ja-JP" altLang="en-US" dirty="0" smtClean="0"/>
                        <a:t>効果</a:t>
                      </a:r>
                      <a:endParaRPr kumimoji="1" lang="ja-JP" altLang="en-US" dirty="0"/>
                    </a:p>
                  </a:txBody>
                  <a:tcPr anchor="ctr"/>
                </a:tc>
              </a:tr>
              <a:tr h="667811">
                <a:tc>
                  <a:txBody>
                    <a:bodyPr/>
                    <a:lstStyle/>
                    <a:p>
                      <a:pPr algn="r"/>
                      <a:r>
                        <a:rPr kumimoji="1" lang="en-US" altLang="ja-JP" dirty="0" smtClean="0"/>
                        <a:t>1</a:t>
                      </a:r>
                      <a:endParaRPr kumimoji="1" lang="ja-JP" altLang="en-US" dirty="0"/>
                    </a:p>
                  </a:txBody>
                  <a:tcPr anchor="ctr"/>
                </a:tc>
                <a:tc>
                  <a:txBody>
                    <a:bodyPr/>
                    <a:lstStyle/>
                    <a:p>
                      <a:r>
                        <a:rPr kumimoji="1" lang="en-US" altLang="ja-JP" dirty="0" smtClean="0"/>
                        <a:t>PHP</a:t>
                      </a:r>
                      <a:r>
                        <a:rPr kumimoji="1" lang="ja-JP" altLang="en-US" dirty="0" smtClean="0"/>
                        <a:t>フレームワーク</a:t>
                      </a:r>
                      <a:endParaRPr kumimoji="1" lang="ja-JP" altLang="en-US" dirty="0"/>
                    </a:p>
                  </a:txBody>
                  <a:tcPr anchor="ctr"/>
                </a:tc>
                <a:tc>
                  <a:txBody>
                    <a:bodyPr/>
                    <a:lstStyle/>
                    <a:p>
                      <a:pPr algn="ctr"/>
                      <a:r>
                        <a:rPr kumimoji="1" lang="en-US" altLang="ja-JP" dirty="0" smtClean="0"/>
                        <a:t>maple</a:t>
                      </a:r>
                      <a:endParaRPr kumimoji="1" lang="ja-JP" altLang="en-US" dirty="0"/>
                    </a:p>
                  </a:txBody>
                  <a:tcPr anchor="ctr"/>
                </a:tc>
                <a:tc>
                  <a:txBody>
                    <a:bodyPr/>
                    <a:lstStyle/>
                    <a:p>
                      <a:pPr algn="ctr"/>
                      <a:r>
                        <a:rPr kumimoji="1" lang="en-US" altLang="ja-JP" dirty="0" smtClean="0"/>
                        <a:t>CakePHP</a:t>
                      </a:r>
                      <a:endParaRPr kumimoji="1" lang="ja-JP" altLang="en-US" dirty="0"/>
                    </a:p>
                  </a:txBody>
                  <a:tcPr anchor="ctr"/>
                </a:tc>
                <a:tc>
                  <a:txBody>
                    <a:bodyPr/>
                    <a:lstStyle/>
                    <a:p>
                      <a:r>
                        <a:rPr kumimoji="1" lang="ja-JP" altLang="en-US" dirty="0" smtClean="0"/>
                        <a:t>開発効率</a:t>
                      </a:r>
                      <a:r>
                        <a:rPr kumimoji="1" lang="en-US" altLang="ja-JP" dirty="0" smtClean="0"/>
                        <a:t>UP</a:t>
                      </a:r>
                      <a:r>
                        <a:rPr kumimoji="1" lang="ja-JP" altLang="en-US" dirty="0" smtClean="0"/>
                        <a:t>（</a:t>
                      </a:r>
                      <a:r>
                        <a:rPr kumimoji="1" lang="en-US" altLang="ja-JP" dirty="0" smtClean="0"/>
                        <a:t>RAD</a:t>
                      </a:r>
                      <a:r>
                        <a:rPr kumimoji="1" lang="ja-JP" altLang="en-US" dirty="0" smtClean="0"/>
                        <a:t>）</a:t>
                      </a:r>
                      <a:endParaRPr kumimoji="1" lang="en-US" altLang="ja-JP" dirty="0" smtClean="0"/>
                    </a:p>
                    <a:p>
                      <a:r>
                        <a:rPr kumimoji="1" lang="ja-JP" altLang="en-US" dirty="0" smtClean="0"/>
                        <a:t>メンテナンス性</a:t>
                      </a:r>
                      <a:r>
                        <a:rPr kumimoji="1" lang="en-US" altLang="ja-JP" dirty="0" smtClean="0"/>
                        <a:t>UP</a:t>
                      </a:r>
                      <a:r>
                        <a:rPr kumimoji="1" lang="ja-JP" altLang="en-US" dirty="0" smtClean="0"/>
                        <a:t>（</a:t>
                      </a:r>
                      <a:r>
                        <a:rPr kumimoji="1" lang="en-US" altLang="ja-JP" dirty="0" smtClean="0"/>
                        <a:t>MVC</a:t>
                      </a:r>
                      <a:r>
                        <a:rPr kumimoji="1" lang="ja-JP" altLang="en-US" dirty="0" smtClean="0"/>
                        <a:t>）</a:t>
                      </a:r>
                      <a:endParaRPr kumimoji="1" lang="ja-JP" altLang="en-US" dirty="0"/>
                    </a:p>
                  </a:txBody>
                  <a:tcPr anchor="ctr"/>
                </a:tc>
              </a:tr>
              <a:tr h="386906">
                <a:tc>
                  <a:txBody>
                    <a:bodyPr/>
                    <a:lstStyle/>
                    <a:p>
                      <a:pPr algn="r"/>
                      <a:r>
                        <a:rPr kumimoji="1" lang="en-US" altLang="ja-JP" dirty="0" smtClean="0"/>
                        <a:t>2</a:t>
                      </a:r>
                      <a:endParaRPr kumimoji="1" lang="ja-JP" altLang="en-US" dirty="0"/>
                    </a:p>
                  </a:txBody>
                  <a:tcPr anchor="ctr"/>
                </a:tc>
                <a:tc>
                  <a:txBody>
                    <a:bodyPr/>
                    <a:lstStyle/>
                    <a:p>
                      <a:r>
                        <a:rPr kumimoji="1" lang="en-US" altLang="ja-JP" dirty="0" smtClean="0"/>
                        <a:t>Javascript</a:t>
                      </a:r>
                      <a:r>
                        <a:rPr kumimoji="1" lang="ja-JP" altLang="en-US" dirty="0" smtClean="0"/>
                        <a:t>フレームワーク</a:t>
                      </a:r>
                      <a:endParaRPr kumimoji="1" lang="ja-JP" altLang="en-US" dirty="0"/>
                    </a:p>
                  </a:txBody>
                  <a:tcPr anchor="ctr"/>
                </a:tc>
                <a:tc>
                  <a:txBody>
                    <a:bodyPr/>
                    <a:lstStyle/>
                    <a:p>
                      <a:pPr algn="ctr"/>
                      <a:r>
                        <a:rPr kumimoji="1" lang="en-US" altLang="ja-JP" dirty="0" smtClean="0"/>
                        <a:t>-</a:t>
                      </a:r>
                      <a:endParaRPr kumimoji="1" lang="ja-JP" altLang="en-US" dirty="0"/>
                    </a:p>
                  </a:txBody>
                  <a:tcPr anchor="ctr"/>
                </a:tc>
                <a:tc>
                  <a:txBody>
                    <a:bodyPr/>
                    <a:lstStyle/>
                    <a:p>
                      <a:pPr algn="ctr"/>
                      <a:r>
                        <a:rPr kumimoji="1" lang="en-US" altLang="ja-JP" dirty="0" smtClean="0"/>
                        <a:t>AngularJS</a:t>
                      </a:r>
                      <a:endParaRPr kumimoji="1" lang="ja-JP" altLang="en-US" dirty="0"/>
                    </a:p>
                  </a:txBody>
                  <a:tcPr anchor="ctr"/>
                </a:tc>
                <a:tc>
                  <a:txBody>
                    <a:bodyPr/>
                    <a:lstStyle/>
                    <a:p>
                      <a:r>
                        <a:rPr kumimoji="1" lang="ja-JP" altLang="en-US" dirty="0" smtClean="0"/>
                        <a:t>開発効率</a:t>
                      </a:r>
                      <a:r>
                        <a:rPr kumimoji="1" lang="en-US" altLang="ja-JP" dirty="0" smtClean="0"/>
                        <a:t>UP</a:t>
                      </a:r>
                      <a:endParaRPr kumimoji="1" lang="ja-JP" altLang="en-US" dirty="0"/>
                    </a:p>
                  </a:txBody>
                  <a:tcPr anchor="ctr"/>
                </a:tc>
              </a:tr>
              <a:tr h="386906">
                <a:tc>
                  <a:txBody>
                    <a:bodyPr/>
                    <a:lstStyle/>
                    <a:p>
                      <a:pPr algn="r"/>
                      <a:r>
                        <a:rPr kumimoji="1" lang="en-US" altLang="ja-JP" dirty="0" smtClean="0"/>
                        <a:t>3</a:t>
                      </a:r>
                      <a:endParaRPr kumimoji="1" lang="ja-JP" altLang="en-US" dirty="0"/>
                    </a:p>
                  </a:txBody>
                  <a:tcPr anchor="ctr"/>
                </a:tc>
                <a:tc>
                  <a:txBody>
                    <a:bodyPr/>
                    <a:lstStyle/>
                    <a:p>
                      <a:r>
                        <a:rPr kumimoji="1" lang="en-US" altLang="ja-JP" dirty="0" smtClean="0"/>
                        <a:t>CSS</a:t>
                      </a:r>
                      <a:r>
                        <a:rPr kumimoji="1" lang="ja-JP" altLang="en-US" dirty="0" smtClean="0"/>
                        <a:t>フレームワーク</a:t>
                      </a:r>
                      <a:endParaRPr kumimoji="1" lang="ja-JP" altLang="en-US" dirty="0"/>
                    </a:p>
                  </a:txBody>
                  <a:tcPr anchor="ctr"/>
                </a:tc>
                <a:tc>
                  <a:txBody>
                    <a:bodyPr/>
                    <a:lstStyle/>
                    <a:p>
                      <a:pPr algn="ctr"/>
                      <a:r>
                        <a:rPr kumimoji="1" lang="en-US" altLang="ja-JP" dirty="0" smtClean="0"/>
                        <a:t>-</a:t>
                      </a:r>
                      <a:endParaRPr kumimoji="1" lang="ja-JP" altLang="en-US" dirty="0"/>
                    </a:p>
                  </a:txBody>
                  <a:tcPr anchor="ctr"/>
                </a:tc>
                <a:tc>
                  <a:txBody>
                    <a:bodyPr/>
                    <a:lstStyle/>
                    <a:p>
                      <a:pPr algn="ctr"/>
                      <a:r>
                        <a:rPr kumimoji="1" lang="en-US" altLang="ja-JP" dirty="0" smtClean="0"/>
                        <a:t>Bootstrap</a:t>
                      </a:r>
                      <a:endParaRPr kumimoji="1" lang="ja-JP" altLang="en-US" dirty="0"/>
                    </a:p>
                  </a:txBody>
                  <a:tcPr anchor="ctr"/>
                </a:tc>
                <a:tc>
                  <a:txBody>
                    <a:bodyPr/>
                    <a:lstStyle/>
                    <a:p>
                      <a:r>
                        <a:rPr kumimoji="1" lang="ja-JP" altLang="en-US" dirty="0" smtClean="0"/>
                        <a:t>開発効率</a:t>
                      </a:r>
                      <a:r>
                        <a:rPr kumimoji="1" lang="en-US" altLang="ja-JP" dirty="0" smtClean="0"/>
                        <a:t>UP</a:t>
                      </a:r>
                    </a:p>
                    <a:p>
                      <a:r>
                        <a:rPr kumimoji="1" lang="ja-JP" altLang="en-US" dirty="0" smtClean="0"/>
                        <a:t>デザイン性</a:t>
                      </a:r>
                      <a:r>
                        <a:rPr kumimoji="1" lang="en-US" altLang="ja-JP" dirty="0" smtClean="0"/>
                        <a:t>UP</a:t>
                      </a:r>
                      <a:r>
                        <a:rPr kumimoji="1" lang="ja-JP" altLang="en-US" dirty="0" smtClean="0"/>
                        <a:t>（レスポンシブ）</a:t>
                      </a:r>
                      <a:endParaRPr kumimoji="1" lang="ja-JP" altLang="en-US" dirty="0"/>
                    </a:p>
                  </a:txBody>
                  <a:tcPr anchor="ctr"/>
                </a:tc>
              </a:tr>
              <a:tr h="667811">
                <a:tc>
                  <a:txBody>
                    <a:bodyPr/>
                    <a:lstStyle/>
                    <a:p>
                      <a:pPr algn="r"/>
                      <a:r>
                        <a:rPr kumimoji="1" lang="en-US" altLang="ja-JP" dirty="0" smtClean="0"/>
                        <a:t>4</a:t>
                      </a:r>
                      <a:endParaRPr kumimoji="1" lang="ja-JP" altLang="en-US" dirty="0"/>
                    </a:p>
                  </a:txBody>
                  <a:tcPr anchor="ctr"/>
                </a:tc>
                <a:tc>
                  <a:txBody>
                    <a:bodyPr/>
                    <a:lstStyle/>
                    <a:p>
                      <a:r>
                        <a:rPr kumimoji="1" lang="ja-JP" altLang="en-US" dirty="0" smtClean="0"/>
                        <a:t>テスト</a:t>
                      </a:r>
                      <a:endParaRPr kumimoji="1" lang="ja-JP" altLang="en-US" dirty="0"/>
                    </a:p>
                  </a:txBody>
                  <a:tcPr anchor="ctr"/>
                </a:tc>
                <a:tc>
                  <a:txBody>
                    <a:bodyPr/>
                    <a:lstStyle/>
                    <a:p>
                      <a:pPr algn="ctr"/>
                      <a:r>
                        <a:rPr kumimoji="1" lang="ja-JP" altLang="en-US" dirty="0" smtClean="0"/>
                        <a:t>手動</a:t>
                      </a:r>
                      <a:endParaRPr kumimoji="1" lang="ja-JP" altLang="en-US" dirty="0"/>
                    </a:p>
                  </a:txBody>
                  <a:tcPr anchor="ctr"/>
                </a:tc>
                <a:tc>
                  <a:txBody>
                    <a:bodyPr/>
                    <a:lstStyle/>
                    <a:p>
                      <a:pPr algn="ctr"/>
                      <a:r>
                        <a:rPr kumimoji="1" lang="ja-JP" altLang="en-US" dirty="0" smtClean="0"/>
                        <a:t>自動</a:t>
                      </a:r>
                      <a:endParaRPr kumimoji="1" lang="en-US" altLang="ja-JP" dirty="0" smtClean="0"/>
                    </a:p>
                    <a:p>
                      <a:pPr algn="ctr"/>
                      <a:r>
                        <a:rPr kumimoji="1" lang="ja-JP" altLang="en-US" dirty="0" smtClean="0"/>
                        <a:t>（</a:t>
                      </a:r>
                      <a:r>
                        <a:rPr kumimoji="1" lang="en-US" altLang="ja-JP" dirty="0" smtClean="0"/>
                        <a:t>TravisCI</a:t>
                      </a:r>
                      <a:r>
                        <a:rPr kumimoji="1" lang="ja-JP" altLang="en-US" dirty="0" smtClean="0"/>
                        <a:t>）</a:t>
                      </a:r>
                      <a:endParaRPr kumimoji="1" lang="ja-JP" altLang="en-US" dirty="0"/>
                    </a:p>
                  </a:txBody>
                  <a:tcPr anchor="ctr"/>
                </a:tc>
                <a:tc>
                  <a:txBody>
                    <a:bodyPr/>
                    <a:lstStyle/>
                    <a:p>
                      <a:r>
                        <a:rPr kumimoji="1" lang="ja-JP" altLang="en-US" dirty="0" smtClean="0"/>
                        <a:t>メンテナンス性</a:t>
                      </a:r>
                      <a:r>
                        <a:rPr kumimoji="1" lang="en-US" altLang="ja-JP" dirty="0" smtClean="0"/>
                        <a:t>UP</a:t>
                      </a:r>
                    </a:p>
                    <a:p>
                      <a:r>
                        <a:rPr kumimoji="1" lang="ja-JP" altLang="en-US" dirty="0" smtClean="0"/>
                        <a:t>素早いリリース</a:t>
                      </a:r>
                      <a:endParaRPr kumimoji="1" lang="en-US" altLang="ja-JP" dirty="0" smtClean="0"/>
                    </a:p>
                    <a:p>
                      <a:r>
                        <a:rPr kumimoji="1" lang="ja-JP" altLang="en-US" dirty="0" smtClean="0"/>
                        <a:t>品質向上（</a:t>
                      </a:r>
                      <a:r>
                        <a:rPr kumimoji="1" lang="en-US" altLang="ja-JP" dirty="0" smtClean="0"/>
                        <a:t>CI</a:t>
                      </a:r>
                      <a:r>
                        <a:rPr kumimoji="1" lang="ja-JP" altLang="en-US" dirty="0" smtClean="0"/>
                        <a:t>）</a:t>
                      </a:r>
                      <a:endParaRPr kumimoji="1" lang="en-US" altLang="ja-JP" dirty="0" smtClean="0"/>
                    </a:p>
                  </a:txBody>
                  <a:tcPr anchor="ctr"/>
                </a:tc>
              </a:tr>
              <a:tr h="386906">
                <a:tc>
                  <a:txBody>
                    <a:bodyPr/>
                    <a:lstStyle/>
                    <a:p>
                      <a:pPr algn="r"/>
                      <a:r>
                        <a:rPr kumimoji="1" lang="en-US" altLang="ja-JP" dirty="0" smtClean="0"/>
                        <a:t>5</a:t>
                      </a:r>
                      <a:endParaRPr kumimoji="1" lang="ja-JP" altLang="en-US" dirty="0"/>
                    </a:p>
                  </a:txBody>
                  <a:tcPr anchor="ctr"/>
                </a:tc>
                <a:tc>
                  <a:txBody>
                    <a:bodyPr/>
                    <a:lstStyle/>
                    <a:p>
                      <a:r>
                        <a:rPr kumimoji="1" lang="ja-JP" altLang="en-US" dirty="0" smtClean="0"/>
                        <a:t>依存関係管理</a:t>
                      </a:r>
                      <a:endParaRPr kumimoji="1" lang="ja-JP" altLang="en-US" dirty="0"/>
                    </a:p>
                  </a:txBody>
                  <a:tcPr anchor="ctr"/>
                </a:tc>
                <a:tc>
                  <a:txBody>
                    <a:bodyPr/>
                    <a:lstStyle/>
                    <a:p>
                      <a:pPr algn="ctr"/>
                      <a:r>
                        <a:rPr kumimoji="1" lang="en-US" altLang="ja-JP" dirty="0" smtClean="0"/>
                        <a:t>-</a:t>
                      </a:r>
                      <a:endParaRPr kumimoji="1" lang="ja-JP" altLang="en-US" dirty="0"/>
                    </a:p>
                  </a:txBody>
                  <a:tcPr anchor="ctr"/>
                </a:tc>
                <a:tc>
                  <a:txBody>
                    <a:bodyPr/>
                    <a:lstStyle/>
                    <a:p>
                      <a:pPr algn="ctr"/>
                      <a:r>
                        <a:rPr kumimoji="1" lang="en-US" altLang="ja-JP" dirty="0" smtClean="0"/>
                        <a:t>Composer</a:t>
                      </a:r>
                      <a:endParaRPr kumimoji="1" lang="ja-JP" altLang="en-US" dirty="0"/>
                    </a:p>
                  </a:txBody>
                  <a:tcPr anchor="ctr"/>
                </a:tc>
                <a:tc>
                  <a:txBody>
                    <a:bodyPr/>
                    <a:lstStyle/>
                    <a:p>
                      <a:r>
                        <a:rPr kumimoji="1" lang="ja-JP" altLang="en-US" dirty="0" smtClean="0"/>
                        <a:t>メンテナンス性</a:t>
                      </a:r>
                      <a:r>
                        <a:rPr kumimoji="1" lang="en-US" altLang="ja-JP" dirty="0" smtClean="0"/>
                        <a:t>UP</a:t>
                      </a:r>
                      <a:endParaRPr kumimoji="1" lang="ja-JP" altLang="en-US" dirty="0"/>
                    </a:p>
                  </a:txBody>
                  <a:tcPr anchor="ctr"/>
                </a:tc>
              </a:tr>
              <a:tr h="386906">
                <a:tc>
                  <a:txBody>
                    <a:bodyPr/>
                    <a:lstStyle/>
                    <a:p>
                      <a:pPr algn="r"/>
                      <a:r>
                        <a:rPr kumimoji="1" lang="en-US" altLang="ja-JP" dirty="0" smtClean="0"/>
                        <a:t>6</a:t>
                      </a:r>
                      <a:endParaRPr kumimoji="1" lang="ja-JP" altLang="en-US" dirty="0"/>
                    </a:p>
                  </a:txBody>
                  <a:tcPr anchor="ctr"/>
                </a:tc>
                <a:tc>
                  <a:txBody>
                    <a:bodyPr/>
                    <a:lstStyle/>
                    <a:p>
                      <a:endParaRPr kumimoji="1" lang="ja-JP" altLang="en-US" dirty="0"/>
                    </a:p>
                  </a:txBody>
                  <a:tcPr anchor="ctr"/>
                </a:tc>
                <a:tc>
                  <a:txBody>
                    <a:bodyPr/>
                    <a:lstStyle/>
                    <a:p>
                      <a:pPr algn="ctr"/>
                      <a:endParaRPr kumimoji="1" lang="ja-JP" altLang="en-US"/>
                    </a:p>
                  </a:txBody>
                  <a:tcPr anchor="ctr"/>
                </a:tc>
                <a:tc>
                  <a:txBody>
                    <a:bodyPr/>
                    <a:lstStyle/>
                    <a:p>
                      <a:pPr algn="ctr"/>
                      <a:endParaRPr kumimoji="1" lang="ja-JP" altLang="en-US" dirty="0"/>
                    </a:p>
                  </a:txBody>
                  <a:tcPr anchor="ctr"/>
                </a:tc>
                <a:tc>
                  <a:txBody>
                    <a:bodyPr/>
                    <a:lstStyle/>
                    <a:p>
                      <a:endParaRPr kumimoji="1" lang="ja-JP" altLang="en-US"/>
                    </a:p>
                  </a:txBody>
                  <a:tcPr anchor="ctr"/>
                </a:tc>
              </a:tr>
              <a:tr h="386906">
                <a:tc>
                  <a:txBody>
                    <a:bodyPr/>
                    <a:lstStyle/>
                    <a:p>
                      <a:pPr algn="r"/>
                      <a:r>
                        <a:rPr kumimoji="1" lang="en-US" altLang="ja-JP" dirty="0" smtClean="0"/>
                        <a:t>7</a:t>
                      </a:r>
                      <a:endParaRPr kumimoji="1" lang="ja-JP" altLang="en-US" dirty="0"/>
                    </a:p>
                  </a:txBody>
                  <a:tcPr anchor="ctr"/>
                </a:tc>
                <a:tc>
                  <a:txBody>
                    <a:bodyPr/>
                    <a:lstStyle/>
                    <a:p>
                      <a:endParaRPr kumimoji="1" lang="ja-JP" altLang="en-US" dirty="0"/>
                    </a:p>
                  </a:txBody>
                  <a:tcPr anchor="ctr"/>
                </a:tc>
                <a:tc>
                  <a:txBody>
                    <a:bodyPr/>
                    <a:lstStyle/>
                    <a:p>
                      <a:pPr algn="ctr"/>
                      <a:endParaRPr kumimoji="1" lang="ja-JP" altLang="en-US"/>
                    </a:p>
                  </a:txBody>
                  <a:tcPr anchor="ctr"/>
                </a:tc>
                <a:tc>
                  <a:txBody>
                    <a:bodyPr/>
                    <a:lstStyle/>
                    <a:p>
                      <a:pPr algn="ctr"/>
                      <a:endParaRPr kumimoji="1" lang="ja-JP" altLang="en-US" dirty="0"/>
                    </a:p>
                  </a:txBody>
                  <a:tcPr anchor="ctr"/>
                </a:tc>
                <a:tc>
                  <a:txBody>
                    <a:bodyPr/>
                    <a:lstStyle/>
                    <a:p>
                      <a:endParaRPr kumimoji="1" lang="ja-JP" altLang="en-US"/>
                    </a:p>
                  </a:txBody>
                  <a:tcPr anchor="ctr"/>
                </a:tc>
              </a:tr>
              <a:tr h="386906">
                <a:tc>
                  <a:txBody>
                    <a:bodyPr/>
                    <a:lstStyle/>
                    <a:p>
                      <a:pPr algn="r"/>
                      <a:r>
                        <a:rPr kumimoji="1" lang="en-US" altLang="ja-JP" dirty="0" smtClean="0"/>
                        <a:t>8</a:t>
                      </a:r>
                      <a:endParaRPr kumimoji="1" lang="ja-JP" altLang="en-US" dirty="0"/>
                    </a:p>
                  </a:txBody>
                  <a:tcPr anchor="ctr"/>
                </a:tc>
                <a:tc>
                  <a:txBody>
                    <a:bodyPr/>
                    <a:lstStyle/>
                    <a:p>
                      <a:endParaRPr kumimoji="1" lang="ja-JP" altLang="en-US" dirty="0"/>
                    </a:p>
                  </a:txBody>
                  <a:tcPr anchor="ctr"/>
                </a:tc>
                <a:tc>
                  <a:txBody>
                    <a:bodyPr/>
                    <a:lstStyle/>
                    <a:p>
                      <a:pPr algn="ctr"/>
                      <a:endParaRPr kumimoji="1" lang="ja-JP" altLang="en-US"/>
                    </a:p>
                  </a:txBody>
                  <a:tcPr anchor="ctr"/>
                </a:tc>
                <a:tc>
                  <a:txBody>
                    <a:bodyPr/>
                    <a:lstStyle/>
                    <a:p>
                      <a:pPr algn="ctr"/>
                      <a:endParaRPr kumimoji="1" lang="ja-JP" altLang="en-US" dirty="0"/>
                    </a:p>
                  </a:txBody>
                  <a:tcPr anchor="ctr"/>
                </a:tc>
                <a:tc>
                  <a:txBody>
                    <a:bodyPr/>
                    <a:lstStyle/>
                    <a:p>
                      <a:endParaRPr kumimoji="1" lang="ja-JP" altLang="en-US"/>
                    </a:p>
                  </a:txBody>
                  <a:tcPr anchor="ctr"/>
                </a:tc>
              </a:tr>
              <a:tr h="386906">
                <a:tc>
                  <a:txBody>
                    <a:bodyPr/>
                    <a:lstStyle/>
                    <a:p>
                      <a:pPr algn="r"/>
                      <a:r>
                        <a:rPr kumimoji="1" lang="en-US" altLang="ja-JP" dirty="0" smtClean="0"/>
                        <a:t>9</a:t>
                      </a:r>
                      <a:endParaRPr kumimoji="1" lang="ja-JP" altLang="en-US" dirty="0"/>
                    </a:p>
                  </a:txBody>
                  <a:tcPr anchor="ctr"/>
                </a:tc>
                <a:tc>
                  <a:txBody>
                    <a:bodyPr/>
                    <a:lstStyle/>
                    <a:p>
                      <a:endParaRPr kumimoji="1" lang="ja-JP" altLang="en-US" dirty="0"/>
                    </a:p>
                  </a:txBody>
                  <a:tcPr anchor="ctr"/>
                </a:tc>
                <a:tc>
                  <a:txBody>
                    <a:bodyPr/>
                    <a:lstStyle/>
                    <a:p>
                      <a:pPr algn="ctr"/>
                      <a:endParaRPr kumimoji="1" lang="ja-JP" altLang="en-US"/>
                    </a:p>
                  </a:txBody>
                  <a:tcPr anchor="ctr"/>
                </a:tc>
                <a:tc>
                  <a:txBody>
                    <a:bodyPr/>
                    <a:lstStyle/>
                    <a:p>
                      <a:pPr algn="ctr"/>
                      <a:endParaRPr kumimoji="1" lang="ja-JP" altLang="en-US" dirty="0"/>
                    </a:p>
                  </a:txBody>
                  <a:tcPr anchor="ctr"/>
                </a:tc>
                <a:tc>
                  <a:txBody>
                    <a:bodyPr/>
                    <a:lstStyle/>
                    <a:p>
                      <a:endParaRPr kumimoji="1" lang="ja-JP" altLang="en-US"/>
                    </a:p>
                  </a:txBody>
                  <a:tcPr anchor="ctr"/>
                </a:tc>
              </a:tr>
              <a:tr h="386906">
                <a:tc>
                  <a:txBody>
                    <a:bodyPr/>
                    <a:lstStyle/>
                    <a:p>
                      <a:pPr algn="r"/>
                      <a:r>
                        <a:rPr kumimoji="1" lang="en-US" altLang="ja-JP" dirty="0" smtClean="0"/>
                        <a:t>10</a:t>
                      </a:r>
                      <a:endParaRPr kumimoji="1" lang="ja-JP" altLang="en-US" dirty="0"/>
                    </a:p>
                  </a:txBody>
                  <a:tcPr anchor="ctr"/>
                </a:tc>
                <a:tc>
                  <a:txBody>
                    <a:bodyPr/>
                    <a:lstStyle/>
                    <a:p>
                      <a:endParaRPr kumimoji="1" lang="ja-JP" altLang="en-US" dirty="0"/>
                    </a:p>
                  </a:txBody>
                  <a:tcPr anchor="ctr"/>
                </a:tc>
                <a:tc>
                  <a:txBody>
                    <a:bodyPr/>
                    <a:lstStyle/>
                    <a:p>
                      <a:pPr algn="ctr"/>
                      <a:endParaRPr kumimoji="1" lang="ja-JP" altLang="en-US" dirty="0"/>
                    </a:p>
                  </a:txBody>
                  <a:tcPr anchor="ctr"/>
                </a:tc>
                <a:tc>
                  <a:txBody>
                    <a:bodyPr/>
                    <a:lstStyle/>
                    <a:p>
                      <a:pPr algn="ctr"/>
                      <a:endParaRPr kumimoji="1" lang="ja-JP" altLang="en-US" dirty="0"/>
                    </a:p>
                  </a:txBody>
                  <a:tcPr anchor="ctr"/>
                </a:tc>
                <a:tc>
                  <a:txBody>
                    <a:bodyPr/>
                    <a:lstStyle/>
                    <a:p>
                      <a:endParaRPr kumimoji="1" lang="ja-JP" altLang="en-US" dirty="0"/>
                    </a:p>
                  </a:txBody>
                  <a:tcPr anchor="ctr"/>
                </a:tc>
              </a:tr>
            </a:tbl>
          </a:graphicData>
        </a:graphic>
      </p:graphicFrame>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54</a:t>
            </a:fld>
            <a:endParaRPr lang="ja-JP" altLang="en-US" dirty="0"/>
          </a:p>
        </p:txBody>
      </p:sp>
      <p:graphicFrame>
        <p:nvGraphicFramePr>
          <p:cNvPr id="12" name="表 11"/>
          <p:cNvGraphicFramePr>
            <a:graphicFrameLocks noGrp="1"/>
          </p:cNvGraphicFramePr>
          <p:nvPr/>
        </p:nvGraphicFramePr>
        <p:xfrm>
          <a:off x="179512" y="1052736"/>
          <a:ext cx="8496945" cy="3547665"/>
        </p:xfrm>
        <a:graphic>
          <a:graphicData uri="http://schemas.openxmlformats.org/drawingml/2006/table">
            <a:tbl>
              <a:tblPr/>
              <a:tblGrid>
                <a:gridCol w="642029"/>
                <a:gridCol w="361427"/>
                <a:gridCol w="4973208"/>
                <a:gridCol w="720080"/>
                <a:gridCol w="642504"/>
                <a:gridCol w="571701"/>
                <a:gridCol w="585996"/>
              </a:tblGrid>
              <a:tr h="322515">
                <a:tc>
                  <a:txBody>
                    <a:bodyPr/>
                    <a:lstStyle/>
                    <a:p>
                      <a:pPr algn="ctr">
                        <a:lnSpc>
                          <a:spcPts val="1800"/>
                        </a:lnSpc>
                        <a:spcAft>
                          <a:spcPts val="0"/>
                        </a:spcAft>
                      </a:pPr>
                      <a:r>
                        <a:rPr lang="en-US" altLang="ja-JP" sz="2000" kern="100" dirty="0" smtClean="0">
                          <a:latin typeface="Century"/>
                          <a:ea typeface="Mincho"/>
                          <a:cs typeface="Times New Roman"/>
                        </a:rPr>
                        <a:t>#</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gridSpan="2">
                  <a:txBody>
                    <a:bodyPr/>
                    <a:lstStyle/>
                    <a:p>
                      <a:pPr algn="l" latinLnBrk="1">
                        <a:lnSpc>
                          <a:spcPts val="1800"/>
                        </a:lnSpc>
                        <a:spcAft>
                          <a:spcPts val="0"/>
                        </a:spcAft>
                      </a:pPr>
                      <a:r>
                        <a:rPr lang="ja-JP" altLang="ja-JP" sz="1600" kern="100" dirty="0" smtClean="0">
                          <a:latin typeface="Century"/>
                          <a:ea typeface="Mincho"/>
                          <a:cs typeface="Times New Roman"/>
                        </a:rPr>
                        <a:t>作業項目</a:t>
                      </a:r>
                      <a:r>
                        <a:rPr lang="ja-JP" altLang="en-US" sz="1600" kern="100" dirty="0" smtClean="0">
                          <a:latin typeface="Century"/>
                          <a:ea typeface="Mincho"/>
                          <a:cs typeface="Times New Roman"/>
                        </a:rPr>
                        <a:t>　　　　　　　　　　　　　　　　　　　　</a:t>
                      </a:r>
                      <a:r>
                        <a:rPr lang="ja-JP" sz="1600" kern="100" dirty="0" smtClean="0">
                          <a:latin typeface="Century"/>
                          <a:ea typeface="Mincho"/>
                          <a:cs typeface="Times New Roman"/>
                        </a:rPr>
                        <a:t>月</a:t>
                      </a:r>
                      <a:endParaRPr lang="ja-JP" sz="16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DAEEF3"/>
                    </a:solidFill>
                  </a:tcPr>
                </a:tc>
                <a:tc hMerge="1">
                  <a:txBody>
                    <a:bodyPr/>
                    <a:lstStyle/>
                    <a:p>
                      <a:endParaRPr kumimoji="1" lang="ja-JP" altLang="en-US"/>
                    </a:p>
                  </a:txBody>
                  <a:tcPr/>
                </a:tc>
                <a:tc>
                  <a:txBody>
                    <a:bodyPr/>
                    <a:lstStyle/>
                    <a:p>
                      <a:pPr algn="ctr">
                        <a:lnSpc>
                          <a:spcPts val="1800"/>
                        </a:lnSpc>
                        <a:spcAft>
                          <a:spcPts val="0"/>
                        </a:spcAft>
                      </a:pPr>
                      <a:r>
                        <a:rPr lang="ja-JP" altLang="en-US" sz="2000" kern="100" dirty="0" smtClean="0">
                          <a:latin typeface="Century"/>
                          <a:ea typeface="Mincho"/>
                          <a:cs typeface="Times New Roman"/>
                        </a:rPr>
                        <a:t>１２</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altLang="en-US" sz="2000" kern="100" dirty="0" smtClean="0">
                          <a:latin typeface="Century"/>
                          <a:ea typeface="Mincho"/>
                          <a:cs typeface="Times New Roman"/>
                        </a:rPr>
                        <a:t>１</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altLang="en-US" sz="2000" kern="100" dirty="0">
                          <a:latin typeface="Century"/>
                          <a:ea typeface="Mincho"/>
                          <a:cs typeface="Times New Roman"/>
                        </a:rPr>
                        <a:t>２</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altLang="en-US" sz="2000" kern="100" dirty="0">
                          <a:latin typeface="Century"/>
                          <a:ea typeface="Mincho"/>
                          <a:cs typeface="Times New Roman"/>
                        </a:rPr>
                        <a:t>３</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22515">
                <a:tc>
                  <a:txBody>
                    <a:bodyPr/>
                    <a:lstStyle/>
                    <a:p>
                      <a:pPr algn="ctr">
                        <a:lnSpc>
                          <a:spcPts val="1800"/>
                        </a:lnSpc>
                        <a:spcAft>
                          <a:spcPts val="0"/>
                        </a:spcAft>
                      </a:pPr>
                      <a:r>
                        <a:rPr lang="en-US" sz="2000" kern="100" dirty="0" smtClean="0">
                          <a:latin typeface="Century"/>
                          <a:ea typeface="Mincho"/>
                          <a:cs typeface="Times New Roman"/>
                        </a:rPr>
                        <a:t>1</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kern="100" dirty="0">
                          <a:latin typeface="Century"/>
                          <a:ea typeface="Mincho"/>
                          <a:cs typeface="Times New Roman"/>
                        </a:rPr>
                        <a:t>iframe</a:t>
                      </a:r>
                      <a:r>
                        <a:rPr lang="ja-JP" sz="1800" kern="100" dirty="0">
                          <a:latin typeface="Century"/>
                          <a:ea typeface="Mincho"/>
                          <a:cs typeface="Times New Roman"/>
                        </a:rPr>
                        <a:t>プラグイン開発</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4">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22515">
                <a:tc>
                  <a:txBody>
                    <a:bodyPr/>
                    <a:lstStyle/>
                    <a:p>
                      <a:pPr algn="ctr">
                        <a:lnSpc>
                          <a:spcPts val="1800"/>
                        </a:lnSpc>
                        <a:spcAft>
                          <a:spcPts val="0"/>
                        </a:spcAft>
                      </a:pPr>
                      <a:r>
                        <a:rPr lang="en-US" altLang="ja-JP" sz="2000" kern="100" dirty="0" smtClean="0">
                          <a:latin typeface="Century"/>
                          <a:ea typeface="Mincho"/>
                          <a:cs typeface="Times New Roman"/>
                        </a:rPr>
                        <a:t>2</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algn="ctr">
                        <a:lnSpc>
                          <a:spcPts val="1800"/>
                        </a:lnSpc>
                        <a:spcAft>
                          <a:spcPts val="0"/>
                        </a:spcAft>
                      </a:pPr>
                      <a:endParaRPr lang="en-US"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kern="100" dirty="0">
                          <a:latin typeface="Century"/>
                          <a:ea typeface="Mincho"/>
                          <a:cs typeface="Times New Roman"/>
                        </a:rPr>
                        <a:t>実装・テスト（仕様変更対応込み）</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3</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en-US" altLang="ja-JP" sz="1800" kern="100" dirty="0" smtClean="0">
                          <a:latin typeface="Century"/>
                          <a:ea typeface="Mincho"/>
                          <a:cs typeface="Times New Roman"/>
                        </a:rPr>
                        <a:t>Web</a:t>
                      </a:r>
                      <a:r>
                        <a:rPr lang="ja-JP" altLang="en-US" sz="1800" kern="100" dirty="0" smtClean="0">
                          <a:latin typeface="Century"/>
                          <a:ea typeface="Mincho"/>
                          <a:cs typeface="Times New Roman"/>
                        </a:rPr>
                        <a:t>ブラウザ問題</a:t>
                      </a:r>
                      <a:r>
                        <a:rPr lang="ja-JP" sz="1800" kern="100" dirty="0" smtClean="0">
                          <a:latin typeface="Century"/>
                          <a:ea typeface="Mincho"/>
                          <a:cs typeface="Times New Roman"/>
                        </a:rPr>
                        <a:t>（</a:t>
                      </a:r>
                      <a:r>
                        <a:rPr lang="ja-JP" sz="1800" kern="100" dirty="0">
                          <a:latin typeface="Century"/>
                          <a:ea typeface="Mincho"/>
                          <a:cs typeface="Times New Roman"/>
                        </a:rPr>
                        <a:t>調査・実装）</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4</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kern="100" dirty="0">
                          <a:latin typeface="Century"/>
                          <a:ea typeface="Mincho"/>
                          <a:cs typeface="Times New Roman"/>
                        </a:rPr>
                        <a:t>レビュー</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5</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kern="100" dirty="0">
                          <a:latin typeface="Century"/>
                          <a:ea typeface="Mincho"/>
                          <a:cs typeface="Times New Roman"/>
                        </a:rPr>
                        <a:t>iframe</a:t>
                      </a:r>
                      <a:r>
                        <a:rPr lang="ja-JP" sz="1800" kern="100" dirty="0">
                          <a:latin typeface="Century"/>
                          <a:ea typeface="Mincho"/>
                          <a:cs typeface="Times New Roman"/>
                        </a:rPr>
                        <a:t>プラグイン開発</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4">
                  <a:txBody>
                    <a:bodyPr/>
                    <a:lstStyle/>
                    <a:p>
                      <a:pPr algn="ctr">
                        <a:lnSpc>
                          <a:spcPts val="1800"/>
                        </a:lnSpc>
                        <a:spcAft>
                          <a:spcPts val="0"/>
                        </a:spcAft>
                      </a:pPr>
                      <a:r>
                        <a:rPr lang="ja-JP" altLang="ja-JP" sz="1400" kern="100" dirty="0" smtClean="0">
                          <a:latin typeface="Century"/>
                          <a:ea typeface="Mincho"/>
                          <a:cs typeface="Times New Roman"/>
                        </a:rPr>
                        <a:t>－</a:t>
                      </a:r>
                      <a:endParaRPr lang="ja-JP" altLang="ja-JP" sz="14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6</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kern="100" dirty="0">
                          <a:latin typeface="Century"/>
                          <a:ea typeface="Mincho"/>
                          <a:cs typeface="Times New Roman"/>
                        </a:rPr>
                        <a:t>環境構築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7</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v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solidFill>
                      <a:srgbClr val="FDE9D9"/>
                    </a:solidFill>
                  </a:tcPr>
                </a:tc>
                <a:tc>
                  <a:txBody>
                    <a:bodyPr/>
                    <a:lstStyle/>
                    <a:p>
                      <a:pPr algn="ctr">
                        <a:lnSpc>
                          <a:spcPts val="1800"/>
                        </a:lnSpc>
                        <a:spcAft>
                          <a:spcPts val="0"/>
                        </a:spcAft>
                      </a:pPr>
                      <a:r>
                        <a:rPr lang="ja-JP" sz="1800" kern="100" dirty="0">
                          <a:latin typeface="Century"/>
                          <a:ea typeface="Mincho"/>
                          <a:cs typeface="Times New Roman"/>
                        </a:rPr>
                        <a:t>画面遷移図・</a:t>
                      </a:r>
                      <a:r>
                        <a:rPr lang="en-US" sz="1800" kern="100" dirty="0">
                          <a:latin typeface="Century"/>
                          <a:ea typeface="Mincho"/>
                          <a:cs typeface="Times New Roman"/>
                        </a:rPr>
                        <a:t>ER</a:t>
                      </a:r>
                      <a:r>
                        <a:rPr lang="ja-JP" sz="1800" kern="100" dirty="0">
                          <a:latin typeface="Century"/>
                          <a:ea typeface="Mincho"/>
                          <a:cs typeface="Times New Roman"/>
                        </a:rPr>
                        <a:t>図作成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8</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solidFill>
                      <a:srgbClr val="FDE9D9"/>
                    </a:solidFill>
                  </a:tcPr>
                </a:tc>
                <a:tc>
                  <a:txBody>
                    <a:bodyPr/>
                    <a:lstStyle/>
                    <a:p>
                      <a:pPr algn="ctr">
                        <a:lnSpc>
                          <a:spcPts val="1800"/>
                        </a:lnSpc>
                        <a:spcAft>
                          <a:spcPts val="0"/>
                        </a:spcAft>
                      </a:pPr>
                      <a:r>
                        <a:rPr lang="ja-JP" sz="1800" kern="100" dirty="0">
                          <a:latin typeface="Century"/>
                          <a:ea typeface="Mincho"/>
                          <a:cs typeface="Times New Roman"/>
                        </a:rPr>
                        <a:t>実装・テスト（仕様変更対応込み）</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9</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v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solidFill>
                      <a:srgbClr val="FDE9D9"/>
                    </a:solidFill>
                  </a:tcPr>
                </a:tc>
                <a:tc>
                  <a:txBody>
                    <a:bodyPr/>
                    <a:lstStyle/>
                    <a:p>
                      <a:pPr algn="ctr">
                        <a:lnSpc>
                          <a:spcPts val="1800"/>
                        </a:lnSpc>
                        <a:spcAft>
                          <a:spcPts val="0"/>
                        </a:spcAft>
                      </a:pPr>
                      <a:r>
                        <a:rPr lang="ja-JP" sz="1800" kern="100" dirty="0">
                          <a:latin typeface="Century"/>
                          <a:ea typeface="Mincho"/>
                          <a:cs typeface="Times New Roman"/>
                        </a:rPr>
                        <a:t>提案機能（調査・実装）</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22515">
                <a:tc>
                  <a:txBody>
                    <a:bodyPr/>
                    <a:lstStyle/>
                    <a:p>
                      <a:pPr algn="ctr">
                        <a:lnSpc>
                          <a:spcPts val="1800"/>
                        </a:lnSpc>
                        <a:spcAft>
                          <a:spcPts val="0"/>
                        </a:spcAft>
                      </a:pPr>
                      <a:r>
                        <a:rPr lang="en-US" sz="2000" kern="100" dirty="0" smtClean="0">
                          <a:latin typeface="Century"/>
                          <a:ea typeface="Mincho"/>
                          <a:cs typeface="Times New Roman"/>
                        </a:rPr>
                        <a:t>10</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DE9D9"/>
                    </a:solidFill>
                  </a:tcPr>
                </a:tc>
                <a:tc>
                  <a:txBody>
                    <a:bodyPr/>
                    <a:lstStyle/>
                    <a:p>
                      <a:pPr algn="ctr">
                        <a:lnSpc>
                          <a:spcPts val="1800"/>
                        </a:lnSpc>
                        <a:spcAft>
                          <a:spcPts val="0"/>
                        </a:spcAft>
                      </a:pPr>
                      <a:r>
                        <a:rPr lang="ja-JP" sz="1800" kern="100" dirty="0">
                          <a:latin typeface="Century"/>
                          <a:ea typeface="Mincho"/>
                          <a:cs typeface="Times New Roman"/>
                        </a:rPr>
                        <a:t>レビュー</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6"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結論</a:t>
            </a:r>
            <a:endParaRPr kumimoji="1" lang="en-US" altLang="ja-JP" sz="16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CI(</a:t>
            </a:r>
            <a:r>
              <a:rPr kumimoji="1" lang="ja-JP" altLang="en-US" sz="3600" dirty="0" smtClean="0"/>
              <a:t>継続的インテグレーション</a:t>
            </a:r>
            <a:r>
              <a:rPr kumimoji="1" lang="en-US" altLang="ja-JP" sz="3600" dirty="0" smtClean="0"/>
              <a:t>)</a:t>
            </a:r>
            <a:endParaRPr kumimoji="1" lang="ja-JP" altLang="en-US" sz="3600" dirty="0"/>
          </a:p>
        </p:txBody>
      </p:sp>
      <p:sp>
        <p:nvSpPr>
          <p:cNvPr id="3" name="コンテンツ プレースホルダ 2"/>
          <p:cNvSpPr>
            <a:spLocks noGrp="1"/>
          </p:cNvSpPr>
          <p:nvPr>
            <p:ph idx="1"/>
          </p:nvPr>
        </p:nvSpPr>
        <p:spPr>
          <a:xfrm>
            <a:off x="457200" y="1412776"/>
            <a:ext cx="8229600" cy="5184576"/>
          </a:xfrm>
        </p:spPr>
        <p:txBody>
          <a:bodyPr>
            <a:normAutofit/>
          </a:bodyPr>
          <a:lstStyle/>
          <a:p>
            <a:r>
              <a:rPr lang="en-US" altLang="ja-JP" dirty="0" smtClean="0"/>
              <a:t>XP(</a:t>
            </a:r>
            <a:r>
              <a:rPr lang="ja-JP" altLang="en-US" dirty="0" smtClean="0"/>
              <a:t>エクストリームプログラミング</a:t>
            </a:r>
            <a:r>
              <a:rPr lang="en-US" altLang="ja-JP" dirty="0" smtClean="0"/>
              <a:t>)</a:t>
            </a:r>
            <a:r>
              <a:rPr lang="ja-JP" altLang="en-US" dirty="0" smtClean="0"/>
              <a:t>のプラクティスの一つ。</a:t>
            </a:r>
            <a:endParaRPr lang="en-US" altLang="ja-JP" dirty="0" smtClean="0"/>
          </a:p>
          <a:p>
            <a:endParaRPr lang="en-US" altLang="ja-JP" dirty="0" smtClean="0"/>
          </a:p>
          <a:p>
            <a:r>
              <a:rPr lang="en-US" altLang="ja-JP" dirty="0" smtClean="0"/>
              <a:t>XP</a:t>
            </a:r>
            <a:r>
              <a:rPr lang="ja-JP" altLang="en-US" dirty="0" smtClean="0"/>
              <a:t>とはソフトウェア開発手法の総称である。</a:t>
            </a:r>
            <a:endParaRPr lang="en-US" altLang="ja-JP" dirty="0" smtClean="0"/>
          </a:p>
          <a:p>
            <a:r>
              <a:rPr lang="ja-JP" altLang="en-US" dirty="0" smtClean="0"/>
              <a:t>開発が進むにつれ変更コストが高くなることが一般的だが、自動テストなど様々な対策により変更コストが大きくならないように工夫し、柔軟性を実現する。</a:t>
            </a:r>
            <a:endParaRPr lang="en-US" altLang="ja-JP" dirty="0" smtClean="0"/>
          </a:p>
          <a:p>
            <a:r>
              <a:rPr lang="en-US" altLang="ja-JP" dirty="0" smtClean="0"/>
              <a:t>5</a:t>
            </a:r>
            <a:r>
              <a:rPr lang="ja-JP" altLang="en-US" dirty="0" smtClean="0"/>
              <a:t>つの価値、</a:t>
            </a:r>
            <a:r>
              <a:rPr lang="en-US" altLang="ja-JP" dirty="0" smtClean="0"/>
              <a:t>19</a:t>
            </a:r>
            <a:r>
              <a:rPr lang="ja-JP" altLang="en-US" dirty="0" smtClean="0"/>
              <a:t>のプラクティス</a:t>
            </a:r>
            <a:r>
              <a:rPr lang="en-US" altLang="ja-JP" dirty="0" smtClean="0"/>
              <a:t>(</a:t>
            </a:r>
            <a:r>
              <a:rPr lang="ja-JP" altLang="en-US" dirty="0" smtClean="0"/>
              <a:t>実践</a:t>
            </a:r>
            <a:r>
              <a:rPr lang="en-US" altLang="ja-JP" dirty="0" smtClean="0"/>
              <a:t>)</a:t>
            </a:r>
            <a:r>
              <a:rPr lang="ja-JP" altLang="en-US" dirty="0" smtClean="0"/>
              <a:t>を定義。</a:t>
            </a:r>
            <a:endParaRPr lang="en-US" altLang="ja-JP" dirty="0" smtClean="0"/>
          </a:p>
          <a:p>
            <a:pPr>
              <a:buNone/>
            </a:pPr>
            <a:r>
              <a:rPr lang="ja-JP" altLang="en-US" dirty="0" smtClean="0"/>
              <a:t>　　</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2132856"/>
            <a:ext cx="8229600" cy="2088232"/>
          </a:xfrm>
        </p:spPr>
        <p:txBody>
          <a:bodyPr/>
          <a:lstStyle/>
          <a:p>
            <a:r>
              <a:rPr kumimoji="1" lang="en-US" altLang="ja-JP" sz="2400" dirty="0" smtClean="0"/>
              <a:t>2,000</a:t>
            </a:r>
            <a:r>
              <a:rPr kumimoji="1" lang="ja-JP" altLang="en-US" sz="2400" dirty="0" smtClean="0"/>
              <a:t>以上の学校</a:t>
            </a:r>
            <a:endParaRPr kumimoji="1" lang="en-US" altLang="ja-JP" sz="2400" dirty="0" smtClean="0"/>
          </a:p>
          <a:p>
            <a:r>
              <a:rPr lang="ja-JP" altLang="en-US" sz="2400" dirty="0" smtClean="0"/>
              <a:t>都道府県レベルの教育センターでは</a:t>
            </a:r>
            <a:r>
              <a:rPr lang="en-US" altLang="ja-JP" sz="2400" dirty="0" smtClean="0"/>
              <a:t>3</a:t>
            </a:r>
            <a:r>
              <a:rPr lang="ja-JP" altLang="en-US" sz="2400" dirty="0" smtClean="0"/>
              <a:t>分の</a:t>
            </a:r>
            <a:r>
              <a:rPr lang="en-US" altLang="ja-JP" sz="2400" dirty="0" smtClean="0"/>
              <a:t>2</a:t>
            </a:r>
            <a:r>
              <a:rPr lang="ja-JP" altLang="en-US" sz="2400" dirty="0" smtClean="0"/>
              <a:t>以上で使われている</a:t>
            </a:r>
            <a:endParaRPr lang="en-US" altLang="ja-JP" sz="2400" dirty="0" smtClean="0"/>
          </a:p>
          <a:p>
            <a:r>
              <a:rPr kumimoji="1" lang="ja-JP" altLang="en-US" sz="2400" dirty="0" smtClean="0"/>
              <a:t>企業や</a:t>
            </a:r>
            <a:r>
              <a:rPr kumimoji="1" lang="en-US" altLang="ja-JP" sz="2400" dirty="0" smtClean="0"/>
              <a:t>NPO</a:t>
            </a:r>
            <a:r>
              <a:rPr kumimoji="1" lang="ja-JP" altLang="en-US" sz="2400" dirty="0" smtClean="0"/>
              <a:t>団体等も利用</a:t>
            </a:r>
            <a:endParaRPr kumimoji="1" lang="en-US" altLang="ja-JP" sz="2400" dirty="0" smtClean="0"/>
          </a:p>
          <a:p>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345638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NetCommons</a:t>
            </a:r>
            <a:endParaRPr kumimoji="1" lang="ja-JP" altLang="en-US" sz="3200" b="1" dirty="0">
              <a:ea typeface="メイリオ" pitchFamily="50" charset="-128"/>
              <a:cs typeface="メイリオ" pitchFamily="50" charset="-128"/>
            </a:endParaRPr>
          </a:p>
        </p:txBody>
      </p:sp>
      <p:sp>
        <p:nvSpPr>
          <p:cNvPr id="7" name="コンテンツ プレースホルダ 2"/>
          <p:cNvSpPr txBox="1">
            <a:spLocks/>
          </p:cNvSpPr>
          <p:nvPr/>
        </p:nvSpPr>
        <p:spPr>
          <a:xfrm>
            <a:off x="1619672" y="3861048"/>
            <a:ext cx="7524328" cy="93610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3</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,000</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以上の導入が確認されている。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2"/>
          <p:cNvSpPr txBox="1">
            <a:spLocks/>
          </p:cNvSpPr>
          <p:nvPr/>
        </p:nvSpPr>
        <p:spPr>
          <a:xfrm>
            <a:off x="457200" y="4581128"/>
            <a:ext cx="8229600" cy="2088232"/>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売り文句「ワープロやメールを書けるスキル</a:t>
            </a:r>
            <a:r>
              <a:rPr lang="ja-JP" altLang="en-US" sz="2400" b="1" dirty="0" smtClean="0">
                <a:latin typeface="メイリオ" pitchFamily="50" charset="-128"/>
                <a:ea typeface="メイリオ" pitchFamily="50" charset="-128"/>
                <a:cs typeface="メイリオ" pitchFamily="50" charset="-128"/>
              </a:rPr>
              <a:t>があればブログ感覚で入力</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や更新ができる」</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lvl="0" indent="-342900">
              <a:spcBef>
                <a:spcPct val="20000"/>
              </a:spcBef>
              <a:buFont typeface="Arial" pitchFamily="34" charset="0"/>
              <a:buChar char="•"/>
            </a:pPr>
            <a:r>
              <a:rPr lang="ja-JP" altLang="en-US" sz="2400" b="1" dirty="0" smtClean="0">
                <a:latin typeface="メイリオ" pitchFamily="50" charset="-128"/>
                <a:ea typeface="メイリオ" pitchFamily="50" charset="-128"/>
                <a:cs typeface="メイリオ" pitchFamily="50" charset="-128"/>
              </a:rPr>
              <a:t>インストール直後から様々な機能を使える</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0" name="コンテンツ プレースホルダ 2"/>
          <p:cNvSpPr txBox="1">
            <a:spLocks/>
          </p:cNvSpPr>
          <p:nvPr/>
        </p:nvSpPr>
        <p:spPr>
          <a:xfrm>
            <a:off x="1619672" y="5949280"/>
            <a:ext cx="7524328" cy="69269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導入のしやすさの分野で選択される。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2132856"/>
            <a:ext cx="8219256" cy="4176464"/>
          </a:xfrm>
        </p:spPr>
        <p:txBody>
          <a:bodyPr>
            <a:normAutofit/>
          </a:bodyPr>
          <a:lstStyle/>
          <a:p>
            <a:r>
              <a:rPr lang="ja-JP" altLang="en-US" sz="2400" dirty="0" smtClean="0"/>
              <a:t>現在リリースされている</a:t>
            </a:r>
            <a:r>
              <a:rPr lang="en-US" altLang="ja-JP" sz="2400" dirty="0" smtClean="0"/>
              <a:t>NC2(ver 2.4.2.0)</a:t>
            </a:r>
            <a:r>
              <a:rPr lang="ja-JP" altLang="en-US" sz="2400" dirty="0" smtClean="0"/>
              <a:t>の後継版。</a:t>
            </a:r>
            <a:endParaRPr lang="en-US" altLang="ja-JP" sz="2400" dirty="0" smtClean="0"/>
          </a:p>
          <a:p>
            <a:r>
              <a:rPr kumimoji="1" lang="en-US" altLang="ja-JP" sz="2400" dirty="0" smtClean="0"/>
              <a:t>NC2</a:t>
            </a:r>
            <a:r>
              <a:rPr kumimoji="1" lang="ja-JP" altLang="en-US" sz="2400" dirty="0" smtClean="0"/>
              <a:t>同様、ルームやグループ、権限</a:t>
            </a:r>
            <a:r>
              <a:rPr lang="ja-JP" altLang="en-US" sz="2400" dirty="0" smtClean="0"/>
              <a:t>、といった概念は基本的に変更なし。</a:t>
            </a:r>
            <a:endParaRPr lang="en-US" altLang="ja-JP" sz="2400" dirty="0" smtClean="0"/>
          </a:p>
          <a:p>
            <a:r>
              <a:rPr lang="ja-JP" altLang="en-US" sz="2400" dirty="0" smtClean="0"/>
              <a:t>開発に使用するソフトウェアやソフトウェアに適用するフレームワーク等の変更があり、中身（ソースコード）や開発方法等は様変わり。</a:t>
            </a:r>
            <a:endParaRPr lang="en-US" altLang="ja-JP" sz="2400" dirty="0" smtClean="0"/>
          </a:p>
          <a:p>
            <a:r>
              <a:rPr lang="ja-JP" altLang="en-US" sz="2400" dirty="0" smtClean="0"/>
              <a:t>来年</a:t>
            </a:r>
            <a:r>
              <a:rPr lang="en-US" altLang="ja-JP" sz="2400" dirty="0" smtClean="0"/>
              <a:t>4</a:t>
            </a:r>
            <a:r>
              <a:rPr lang="ja-JP" altLang="en-US" sz="2400" dirty="0" smtClean="0"/>
              <a:t>月の</a:t>
            </a:r>
            <a:r>
              <a:rPr lang="en-US" altLang="ja-JP" sz="2400" dirty="0" smtClean="0"/>
              <a:t>α</a:t>
            </a:r>
            <a:r>
              <a:rPr lang="ja-JP" altLang="en-US" sz="2400" dirty="0" smtClean="0"/>
              <a:t>版リリースに向けて現在開発中。</a:t>
            </a:r>
            <a:endParaRPr lang="en-US" altLang="ja-JP" sz="2400" dirty="0" smtClean="0"/>
          </a:p>
          <a:p>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374441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NetCommons</a:t>
            </a:r>
            <a:r>
              <a:rPr lang="ja-JP" altLang="en-US" sz="3200" b="1" dirty="0" smtClean="0">
                <a:ea typeface="メイリオ" pitchFamily="50" charset="-128"/>
                <a:cs typeface="メイリオ" pitchFamily="50" charset="-128"/>
              </a:rPr>
              <a:t> </a:t>
            </a:r>
            <a:r>
              <a:rPr lang="en-US" altLang="ja-JP" sz="3200" b="1" dirty="0" smtClean="0">
                <a:ea typeface="メイリオ" pitchFamily="50" charset="-128"/>
                <a:cs typeface="メイリオ" pitchFamily="50" charset="-128"/>
              </a:rPr>
              <a:t>3</a:t>
            </a:r>
            <a:endParaRPr kumimoji="1" lang="ja-JP" altLang="en-US" sz="32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a:t>
            </a:r>
            <a:r>
              <a:rPr lang="ja-JP" altLang="en-US" dirty="0" smtClean="0"/>
              <a:t> </a:t>
            </a:r>
            <a:r>
              <a:rPr lang="en-US" altLang="ja-JP" u="sng" dirty="0" smtClean="0"/>
              <a:t>HTML</a:t>
            </a:r>
            <a:r>
              <a:rPr lang="en-US" altLang="ja-JP" dirty="0" smtClean="0"/>
              <a:t>, CSS, 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251520" y="2876275"/>
            <a:ext cx="5760640" cy="3405661"/>
          </a:xfrm>
          <a:prstGeom prst="rect">
            <a:avLst/>
          </a:prstGeom>
          <a:noFill/>
          <a:ln w="9525">
            <a:noFill/>
            <a:miter lim="800000"/>
            <a:headEnd/>
            <a:tailEnd/>
          </a:ln>
        </p:spPr>
      </p:pic>
      <p:sp>
        <p:nvSpPr>
          <p:cNvPr id="9" name="四角形吹き出し 8"/>
          <p:cNvSpPr/>
          <p:nvPr/>
        </p:nvSpPr>
        <p:spPr>
          <a:xfrm>
            <a:off x="5508104" y="3284984"/>
            <a:ext cx="3384376" cy="2664296"/>
          </a:xfrm>
          <a:prstGeom prst="wedgeRectCallout">
            <a:avLst>
              <a:gd name="adj1" fmla="val -78720"/>
              <a:gd name="adj2" fmla="val 29476"/>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a:t>
            </a:r>
            <a:r>
              <a:rPr lang="en-US" altLang="ja-JP" u="sng" dirty="0" smtClean="0">
                <a:solidFill>
                  <a:srgbClr val="FF0000"/>
                </a:solidFill>
              </a:rPr>
              <a:t>&lt;title&gt;Google&lt;/title&gt;</a:t>
            </a:r>
          </a:p>
          <a:p>
            <a:r>
              <a:rPr lang="en-US" altLang="ja-JP" dirty="0" smtClean="0"/>
              <a:t>    &lt;/head&gt;</a:t>
            </a:r>
          </a:p>
          <a:p>
            <a:r>
              <a:rPr lang="en-US" altLang="ja-JP" dirty="0" smtClean="0"/>
              <a:t>    &lt;body&gt;</a:t>
            </a:r>
          </a:p>
          <a:p>
            <a:r>
              <a:rPr lang="en-US" altLang="ja-JP" dirty="0" smtClean="0"/>
              <a:t>        &lt;textarea&gt;&lt;/textarea&gt;</a:t>
            </a:r>
          </a:p>
          <a:p>
            <a:r>
              <a:rPr lang="en-US" altLang="ja-JP" dirty="0" smtClean="0"/>
              <a:t>    &lt;/body&gt;</a:t>
            </a:r>
          </a:p>
          <a:p>
            <a:r>
              <a:rPr lang="en-US" altLang="ja-JP" dirty="0" smtClean="0"/>
              <a:t>&lt;/html&gt;</a:t>
            </a:r>
          </a:p>
        </p:txBody>
      </p:sp>
      <p:sp>
        <p:nvSpPr>
          <p:cNvPr id="10" name="コンテンツ プレースホルダ 2"/>
          <p:cNvSpPr>
            <a:spLocks noGrp="1"/>
          </p:cNvSpPr>
          <p:nvPr>
            <p:ph idx="1"/>
          </p:nvPr>
        </p:nvSpPr>
        <p:spPr>
          <a:xfrm>
            <a:off x="611560" y="1340768"/>
            <a:ext cx="8229600" cy="1440160"/>
          </a:xfrm>
        </p:spPr>
        <p:txBody>
          <a:bodyPr>
            <a:normAutofit/>
          </a:bodyPr>
          <a:lstStyle/>
          <a:p>
            <a:r>
              <a:rPr kumimoji="1" lang="en-US" altLang="ja-JP" sz="2400" dirty="0" smtClean="0"/>
              <a:t>HTML(HyperText </a:t>
            </a:r>
            <a:r>
              <a:rPr lang="en-US" altLang="ja-JP" sz="2400" dirty="0" smtClean="0"/>
              <a:t>Ma</a:t>
            </a:r>
            <a:r>
              <a:rPr kumimoji="1" lang="en-US" altLang="ja-JP" sz="2400" dirty="0" smtClean="0"/>
              <a:t>rkup </a:t>
            </a:r>
            <a:r>
              <a:rPr lang="en-US" altLang="ja-JP" sz="2400" dirty="0" smtClean="0"/>
              <a:t>L</a:t>
            </a:r>
            <a:r>
              <a:rPr kumimoji="1" lang="en-US" altLang="ja-JP" sz="2400" dirty="0" smtClean="0"/>
              <a:t>anguage)</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ページを記述するためのマークアップ言語。</a:t>
            </a:r>
            <a:endParaRPr lang="en-US" altLang="ja-JP" sz="2400" dirty="0" smtClean="0"/>
          </a:p>
          <a:p>
            <a:pPr>
              <a:buNone/>
            </a:pPr>
            <a:r>
              <a:rPr lang="ja-JP" altLang="en-US" sz="2400" dirty="0" smtClean="0"/>
              <a:t>　これから主流になる</a:t>
            </a:r>
            <a:r>
              <a:rPr lang="en-US" altLang="ja-JP" sz="2400" dirty="0" smtClean="0"/>
              <a:t>HTML5</a:t>
            </a:r>
            <a:r>
              <a:rPr lang="ja-JP" altLang="en-US" sz="2400" dirty="0" smtClean="0"/>
              <a:t>を採用。</a:t>
            </a:r>
            <a:r>
              <a:rPr lang="en-US" altLang="ja-JP" sz="2400" dirty="0" smtClean="0"/>
              <a:t>『</a:t>
            </a:r>
            <a:r>
              <a:rPr kumimoji="1" lang="ja-JP" altLang="en-US" sz="2400" dirty="0" smtClean="0"/>
              <a:t>ページ</a:t>
            </a:r>
            <a:r>
              <a:rPr lang="ja-JP" altLang="en-US" sz="2400" dirty="0" smtClean="0"/>
              <a:t>の</a:t>
            </a:r>
            <a:r>
              <a:rPr kumimoji="1" lang="ja-JP" altLang="en-US" sz="2400" dirty="0" smtClean="0"/>
              <a:t>構成</a:t>
            </a:r>
            <a:r>
              <a:rPr kumimoji="1" lang="en-US" altLang="ja-JP" sz="2400" dirty="0" smtClean="0"/>
              <a:t>』</a:t>
            </a:r>
            <a:endParaRPr kumimoji="1" lang="ja-JP" altLang="en-US" sz="2400" dirty="0"/>
          </a:p>
        </p:txBody>
      </p:sp>
      <p:sp>
        <p:nvSpPr>
          <p:cNvPr id="11" name="フローチャート: 処理 10"/>
          <p:cNvSpPr/>
          <p:nvPr/>
        </p:nvSpPr>
        <p:spPr>
          <a:xfrm>
            <a:off x="5508104" y="2852936"/>
            <a:ext cx="3384376"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2000" dirty="0" smtClean="0"/>
              <a:t>Google.html</a:t>
            </a:r>
            <a:endParaRPr kumimoji="1" lang="ja-JP" alt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a:t>
            </a:r>
            <a:r>
              <a:rPr lang="ja-JP" altLang="en-US" dirty="0" smtClean="0"/>
              <a:t> </a:t>
            </a:r>
            <a:r>
              <a:rPr lang="en-US" altLang="ja-JP" dirty="0" smtClean="0"/>
              <a:t>HTML, </a:t>
            </a:r>
            <a:r>
              <a:rPr lang="en-US" altLang="ja-JP" u="sng" dirty="0" smtClean="0"/>
              <a:t>CSS</a:t>
            </a:r>
            <a:r>
              <a:rPr lang="en-US" altLang="ja-JP" dirty="0" smtClean="0"/>
              <a:t>, 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251520" y="3020291"/>
            <a:ext cx="5760640" cy="3405661"/>
          </a:xfrm>
          <a:prstGeom prst="rect">
            <a:avLst/>
          </a:prstGeom>
          <a:noFill/>
          <a:ln w="9525">
            <a:noFill/>
            <a:miter lim="800000"/>
            <a:headEnd/>
            <a:tailEnd/>
          </a:ln>
        </p:spPr>
      </p:pic>
      <p:sp>
        <p:nvSpPr>
          <p:cNvPr id="9" name="四角形吹き出し 8"/>
          <p:cNvSpPr/>
          <p:nvPr/>
        </p:nvSpPr>
        <p:spPr>
          <a:xfrm>
            <a:off x="4644008" y="3212976"/>
            <a:ext cx="4176464" cy="2996952"/>
          </a:xfrm>
          <a:prstGeom prst="wedgeRectCallout">
            <a:avLst>
              <a:gd name="adj1" fmla="val -60449"/>
              <a:gd name="adj2" fmla="val 27098"/>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&lt;/head&gt;</a:t>
            </a:r>
          </a:p>
          <a:p>
            <a:r>
              <a:rPr lang="en-US" altLang="ja-JP" dirty="0" smtClean="0"/>
              <a:t>    &lt;body</a:t>
            </a:r>
            <a:r>
              <a:rPr lang="ja-JP" altLang="en-US" dirty="0" smtClean="0"/>
              <a:t> </a:t>
            </a:r>
            <a:r>
              <a:rPr lang="en-US" altLang="ja-JP" u="sng" dirty="0" smtClean="0">
                <a:solidFill>
                  <a:srgbClr val="FF0000"/>
                </a:solidFill>
              </a:rPr>
              <a:t>style=“text-align: center;”</a:t>
            </a:r>
            <a:r>
              <a:rPr lang="en-US" altLang="ja-JP" dirty="0" smtClean="0"/>
              <a:t>&gt;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p:txBody>
      </p:sp>
      <p:sp>
        <p:nvSpPr>
          <p:cNvPr id="10" name="コンテンツ プレースホルダ 2"/>
          <p:cNvSpPr>
            <a:spLocks noGrp="1"/>
          </p:cNvSpPr>
          <p:nvPr>
            <p:ph idx="1"/>
          </p:nvPr>
        </p:nvSpPr>
        <p:spPr>
          <a:xfrm>
            <a:off x="611560" y="1340768"/>
            <a:ext cx="8229600" cy="1152128"/>
          </a:xfrm>
        </p:spPr>
        <p:txBody>
          <a:bodyPr>
            <a:normAutofit/>
          </a:bodyPr>
          <a:lstStyle/>
          <a:p>
            <a:r>
              <a:rPr kumimoji="1" lang="en-US" altLang="ja-JP" sz="2400" dirty="0" smtClean="0"/>
              <a:t>CSS(Cascading Style Sheet)</a:t>
            </a:r>
            <a:r>
              <a:rPr kumimoji="1" lang="ja-JP" altLang="en-US" sz="2400" dirty="0" smtClean="0"/>
              <a:t>とは</a:t>
            </a:r>
            <a:endParaRPr kumimoji="1" lang="en-US" altLang="ja-JP" sz="2400" dirty="0" smtClean="0"/>
          </a:p>
          <a:p>
            <a:pPr>
              <a:buNone/>
            </a:pPr>
            <a:r>
              <a:rPr lang="ja-JP" altLang="en-US" sz="2400" dirty="0" smtClean="0"/>
              <a:t>　要素をどのように表示するかを指示する。</a:t>
            </a:r>
            <a:r>
              <a:rPr lang="en-US" altLang="ja-JP" sz="2400" dirty="0" smtClean="0"/>
              <a:t>『</a:t>
            </a:r>
            <a:r>
              <a:rPr lang="ja-JP" altLang="en-US" sz="2400" dirty="0" smtClean="0"/>
              <a:t>見た目</a:t>
            </a:r>
            <a:r>
              <a:rPr lang="en-US" altLang="ja-JP" sz="2400" dirty="0" smtClean="0"/>
              <a:t>』</a:t>
            </a:r>
            <a:endParaRPr kumimoji="1" lang="ja-JP" altLang="en-US" sz="2400" dirty="0"/>
          </a:p>
        </p:txBody>
      </p:sp>
      <p:sp>
        <p:nvSpPr>
          <p:cNvPr id="11" name="フローチャート: 処理 10"/>
          <p:cNvSpPr/>
          <p:nvPr/>
        </p:nvSpPr>
        <p:spPr>
          <a:xfrm>
            <a:off x="4644008" y="2780928"/>
            <a:ext cx="4176464"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①</a:t>
            </a:r>
            <a:r>
              <a:rPr lang="en-US" altLang="ja-JP" sz="2000" dirty="0" smtClean="0"/>
              <a:t>style</a:t>
            </a:r>
            <a:r>
              <a:rPr lang="ja-JP" altLang="en-US" sz="2000" dirty="0" smtClean="0"/>
              <a:t>属性で記述</a:t>
            </a:r>
            <a:endParaRPr kumimoji="1" lang="ja-JP" alt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8238</TotalTime>
  <Words>3868</Words>
  <Application>Microsoft Office PowerPoint</Application>
  <PresentationFormat>画面に合わせる (4:3)</PresentationFormat>
  <Paragraphs>1095</Paragraphs>
  <Slides>55</Slides>
  <Notes>25</Notes>
  <HiddenSlides>5</HiddenSlides>
  <MMClips>0</MMClips>
  <ScaleCrop>false</ScaleCrop>
  <HeadingPairs>
    <vt:vector size="4" baseType="variant">
      <vt:variant>
        <vt:lpstr>テーマ</vt:lpstr>
      </vt:variant>
      <vt:variant>
        <vt:i4>1</vt:i4>
      </vt:variant>
      <vt:variant>
        <vt:lpstr>スライド タイトル</vt:lpstr>
      </vt:variant>
      <vt:variant>
        <vt:i4>55</vt:i4>
      </vt:variant>
    </vt:vector>
  </HeadingPairs>
  <TitlesOfParts>
    <vt:vector size="56" baseType="lpstr">
      <vt:lpstr>Office テーマ</vt:lpstr>
      <vt:lpstr>NetCommons3プラグイン開発における 機能提案及び、評価</vt:lpstr>
      <vt:lpstr>スライド 2</vt:lpstr>
      <vt:lpstr>目次</vt:lpstr>
      <vt:lpstr>目次</vt:lpstr>
      <vt:lpstr>1.1 CMS</vt:lpstr>
      <vt:lpstr>1.1 CMS</vt:lpstr>
      <vt:lpstr>1.1 CMS</vt:lpstr>
      <vt:lpstr>1.2 HTML, CSS, Javascript</vt:lpstr>
      <vt:lpstr>1.2 HTML, CSS, Javascript</vt:lpstr>
      <vt:lpstr>1.2 HTML, CSS, Javascript</vt:lpstr>
      <vt:lpstr>1.2 HTML, CSS, Javascript</vt:lpstr>
      <vt:lpstr>1.2 HTML, CSS, Javascript</vt:lpstr>
      <vt:lpstr>1.3 NC2との主な相違点</vt:lpstr>
      <vt:lpstr>1.3 NC2との主な相違点</vt:lpstr>
      <vt:lpstr>1.3 NC2との主な相違点</vt:lpstr>
      <vt:lpstr>1.3 NC2との主な相違点</vt:lpstr>
      <vt:lpstr>1.3 NC2との主な相違点</vt:lpstr>
      <vt:lpstr>目次</vt:lpstr>
      <vt:lpstr>２.1 プラグイン開発</vt:lpstr>
      <vt:lpstr>２.1 プラグイン開発</vt:lpstr>
      <vt:lpstr>２.2 開発スケジュール</vt:lpstr>
      <vt:lpstr>目次</vt:lpstr>
      <vt:lpstr>3.1 NC2のフォーム</vt:lpstr>
      <vt:lpstr>3.2 EFO</vt:lpstr>
      <vt:lpstr>3.1 NC2のフォーム</vt:lpstr>
      <vt:lpstr>3.3 検討項目</vt:lpstr>
      <vt:lpstr>目次</vt:lpstr>
      <vt:lpstr>4.1 検討項目の分類</vt:lpstr>
      <vt:lpstr>4.2 表示・入力方法最適化</vt:lpstr>
      <vt:lpstr>4.3 リアルタイムバリデーション</vt:lpstr>
      <vt:lpstr>4.3 リアルタイムバリデーション</vt:lpstr>
      <vt:lpstr>4.3 リアルタイムバリデーション</vt:lpstr>
      <vt:lpstr>4.4 サブミットロック</vt:lpstr>
      <vt:lpstr>目次</vt:lpstr>
      <vt:lpstr>5.1 評価内容</vt:lpstr>
      <vt:lpstr>5.2 評価結果</vt:lpstr>
      <vt:lpstr>5.2 評価結果</vt:lpstr>
      <vt:lpstr>5.2 評価結果</vt:lpstr>
      <vt:lpstr>5.2 評価結果</vt:lpstr>
      <vt:lpstr>5.2 評価結果</vt:lpstr>
      <vt:lpstr>5.2 評価結果</vt:lpstr>
      <vt:lpstr>5.2 評価結果</vt:lpstr>
      <vt:lpstr>5.2 評価結果</vt:lpstr>
      <vt:lpstr>5.2 評価結果</vt:lpstr>
      <vt:lpstr>目次</vt:lpstr>
      <vt:lpstr>6.１結論</vt:lpstr>
      <vt:lpstr>6.2 今後の予定</vt:lpstr>
      <vt:lpstr>6.2 今後の予定</vt:lpstr>
      <vt:lpstr>6.2 今後の予定</vt:lpstr>
      <vt:lpstr>ご清聴ありがとうございました。</vt:lpstr>
      <vt:lpstr>目次</vt:lpstr>
      <vt:lpstr>OSS(オープンソースソフトウェア)</vt:lpstr>
      <vt:lpstr>NC2とNC3の開発比較</vt:lpstr>
      <vt:lpstr>6.2 今後の予定</vt:lpstr>
      <vt:lpstr>CI(継続的インテグレーション)</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NetCommons3開発における 機能提案および評価</dc:title>
  <dc:creator>joho</dc:creator>
  <cp:lastModifiedBy>hokada</cp:lastModifiedBy>
  <cp:revision>654</cp:revision>
  <dcterms:created xsi:type="dcterms:W3CDTF">2014-10-23T15:17:38Z</dcterms:created>
  <dcterms:modified xsi:type="dcterms:W3CDTF">2014-12-03T10:10:12Z</dcterms:modified>
</cp:coreProperties>
</file>