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5" r:id="rId6"/>
    <p:sldId id="296" r:id="rId7"/>
    <p:sldId id="297" r:id="rId8"/>
    <p:sldId id="299" r:id="rId9"/>
    <p:sldId id="29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293"/>
            <p14:sldId id="294"/>
            <p14:sldId id="295"/>
            <p14:sldId id="296"/>
            <p14:sldId id="297"/>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FFCCCC"/>
    <a:srgbClr val="F2F2F2"/>
    <a:srgbClr val="FF7C80"/>
    <a:srgbClr val="3F5959"/>
    <a:srgbClr val="063559"/>
    <a:srgbClr val="F3D9A0"/>
    <a:srgbClr val="FFD599"/>
    <a:srgbClr val="9BC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53"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2019/6/19</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891199"/>
            <a:ext cx="7772400" cy="1707007"/>
          </a:xfrm>
        </p:spPr>
        <p:txBody>
          <a:bodyPr>
            <a:normAutofit/>
          </a:bodyPr>
          <a:lstStyle/>
          <a:p>
            <a:r>
              <a:rPr lang="ja-JP" altLang="ja-JP" sz="3600" b="1" dirty="0"/>
              <a:t>ワンウェイ型カーシェアリングサービスにおける再配置問題のシミュレーション</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9637" y="763112"/>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a:t>
            </a:r>
            <a:r>
              <a:rPr lang="ja-JP" altLang="en-US" sz="2400" dirty="0">
                <a:latin typeface="ＭＳ Ｐゴシック" panose="020B0600070205080204" pitchFamily="50" charset="-128"/>
                <a:ea typeface="ＭＳ Ｐゴシック" panose="020B0600070205080204" pitchFamily="50" charset="-128"/>
              </a:rPr>
              <a:t>自動車の</a:t>
            </a:r>
            <a:r>
              <a:rPr lang="ja-JP" altLang="ja-JP" sz="2400" b="1" dirty="0">
                <a:solidFill>
                  <a:srgbClr val="FF0000"/>
                </a:solidFill>
                <a:latin typeface="ＭＳ Ｐゴシック" panose="020B0600070205080204" pitchFamily="50" charset="-128"/>
                <a:ea typeface="ＭＳ Ｐゴシック" panose="020B0600070205080204" pitchFamily="50" charset="-128"/>
              </a:rPr>
              <a:t>駐車スペース</a:t>
            </a:r>
            <a:r>
              <a:rPr lang="ja-JP" altLang="en-US" sz="2400" b="1" dirty="0">
                <a:solidFill>
                  <a:srgbClr val="FF0000"/>
                </a:solidFill>
                <a:latin typeface="ＭＳ Ｐゴシック" panose="020B0600070205080204" pitchFamily="50" charset="-128"/>
                <a:ea typeface="ＭＳ Ｐゴシック" panose="020B0600070205080204" pitchFamily="50" charset="-128"/>
              </a:rPr>
              <a:t>不足</a:t>
            </a:r>
            <a:r>
              <a:rPr lang="ja-JP" altLang="en-US" sz="2400" dirty="0">
                <a:latin typeface="ＭＳ Ｐゴシック" panose="020B0600070205080204" pitchFamily="50" charset="-128"/>
                <a:ea typeface="ＭＳ Ｐゴシック" panose="020B0600070205080204" pitchFamily="50" charset="-128"/>
              </a:rPr>
              <a:t>や</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br>
              <a:rPr lang="en-US" altLang="ja-JP" sz="2400" dirty="0">
                <a:latin typeface="ＭＳ Ｐゴシック" panose="020B0600070205080204" pitchFamily="50" charset="-128"/>
                <a:ea typeface="ＭＳ Ｐゴシック" panose="020B0600070205080204" pitchFamily="50" charset="-128"/>
              </a:rPr>
            </a:br>
            <a:r>
              <a:rPr lang="ja-JP" altLang="en-US"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1" y="1737149"/>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2225008298"/>
              </p:ext>
            </p:extLst>
          </p:nvPr>
        </p:nvGraphicFramePr>
        <p:xfrm>
          <a:off x="278295" y="2258393"/>
          <a:ext cx="8587410" cy="337573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b="1" dirty="0">
                          <a:solidFill>
                            <a:srgbClr val="C00000"/>
                          </a:solidFill>
                          <a:effectLst/>
                        </a:rPr>
                        <a:t>4020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dirty="0">
                          <a:solidFill>
                            <a:srgbClr val="4B3A24"/>
                          </a:solidFill>
                          <a:effectLst/>
                        </a:rPr>
                        <a:t>8230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dirty="0">
                          <a:solidFill>
                            <a:srgbClr val="4B3A24"/>
                          </a:solidFill>
                          <a:effectLst/>
                        </a:rPr>
                        <a:t>5400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b="1" dirty="0">
                          <a:solidFill>
                            <a:srgbClr val="C00000"/>
                          </a:solidFill>
                          <a:effectLst/>
                        </a:rPr>
                        <a:t>7020</a:t>
                      </a:r>
                      <a:endParaRPr lang="ja-JP" altLang="en-US" sz="2400" b="1" dirty="0">
                        <a:solidFill>
                          <a:srgbClr val="C00000"/>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264899" y="4439610"/>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0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9407CAA7-9187-439B-880E-CD021A23A8F4}"/>
              </a:ext>
            </a:extLst>
          </p:cNvPr>
          <p:cNvGrpSpPr/>
          <p:nvPr/>
        </p:nvGrpSpPr>
        <p:grpSpPr>
          <a:xfrm>
            <a:off x="823528" y="2576128"/>
            <a:ext cx="0" cy="2149219"/>
            <a:chOff x="823528" y="2576128"/>
            <a:chExt cx="0" cy="2149219"/>
          </a:xfrm>
        </p:grpSpPr>
        <p:cxnSp>
          <p:nvCxnSpPr>
            <p:cNvPr id="8" name="直線矢印コネクタ 7">
              <a:extLst>
                <a:ext uri="{FF2B5EF4-FFF2-40B4-BE49-F238E27FC236}">
                  <a16:creationId xmlns:a16="http://schemas.microsoft.com/office/drawing/2014/main" id="{1A8C1534-483B-4DB9-9D80-4977CB585EC9}"/>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784D17B-3642-4B26-8497-874B980C751C}"/>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555694CA-A211-49CB-9B4F-FDD23A8BBDD6}"/>
              </a:ext>
            </a:extLst>
          </p:cNvPr>
          <p:cNvGrpSpPr/>
          <p:nvPr/>
        </p:nvGrpSpPr>
        <p:grpSpPr>
          <a:xfrm rot="5400000">
            <a:off x="2215005" y="3957668"/>
            <a:ext cx="0" cy="2149219"/>
            <a:chOff x="823528" y="2576128"/>
            <a:chExt cx="0" cy="2149219"/>
          </a:xfrm>
        </p:grpSpPr>
        <p:cxnSp>
          <p:nvCxnSpPr>
            <p:cNvPr id="19" name="直線矢印コネクタ 18">
              <a:extLst>
                <a:ext uri="{FF2B5EF4-FFF2-40B4-BE49-F238E27FC236}">
                  <a16:creationId xmlns:a16="http://schemas.microsoft.com/office/drawing/2014/main" id="{FBC5BFFB-3555-435E-BC39-407CD26A97D5}"/>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71A76EE-7794-4C70-8328-DCECD8337BFF}"/>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FBBB6D0E-32A3-4ECC-9381-A36ABAC2FED3}"/>
              </a:ext>
            </a:extLst>
          </p:cNvPr>
          <p:cNvSpPr txBox="1"/>
          <p:nvPr/>
        </p:nvSpPr>
        <p:spPr>
          <a:xfrm>
            <a:off x="444993" y="4574958"/>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BBF30CAB-D445-441E-B883-7D8349B79A00}"/>
              </a:ext>
            </a:extLst>
          </p:cNvPr>
          <p:cNvSpPr txBox="1"/>
          <p:nvPr/>
        </p:nvSpPr>
        <p:spPr>
          <a:xfrm rot="5400000">
            <a:off x="-705718" y="3359425"/>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3" name="テキスト ボックス 22">
            <a:extLst>
              <a:ext uri="{FF2B5EF4-FFF2-40B4-BE49-F238E27FC236}">
                <a16:creationId xmlns:a16="http://schemas.microsoft.com/office/drawing/2014/main" id="{6224DA77-87F4-4138-A33B-85EDCD53DA11}"/>
              </a:ext>
            </a:extLst>
          </p:cNvPr>
          <p:cNvSpPr txBox="1"/>
          <p:nvPr/>
        </p:nvSpPr>
        <p:spPr>
          <a:xfrm>
            <a:off x="1289243" y="5248960"/>
            <a:ext cx="1851526" cy="48127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東京駅周辺</a:t>
            </a:r>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2" name="矢印: 右 31">
            <a:extLst>
              <a:ext uri="{FF2B5EF4-FFF2-40B4-BE49-F238E27FC236}">
                <a16:creationId xmlns:a16="http://schemas.microsoft.com/office/drawing/2014/main" id="{21A77752-586B-4331-9045-304B07A113C7}"/>
              </a:ext>
            </a:extLst>
          </p:cNvPr>
          <p:cNvSpPr/>
          <p:nvPr/>
        </p:nvSpPr>
        <p:spPr>
          <a:xfrm rot="19232416">
            <a:off x="2996714" y="230196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835981" y="412439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606485" y="3257867"/>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343714" y="261786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360590" y="3977841"/>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5966415" y="329489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rPr>
                          </m:ctrlPr>
                        </m:sSubPr>
                        <m:e>
                          <m:r>
                            <a:rPr lang="en-US" altLang="ja-JP" sz="2000" i="1">
                              <a:solidFill>
                                <a:srgbClr val="FF0000"/>
                              </a:solidFill>
                            </a:rPr>
                            <m:t>𝑡</m:t>
                          </m:r>
                        </m:e>
                        <m:sub>
                          <m:r>
                            <a:rPr lang="en-US" altLang="ja-JP" sz="2000" i="1">
                              <a:solidFill>
                                <a:srgbClr val="FF0000"/>
                              </a:solidFill>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mc:Choice xmlns:a14="http://schemas.microsoft.com/office/drawing/2010/main"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m:t>
                        </m:r>
                        <m:r>
                          <a:rPr lang="ja-JP" altLang="en-US" i="1" dirty="0">
                            <a:latin typeface="Cambria Math" panose="02040503050406030204" pitchFamily="18" charset="0"/>
                          </a:rPr>
                          <m:t>生成</m:t>
                        </m:r>
                        <m:r>
                          <a:rPr lang="ja-JP" altLang="en-US" i="1" dirty="0">
                            <a:latin typeface="Cambria Math" panose="02040503050406030204" pitchFamily="18" charset="0"/>
                          </a:rPr>
                          <m:t>される</m:t>
                        </m:r>
                        <m:r>
                          <m:rPr>
                            <m:nor/>
                          </m:rPr>
                          <a:rPr lang="ja-JP" altLang="en-US" dirty="0"/>
                          <m:t>までの時間</m:t>
                        </m:r>
                      </m:oMath>
                    </m:oMathPara>
                  </a14:m>
                  <a:endParaRPr lang="ja-JP" altLang="en-US" dirty="0"/>
                </a:p>
              </p:txBody>
            </p:sp>
          </mc:Choice>
          <mc:Fallback>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mc:Choice xmlns:a14="http://schemas.microsoft.com/office/drawing/2010/main"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11616"/>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pPr/>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pPr/>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11616"/>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rPr>
                        </m:ctrlPr>
                      </m:sSubPr>
                      <m:e>
                        <m:r>
                          <a:rPr lang="en-US" altLang="ja-JP" sz="2000" i="1">
                            <a:solidFill>
                              <a:srgbClr val="FF0000"/>
                            </a:solidFill>
                          </a:rPr>
                          <m:t>𝑡</m:t>
                        </m:r>
                      </m:e>
                      <m:sub>
                        <m:r>
                          <a:rPr lang="en-US" altLang="ja-JP" sz="2000" i="1">
                            <a:solidFill>
                              <a:srgbClr val="FF0000"/>
                            </a:solidFill>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15237</TotalTime>
  <Words>442</Words>
  <Application>Microsoft Office PowerPoint</Application>
  <PresentationFormat>画面に合わせる (4:3)</PresentationFormat>
  <Paragraphs>96</Paragraphs>
  <Slides>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ＭＳ Ｐゴシック</vt:lpstr>
      <vt:lpstr>Arial</vt:lpstr>
      <vt:lpstr>Calibri</vt:lpstr>
      <vt:lpstr>Calibri Light</vt:lpstr>
      <vt:lpstr>Cambria Math</vt:lpstr>
      <vt:lpstr>Impact</vt:lpstr>
      <vt:lpstr>Times New Roman</vt:lpstr>
      <vt:lpstr>Wingdings</vt:lpstr>
      <vt:lpstr>Office テーマ</vt:lpstr>
      <vt:lpstr>ワンウェイ型カーシェアリングサービスにおける再配置問題のシミュレーション</vt:lpstr>
      <vt:lpstr>研究背景</vt:lpstr>
      <vt:lpstr>既存のシステム</vt:lpstr>
      <vt:lpstr>類似研究</vt:lpstr>
      <vt:lpstr>研究目的</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132</cp:revision>
  <dcterms:created xsi:type="dcterms:W3CDTF">2018-01-30T05:51:03Z</dcterms:created>
  <dcterms:modified xsi:type="dcterms:W3CDTF">2019-06-18T22:54:43Z</dcterms:modified>
</cp:coreProperties>
</file>