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1" r:id="rId4"/>
    <p:sldId id="262" r:id="rId5"/>
    <p:sldId id="265" r:id="rId6"/>
    <p:sldId id="292" r:id="rId7"/>
    <p:sldId id="259" r:id="rId8"/>
    <p:sldId id="293" r:id="rId9"/>
    <p:sldId id="266" r:id="rId10"/>
    <p:sldId id="25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25898-10DC-4FE7-B949-6134FB8826EB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07A33-1A2B-4E6A-980F-6EF6BC928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53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E89A6-B123-4DF3-9B7E-12E495BE3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4323DD-6146-4D42-93E1-541FC58B0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8687A-CF07-4009-92D2-5F60BAAD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B42-A572-404A-86B4-9989AD061452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F7727-5989-44FB-8926-9C9087AE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B39348-1E85-4B2B-8215-7E886675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F8AC-B71C-4BCF-814D-96A6942938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21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94430-ACF7-4EE7-8B57-D758E33D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53581C-11BC-4567-82EB-1572A3A55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DAC17-19DE-4708-B9A7-309EBCDA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B42-A572-404A-86B4-9989AD061452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043CB6-DF7F-46BD-971A-0ABEA32E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21C08-8C44-4F52-B185-3933BF30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F8AC-B71C-4BCF-814D-96A6942938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9AC759-E2BC-4E2E-9B44-382CAB431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36B04B-1068-4FC2-BACD-9F2FC21CC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939005-1CD4-4DF6-8C40-E62CF2C6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B42-A572-404A-86B4-9989AD061452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E0465D-4E46-4762-8BF9-486C8193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A2BA7-63DA-48E4-837E-BB0771CF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F8AC-B71C-4BCF-814D-96A6942938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8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722A0-D0E0-42A5-9572-C3E823F9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13470A-3299-43FB-A12A-6160175ED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2E569A-2863-4A38-B0AF-C2B5A1F5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B42-A572-404A-86B4-9989AD061452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103A27-F9B4-4C78-8CE3-B2186580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AA227-CBAB-4118-A31E-6C11B5C8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F8AC-B71C-4BCF-814D-96A6942938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E3963-F176-4C3A-B271-82ECB3C2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3ACD9B-AA75-44FF-A146-F195F9BA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5A3629-2841-43F3-8D00-05F13061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B42-A572-404A-86B4-9989AD061452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6450D-5184-4171-BF66-B9670C28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4C726-85AC-48CC-B041-C74DA17C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F8AC-B71C-4BCF-814D-96A6942938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47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4FC68-9C7B-4C61-959A-77ECF53A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021776-DFA1-410B-AD35-4C043CBCE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9F5461-196B-415A-AB51-BF85A991A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C747AF-E019-42E5-8F0C-21545DD8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B42-A572-404A-86B4-9989AD061452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743B50-3B8A-4D54-B7B2-C50C3EBF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7AA937-8B1F-4E29-A84C-19510A54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F8AC-B71C-4BCF-814D-96A6942938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1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00E3B-5C71-4204-8C53-17DC1654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4B7BEC-49D6-43F5-94FD-B4C615CA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EC9CC6-1474-4517-AE98-EB2A473F8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45B639-5512-4F2E-B72E-8495DF390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0FADC2-171A-4B9A-B69C-3B299225B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CF5DFE-E56A-4A75-81E9-EDB3898B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B42-A572-404A-86B4-9989AD061452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E31F55-56E2-4981-AFA8-21F75585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E09C64-1F69-442F-B78C-8DBDFB12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F8AC-B71C-4BCF-814D-96A6942938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07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1442D-5CCC-47EB-9F01-D5CEE1C5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741467-6CDE-4C25-9DBC-770418BA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B42-A572-404A-86B4-9989AD061452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C42720-07A2-474A-9A6B-7762C150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3FBCFE-DE54-4086-823B-93BDA693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F8AC-B71C-4BCF-814D-96A6942938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69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364D99-CBF2-4EE2-B53A-CBE98A92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B42-A572-404A-86B4-9989AD061452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420D5A-FF83-4425-8714-7017DE95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62CBA9-5B5C-4451-B2A5-3E1F1185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F8AC-B71C-4BCF-814D-96A6942938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10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6C848-EAA9-4B6D-9A02-34865382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C5458-9E80-44C9-94AE-35833AB9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052894-3D94-4BCA-BAD5-479713855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6BDEFB-FEFA-43DD-BF37-5B5B510C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B42-A572-404A-86B4-9989AD061452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0E2608-3D79-4481-B4E3-1AE82E7F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C6147-2B91-4A5A-91D8-497D0463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F8AC-B71C-4BCF-814D-96A6942938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28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5AB23-9522-4BAE-9981-0ABCB8AE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1ADDEF-639B-477E-9413-7BCC9A96E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B80744-BA70-44B3-9A31-AFE7096E4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CF4019-2AD4-4B87-BA92-118A4D0A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1B42-A572-404A-86B4-9989AD061452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AB1803-7F43-4DCC-A2BD-70E8D94B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B0CD5B-3FA3-48A7-A0CE-42F37A12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F8AC-B71C-4BCF-814D-96A6942938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5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AC7E56-E8C0-4DD0-847C-DCD06B06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2DB9C6-B110-4F69-9F5C-F3DC3BDF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FA906B-96B9-4732-9073-956AEE919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A1B42-A572-404A-86B4-9989AD061452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D5C668-6183-4205-B394-15CDF46FF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BDE14D-621D-40AF-988A-4BE513EFE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F8AC-B71C-4BCF-814D-96A6942938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5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ukei.metro.tokyo.jp/jugoki/2009/ju09q10000.htm" TargetMode="External"/><Relationship Id="rId2" Type="http://schemas.openxmlformats.org/officeDocument/2006/relationships/hyperlink" Target="https://www.airia.or.jp/publish/statistics/number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imes24.co.jp/news/2018/07/20180703-2.html" TargetMode="External"/><Relationship Id="rId4" Type="http://schemas.openxmlformats.org/officeDocument/2006/relationships/hyperlink" Target="http://www.toukei.metro.tokyo.jp/jsuikei/js-inde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ia.or.jp/publish/statistics/number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mes24.co.jp/news/2018/07/20180703-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ukei.metro.tokyo.jp/jsuikei/js-index.htm" TargetMode="External"/><Relationship Id="rId2" Type="http://schemas.openxmlformats.org/officeDocument/2006/relationships/hyperlink" Target="http://www.toukei.metro.tokyo.jp/jugoki/2009/ju09q10000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B5D71-C9C8-468C-8DFB-B237253CF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ゼミ発表</a:t>
            </a:r>
            <a:r>
              <a:rPr kumimoji="1" lang="en-US" altLang="ja-JP" dirty="0"/>
              <a:t>6/25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56250B-EFBE-44D0-BEF7-779465859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BQ16048 </a:t>
            </a:r>
            <a:r>
              <a:rPr kumimoji="1" lang="ja-JP" altLang="en-US" dirty="0"/>
              <a:t>関倖太朗</a:t>
            </a:r>
          </a:p>
        </p:txBody>
      </p:sp>
    </p:spTree>
    <p:extLst>
      <p:ext uri="{BB962C8B-B14F-4D97-AF65-F5344CB8AC3E}">
        <p14:creationId xmlns:p14="http://schemas.microsoft.com/office/powerpoint/2010/main" val="191781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467569-E7C5-430F-8DB5-9B41B4C56A87}"/>
              </a:ext>
            </a:extLst>
          </p:cNvPr>
          <p:cNvSpPr txBox="1"/>
          <p:nvPr/>
        </p:nvSpPr>
        <p:spPr>
          <a:xfrm>
            <a:off x="1374585" y="1807882"/>
            <a:ext cx="10838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</a:t>
            </a:r>
            <a:r>
              <a:rPr lang="ja-JP" altLang="en-US" sz="1600" dirty="0"/>
              <a:t>一般財団法人自動車検査登録情報協会</a:t>
            </a:r>
            <a:endParaRPr lang="en-US" altLang="ja-JP" sz="1600" dirty="0"/>
          </a:p>
          <a:p>
            <a:r>
              <a:rPr lang="ja-JP" altLang="en-US" sz="1600" dirty="0"/>
              <a:t>都道府県別・車種別自動車保有台数</a:t>
            </a:r>
            <a:r>
              <a:rPr lang="en-US" altLang="ja-JP" sz="1600" dirty="0"/>
              <a:t>(</a:t>
            </a:r>
            <a:r>
              <a:rPr lang="ja-JP" altLang="en-US" sz="1600" dirty="0"/>
              <a:t>軽自動車含む</a:t>
            </a:r>
            <a:r>
              <a:rPr lang="en-US" altLang="ja-JP" sz="1600" dirty="0"/>
              <a:t>),</a:t>
            </a:r>
          </a:p>
          <a:p>
            <a:r>
              <a:rPr lang="ja-JP" altLang="en-US" sz="1600" dirty="0"/>
              <a:t>最終閲覧日</a:t>
            </a:r>
            <a:r>
              <a:rPr lang="en-US" altLang="ja-JP" sz="1600" dirty="0"/>
              <a:t>2019/6/25,</a:t>
            </a:r>
          </a:p>
          <a:p>
            <a:r>
              <a:rPr lang="en-US" altLang="ja-JP" sz="1600" dirty="0">
                <a:hlinkClick r:id="rId2"/>
              </a:rPr>
              <a:t>https://www.airia.or.jp/publish/statistics/number.html</a:t>
            </a:r>
            <a:endParaRPr lang="en-US" altLang="ja-JP" sz="1600" dirty="0"/>
          </a:p>
          <a:p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3A8EC6-1AD7-4AAC-8A04-17B42AF67AE2}"/>
              </a:ext>
            </a:extLst>
          </p:cNvPr>
          <p:cNvSpPr txBox="1"/>
          <p:nvPr/>
        </p:nvSpPr>
        <p:spPr>
          <a:xfrm>
            <a:off x="770965" y="1027952"/>
            <a:ext cx="61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kumimoji="1" lang="en-US" altLang="ja-JP" sz="2800" dirty="0"/>
              <a:t>. </a:t>
            </a:r>
            <a:r>
              <a:rPr kumimoji="1" lang="ja-JP" altLang="en-US" sz="2800" dirty="0"/>
              <a:t>参考文献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979E49-CCB9-429B-A13D-F8A65EDC6964}"/>
              </a:ext>
            </a:extLst>
          </p:cNvPr>
          <p:cNvSpPr txBox="1"/>
          <p:nvPr/>
        </p:nvSpPr>
        <p:spPr>
          <a:xfrm>
            <a:off x="1367115" y="4454760"/>
            <a:ext cx="10838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[3]</a:t>
            </a:r>
            <a:r>
              <a:rPr lang="zh-TW" altLang="en-US" sz="1600" dirty="0"/>
              <a:t>東京都総務局統計部</a:t>
            </a:r>
            <a:r>
              <a:rPr lang="en-US" altLang="ja-JP" sz="1600" dirty="0"/>
              <a:t>,</a:t>
            </a:r>
            <a:r>
              <a:rPr lang="ja-JP" altLang="en-US" sz="1600" dirty="0"/>
              <a:t>人口の動き</a:t>
            </a:r>
            <a:endParaRPr lang="en-US" altLang="ja-JP" sz="1600" dirty="0"/>
          </a:p>
          <a:p>
            <a:r>
              <a:rPr lang="ja-JP" altLang="en-US" sz="1600" dirty="0"/>
              <a:t>最終閲覧日</a:t>
            </a:r>
            <a:r>
              <a:rPr lang="en-US" altLang="ja-JP" sz="1600" dirty="0"/>
              <a:t>2019/6/25,</a:t>
            </a:r>
          </a:p>
          <a:p>
            <a:r>
              <a:rPr lang="en-US" altLang="ja-JP" sz="1600" dirty="0">
                <a:hlinkClick r:id="rId3"/>
              </a:rPr>
              <a:t>http://www.toukei.metro.tokyo.jp/jugoki/2009/ju09q10000.htm</a:t>
            </a:r>
            <a:r>
              <a:rPr lang="en-US" altLang="ja-JP" sz="1600" dirty="0"/>
              <a:t>,</a:t>
            </a:r>
          </a:p>
          <a:p>
            <a:r>
              <a:rPr lang="en-US" altLang="ja-JP" sz="1600" dirty="0">
                <a:hlinkClick r:id="rId4"/>
              </a:rPr>
              <a:t>http://www.toukei.metro.tokyo.jp/jsuikei/js-index.htm</a:t>
            </a:r>
            <a:r>
              <a:rPr lang="en-US" altLang="ja-JP" sz="1600" dirty="0"/>
              <a:t>,</a:t>
            </a:r>
          </a:p>
          <a:p>
            <a:endParaRPr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302D24-CC24-4F0E-8E46-75BAC1E4F36F}"/>
              </a:ext>
            </a:extLst>
          </p:cNvPr>
          <p:cNvSpPr txBox="1"/>
          <p:nvPr/>
        </p:nvSpPr>
        <p:spPr>
          <a:xfrm>
            <a:off x="1374585" y="3131321"/>
            <a:ext cx="10838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</a:t>
            </a:r>
            <a:r>
              <a:rPr lang="ja-JP" altLang="en-US" sz="1600" dirty="0"/>
              <a:t>タイムズ</a:t>
            </a:r>
            <a:r>
              <a:rPr lang="en-US" altLang="ja-JP" sz="1600" dirty="0"/>
              <a:t>24</a:t>
            </a:r>
            <a:r>
              <a:rPr lang="ja-JP" altLang="en-US" sz="1600" dirty="0"/>
              <a:t>株式会社</a:t>
            </a:r>
            <a:r>
              <a:rPr lang="en-US" altLang="ja-JP" sz="1600" dirty="0"/>
              <a:t>,</a:t>
            </a:r>
          </a:p>
          <a:p>
            <a:r>
              <a:rPr lang="ja-JP" altLang="en-US" sz="1600" dirty="0"/>
              <a:t>個人会員を対象に実施した「カーシェアリングに関するアンケート」の結果</a:t>
            </a:r>
            <a:endParaRPr lang="en-US" altLang="ja-JP" sz="1600" dirty="0"/>
          </a:p>
          <a:p>
            <a:r>
              <a:rPr lang="ja-JP" altLang="en-US" sz="1600" dirty="0"/>
              <a:t>最終閲覧日</a:t>
            </a:r>
            <a:r>
              <a:rPr lang="en-US" altLang="ja-JP" sz="1600" dirty="0"/>
              <a:t>2019/6/25,</a:t>
            </a:r>
          </a:p>
          <a:p>
            <a:r>
              <a:rPr lang="en-US" altLang="ja-JP" sz="1600" dirty="0">
                <a:hlinkClick r:id="rId5"/>
              </a:rPr>
              <a:t>http://www.times24.co.jp/news/2018/07/20180703-2.html</a:t>
            </a:r>
            <a:endParaRPr lang="en-US" altLang="ja-JP" sz="1600" dirty="0"/>
          </a:p>
          <a:p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64083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AA3D31-A92F-49C0-B4E2-1176A4E1515B}"/>
              </a:ext>
            </a:extLst>
          </p:cNvPr>
          <p:cNvSpPr txBox="1"/>
          <p:nvPr/>
        </p:nvSpPr>
        <p:spPr>
          <a:xfrm>
            <a:off x="552822" y="1197593"/>
            <a:ext cx="465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1.1 </a:t>
            </a:r>
            <a:r>
              <a:rPr kumimoji="1" lang="ja-JP" altLang="en-US" sz="2400" dirty="0"/>
              <a:t>研究背景について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1EDF2E-3A27-4B2B-9FBA-5B1FE31B9DAB}"/>
              </a:ext>
            </a:extLst>
          </p:cNvPr>
          <p:cNvSpPr txBox="1"/>
          <p:nvPr/>
        </p:nvSpPr>
        <p:spPr>
          <a:xfrm>
            <a:off x="926350" y="3111840"/>
            <a:ext cx="9914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Q.</a:t>
            </a:r>
            <a:r>
              <a:rPr lang="ja-JP" altLang="en-US" sz="2000" dirty="0"/>
              <a:t>研究背景のデータあってる？</a:t>
            </a:r>
            <a:endParaRPr lang="en-US" altLang="ja-JP" sz="2000" dirty="0"/>
          </a:p>
          <a:p>
            <a:r>
              <a:rPr lang="en-US" altLang="ja-JP" sz="2000" dirty="0"/>
              <a:t>Q.</a:t>
            </a:r>
            <a:r>
              <a:rPr lang="ja-JP" altLang="en-US" sz="2000" dirty="0"/>
              <a:t>カーシェアリングの増加と個人所有の減少のデータをしっかり見せてほしい </a:t>
            </a:r>
            <a:r>
              <a:rPr lang="en-US" altLang="ja-JP" sz="2000" dirty="0" err="1"/>
              <a:t>etc</a:t>
            </a:r>
            <a:r>
              <a:rPr lang="en-US" altLang="ja-JP" sz="2000" dirty="0"/>
              <a:t>…</a:t>
            </a:r>
            <a:endParaRPr lang="ja-JP" altLang="en-US" sz="2000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A32DC6B-2D32-439B-9DA7-06866E740B82}"/>
              </a:ext>
            </a:extLst>
          </p:cNvPr>
          <p:cNvGrpSpPr/>
          <p:nvPr/>
        </p:nvGrpSpPr>
        <p:grpSpPr>
          <a:xfrm>
            <a:off x="926350" y="4277643"/>
            <a:ext cx="10545479" cy="435054"/>
            <a:chOff x="1039906" y="2937900"/>
            <a:chExt cx="10545479" cy="435054"/>
          </a:xfrm>
        </p:grpSpPr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B3387024-DB4D-42C7-B12A-8C8B6E19EFB5}"/>
                </a:ext>
              </a:extLst>
            </p:cNvPr>
            <p:cNvSpPr/>
            <p:nvPr/>
          </p:nvSpPr>
          <p:spPr>
            <a:xfrm>
              <a:off x="1039906" y="2937900"/>
              <a:ext cx="848659" cy="423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D5AABC9-EE76-4C1C-A30A-4FD077AD81AA}"/>
                </a:ext>
              </a:extLst>
            </p:cNvPr>
            <p:cNvSpPr txBox="1"/>
            <p:nvPr/>
          </p:nvSpPr>
          <p:spPr>
            <a:xfrm>
              <a:off x="2303926" y="2972844"/>
              <a:ext cx="9281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/>
                <a:t>もう一度データを調べ</a:t>
              </a:r>
              <a:r>
                <a:rPr lang="en-US" altLang="ja-JP" sz="2000" dirty="0"/>
                <a:t>, </a:t>
              </a:r>
              <a:r>
                <a:rPr lang="ja-JP" altLang="en-US" sz="2000" dirty="0"/>
                <a:t>まとめ直す</a:t>
              </a: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93B6C29-284B-49CA-842E-DFA0EE747E17}"/>
              </a:ext>
            </a:extLst>
          </p:cNvPr>
          <p:cNvSpPr txBox="1"/>
          <p:nvPr/>
        </p:nvSpPr>
        <p:spPr>
          <a:xfrm>
            <a:off x="926350" y="1959739"/>
            <a:ext cx="9227128" cy="84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近年、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自動車の</a:t>
            </a:r>
            <a:r>
              <a:rPr lang="ja-JP" altLang="ja-JP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駐車スペース</a:t>
            </a:r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不足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や</a:t>
            </a:r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維持費</a:t>
            </a:r>
            <a:r>
              <a:rPr lang="ja-JP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によ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り、</a:t>
            </a:r>
            <a:r>
              <a:rPr lang="ja-JP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個人所有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減少</a:t>
            </a:r>
            <a:b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⇒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カーシェアリングの</a:t>
            </a:r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会員数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および</a:t>
            </a:r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車両台数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の増加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A8808C-4665-4714-BDCF-C0D41B509785}"/>
              </a:ext>
            </a:extLst>
          </p:cNvPr>
          <p:cNvSpPr txBox="1"/>
          <p:nvPr/>
        </p:nvSpPr>
        <p:spPr>
          <a:xfrm>
            <a:off x="558799" y="707525"/>
            <a:ext cx="465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1.1 </a:t>
            </a:r>
            <a:r>
              <a:rPr kumimoji="1" lang="ja-JP" altLang="en-US" sz="2400" dirty="0"/>
              <a:t>研究背景について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CDA13A-84BD-4775-AF96-4046A021B5A4}"/>
              </a:ext>
            </a:extLst>
          </p:cNvPr>
          <p:cNvSpPr txBox="1"/>
          <p:nvPr/>
        </p:nvSpPr>
        <p:spPr>
          <a:xfrm>
            <a:off x="956230" y="1449588"/>
            <a:ext cx="9914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①自動車保有台数について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BF131FD-F01D-4DAE-8F1D-BCEBF4F6E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30543"/>
              </p:ext>
            </p:extLst>
          </p:nvPr>
        </p:nvGraphicFramePr>
        <p:xfrm>
          <a:off x="1013010" y="2594861"/>
          <a:ext cx="453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494931947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360900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西暦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台数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2009/3</a:t>
                      </a:r>
                      <a:r>
                        <a:rPr kumimoji="1" lang="ja-JP" altLang="en-US" sz="20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3,164,227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4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2019/3</a:t>
                      </a:r>
                      <a:r>
                        <a:rPr kumimoji="1" lang="ja-JP" altLang="en-US" sz="20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3,157,277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39118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0942CE-2605-4B88-B236-B533C9A55FBD}"/>
              </a:ext>
            </a:extLst>
          </p:cNvPr>
          <p:cNvSpPr txBox="1"/>
          <p:nvPr/>
        </p:nvSpPr>
        <p:spPr>
          <a:xfrm>
            <a:off x="1013010" y="2054994"/>
            <a:ext cx="222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東京の場合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281C7F-A18F-45DF-B6C5-37036695D06C}"/>
              </a:ext>
            </a:extLst>
          </p:cNvPr>
          <p:cNvSpPr txBox="1"/>
          <p:nvPr/>
        </p:nvSpPr>
        <p:spPr>
          <a:xfrm>
            <a:off x="6096000" y="2054994"/>
            <a:ext cx="222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北海道の場合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63FB6169-5B0E-46C0-BC31-39D3A5BA0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40917"/>
              </p:ext>
            </p:extLst>
          </p:nvPr>
        </p:nvGraphicFramePr>
        <p:xfrm>
          <a:off x="6096000" y="2585679"/>
          <a:ext cx="453600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494931947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360900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西暦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台数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2009/3</a:t>
                      </a:r>
                      <a:r>
                        <a:rPr kumimoji="1" lang="ja-JP" altLang="en-US" sz="20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2,685,900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4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2019/3</a:t>
                      </a:r>
                      <a:r>
                        <a:rPr kumimoji="1" lang="ja-JP" altLang="en-US" sz="20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2,810,521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39118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2E1F5D-84AE-4D47-846A-F9D801D84D45}"/>
              </a:ext>
            </a:extLst>
          </p:cNvPr>
          <p:cNvSpPr txBox="1"/>
          <p:nvPr/>
        </p:nvSpPr>
        <p:spPr>
          <a:xfrm>
            <a:off x="1013010" y="5408412"/>
            <a:ext cx="10838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</a:t>
            </a:r>
            <a:r>
              <a:rPr lang="ja-JP" altLang="en-US" sz="1600" dirty="0"/>
              <a:t>一般財団法人自動車検査登録情報協会</a:t>
            </a:r>
            <a:endParaRPr lang="en-US" altLang="ja-JP" sz="1600" dirty="0"/>
          </a:p>
          <a:p>
            <a:r>
              <a:rPr lang="ja-JP" altLang="en-US" sz="1600" dirty="0"/>
              <a:t>都道府県別・車種別自動車保有台数</a:t>
            </a:r>
            <a:r>
              <a:rPr lang="en-US" altLang="ja-JP" sz="1600" dirty="0"/>
              <a:t>(</a:t>
            </a:r>
            <a:r>
              <a:rPr lang="ja-JP" altLang="en-US" sz="1600" dirty="0"/>
              <a:t>軽自動車含む</a:t>
            </a:r>
            <a:r>
              <a:rPr lang="en-US" altLang="ja-JP" sz="1600" dirty="0"/>
              <a:t>),</a:t>
            </a:r>
          </a:p>
          <a:p>
            <a:r>
              <a:rPr lang="ja-JP" altLang="en-US" sz="1600" dirty="0"/>
              <a:t>最終閲覧日</a:t>
            </a:r>
            <a:r>
              <a:rPr lang="en-US" altLang="ja-JP" sz="1600" dirty="0"/>
              <a:t>2019/6/25,</a:t>
            </a:r>
          </a:p>
          <a:p>
            <a:r>
              <a:rPr lang="en-US" altLang="ja-JP" sz="1600" dirty="0">
                <a:hlinkClick r:id="rId2"/>
              </a:rPr>
              <a:t>https://www.airia.or.jp/publish/statistics/number.html</a:t>
            </a:r>
            <a:endParaRPr lang="en-US" altLang="ja-JP" sz="1600" dirty="0"/>
          </a:p>
          <a:p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441F28-CBBD-441C-A9CE-58F7019D8917}"/>
              </a:ext>
            </a:extLst>
          </p:cNvPr>
          <p:cNvSpPr txBox="1"/>
          <p:nvPr/>
        </p:nvSpPr>
        <p:spPr>
          <a:xfrm>
            <a:off x="2879905" y="4290698"/>
            <a:ext cx="6067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やはり都市別に保有台数の変化の仕方が異なる</a:t>
            </a:r>
            <a:endParaRPr lang="en-US" altLang="ja-JP" sz="2000" dirty="0"/>
          </a:p>
          <a:p>
            <a:pPr algn="ctr"/>
            <a:r>
              <a:rPr lang="ja-JP" altLang="en-US" sz="2000" dirty="0"/>
              <a:t>恐らく公共交通の数に関係している</a:t>
            </a:r>
            <a:endParaRPr lang="en-US" altLang="ja-JP" sz="2000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34AAA7BE-F8E2-48C2-9137-A555F67DA145}"/>
              </a:ext>
            </a:extLst>
          </p:cNvPr>
          <p:cNvSpPr/>
          <p:nvPr/>
        </p:nvSpPr>
        <p:spPr>
          <a:xfrm>
            <a:off x="1565834" y="4432934"/>
            <a:ext cx="848659" cy="4234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37735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A8808C-4665-4714-BDCF-C0D41B509785}"/>
              </a:ext>
            </a:extLst>
          </p:cNvPr>
          <p:cNvSpPr txBox="1"/>
          <p:nvPr/>
        </p:nvSpPr>
        <p:spPr>
          <a:xfrm>
            <a:off x="534893" y="414829"/>
            <a:ext cx="465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1.1 </a:t>
            </a:r>
            <a:r>
              <a:rPr kumimoji="1" lang="ja-JP" altLang="en-US" sz="2400" dirty="0"/>
              <a:t>研究背景について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CDA13A-84BD-4775-AF96-4046A021B5A4}"/>
              </a:ext>
            </a:extLst>
          </p:cNvPr>
          <p:cNvSpPr txBox="1"/>
          <p:nvPr/>
        </p:nvSpPr>
        <p:spPr>
          <a:xfrm>
            <a:off x="956232" y="1171775"/>
            <a:ext cx="9914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②カーシェアリング利用者の自家用車保有の有無について</a:t>
            </a:r>
          </a:p>
        </p:txBody>
      </p:sp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D2FC30A4-6237-4903-A425-C706534E5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184" y="1737557"/>
            <a:ext cx="6577061" cy="239079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046A5F5-921B-476F-A5FF-C58062CA7BDA}"/>
              </a:ext>
            </a:extLst>
          </p:cNvPr>
          <p:cNvSpPr txBox="1"/>
          <p:nvPr/>
        </p:nvSpPr>
        <p:spPr>
          <a:xfrm>
            <a:off x="962208" y="5427924"/>
            <a:ext cx="10838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</a:t>
            </a:r>
            <a:r>
              <a:rPr lang="ja-JP" altLang="en-US" sz="1600" dirty="0"/>
              <a:t>タイムズ</a:t>
            </a:r>
            <a:r>
              <a:rPr lang="en-US" altLang="ja-JP" sz="1600" dirty="0"/>
              <a:t>24</a:t>
            </a:r>
            <a:r>
              <a:rPr lang="ja-JP" altLang="en-US" sz="1600" dirty="0"/>
              <a:t>株式会社</a:t>
            </a:r>
            <a:r>
              <a:rPr lang="en-US" altLang="ja-JP" sz="1600" dirty="0"/>
              <a:t>,</a:t>
            </a:r>
          </a:p>
          <a:p>
            <a:r>
              <a:rPr lang="ja-JP" altLang="en-US" sz="1600" dirty="0"/>
              <a:t>個人会員を対象に実施した「カーシェアリングに関するアンケート」の結果</a:t>
            </a:r>
            <a:endParaRPr lang="en-US" altLang="ja-JP" sz="1600" dirty="0"/>
          </a:p>
          <a:p>
            <a:r>
              <a:rPr lang="ja-JP" altLang="en-US" sz="1600" dirty="0"/>
              <a:t>最終閲覧日</a:t>
            </a:r>
            <a:r>
              <a:rPr lang="en-US" altLang="ja-JP" sz="1600" dirty="0"/>
              <a:t>2019/6/25,</a:t>
            </a:r>
          </a:p>
          <a:p>
            <a:r>
              <a:rPr lang="en-US" altLang="ja-JP" sz="1600" dirty="0">
                <a:hlinkClick r:id="rId3"/>
              </a:rPr>
              <a:t>http://www.times24.co.jp/news/2018/07/20180703-2.html</a:t>
            </a:r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4C9018AA-0EB9-49F0-8A3B-FA73C164A9E5}"/>
              </a:ext>
            </a:extLst>
          </p:cNvPr>
          <p:cNvSpPr/>
          <p:nvPr/>
        </p:nvSpPr>
        <p:spPr>
          <a:xfrm>
            <a:off x="1776525" y="4514849"/>
            <a:ext cx="848659" cy="4234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F9F6B2-08E2-4610-A6B9-251EE94468DB}"/>
              </a:ext>
            </a:extLst>
          </p:cNvPr>
          <p:cNvSpPr txBox="1"/>
          <p:nvPr/>
        </p:nvSpPr>
        <p:spPr>
          <a:xfrm>
            <a:off x="2090269" y="4526501"/>
            <a:ext cx="801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カーシェアリング利用者の</a:t>
            </a:r>
            <a:r>
              <a:rPr kumimoji="1" lang="en-US" altLang="ja-JP" sz="2000" dirty="0"/>
              <a:t>8</a:t>
            </a:r>
            <a:r>
              <a:rPr kumimoji="1" lang="ja-JP" altLang="en-US" sz="2000" dirty="0"/>
              <a:t>割は自動車を保有していない</a:t>
            </a:r>
          </a:p>
        </p:txBody>
      </p:sp>
    </p:spTree>
    <p:extLst>
      <p:ext uri="{BB962C8B-B14F-4D97-AF65-F5344CB8AC3E}">
        <p14:creationId xmlns:p14="http://schemas.microsoft.com/office/powerpoint/2010/main" val="282333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FDE41A-A201-450B-BE41-AA4313FC0FF5}"/>
              </a:ext>
            </a:extLst>
          </p:cNvPr>
          <p:cNvSpPr txBox="1"/>
          <p:nvPr/>
        </p:nvSpPr>
        <p:spPr>
          <a:xfrm>
            <a:off x="534893" y="408853"/>
            <a:ext cx="465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1.1 </a:t>
            </a:r>
            <a:r>
              <a:rPr kumimoji="1" lang="ja-JP" altLang="en-US" sz="2400" dirty="0"/>
              <a:t>研究背景について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DEFC0B-BFED-4B71-B6CA-9716A3FE5DEA}"/>
              </a:ext>
            </a:extLst>
          </p:cNvPr>
          <p:cNvSpPr txBox="1"/>
          <p:nvPr/>
        </p:nvSpPr>
        <p:spPr>
          <a:xfrm>
            <a:off x="821762" y="5647650"/>
            <a:ext cx="10838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[3]</a:t>
            </a:r>
            <a:r>
              <a:rPr lang="zh-TW" altLang="en-US" sz="1600" dirty="0"/>
              <a:t>東京都総務局統計部</a:t>
            </a:r>
            <a:r>
              <a:rPr lang="en-US" altLang="ja-JP" sz="1600" dirty="0"/>
              <a:t>,</a:t>
            </a:r>
            <a:r>
              <a:rPr lang="ja-JP" altLang="en-US" sz="1600" dirty="0"/>
              <a:t>人口の動き</a:t>
            </a:r>
            <a:endParaRPr lang="en-US" altLang="ja-JP" sz="1600" dirty="0"/>
          </a:p>
          <a:p>
            <a:r>
              <a:rPr lang="ja-JP" altLang="en-US" sz="1600" dirty="0"/>
              <a:t>最終閲覧日</a:t>
            </a:r>
            <a:r>
              <a:rPr lang="en-US" altLang="ja-JP" sz="1600" dirty="0"/>
              <a:t>2019/6/25,</a:t>
            </a:r>
          </a:p>
          <a:p>
            <a:r>
              <a:rPr lang="en-US" altLang="ja-JP" sz="1600" dirty="0">
                <a:hlinkClick r:id="rId2"/>
              </a:rPr>
              <a:t>http://www.toukei.metro.tokyo.jp/jugoki/2009/ju09q10000.htm</a:t>
            </a:r>
            <a:r>
              <a:rPr lang="en-US" altLang="ja-JP" sz="1600" dirty="0"/>
              <a:t>,</a:t>
            </a:r>
          </a:p>
          <a:p>
            <a:r>
              <a:rPr lang="en-US" altLang="ja-JP" sz="1600" dirty="0">
                <a:hlinkClick r:id="rId3"/>
              </a:rPr>
              <a:t>http://www.toukei.metro.tokyo.jp/jsuikei/js-index.htm</a:t>
            </a:r>
            <a:r>
              <a:rPr lang="en-US" altLang="ja-JP" sz="1600" dirty="0"/>
              <a:t>,</a:t>
            </a:r>
          </a:p>
          <a:p>
            <a:endParaRPr lang="en-US" altLang="ja-JP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409DDF-6A18-4BCD-AED1-F87A45A65120}"/>
              </a:ext>
            </a:extLst>
          </p:cNvPr>
          <p:cNvSpPr txBox="1"/>
          <p:nvPr/>
        </p:nvSpPr>
        <p:spPr>
          <a:xfrm>
            <a:off x="6834239" y="1210350"/>
            <a:ext cx="414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③東京都の人口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A330EB6-866F-43DF-827B-48021344D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16715"/>
              </p:ext>
            </p:extLst>
          </p:nvPr>
        </p:nvGraphicFramePr>
        <p:xfrm>
          <a:off x="6834239" y="1739425"/>
          <a:ext cx="453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494931947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360900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西暦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人数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2009/3</a:t>
                      </a:r>
                      <a:r>
                        <a:rPr kumimoji="1" lang="ja-JP" altLang="en-US" sz="20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12,908,856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4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2019/3</a:t>
                      </a:r>
                      <a:r>
                        <a:rPr kumimoji="1" lang="ja-JP" altLang="en-US" sz="20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13,857,129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391187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0390B9E9-E4DB-4BDB-904A-8FE6574E3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28094"/>
              </p:ext>
            </p:extLst>
          </p:nvPr>
        </p:nvGraphicFramePr>
        <p:xfrm>
          <a:off x="821763" y="1756735"/>
          <a:ext cx="453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494931947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3609006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西暦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台数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2009/3</a:t>
                      </a:r>
                      <a:r>
                        <a:rPr kumimoji="1" lang="ja-JP" altLang="en-US" sz="20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3,164,227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4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2019/3</a:t>
                      </a:r>
                      <a:r>
                        <a:rPr kumimoji="1" lang="ja-JP" altLang="en-US" sz="2000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3,157,277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39118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8DA01B-A95E-4F18-B0C4-DB7B61B3017D}"/>
              </a:ext>
            </a:extLst>
          </p:cNvPr>
          <p:cNvSpPr txBox="1"/>
          <p:nvPr/>
        </p:nvSpPr>
        <p:spPr>
          <a:xfrm>
            <a:off x="821762" y="1227660"/>
            <a:ext cx="4712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①東京都における自動車保有台数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C83501-279E-48F7-9277-9486534A9449}"/>
              </a:ext>
            </a:extLst>
          </p:cNvPr>
          <p:cNvSpPr txBox="1"/>
          <p:nvPr/>
        </p:nvSpPr>
        <p:spPr>
          <a:xfrm>
            <a:off x="2064864" y="3103526"/>
            <a:ext cx="8011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約</a:t>
            </a:r>
            <a:r>
              <a:rPr kumimoji="1" lang="en-US" altLang="ja-JP" sz="2000" dirty="0"/>
              <a:t>94</a:t>
            </a:r>
            <a:r>
              <a:rPr kumimoji="1" lang="ja-JP" altLang="en-US" sz="2000" dirty="0"/>
              <a:t>万人の人口増加に対して自動車保有台数は約</a:t>
            </a:r>
            <a:r>
              <a:rPr kumimoji="1" lang="en-US" altLang="ja-JP" sz="2000" dirty="0"/>
              <a:t>7000</a:t>
            </a:r>
            <a:r>
              <a:rPr kumimoji="1" lang="ja-JP" altLang="en-US" sz="2000" dirty="0"/>
              <a:t>台減少</a:t>
            </a:r>
            <a:endParaRPr kumimoji="1" lang="en-US" altLang="ja-JP" sz="2000" dirty="0"/>
          </a:p>
          <a:p>
            <a:pPr algn="ctr"/>
            <a:r>
              <a:rPr lang="ja-JP" altLang="en-US" sz="2000" dirty="0"/>
              <a:t>＋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AC51BA-4D5D-4474-938B-E819256EC915}"/>
              </a:ext>
            </a:extLst>
          </p:cNvPr>
          <p:cNvSpPr txBox="1"/>
          <p:nvPr/>
        </p:nvSpPr>
        <p:spPr>
          <a:xfrm>
            <a:off x="2064864" y="3703371"/>
            <a:ext cx="801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カーシェアリング利用者の</a:t>
            </a:r>
            <a:r>
              <a:rPr kumimoji="1" lang="en-US" altLang="ja-JP" sz="2000" dirty="0"/>
              <a:t>8</a:t>
            </a:r>
            <a:r>
              <a:rPr kumimoji="1" lang="ja-JP" altLang="en-US" sz="2000" dirty="0"/>
              <a:t>割は自動車を保有していない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C820AC5-88C3-44E3-89C1-47F10ABD2A5F}"/>
              </a:ext>
            </a:extLst>
          </p:cNvPr>
          <p:cNvSpPr/>
          <p:nvPr/>
        </p:nvSpPr>
        <p:spPr>
          <a:xfrm rot="5400000">
            <a:off x="5842523" y="4219808"/>
            <a:ext cx="471096" cy="4234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60ADD5-84B7-4219-A58D-B9C680B5BCE6}"/>
              </a:ext>
            </a:extLst>
          </p:cNvPr>
          <p:cNvSpPr txBox="1"/>
          <p:nvPr/>
        </p:nvSpPr>
        <p:spPr>
          <a:xfrm>
            <a:off x="2064864" y="4759550"/>
            <a:ext cx="8011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100" u="sng" dirty="0"/>
              <a:t>特定の地域では</a:t>
            </a:r>
            <a:r>
              <a:rPr kumimoji="1" lang="ja-JP" altLang="en-US" sz="2100" u="sng" dirty="0">
                <a:solidFill>
                  <a:srgbClr val="FF0000"/>
                </a:solidFill>
              </a:rPr>
              <a:t>自動車を保有していない人</a:t>
            </a:r>
            <a:r>
              <a:rPr kumimoji="1" lang="ja-JP" altLang="en-US" sz="2100" u="sng" dirty="0"/>
              <a:t>が増加しており、</a:t>
            </a:r>
            <a:endParaRPr kumimoji="1" lang="en-US" altLang="ja-JP" sz="2100" u="sng" dirty="0"/>
          </a:p>
          <a:p>
            <a:pPr algn="ctr"/>
            <a:r>
              <a:rPr kumimoji="1" lang="ja-JP" altLang="en-US" sz="2100" u="sng" dirty="0"/>
              <a:t>カーシェアリングの利用者数増加につながっている</a:t>
            </a:r>
          </a:p>
        </p:txBody>
      </p:sp>
    </p:spTree>
    <p:extLst>
      <p:ext uri="{BB962C8B-B14F-4D97-AF65-F5344CB8AC3E}">
        <p14:creationId xmlns:p14="http://schemas.microsoft.com/office/powerpoint/2010/main" val="55942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D7D889C-1F0C-44A5-9B70-26EAEA38E2E4}"/>
              </a:ext>
            </a:extLst>
          </p:cNvPr>
          <p:cNvSpPr txBox="1"/>
          <p:nvPr/>
        </p:nvSpPr>
        <p:spPr>
          <a:xfrm>
            <a:off x="1524000" y="1587737"/>
            <a:ext cx="5989983" cy="5554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レンタカーとカーシェアリングの比較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33B6B454-8BEA-4A7D-A1E6-498B9FC7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13277"/>
              </p:ext>
            </p:extLst>
          </p:nvPr>
        </p:nvGraphicFramePr>
        <p:xfrm>
          <a:off x="1802295" y="2108981"/>
          <a:ext cx="8587410" cy="37414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2290">
                  <a:extLst>
                    <a:ext uri="{9D8B030D-6E8A-4147-A177-3AD203B41FA5}">
                      <a16:colId xmlns:a16="http://schemas.microsoft.com/office/drawing/2014/main" val="487956018"/>
                    </a:ext>
                  </a:extLst>
                </a:gridCol>
                <a:gridCol w="3712560">
                  <a:extLst>
                    <a:ext uri="{9D8B030D-6E8A-4147-A177-3AD203B41FA5}">
                      <a16:colId xmlns:a16="http://schemas.microsoft.com/office/drawing/2014/main" val="1489891529"/>
                    </a:ext>
                  </a:extLst>
                </a:gridCol>
                <a:gridCol w="3712560">
                  <a:extLst>
                    <a:ext uri="{9D8B030D-6E8A-4147-A177-3AD203B41FA5}">
                      <a16:colId xmlns:a16="http://schemas.microsoft.com/office/drawing/2014/main" val="3708256728"/>
                    </a:ext>
                  </a:extLst>
                </a:gridCol>
              </a:tblGrid>
              <a:tr h="564418">
                <a:tc>
                  <a:txBody>
                    <a:bodyPr/>
                    <a:lstStyle/>
                    <a:p>
                      <a:pPr algn="ctr"/>
                      <a:br>
                        <a:rPr lang="ja-JP" altLang="en-US" sz="2000" dirty="0">
                          <a:effectLst/>
                        </a:rPr>
                      </a:br>
                      <a:endParaRPr lang="ja-JP" altLang="en-US" sz="2000" b="1" dirty="0">
                        <a:solidFill>
                          <a:srgbClr val="4B3A24"/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effectLst/>
                        </a:rPr>
                        <a:t>カーシェアリング</a:t>
                      </a:r>
                      <a:endParaRPr lang="ja-JP" altLang="en-US" sz="2000" b="1" dirty="0">
                        <a:solidFill>
                          <a:srgbClr val="4B3A24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effectLst/>
                        </a:rPr>
                        <a:t>レンタカー</a:t>
                      </a:r>
                      <a:endParaRPr lang="ja-JP" altLang="en-US" sz="2000" b="1" dirty="0">
                        <a:solidFill>
                          <a:srgbClr val="4B3A24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64319254"/>
                  </a:ext>
                </a:extLst>
              </a:tr>
              <a:tr h="5715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effectLst/>
                        </a:rPr>
                        <a:t>貸出時間</a:t>
                      </a:r>
                      <a:endParaRPr lang="zh-TW" altLang="en-US" sz="2000" b="1" dirty="0">
                        <a:solidFill>
                          <a:srgbClr val="4B3A24"/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1" dirty="0">
                          <a:solidFill>
                            <a:srgbClr val="C00000"/>
                          </a:solidFill>
                          <a:effectLst/>
                        </a:rPr>
                        <a:t>24</a:t>
                      </a:r>
                      <a:r>
                        <a:rPr lang="ja-JP" altLang="en-US" sz="2400" b="1" dirty="0">
                          <a:solidFill>
                            <a:srgbClr val="C00000"/>
                          </a:solidFill>
                          <a:effectLst/>
                        </a:rPr>
                        <a:t>時間</a:t>
                      </a:r>
                      <a:r>
                        <a:rPr lang="ja-JP" altLang="en-US" sz="2400" dirty="0">
                          <a:effectLst/>
                        </a:rPr>
                        <a:t>いつでも</a:t>
                      </a:r>
                      <a:r>
                        <a:rPr lang="en-US" altLang="ja-JP" sz="2400" dirty="0">
                          <a:effectLst/>
                        </a:rPr>
                        <a:t>OK</a:t>
                      </a:r>
                      <a:endParaRPr lang="ja-JP" altLang="en-US" sz="2400" dirty="0">
                        <a:solidFill>
                          <a:srgbClr val="4B3A24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effectLst/>
                        </a:rPr>
                        <a:t>基本的には</a:t>
                      </a:r>
                      <a:r>
                        <a:rPr lang="en-US" altLang="ja-JP" sz="2400" dirty="0">
                          <a:effectLst/>
                        </a:rPr>
                        <a:t>8</a:t>
                      </a:r>
                      <a:r>
                        <a:rPr lang="ja-JP" altLang="en-US" sz="2400" dirty="0">
                          <a:effectLst/>
                        </a:rPr>
                        <a:t>～</a:t>
                      </a:r>
                      <a:r>
                        <a:rPr lang="en-US" altLang="ja-JP" sz="2400" dirty="0">
                          <a:effectLst/>
                        </a:rPr>
                        <a:t>20</a:t>
                      </a:r>
                      <a:r>
                        <a:rPr lang="ja-JP" altLang="en-US" sz="2400" dirty="0">
                          <a:effectLst/>
                        </a:rPr>
                        <a:t>：</a:t>
                      </a:r>
                      <a:r>
                        <a:rPr lang="en-US" altLang="ja-JP" sz="2400" dirty="0">
                          <a:effectLst/>
                        </a:rPr>
                        <a:t>00</a:t>
                      </a:r>
                      <a:endParaRPr lang="ja-JP" altLang="en-US" sz="2400" dirty="0">
                        <a:solidFill>
                          <a:srgbClr val="4B3A24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55640375"/>
                  </a:ext>
                </a:extLst>
              </a:tr>
              <a:tr h="84662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b="1" dirty="0">
                          <a:effectLst/>
                        </a:rPr>
                        <a:t>ガソリン</a:t>
                      </a:r>
                      <a:endParaRPr lang="ja-JP" altLang="en-US" sz="2000" b="1" dirty="0">
                        <a:solidFill>
                          <a:srgbClr val="4B3A24"/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b="1" dirty="0">
                          <a:solidFill>
                            <a:srgbClr val="C00000"/>
                          </a:solidFill>
                          <a:effectLst/>
                        </a:rPr>
                        <a:t>無料</a:t>
                      </a:r>
                      <a:br>
                        <a:rPr lang="ja-JP" altLang="en-US" sz="2400" dirty="0">
                          <a:effectLst/>
                        </a:rPr>
                      </a:br>
                      <a:r>
                        <a:rPr lang="ja-JP" altLang="en-US" sz="2400" dirty="0">
                          <a:effectLst/>
                        </a:rPr>
                        <a:t>半分以下になったら給油</a:t>
                      </a:r>
                      <a:endParaRPr lang="en-US" altLang="ja-JP" sz="2400" dirty="0">
                        <a:effectLst/>
                      </a:endParaRPr>
                    </a:p>
                    <a:p>
                      <a:pPr algn="ctr"/>
                      <a:r>
                        <a:rPr lang="ja-JP" altLang="en-US" sz="2400" dirty="0">
                          <a:effectLst/>
                        </a:rPr>
                        <a:t>（専用の給油カードあり）</a:t>
                      </a:r>
                      <a:endParaRPr lang="ja-JP" altLang="en-US" sz="2400" dirty="0">
                        <a:solidFill>
                          <a:srgbClr val="4B3A24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effectLst/>
                        </a:rPr>
                        <a:t>自腹</a:t>
                      </a:r>
                      <a:br>
                        <a:rPr lang="ja-JP" altLang="en-US" sz="2400" dirty="0">
                          <a:effectLst/>
                        </a:rPr>
                      </a:br>
                      <a:r>
                        <a:rPr lang="ja-JP" altLang="en-US" sz="2400" dirty="0">
                          <a:effectLst/>
                        </a:rPr>
                        <a:t>満タン返し</a:t>
                      </a:r>
                      <a:endParaRPr lang="ja-JP" altLang="en-US" sz="2400" dirty="0">
                        <a:solidFill>
                          <a:srgbClr val="4B3A24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9702350"/>
                  </a:ext>
                </a:extLst>
              </a:tr>
              <a:tr h="60928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b="1" dirty="0">
                          <a:solidFill>
                            <a:srgbClr val="4B3A24"/>
                          </a:solidFill>
                          <a:effectLst/>
                        </a:rPr>
                        <a:t>金額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solidFill>
                            <a:srgbClr val="4B3A24"/>
                          </a:solidFill>
                          <a:effectLst/>
                        </a:rPr>
                        <a:t>例：タイムズ</a:t>
                      </a:r>
                      <a:r>
                        <a:rPr lang="en-US" altLang="ja-JP" sz="2400" dirty="0">
                          <a:solidFill>
                            <a:srgbClr val="4B3A24"/>
                          </a:solidFill>
                          <a:effectLst/>
                        </a:rPr>
                        <a:t>24</a:t>
                      </a:r>
                    </a:p>
                    <a:p>
                      <a:pPr algn="ctr"/>
                      <a:r>
                        <a:rPr lang="en-US" altLang="ja-JP" sz="2400" dirty="0">
                          <a:solidFill>
                            <a:srgbClr val="4B3A24"/>
                          </a:solidFill>
                          <a:effectLst/>
                        </a:rPr>
                        <a:t>15</a:t>
                      </a:r>
                      <a:r>
                        <a:rPr lang="ja-JP" altLang="en-US" sz="2400" dirty="0">
                          <a:solidFill>
                            <a:srgbClr val="4B3A24"/>
                          </a:solidFill>
                          <a:effectLst/>
                        </a:rPr>
                        <a:t>分　</a:t>
                      </a:r>
                      <a:r>
                        <a:rPr lang="en-US" altLang="ja-JP" sz="2400" dirty="0">
                          <a:solidFill>
                            <a:srgbClr val="4B3A24"/>
                          </a:solidFill>
                          <a:effectLst/>
                        </a:rPr>
                        <a:t>:206</a:t>
                      </a:r>
                    </a:p>
                    <a:p>
                      <a:pPr algn="ctr"/>
                      <a:r>
                        <a:rPr lang="en-US" altLang="ja-JP" sz="2400" dirty="0">
                          <a:solidFill>
                            <a:srgbClr val="4B3A24"/>
                          </a:solidFill>
                          <a:effectLst/>
                        </a:rPr>
                        <a:t>6</a:t>
                      </a:r>
                      <a:r>
                        <a:rPr lang="ja-JP" altLang="en-US" sz="2400" dirty="0">
                          <a:solidFill>
                            <a:srgbClr val="4B3A24"/>
                          </a:solidFill>
                          <a:effectLst/>
                        </a:rPr>
                        <a:t>時間　：</a:t>
                      </a:r>
                      <a:r>
                        <a:rPr lang="en-US" altLang="ja-JP" sz="2400" b="1" dirty="0">
                          <a:solidFill>
                            <a:srgbClr val="C00000"/>
                          </a:solidFill>
                          <a:effectLst/>
                        </a:rPr>
                        <a:t>4020</a:t>
                      </a:r>
                    </a:p>
                    <a:p>
                      <a:pPr algn="ctr"/>
                      <a:r>
                        <a:rPr lang="en-US" altLang="ja-JP" sz="2400" dirty="0">
                          <a:solidFill>
                            <a:srgbClr val="4B3A24"/>
                          </a:solidFill>
                          <a:effectLst/>
                        </a:rPr>
                        <a:t>12</a:t>
                      </a:r>
                      <a:r>
                        <a:rPr lang="ja-JP" altLang="en-US" sz="2400" dirty="0">
                          <a:solidFill>
                            <a:srgbClr val="4B3A24"/>
                          </a:solidFill>
                          <a:effectLst/>
                        </a:rPr>
                        <a:t>時間　：</a:t>
                      </a:r>
                      <a:r>
                        <a:rPr lang="en-US" altLang="ja-JP" sz="2400" dirty="0">
                          <a:solidFill>
                            <a:srgbClr val="4B3A24"/>
                          </a:solidFill>
                          <a:effectLst/>
                        </a:rPr>
                        <a:t>8230</a:t>
                      </a:r>
                      <a:endParaRPr lang="ja-JP" altLang="en-US" sz="2400" dirty="0">
                        <a:solidFill>
                          <a:srgbClr val="4B3A24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>
                          <a:solidFill>
                            <a:srgbClr val="4B3A24"/>
                          </a:solidFill>
                          <a:effectLst/>
                        </a:rPr>
                        <a:t>例：トヨタレンタカー</a:t>
                      </a:r>
                      <a:endParaRPr lang="en-US" altLang="ja-JP" sz="2400" dirty="0">
                        <a:solidFill>
                          <a:srgbClr val="4B3A24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ja-JP" sz="2400" dirty="0">
                          <a:solidFill>
                            <a:srgbClr val="4B3A24"/>
                          </a:solidFill>
                          <a:effectLst/>
                        </a:rPr>
                        <a:t>6</a:t>
                      </a:r>
                      <a:r>
                        <a:rPr lang="ja-JP" altLang="en-US" sz="2400" dirty="0">
                          <a:solidFill>
                            <a:srgbClr val="4B3A24"/>
                          </a:solidFill>
                          <a:effectLst/>
                        </a:rPr>
                        <a:t>時間　：</a:t>
                      </a:r>
                      <a:r>
                        <a:rPr lang="en-US" altLang="ja-JP" sz="2400" dirty="0">
                          <a:solidFill>
                            <a:srgbClr val="4B3A24"/>
                          </a:solidFill>
                          <a:effectLst/>
                        </a:rPr>
                        <a:t>5400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>
                          <a:solidFill>
                            <a:srgbClr val="4B3A24"/>
                          </a:solidFill>
                          <a:effectLst/>
                        </a:rPr>
                        <a:t>12</a:t>
                      </a:r>
                      <a:r>
                        <a:rPr lang="ja-JP" altLang="en-US" sz="2400" dirty="0">
                          <a:solidFill>
                            <a:srgbClr val="4B3A24"/>
                          </a:solidFill>
                          <a:effectLst/>
                        </a:rPr>
                        <a:t>時間　：</a:t>
                      </a:r>
                      <a:r>
                        <a:rPr lang="en-US" altLang="ja-JP" sz="2400" b="1" dirty="0">
                          <a:solidFill>
                            <a:srgbClr val="C00000"/>
                          </a:solidFill>
                          <a:effectLst/>
                        </a:rPr>
                        <a:t>7020</a:t>
                      </a:r>
                      <a:endParaRPr lang="ja-JP" altLang="en-US" sz="2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ja-JP" sz="2400" dirty="0">
                          <a:solidFill>
                            <a:srgbClr val="4B3A24"/>
                          </a:solidFill>
                          <a:effectLst/>
                        </a:rPr>
                        <a:t>15</a:t>
                      </a:r>
                      <a:r>
                        <a:rPr lang="ja-JP" altLang="en-US" sz="2400" dirty="0">
                          <a:solidFill>
                            <a:srgbClr val="4B3A24"/>
                          </a:solidFill>
                          <a:effectLst/>
                        </a:rPr>
                        <a:t>分でも</a:t>
                      </a:r>
                      <a:r>
                        <a:rPr lang="en-US" altLang="ja-JP" sz="2400" dirty="0">
                          <a:solidFill>
                            <a:srgbClr val="4B3A24"/>
                          </a:solidFill>
                          <a:effectLst/>
                        </a:rPr>
                        <a:t>:5400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6009924"/>
                  </a:ext>
                </a:extLst>
              </a:tr>
            </a:tbl>
          </a:graphicData>
        </a:graphic>
      </p:graphicFrame>
      <p:sp>
        <p:nvSpPr>
          <p:cNvPr id="13" name="矢印: 右 12">
            <a:extLst>
              <a:ext uri="{FF2B5EF4-FFF2-40B4-BE49-F238E27FC236}">
                <a16:creationId xmlns:a16="http://schemas.microsoft.com/office/drawing/2014/main" id="{89F5C567-09BF-48B4-9E5E-910BF312C5E6}"/>
              </a:ext>
            </a:extLst>
          </p:cNvPr>
          <p:cNvSpPr/>
          <p:nvPr/>
        </p:nvSpPr>
        <p:spPr>
          <a:xfrm>
            <a:off x="2252869" y="5945474"/>
            <a:ext cx="662609" cy="636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B62E4B8-8BFD-4EAA-B768-983E049B2F0F}"/>
              </a:ext>
            </a:extLst>
          </p:cNvPr>
          <p:cNvSpPr txBox="1"/>
          <p:nvPr/>
        </p:nvSpPr>
        <p:spPr>
          <a:xfrm>
            <a:off x="2491408" y="5999596"/>
            <a:ext cx="7209183" cy="5300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ja-JP" altLang="en-US" sz="2400" b="1" u="sng" dirty="0"/>
              <a:t>カーシェアリングは短時間での利用に最適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0965CF-AA90-464E-81F2-C393C73BDDAD}"/>
              </a:ext>
            </a:extLst>
          </p:cNvPr>
          <p:cNvSpPr txBox="1"/>
          <p:nvPr/>
        </p:nvSpPr>
        <p:spPr>
          <a:xfrm>
            <a:off x="534893" y="924640"/>
            <a:ext cx="683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④料金体系やレンタカーとの差異について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A374A2-B753-4EA5-AF31-FE5469A9E360}"/>
              </a:ext>
            </a:extLst>
          </p:cNvPr>
          <p:cNvSpPr txBox="1"/>
          <p:nvPr/>
        </p:nvSpPr>
        <p:spPr>
          <a:xfrm>
            <a:off x="534893" y="408853"/>
            <a:ext cx="465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1.1 </a:t>
            </a:r>
            <a:r>
              <a:rPr kumimoji="1" lang="ja-JP" altLang="en-US" sz="2400" dirty="0"/>
              <a:t>研究背景について</a:t>
            </a:r>
          </a:p>
        </p:txBody>
      </p:sp>
    </p:spTree>
    <p:extLst>
      <p:ext uri="{BB962C8B-B14F-4D97-AF65-F5344CB8AC3E}">
        <p14:creationId xmlns:p14="http://schemas.microsoft.com/office/powerpoint/2010/main" val="105747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AA3D31-A92F-49C0-B4E2-1176A4E1515B}"/>
              </a:ext>
            </a:extLst>
          </p:cNvPr>
          <p:cNvSpPr txBox="1"/>
          <p:nvPr/>
        </p:nvSpPr>
        <p:spPr>
          <a:xfrm>
            <a:off x="558799" y="881533"/>
            <a:ext cx="465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1.2 </a:t>
            </a:r>
            <a:r>
              <a:rPr kumimoji="1" lang="ja-JP" altLang="en-US" sz="2400" dirty="0"/>
              <a:t>研究手法について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1EDF2E-3A27-4B2B-9FBA-5B1FE31B9DAB}"/>
              </a:ext>
            </a:extLst>
          </p:cNvPr>
          <p:cNvSpPr txBox="1"/>
          <p:nvPr/>
        </p:nvSpPr>
        <p:spPr>
          <a:xfrm>
            <a:off x="920373" y="1713474"/>
            <a:ext cx="9914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Q. NAVITIME API</a:t>
            </a:r>
            <a:r>
              <a:rPr lang="ja-JP" altLang="en-US" sz="2000" dirty="0"/>
              <a:t>でカーシェアリング利用者の動きはわかるの？</a:t>
            </a:r>
            <a:endParaRPr lang="en-US" altLang="ja-JP" sz="2000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A32DC6B-2D32-439B-9DA7-06866E740B82}"/>
              </a:ext>
            </a:extLst>
          </p:cNvPr>
          <p:cNvGrpSpPr/>
          <p:nvPr/>
        </p:nvGrpSpPr>
        <p:grpSpPr>
          <a:xfrm>
            <a:off x="920373" y="2217160"/>
            <a:ext cx="10545479" cy="1666160"/>
            <a:chOff x="1039906" y="2937900"/>
            <a:chExt cx="10545479" cy="1666160"/>
          </a:xfrm>
        </p:grpSpPr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B3387024-DB4D-42C7-B12A-8C8B6E19EFB5}"/>
                </a:ext>
              </a:extLst>
            </p:cNvPr>
            <p:cNvSpPr/>
            <p:nvPr/>
          </p:nvSpPr>
          <p:spPr>
            <a:xfrm>
              <a:off x="1039906" y="2937900"/>
              <a:ext cx="848659" cy="423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D5AABC9-EE76-4C1C-A30A-4FD077AD81AA}"/>
                </a:ext>
              </a:extLst>
            </p:cNvPr>
            <p:cNvSpPr txBox="1"/>
            <p:nvPr/>
          </p:nvSpPr>
          <p:spPr>
            <a:xfrm>
              <a:off x="2303926" y="2972844"/>
              <a:ext cx="928145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/>
                <a:t>よくよく調べてみたら</a:t>
              </a:r>
              <a:r>
                <a:rPr lang="en-US" altLang="ja-JP" sz="2000" dirty="0"/>
                <a:t>NAVITIME API</a:t>
              </a:r>
              <a:r>
                <a:rPr lang="ja-JP" altLang="en-US" sz="2000" dirty="0"/>
                <a:t>ではデータ取得が不可能だった </a:t>
              </a:r>
              <a:r>
                <a:rPr lang="en-US" altLang="ja-JP" sz="2000" dirty="0"/>
                <a:t>T_T</a:t>
              </a:r>
            </a:p>
            <a:p>
              <a:r>
                <a:rPr lang="ja-JP" altLang="en-US" sz="2000" dirty="0"/>
                <a:t>・アポをとって頼んでみる</a:t>
              </a:r>
              <a:endParaRPr lang="en-US" altLang="ja-JP" sz="2000" dirty="0"/>
            </a:p>
            <a:p>
              <a:r>
                <a:rPr lang="ja-JP" altLang="en-US" sz="2000" dirty="0"/>
                <a:t>・別のオープンデータを探す</a:t>
              </a:r>
              <a:endParaRPr lang="en-US" altLang="ja-JP" sz="2000" dirty="0"/>
            </a:p>
            <a:p>
              <a:r>
                <a:rPr lang="ja-JP" altLang="en-US" sz="2000" dirty="0"/>
                <a:t>・ランダムか何かでデータを独自に作成する</a:t>
              </a:r>
              <a:endParaRPr lang="en-US" altLang="ja-JP" sz="2000" dirty="0"/>
            </a:p>
            <a:p>
              <a:r>
                <a:rPr lang="ja-JP" altLang="en-US" sz="2000" dirty="0"/>
                <a:t>のどれかで対応、、</a:t>
              </a:r>
              <a:endParaRPr lang="en-US" altLang="ja-JP" sz="2000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789C3F-4FD0-48A8-87A2-45A8B7FD64DD}"/>
              </a:ext>
            </a:extLst>
          </p:cNvPr>
          <p:cNvSpPr txBox="1"/>
          <p:nvPr/>
        </p:nvSpPr>
        <p:spPr>
          <a:xfrm>
            <a:off x="920373" y="4095371"/>
            <a:ext cx="9914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Q.</a:t>
            </a:r>
            <a:r>
              <a:rPr lang="ja-JP" altLang="en-US" sz="2000" dirty="0"/>
              <a:t> 東京駅周辺はデータがややこしくない？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18B6CB1-9952-4C09-8410-75AFCE1A1EE6}"/>
              </a:ext>
            </a:extLst>
          </p:cNvPr>
          <p:cNvGrpSpPr/>
          <p:nvPr/>
        </p:nvGrpSpPr>
        <p:grpSpPr>
          <a:xfrm>
            <a:off x="920373" y="4673909"/>
            <a:ext cx="10545479" cy="1050607"/>
            <a:chOff x="1039906" y="2937900"/>
            <a:chExt cx="10545479" cy="1050607"/>
          </a:xfrm>
        </p:grpSpPr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4713B967-91FB-45FD-AE83-38E4F390A68F}"/>
                </a:ext>
              </a:extLst>
            </p:cNvPr>
            <p:cNvSpPr/>
            <p:nvPr/>
          </p:nvSpPr>
          <p:spPr>
            <a:xfrm>
              <a:off x="1039906" y="2937900"/>
              <a:ext cx="848659" cy="4234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8FF8351-1E07-43BF-A8BF-68895AFF5B1F}"/>
                </a:ext>
              </a:extLst>
            </p:cNvPr>
            <p:cNvSpPr txBox="1"/>
            <p:nvPr/>
          </p:nvSpPr>
          <p:spPr>
            <a:xfrm>
              <a:off x="2303926" y="2972844"/>
              <a:ext cx="92814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/>
                <a:t>ステーション数からエリアを絞る</a:t>
              </a:r>
              <a:endParaRPr lang="en-US" altLang="ja-JP" sz="2000" dirty="0"/>
            </a:p>
            <a:p>
              <a:r>
                <a:rPr lang="ja-JP" altLang="en-US" sz="2000" dirty="0"/>
                <a:t>最低でも</a:t>
              </a:r>
              <a:r>
                <a:rPr lang="en-US" altLang="ja-JP" sz="2000" dirty="0"/>
                <a:t>20</a:t>
              </a:r>
              <a:r>
                <a:rPr lang="ja-JP" altLang="en-US" sz="2000" dirty="0"/>
                <a:t>程度のステーション、</a:t>
              </a:r>
              <a:endParaRPr lang="en-US" altLang="ja-JP" sz="2000" dirty="0"/>
            </a:p>
            <a:p>
              <a:r>
                <a:rPr lang="ja-JP" altLang="en-US" sz="2000" dirty="0"/>
                <a:t>できれば</a:t>
              </a:r>
              <a:r>
                <a:rPr lang="en-US" altLang="ja-JP" sz="2000" dirty="0"/>
                <a:t>30</a:t>
              </a:r>
              <a:r>
                <a:rPr lang="ja-JP" altLang="en-US" sz="2000" dirty="0"/>
                <a:t>、</a:t>
              </a:r>
              <a:r>
                <a:rPr lang="en-US" altLang="ja-JP" sz="2000" dirty="0"/>
                <a:t>40</a:t>
              </a:r>
              <a:r>
                <a:rPr lang="ja-JP" altLang="en-US" sz="2000" dirty="0"/>
                <a:t>と数を増やしたときの結果も比較したい</a:t>
              </a:r>
              <a:endParaRPr lang="en-US" altLang="ja-JP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510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AA3D31-A92F-49C0-B4E2-1176A4E1515B}"/>
              </a:ext>
            </a:extLst>
          </p:cNvPr>
          <p:cNvSpPr txBox="1"/>
          <p:nvPr/>
        </p:nvSpPr>
        <p:spPr>
          <a:xfrm>
            <a:off x="558799" y="881533"/>
            <a:ext cx="465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1.3 </a:t>
            </a:r>
            <a:r>
              <a:rPr kumimoji="1" lang="ja-JP" altLang="en-US" sz="2400" dirty="0"/>
              <a:t>新規性について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1EDF2E-3A27-4B2B-9FBA-5B1FE31B9DAB}"/>
              </a:ext>
            </a:extLst>
          </p:cNvPr>
          <p:cNvSpPr txBox="1"/>
          <p:nvPr/>
        </p:nvSpPr>
        <p:spPr>
          <a:xfrm>
            <a:off x="920373" y="1713474"/>
            <a:ext cx="9914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Q. </a:t>
            </a:r>
            <a:r>
              <a:rPr lang="ja-JP" altLang="en-US" sz="2000" dirty="0"/>
              <a:t>関君の新規性ってどこ？</a:t>
            </a:r>
            <a:endParaRPr lang="en-US" altLang="ja-JP" sz="20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B3387024-DB4D-42C7-B12A-8C8B6E19EFB5}"/>
              </a:ext>
            </a:extLst>
          </p:cNvPr>
          <p:cNvSpPr/>
          <p:nvPr/>
        </p:nvSpPr>
        <p:spPr>
          <a:xfrm>
            <a:off x="5444563" y="2700634"/>
            <a:ext cx="848659" cy="423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D5AABC9-EE76-4C1C-A30A-4FD077AD81AA}"/>
              </a:ext>
            </a:extLst>
          </p:cNvPr>
          <p:cNvSpPr txBox="1"/>
          <p:nvPr/>
        </p:nvSpPr>
        <p:spPr>
          <a:xfrm>
            <a:off x="1957286" y="2712287"/>
            <a:ext cx="2262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ユーザーを使う</a:t>
            </a:r>
            <a:endParaRPr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D34F2AF-7CFE-4809-B92B-73FC138091C1}"/>
              </a:ext>
            </a:extLst>
          </p:cNvPr>
          <p:cNvSpPr txBox="1"/>
          <p:nvPr/>
        </p:nvSpPr>
        <p:spPr>
          <a:xfrm>
            <a:off x="1957285" y="3593817"/>
            <a:ext cx="2262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移動時間を考慮</a:t>
            </a:r>
            <a:endParaRPr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57E97C-7481-46F3-910D-DFAA2361001B}"/>
              </a:ext>
            </a:extLst>
          </p:cNvPr>
          <p:cNvSpPr txBox="1"/>
          <p:nvPr/>
        </p:nvSpPr>
        <p:spPr>
          <a:xfrm>
            <a:off x="1957284" y="4475347"/>
            <a:ext cx="2844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日本のマップを用いる</a:t>
            </a:r>
            <a:endParaRPr lang="en-US" altLang="ja-JP" sz="2000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8EA93BD8-6CF6-42F6-A7D6-677198BB17EE}"/>
              </a:ext>
            </a:extLst>
          </p:cNvPr>
          <p:cNvSpPr/>
          <p:nvPr/>
        </p:nvSpPr>
        <p:spPr>
          <a:xfrm>
            <a:off x="5444563" y="3582164"/>
            <a:ext cx="848659" cy="423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7A44181-6C59-474B-B235-72875417F559}"/>
              </a:ext>
            </a:extLst>
          </p:cNvPr>
          <p:cNvSpPr/>
          <p:nvPr/>
        </p:nvSpPr>
        <p:spPr>
          <a:xfrm>
            <a:off x="5444563" y="4463994"/>
            <a:ext cx="848659" cy="423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800630F-8EDF-44E4-A1D8-4EF89783CC16}"/>
              </a:ext>
            </a:extLst>
          </p:cNvPr>
          <p:cNvSpPr txBox="1"/>
          <p:nvPr/>
        </p:nvSpPr>
        <p:spPr>
          <a:xfrm>
            <a:off x="7129921" y="2712287"/>
            <a:ext cx="3460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全く新しいわけではない</a:t>
            </a:r>
            <a:r>
              <a:rPr lang="en-US" altLang="ja-JP" sz="2000" dirty="0"/>
              <a:t>…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1FB7916-B9FB-43D5-835B-48EFDA79AC80}"/>
              </a:ext>
            </a:extLst>
          </p:cNvPr>
          <p:cNvSpPr txBox="1"/>
          <p:nvPr/>
        </p:nvSpPr>
        <p:spPr>
          <a:xfrm>
            <a:off x="7129921" y="3594860"/>
            <a:ext cx="31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ちょっとたすだけ</a:t>
            </a:r>
            <a:r>
              <a:rPr lang="en-US" altLang="ja-JP" sz="2000" dirty="0"/>
              <a:t>..?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65B7FCA-D431-4F3B-8BEE-91A237AD3F8D}"/>
              </a:ext>
            </a:extLst>
          </p:cNvPr>
          <p:cNvSpPr txBox="1"/>
          <p:nvPr/>
        </p:nvSpPr>
        <p:spPr>
          <a:xfrm>
            <a:off x="7129921" y="4475347"/>
            <a:ext cx="310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ちょっと変えるだけ</a:t>
            </a:r>
            <a:r>
              <a:rPr lang="en-US" altLang="ja-JP" sz="2000" dirty="0"/>
              <a:t>..?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5E87BF8-88FE-4A95-A48A-736CA40DBC1C}"/>
              </a:ext>
            </a:extLst>
          </p:cNvPr>
          <p:cNvSpPr txBox="1"/>
          <p:nvPr/>
        </p:nvSpPr>
        <p:spPr>
          <a:xfrm>
            <a:off x="911408" y="5580543"/>
            <a:ext cx="991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一体新規性はどこに、、、？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7244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2763CB-9E41-4824-B914-8FD4378B4CE6}"/>
              </a:ext>
            </a:extLst>
          </p:cNvPr>
          <p:cNvSpPr txBox="1"/>
          <p:nvPr/>
        </p:nvSpPr>
        <p:spPr>
          <a:xfrm>
            <a:off x="735107" y="866588"/>
            <a:ext cx="61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2. </a:t>
            </a:r>
            <a:r>
              <a:rPr lang="ja-JP" altLang="en-US" sz="2800" dirty="0"/>
              <a:t>すぐやること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EFAF83-1485-4EAB-ACA1-0FA73722D463}"/>
              </a:ext>
            </a:extLst>
          </p:cNvPr>
          <p:cNvSpPr txBox="1"/>
          <p:nvPr/>
        </p:nvSpPr>
        <p:spPr>
          <a:xfrm>
            <a:off x="950258" y="1884075"/>
            <a:ext cx="105604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 err="1"/>
              <a:t>ha:mo</a:t>
            </a:r>
            <a:r>
              <a:rPr lang="ja-JP" altLang="en-US" sz="2400" dirty="0"/>
              <a:t>等の実例、現行のサービス状況の詳細などの調査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・とりあえずサンプルでモデルを実装する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・データどうするかを考える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・仮に移動データが手に入ったとして参考になりそうな論文を読んでみる</a:t>
            </a:r>
            <a:endParaRPr lang="en-US" altLang="ja-JP" sz="2400" dirty="0"/>
          </a:p>
          <a:p>
            <a:r>
              <a:rPr lang="en-US" altLang="ja-JP" sz="2400" dirty="0"/>
              <a:t>“A fast local search approach for multi objective problem”</a:t>
            </a:r>
          </a:p>
          <a:p>
            <a:r>
              <a:rPr lang="ja-JP" altLang="en-US" sz="2400" dirty="0"/>
              <a:t>（先行論文の参考文献）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moving average</a:t>
            </a:r>
            <a:r>
              <a:rPr lang="ja-JP" altLang="en-US" sz="2400" dirty="0"/>
              <a:t>をはじめとする予測に用いるアルゴリズムについて調査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734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803</Words>
  <Application>Microsoft Office PowerPoint</Application>
  <PresentationFormat>ワイド画面</PresentationFormat>
  <Paragraphs>128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游ゴシック</vt:lpstr>
      <vt:lpstr>游ゴシック Light</vt:lpstr>
      <vt:lpstr>Arial</vt:lpstr>
      <vt:lpstr>Wingdings</vt:lpstr>
      <vt:lpstr>Office テーマ</vt:lpstr>
      <vt:lpstr>ゼミ発表6/25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ゼミ発表6/25</dc:title>
  <dc:creator>関 倖太郎</dc:creator>
  <cp:lastModifiedBy>関 倖太郎</cp:lastModifiedBy>
  <cp:revision>23</cp:revision>
  <dcterms:created xsi:type="dcterms:W3CDTF">2019-06-24T18:41:12Z</dcterms:created>
  <dcterms:modified xsi:type="dcterms:W3CDTF">2019-06-25T05:30:12Z</dcterms:modified>
</cp:coreProperties>
</file>