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93" r:id="rId4"/>
    <p:sldId id="294" r:id="rId5"/>
    <p:sldId id="295" r:id="rId6"/>
    <p:sldId id="296" r:id="rId7"/>
    <p:sldId id="297" r:id="rId8"/>
    <p:sldId id="299" r:id="rId9"/>
    <p:sldId id="29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293"/>
            <p14:sldId id="294"/>
            <p14:sldId id="295"/>
            <p14:sldId id="296"/>
            <p14:sldId id="297"/>
            <p14:sldId id="299"/>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E36"/>
    <a:srgbClr val="9E373E"/>
    <a:srgbClr val="FFCCCC"/>
    <a:srgbClr val="F2F2F2"/>
    <a:srgbClr val="FF7C80"/>
    <a:srgbClr val="3F5959"/>
    <a:srgbClr val="063559"/>
    <a:srgbClr val="F3D9A0"/>
    <a:srgbClr val="FFD599"/>
    <a:srgbClr val="9BC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753"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4250266" y="3352055"/>
            <a:ext cx="4460571"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2019/6/25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2019/6/25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2019/6/25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2019/6/25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2019/6/25</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2019/6/25</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2019/6/25</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2019/6/25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2019/6/25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63340"/>
            <a:ext cx="7872506" cy="1707007"/>
          </a:xfrm>
        </p:spPr>
        <p:txBody>
          <a:bodyPr>
            <a:normAutofit fontScale="90000"/>
          </a:bodyPr>
          <a:lstStyle/>
          <a:p>
            <a:r>
              <a:rPr lang="ja-JP" altLang="ja-JP" b="1" dirty="0"/>
              <a:t>ワンウェイ型カーシェアリング</a:t>
            </a:r>
            <a:br>
              <a:rPr lang="en-US" altLang="ja-JP" b="1" dirty="0"/>
            </a:br>
            <a:r>
              <a:rPr lang="ja-JP" altLang="ja-JP" b="1" dirty="0"/>
              <a:t>における利用者による再配置を</a:t>
            </a:r>
            <a:br>
              <a:rPr lang="en-US" altLang="ja-JP" b="1" dirty="0"/>
            </a:br>
            <a:r>
              <a:rPr lang="ja-JP" altLang="ja-JP" b="1" dirty="0"/>
              <a:t>考慮した再配置問題の</a:t>
            </a:r>
            <a:r>
              <a:rPr lang="ja-JP" altLang="en-US" b="1" dirty="0"/>
              <a:t>最適化</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9637" y="763112"/>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a:t>
            </a:r>
            <a:r>
              <a:rPr lang="ja-JP" altLang="en-US" sz="2400" dirty="0">
                <a:latin typeface="ＭＳ Ｐゴシック" panose="020B0600070205080204" pitchFamily="50" charset="-128"/>
                <a:ea typeface="ＭＳ Ｐゴシック" panose="020B0600070205080204" pitchFamily="50" charset="-128"/>
              </a:rPr>
              <a:t>自動車の</a:t>
            </a:r>
            <a:r>
              <a:rPr lang="ja-JP" altLang="ja-JP" sz="2400" b="1" dirty="0">
                <a:solidFill>
                  <a:srgbClr val="FF0000"/>
                </a:solidFill>
                <a:latin typeface="ＭＳ Ｐゴシック" panose="020B0600070205080204" pitchFamily="50" charset="-128"/>
                <a:ea typeface="ＭＳ Ｐゴシック" panose="020B0600070205080204" pitchFamily="50" charset="-128"/>
              </a:rPr>
              <a:t>駐車スペース</a:t>
            </a:r>
            <a:r>
              <a:rPr lang="ja-JP" altLang="en-US" sz="2400" b="1" dirty="0">
                <a:solidFill>
                  <a:srgbClr val="FF0000"/>
                </a:solidFill>
                <a:latin typeface="ＭＳ Ｐゴシック" panose="020B0600070205080204" pitchFamily="50" charset="-128"/>
                <a:ea typeface="ＭＳ Ｐゴシック" panose="020B0600070205080204" pitchFamily="50" charset="-128"/>
              </a:rPr>
              <a:t>不足</a:t>
            </a:r>
            <a:r>
              <a:rPr lang="ja-JP" altLang="en-US" sz="2400" dirty="0">
                <a:latin typeface="ＭＳ Ｐゴシック" panose="020B0600070205080204" pitchFamily="50" charset="-128"/>
                <a:ea typeface="ＭＳ Ｐゴシック" panose="020B0600070205080204" pitchFamily="50" charset="-128"/>
              </a:rPr>
              <a:t>や</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br>
              <a:rPr lang="en-US" altLang="ja-JP" sz="2400" dirty="0">
                <a:latin typeface="ＭＳ Ｐゴシック" panose="020B0600070205080204" pitchFamily="50" charset="-128"/>
                <a:ea typeface="ＭＳ Ｐゴシック" panose="020B0600070205080204" pitchFamily="50" charset="-128"/>
              </a:rPr>
            </a:br>
            <a:r>
              <a:rPr lang="ja-JP" altLang="en-US" sz="2400" dirty="0">
                <a:latin typeface="ＭＳ Ｐゴシック" panose="020B0600070205080204" pitchFamily="50" charset="-128"/>
                <a:ea typeface="ＭＳ Ｐゴシック" panose="020B0600070205080204" pitchFamily="50" charset="-128"/>
              </a:rPr>
              <a:t>⇒</a:t>
            </a: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1" y="1737149"/>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2225008298"/>
              </p:ext>
            </p:extLst>
          </p:nvPr>
        </p:nvGraphicFramePr>
        <p:xfrm>
          <a:off x="278295" y="2258393"/>
          <a:ext cx="8587410" cy="337573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6</a:t>
                      </a:r>
                      <a:r>
                        <a:rPr lang="ja-JP" altLang="en-US" sz="2400" dirty="0">
                          <a:solidFill>
                            <a:srgbClr val="4B3A24"/>
                          </a:solidFill>
                          <a:effectLst/>
                        </a:rPr>
                        <a:t>時間　：</a:t>
                      </a:r>
                      <a:r>
                        <a:rPr lang="en-US" altLang="ja-JP" sz="2400" b="1" dirty="0">
                          <a:solidFill>
                            <a:srgbClr val="C00000"/>
                          </a:solidFill>
                          <a:effectLst/>
                        </a:rPr>
                        <a:t>4020</a:t>
                      </a:r>
                    </a:p>
                    <a:p>
                      <a:pPr algn="ctr"/>
                      <a:r>
                        <a:rPr lang="en-US" altLang="ja-JP" sz="2400" dirty="0">
                          <a:solidFill>
                            <a:srgbClr val="4B3A24"/>
                          </a:solidFill>
                          <a:effectLst/>
                        </a:rPr>
                        <a:t>12</a:t>
                      </a:r>
                      <a:r>
                        <a:rPr lang="ja-JP" altLang="en-US" sz="2400" dirty="0">
                          <a:solidFill>
                            <a:srgbClr val="4B3A24"/>
                          </a:solidFill>
                          <a:effectLst/>
                        </a:rPr>
                        <a:t>時間　：</a:t>
                      </a:r>
                      <a:r>
                        <a:rPr lang="en-US" altLang="ja-JP" sz="2400" dirty="0">
                          <a:solidFill>
                            <a:srgbClr val="4B3A24"/>
                          </a:solidFill>
                          <a:effectLst/>
                        </a:rPr>
                        <a:t>8230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　：</a:t>
                      </a:r>
                      <a:r>
                        <a:rPr lang="en-US" altLang="ja-JP" sz="2400" dirty="0">
                          <a:solidFill>
                            <a:srgbClr val="4B3A24"/>
                          </a:solidFill>
                          <a:effectLst/>
                        </a:rPr>
                        <a:t>5400</a:t>
                      </a:r>
                    </a:p>
                    <a:p>
                      <a:pPr algn="ctr"/>
                      <a:r>
                        <a:rPr lang="en-US" altLang="ja-JP" sz="2400" dirty="0">
                          <a:solidFill>
                            <a:srgbClr val="4B3A24"/>
                          </a:solidFill>
                          <a:effectLst/>
                        </a:rPr>
                        <a:t>12</a:t>
                      </a:r>
                      <a:r>
                        <a:rPr lang="ja-JP" altLang="en-US" sz="2400" dirty="0">
                          <a:solidFill>
                            <a:srgbClr val="4B3A24"/>
                          </a:solidFill>
                          <a:effectLst/>
                        </a:rPr>
                        <a:t>時間　：</a:t>
                      </a:r>
                      <a:r>
                        <a:rPr lang="en-US" altLang="ja-JP" sz="2400" b="1" dirty="0">
                          <a:solidFill>
                            <a:srgbClr val="C00000"/>
                          </a:solidFill>
                          <a:effectLst/>
                        </a:rPr>
                        <a:t>7020</a:t>
                      </a:r>
                      <a:endParaRPr lang="ja-JP" altLang="en-US" sz="2400" b="1" dirty="0">
                        <a:solidFill>
                          <a:srgbClr val="C00000"/>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728868" y="583095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既存のシステム</a:t>
            </a:r>
            <a:endParaRPr kumimoji="1" lang="ja-JP" altLang="en-US" dirty="0"/>
          </a:p>
        </p:txBody>
      </p:sp>
      <p:sp>
        <p:nvSpPr>
          <p:cNvPr id="5" name="角丸四角形 4"/>
          <p:cNvSpPr/>
          <p:nvPr/>
        </p:nvSpPr>
        <p:spPr>
          <a:xfrm>
            <a:off x="3311236" y="785093"/>
            <a:ext cx="2521528"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57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5" idx="2"/>
            <a:endCxn id="7" idx="0"/>
          </p:cNvCxnSpPr>
          <p:nvPr/>
        </p:nvCxnSpPr>
        <p:spPr>
          <a:xfrm rot="16200000" flipH="1">
            <a:off x="5543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565914" y="3485322"/>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欠点：ステーションに偏った駐車</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540972"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951474"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669772" y="584231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967409" y="5908577"/>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車の再配置問題の解決が必要</a:t>
            </a:r>
            <a:endParaRPr kumimoji="1" lang="ja-JP" altLang="en-US" sz="2400" b="1" u="sng" dirty="0"/>
          </a:p>
        </p:txBody>
      </p:sp>
    </p:spTree>
    <p:extLst>
      <p:ext uri="{BB962C8B-B14F-4D97-AF65-F5344CB8AC3E}">
        <p14:creationId xmlns:p14="http://schemas.microsoft.com/office/powerpoint/2010/main" val="278766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573206" y="866631"/>
            <a:ext cx="7500085" cy="637117"/>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貪欲法と</a:t>
            </a:r>
            <a:r>
              <a:rPr kumimoji="1" lang="en-US" altLang="ja-JP" sz="2400" dirty="0">
                <a:latin typeface="ＭＳ Ｐゴシック" panose="020B0600070205080204" pitchFamily="50" charset="-128"/>
                <a:ea typeface="ＭＳ Ｐゴシック" panose="020B0600070205080204" pitchFamily="50" charset="-128"/>
              </a:rPr>
              <a:t>CPLEX</a:t>
            </a:r>
            <a:r>
              <a:rPr kumimoji="1" lang="ja-JP" altLang="en-US" sz="2400" dirty="0">
                <a:latin typeface="ＭＳ Ｐゴシック" panose="020B0600070205080204" pitchFamily="50" charset="-128"/>
                <a:ea typeface="ＭＳ Ｐゴシック" panose="020B0600070205080204" pitchFamily="50" charset="-128"/>
              </a:rPr>
              <a:t>で扱う再配置問題</a:t>
            </a:r>
          </a:p>
        </p:txBody>
      </p:sp>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708" y="1446862"/>
            <a:ext cx="7654694" cy="4051544"/>
          </a:xfrm>
          <a:prstGeom prst="rect">
            <a:avLst/>
          </a:prstGeom>
        </p:spPr>
      </p:pic>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4814633"/>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8" y="4657888"/>
            <a:ext cx="689212"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乗客</a:t>
            </a:r>
          </a:p>
        </p:txBody>
      </p:sp>
      <p:grpSp>
        <p:nvGrpSpPr>
          <p:cNvPr id="8" name="グループ化 7">
            <a:extLst>
              <a:ext uri="{FF2B5EF4-FFF2-40B4-BE49-F238E27FC236}">
                <a16:creationId xmlns:a16="http://schemas.microsoft.com/office/drawing/2014/main" id="{86A59B9E-D2C0-40A8-BC5E-6BA958C95C75}"/>
              </a:ext>
            </a:extLst>
          </p:cNvPr>
          <p:cNvGrpSpPr/>
          <p:nvPr/>
        </p:nvGrpSpPr>
        <p:grpSpPr>
          <a:xfrm>
            <a:off x="4681183" y="4637213"/>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ジョッキー</a:t>
              </a:r>
            </a:p>
          </p:txBody>
        </p:sp>
      </p:grpSp>
      <p:sp>
        <p:nvSpPr>
          <p:cNvPr id="3" name="楕円 2">
            <a:extLst>
              <a:ext uri="{FF2B5EF4-FFF2-40B4-BE49-F238E27FC236}">
                <a16:creationId xmlns:a16="http://schemas.microsoft.com/office/drawing/2014/main" id="{3579B9CB-97B5-4A9E-AE3B-EB7FD889A51A}"/>
              </a:ext>
            </a:extLst>
          </p:cNvPr>
          <p:cNvSpPr/>
          <p:nvPr/>
        </p:nvSpPr>
        <p:spPr>
          <a:xfrm>
            <a:off x="1418120" y="1929818"/>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439306" y="3533555"/>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634106" y="2160686"/>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41361" y="3687716"/>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6" name="矢印: 右 25">
            <a:extLst>
              <a:ext uri="{FF2B5EF4-FFF2-40B4-BE49-F238E27FC236}">
                <a16:creationId xmlns:a16="http://schemas.microsoft.com/office/drawing/2014/main" id="{861F55EF-9CF6-4FC4-8F2E-156A10B48E87}"/>
              </a:ext>
            </a:extLst>
          </p:cNvPr>
          <p:cNvSpPr/>
          <p:nvPr/>
        </p:nvSpPr>
        <p:spPr>
          <a:xfrm>
            <a:off x="2039993" y="557854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911335" y="5668868"/>
            <a:ext cx="7949130" cy="530087"/>
          </a:xfrm>
          <a:prstGeom prst="rect">
            <a:avLst/>
          </a:prstGeom>
        </p:spPr>
        <p:txBody>
          <a:bodyPr vert="horz" wrap="square" lIns="91440" tIns="45720" rIns="91440" bIns="45720" rtlCol="0" anchor="ctr">
            <a:noAutofit/>
          </a:bodyPr>
          <a:lstStyle/>
          <a:p>
            <a:pPr algn="ctr"/>
            <a:r>
              <a:rPr lang="ja-JP" altLang="en-US" sz="2400" b="1" u="sng" dirty="0"/>
              <a:t>次にどこが問題になるかを</a:t>
            </a:r>
            <a:endParaRPr lang="en-US" altLang="ja-JP" sz="2400" b="1" u="sng" dirty="0"/>
          </a:p>
          <a:p>
            <a:pPr algn="ctr"/>
            <a:r>
              <a:rPr lang="ja-JP" altLang="en-US" sz="2400" b="1" u="sng" dirty="0"/>
              <a:t>考えて再配置する必要がある</a:t>
            </a:r>
            <a:endParaRPr kumimoji="1" lang="ja-JP" altLang="en-US" sz="2400" b="1" u="sng" dirty="0"/>
          </a:p>
        </p:txBody>
      </p:sp>
    </p:spTree>
    <p:extLst>
      <p:ext uri="{BB962C8B-B14F-4D97-AF65-F5344CB8AC3E}">
        <p14:creationId xmlns:p14="http://schemas.microsoft.com/office/powerpoint/2010/main" val="328285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5">
            <a:extLst>
              <a:ext uri="{FF2B5EF4-FFF2-40B4-BE49-F238E27FC236}">
                <a16:creationId xmlns:a16="http://schemas.microsoft.com/office/drawing/2014/main" id="{92351D4F-B6D9-4D01-85ED-17F43636D629}"/>
              </a:ext>
            </a:extLst>
          </p:cNvPr>
          <p:cNvSpPr/>
          <p:nvPr/>
        </p:nvSpPr>
        <p:spPr>
          <a:xfrm>
            <a:off x="222025" y="236727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2" name="タイトル 1">
            <a:extLst>
              <a:ext uri="{FF2B5EF4-FFF2-40B4-BE49-F238E27FC236}">
                <a16:creationId xmlns:a16="http://schemas.microsoft.com/office/drawing/2014/main" id="{E143EA71-517F-448D-BA0F-E9256DECDFDF}"/>
              </a:ext>
            </a:extLst>
          </p:cNvPr>
          <p:cNvSpPr>
            <a:spLocks noGrp="1"/>
          </p:cNvSpPr>
          <p:nvPr>
            <p:ph type="title"/>
          </p:nvPr>
        </p:nvSpPr>
        <p:spPr/>
        <p:txBody>
          <a:bodyPr/>
          <a:lstStyle/>
          <a:p>
            <a:r>
              <a:rPr kumimoji="1" lang="ja-JP" altLang="en-US" dirty="0"/>
              <a:t>研究目的</a:t>
            </a:r>
          </a:p>
        </p:txBody>
      </p:sp>
      <p:sp>
        <p:nvSpPr>
          <p:cNvPr id="4" name="テキスト ボックス 3">
            <a:extLst>
              <a:ext uri="{FF2B5EF4-FFF2-40B4-BE49-F238E27FC236}">
                <a16:creationId xmlns:a16="http://schemas.microsoft.com/office/drawing/2014/main" id="{3323CECA-9264-4D23-8636-E8F150122BE1}"/>
              </a:ext>
            </a:extLst>
          </p:cNvPr>
          <p:cNvSpPr txBox="1"/>
          <p:nvPr/>
        </p:nvSpPr>
        <p:spPr>
          <a:xfrm>
            <a:off x="295328" y="152212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先行研究では</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DC8EB136-A0EC-4285-A279-0B7CD026D972}"/>
              </a:ext>
            </a:extLst>
          </p:cNvPr>
          <p:cNvSpPr txBox="1"/>
          <p:nvPr/>
        </p:nvSpPr>
        <p:spPr>
          <a:xfrm>
            <a:off x="471388" y="263530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移動時間</a:t>
            </a:r>
            <a:r>
              <a:rPr kumimoji="1" lang="ja-JP" altLang="en-US" sz="2000" dirty="0">
                <a:latin typeface="ＭＳ Ｐゴシック" panose="020B0600070205080204" pitchFamily="50" charset="-128"/>
                <a:ea typeface="ＭＳ Ｐゴシック" panose="020B0600070205080204" pitchFamily="50" charset="-128"/>
              </a:rPr>
              <a:t>を考慮していなかった　</a:t>
            </a:r>
          </a:p>
        </p:txBody>
      </p:sp>
      <p:sp>
        <p:nvSpPr>
          <p:cNvPr id="6" name="矢印: 右 5">
            <a:extLst>
              <a:ext uri="{FF2B5EF4-FFF2-40B4-BE49-F238E27FC236}">
                <a16:creationId xmlns:a16="http://schemas.microsoft.com/office/drawing/2014/main" id="{82DD94F0-0CDE-4DD0-9A0C-A301B3D939FA}"/>
              </a:ext>
            </a:extLst>
          </p:cNvPr>
          <p:cNvSpPr/>
          <p:nvPr/>
        </p:nvSpPr>
        <p:spPr>
          <a:xfrm>
            <a:off x="4270975" y="2544432"/>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010BC9A9-F061-4520-ABEB-0A1A31C4F30A}"/>
              </a:ext>
            </a:extLst>
          </p:cNvPr>
          <p:cNvSpPr txBox="1"/>
          <p:nvPr/>
        </p:nvSpPr>
        <p:spPr>
          <a:xfrm>
            <a:off x="5264899" y="2544438"/>
            <a:ext cx="3464497" cy="590663"/>
          </a:xfrm>
          <a:prstGeom prst="rect">
            <a:avLst/>
          </a:prstGeom>
        </p:spPr>
        <p:txBody>
          <a:bodyPr vert="horz" wrap="square" lIns="91440" tIns="45720" rIns="91440" bIns="45720" rtlCol="0" anchor="ctr">
            <a:noAutofit/>
          </a:bodyPr>
          <a:lstStyle/>
          <a:p>
            <a:r>
              <a:rPr kumimoji="1" lang="en-US" altLang="ja-JP" sz="2000" dirty="0">
                <a:latin typeface="ＭＳ Ｐゴシック" panose="020B0600070205080204" pitchFamily="50" charset="-128"/>
                <a:ea typeface="ＭＳ Ｐゴシック" panose="020B0600070205080204" pitchFamily="50" charset="-128"/>
              </a:rPr>
              <a:t>NAVITIME API</a:t>
            </a:r>
            <a:r>
              <a:rPr kumimoji="1" lang="ja-JP" altLang="en-US" sz="2000" dirty="0">
                <a:latin typeface="ＭＳ Ｐゴシック" panose="020B0600070205080204" pitchFamily="50" charset="-128"/>
                <a:ea typeface="ＭＳ Ｐゴシック" panose="020B0600070205080204" pitchFamily="50" charset="-128"/>
              </a:rPr>
              <a:t>などを用いて実際の地図を用いる</a:t>
            </a:r>
          </a:p>
        </p:txBody>
      </p:sp>
      <p:sp>
        <p:nvSpPr>
          <p:cNvPr id="8" name="テキスト ボックス 7">
            <a:extLst>
              <a:ext uri="{FF2B5EF4-FFF2-40B4-BE49-F238E27FC236}">
                <a16:creationId xmlns:a16="http://schemas.microsoft.com/office/drawing/2014/main" id="{783899B8-BBBB-466A-B6E3-889414A752D5}"/>
              </a:ext>
            </a:extLst>
          </p:cNvPr>
          <p:cNvSpPr txBox="1"/>
          <p:nvPr/>
        </p:nvSpPr>
        <p:spPr>
          <a:xfrm>
            <a:off x="471388" y="3549704"/>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・フランスでの実証実験が元</a:t>
            </a:r>
          </a:p>
        </p:txBody>
      </p:sp>
      <p:sp>
        <p:nvSpPr>
          <p:cNvPr id="9" name="矢印: 右 8">
            <a:extLst>
              <a:ext uri="{FF2B5EF4-FFF2-40B4-BE49-F238E27FC236}">
                <a16:creationId xmlns:a16="http://schemas.microsoft.com/office/drawing/2014/main" id="{276668ED-78EC-460D-A131-D2404226A981}"/>
              </a:ext>
            </a:extLst>
          </p:cNvPr>
          <p:cNvSpPr/>
          <p:nvPr/>
        </p:nvSpPr>
        <p:spPr>
          <a:xfrm>
            <a:off x="4270974" y="3498589"/>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95B361B-3AAB-415E-A364-5214B09E9035}"/>
              </a:ext>
            </a:extLst>
          </p:cNvPr>
          <p:cNvSpPr txBox="1"/>
          <p:nvPr/>
        </p:nvSpPr>
        <p:spPr>
          <a:xfrm>
            <a:off x="5264899" y="3498589"/>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東京駅周辺での</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実際のデータ</a:t>
            </a:r>
            <a:r>
              <a:rPr kumimoji="1" lang="ja-JP" altLang="en-US" sz="2000" dirty="0">
                <a:latin typeface="ＭＳ Ｐゴシック" panose="020B0600070205080204" pitchFamily="50" charset="-128"/>
                <a:ea typeface="ＭＳ Ｐゴシック" panose="020B0600070205080204" pitchFamily="50" charset="-128"/>
              </a:rPr>
              <a:t>を用いる</a:t>
            </a:r>
          </a:p>
        </p:txBody>
      </p:sp>
      <p:sp>
        <p:nvSpPr>
          <p:cNvPr id="11" name="テキスト ボックス 10">
            <a:extLst>
              <a:ext uri="{FF2B5EF4-FFF2-40B4-BE49-F238E27FC236}">
                <a16:creationId xmlns:a16="http://schemas.microsoft.com/office/drawing/2014/main" id="{503754A7-EA64-4A6A-9077-C9CC53F2F5D6}"/>
              </a:ext>
            </a:extLst>
          </p:cNvPr>
          <p:cNvSpPr txBox="1"/>
          <p:nvPr/>
        </p:nvSpPr>
        <p:spPr>
          <a:xfrm>
            <a:off x="471388" y="4490725"/>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・再配置はすべて従業員による</a:t>
            </a:r>
          </a:p>
        </p:txBody>
      </p:sp>
      <p:sp>
        <p:nvSpPr>
          <p:cNvPr id="12" name="矢印: 右 11">
            <a:extLst>
              <a:ext uri="{FF2B5EF4-FFF2-40B4-BE49-F238E27FC236}">
                <a16:creationId xmlns:a16="http://schemas.microsoft.com/office/drawing/2014/main" id="{210B28E4-055A-4326-BFE8-729C007D3AFC}"/>
              </a:ext>
            </a:extLst>
          </p:cNvPr>
          <p:cNvSpPr/>
          <p:nvPr/>
        </p:nvSpPr>
        <p:spPr>
          <a:xfrm>
            <a:off x="4270974" y="443961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DA23E33-220E-41D8-91E8-1B5491F50B5E}"/>
              </a:ext>
            </a:extLst>
          </p:cNvPr>
          <p:cNvSpPr txBox="1"/>
          <p:nvPr/>
        </p:nvSpPr>
        <p:spPr>
          <a:xfrm>
            <a:off x="5264899" y="4439610"/>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より低コストで実現するため</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利用者による再配置</a:t>
            </a:r>
            <a:r>
              <a:rPr kumimoji="1" lang="ja-JP" altLang="en-US" sz="2000" dirty="0">
                <a:latin typeface="ＭＳ Ｐゴシック" panose="020B0600070205080204" pitchFamily="50" charset="-128"/>
                <a:ea typeface="ＭＳ Ｐゴシック" panose="020B0600070205080204" pitchFamily="50" charset="-128"/>
              </a:rPr>
              <a:t>も考慮</a:t>
            </a:r>
          </a:p>
        </p:txBody>
      </p:sp>
    </p:spTree>
    <p:extLst>
      <p:ext uri="{BB962C8B-B14F-4D97-AF65-F5344CB8AC3E}">
        <p14:creationId xmlns:p14="http://schemas.microsoft.com/office/powerpoint/2010/main" val="348483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B33A0799-F80C-4F12-A2B3-48B99BF8E35B}"/>
              </a:ext>
            </a:extLst>
          </p:cNvPr>
          <p:cNvSpPr/>
          <p:nvPr/>
        </p:nvSpPr>
        <p:spPr>
          <a:xfrm>
            <a:off x="504172" y="2300889"/>
            <a:ext cx="3281771" cy="354002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24F6B227-84C3-48EB-A1B5-CC000C53C96B}"/>
              </a:ext>
            </a:extLst>
          </p:cNvPr>
          <p:cNvSpPr txBox="1"/>
          <p:nvPr/>
        </p:nvSpPr>
        <p:spPr>
          <a:xfrm>
            <a:off x="357803" y="1260864"/>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入力データについて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a:extLst>
              <a:ext uri="{FF2B5EF4-FFF2-40B4-BE49-F238E27FC236}">
                <a16:creationId xmlns:a16="http://schemas.microsoft.com/office/drawing/2014/main" id="{CEF565F0-4187-4944-82B1-58B05B9CAFA3}"/>
              </a:ext>
            </a:extLst>
          </p:cNvPr>
          <p:cNvSpPr/>
          <p:nvPr/>
        </p:nvSpPr>
        <p:spPr>
          <a:xfrm>
            <a:off x="1192696" y="2601212"/>
            <a:ext cx="2044621" cy="2044621"/>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9407CAA7-9187-439B-880E-CD021A23A8F4}"/>
              </a:ext>
            </a:extLst>
          </p:cNvPr>
          <p:cNvGrpSpPr/>
          <p:nvPr/>
        </p:nvGrpSpPr>
        <p:grpSpPr>
          <a:xfrm>
            <a:off x="823528" y="2576128"/>
            <a:ext cx="0" cy="2149219"/>
            <a:chOff x="823528" y="2576128"/>
            <a:chExt cx="0" cy="2149219"/>
          </a:xfrm>
        </p:grpSpPr>
        <p:cxnSp>
          <p:nvCxnSpPr>
            <p:cNvPr id="8" name="直線矢印コネクタ 7">
              <a:extLst>
                <a:ext uri="{FF2B5EF4-FFF2-40B4-BE49-F238E27FC236}">
                  <a16:creationId xmlns:a16="http://schemas.microsoft.com/office/drawing/2014/main" id="{1A8C1534-483B-4DB9-9D80-4977CB585EC9}"/>
                </a:ext>
              </a:extLst>
            </p:cNvPr>
            <p:cNvCxnSpPr>
              <a:cxnSpLocks/>
            </p:cNvCxnSpPr>
            <p:nvPr/>
          </p:nvCxnSpPr>
          <p:spPr>
            <a:xfrm>
              <a:off x="823528" y="2987419"/>
              <a:ext cx="0" cy="173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C784D17B-3642-4B26-8497-874B980C751C}"/>
                </a:ext>
              </a:extLst>
            </p:cNvPr>
            <p:cNvCxnSpPr>
              <a:cxnSpLocks/>
            </p:cNvCxnSpPr>
            <p:nvPr/>
          </p:nvCxnSpPr>
          <p:spPr>
            <a:xfrm flipV="1">
              <a:off x="823528" y="2576128"/>
              <a:ext cx="0" cy="1477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555694CA-A211-49CB-9B4F-FDD23A8BBDD6}"/>
              </a:ext>
            </a:extLst>
          </p:cNvPr>
          <p:cNvGrpSpPr/>
          <p:nvPr/>
        </p:nvGrpSpPr>
        <p:grpSpPr>
          <a:xfrm rot="5400000">
            <a:off x="2215005" y="3957668"/>
            <a:ext cx="0" cy="2149219"/>
            <a:chOff x="823528" y="2576128"/>
            <a:chExt cx="0" cy="2149219"/>
          </a:xfrm>
        </p:grpSpPr>
        <p:cxnSp>
          <p:nvCxnSpPr>
            <p:cNvPr id="19" name="直線矢印コネクタ 18">
              <a:extLst>
                <a:ext uri="{FF2B5EF4-FFF2-40B4-BE49-F238E27FC236}">
                  <a16:creationId xmlns:a16="http://schemas.microsoft.com/office/drawing/2014/main" id="{FBC5BFFB-3555-435E-BC39-407CD26A97D5}"/>
                </a:ext>
              </a:extLst>
            </p:cNvPr>
            <p:cNvCxnSpPr>
              <a:cxnSpLocks/>
            </p:cNvCxnSpPr>
            <p:nvPr/>
          </p:nvCxnSpPr>
          <p:spPr>
            <a:xfrm>
              <a:off x="823528" y="2987419"/>
              <a:ext cx="0" cy="173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71A76EE-7794-4C70-8328-DCECD8337BFF}"/>
                </a:ext>
              </a:extLst>
            </p:cNvPr>
            <p:cNvCxnSpPr>
              <a:cxnSpLocks/>
            </p:cNvCxnSpPr>
            <p:nvPr/>
          </p:nvCxnSpPr>
          <p:spPr>
            <a:xfrm flipV="1">
              <a:off x="823528" y="2576128"/>
              <a:ext cx="0" cy="1477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FBBB6D0E-32A3-4ECC-9381-A36ABAC2FED3}"/>
              </a:ext>
            </a:extLst>
          </p:cNvPr>
          <p:cNvSpPr txBox="1"/>
          <p:nvPr/>
        </p:nvSpPr>
        <p:spPr>
          <a:xfrm>
            <a:off x="444993" y="4574958"/>
            <a:ext cx="3540026" cy="528194"/>
          </a:xfrm>
          <a:prstGeom prst="rect">
            <a:avLst/>
          </a:prstGeom>
        </p:spPr>
        <p:txBody>
          <a:bodyPr vert="horz" wrap="square" lIns="91440" tIns="45720" rIns="91440" bIns="45720" rtlCol="0" anchor="ctr">
            <a:noAutofit/>
          </a:bodyPr>
          <a:lstStyle/>
          <a:p>
            <a:pPr algn="ctr"/>
            <a:r>
              <a:rPr kumimoji="1" lang="en-US" altLang="ja-JP" sz="2000" dirty="0">
                <a:latin typeface="ＭＳ Ｐゴシック" panose="020B0600070205080204" pitchFamily="50" charset="-128"/>
                <a:ea typeface="ＭＳ Ｐゴシック" panose="020B0600070205080204" pitchFamily="50" charset="-128"/>
              </a:rPr>
              <a:t>10km</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22" name="テキスト ボックス 21">
            <a:extLst>
              <a:ext uri="{FF2B5EF4-FFF2-40B4-BE49-F238E27FC236}">
                <a16:creationId xmlns:a16="http://schemas.microsoft.com/office/drawing/2014/main" id="{BBF30CAB-D445-441E-B883-7D8349B79A00}"/>
              </a:ext>
            </a:extLst>
          </p:cNvPr>
          <p:cNvSpPr txBox="1"/>
          <p:nvPr/>
        </p:nvSpPr>
        <p:spPr>
          <a:xfrm rot="5400000">
            <a:off x="-705718" y="3359425"/>
            <a:ext cx="3540026" cy="528194"/>
          </a:xfrm>
          <a:prstGeom prst="rect">
            <a:avLst/>
          </a:prstGeom>
        </p:spPr>
        <p:txBody>
          <a:bodyPr vert="horz" wrap="square" lIns="91440" tIns="45720" rIns="91440" bIns="45720" rtlCol="0" anchor="ctr">
            <a:noAutofit/>
          </a:bodyPr>
          <a:lstStyle/>
          <a:p>
            <a:pPr algn="ctr"/>
            <a:r>
              <a:rPr kumimoji="1" lang="en-US" altLang="ja-JP" sz="2000" dirty="0">
                <a:latin typeface="ＭＳ Ｐゴシック" panose="020B0600070205080204" pitchFamily="50" charset="-128"/>
                <a:ea typeface="ＭＳ Ｐゴシック" panose="020B0600070205080204" pitchFamily="50" charset="-128"/>
              </a:rPr>
              <a:t>10km</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23" name="テキスト ボックス 22">
            <a:extLst>
              <a:ext uri="{FF2B5EF4-FFF2-40B4-BE49-F238E27FC236}">
                <a16:creationId xmlns:a16="http://schemas.microsoft.com/office/drawing/2014/main" id="{6224DA77-87F4-4138-A33B-85EDCD53DA11}"/>
              </a:ext>
            </a:extLst>
          </p:cNvPr>
          <p:cNvSpPr txBox="1"/>
          <p:nvPr/>
        </p:nvSpPr>
        <p:spPr>
          <a:xfrm>
            <a:off x="1289243" y="5248960"/>
            <a:ext cx="1851526" cy="48127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東京駅周辺</a:t>
            </a:r>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487730" y="1814336"/>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361929" y="4472999"/>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637106" y="4412095"/>
            <a:ext cx="100732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nvGrpSpPr>
          <p:cNvPr id="36" name="グループ化 35">
            <a:extLst>
              <a:ext uri="{FF2B5EF4-FFF2-40B4-BE49-F238E27FC236}">
                <a16:creationId xmlns:a16="http://schemas.microsoft.com/office/drawing/2014/main" id="{68FB96A2-7798-459B-ABE7-36E27766715D}"/>
              </a:ext>
            </a:extLst>
          </p:cNvPr>
          <p:cNvGrpSpPr/>
          <p:nvPr/>
        </p:nvGrpSpPr>
        <p:grpSpPr>
          <a:xfrm>
            <a:off x="1928935" y="2688004"/>
            <a:ext cx="1360680" cy="849355"/>
            <a:chOff x="1928935" y="2688004"/>
            <a:chExt cx="1360680" cy="849355"/>
          </a:xfrm>
        </p:grpSpPr>
        <p:grpSp>
          <p:nvGrpSpPr>
            <p:cNvPr id="31" name="グループ化 30">
              <a:extLst>
                <a:ext uri="{FF2B5EF4-FFF2-40B4-BE49-F238E27FC236}">
                  <a16:creationId xmlns:a16="http://schemas.microsoft.com/office/drawing/2014/main" id="{6344775C-2EFC-46C4-AB6B-7221534133D8}"/>
                </a:ext>
              </a:extLst>
            </p:cNvPr>
            <p:cNvGrpSpPr/>
            <p:nvPr/>
          </p:nvGrpSpPr>
          <p:grpSpPr>
            <a:xfrm>
              <a:off x="2321468" y="2688004"/>
              <a:ext cx="471399" cy="486541"/>
              <a:chOff x="3799588" y="3191881"/>
              <a:chExt cx="942797" cy="973082"/>
            </a:xfrm>
          </p:grpSpPr>
          <p:sp>
            <p:nvSpPr>
              <p:cNvPr id="30" name="正方形/長方形 29">
                <a:extLst>
                  <a:ext uri="{FF2B5EF4-FFF2-40B4-BE49-F238E27FC236}">
                    <a16:creationId xmlns:a16="http://schemas.microsoft.com/office/drawing/2014/main" id="{F7E70681-7B4D-4917-A54F-47BE690DFB10}"/>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66605E7-8797-4F13-8C27-C926D12A705D}"/>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555A512-8088-44BD-A8D2-C3BA3BC53004}"/>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DA1216B-EAAB-4766-83C7-DC9B1F8E27EB}"/>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2214CD7-9A29-4D0C-9C22-1CAEFE9A2B7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10C4238B-478C-463F-BDC5-3EF998DDC0BC}"/>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E67B2E24-2C97-4A86-A283-99A3DB948BF6}"/>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grpSp>
        <p:nvGrpSpPr>
          <p:cNvPr id="37" name="グループ化 36">
            <a:extLst>
              <a:ext uri="{FF2B5EF4-FFF2-40B4-BE49-F238E27FC236}">
                <a16:creationId xmlns:a16="http://schemas.microsoft.com/office/drawing/2014/main" id="{257CCE9E-85CE-40C9-9179-F7A755CC9DC6}"/>
              </a:ext>
            </a:extLst>
          </p:cNvPr>
          <p:cNvGrpSpPr/>
          <p:nvPr/>
        </p:nvGrpSpPr>
        <p:grpSpPr>
          <a:xfrm>
            <a:off x="1472262" y="3694172"/>
            <a:ext cx="1360680" cy="849355"/>
            <a:chOff x="1928935" y="2688004"/>
            <a:chExt cx="1360680" cy="849355"/>
          </a:xfrm>
        </p:grpSpPr>
        <p:grpSp>
          <p:nvGrpSpPr>
            <p:cNvPr id="38" name="グループ化 37">
              <a:extLst>
                <a:ext uri="{FF2B5EF4-FFF2-40B4-BE49-F238E27FC236}">
                  <a16:creationId xmlns:a16="http://schemas.microsoft.com/office/drawing/2014/main" id="{A3B998B2-58C0-47CD-8740-78A33F91F32E}"/>
                </a:ext>
              </a:extLst>
            </p:cNvPr>
            <p:cNvGrpSpPr/>
            <p:nvPr/>
          </p:nvGrpSpPr>
          <p:grpSpPr>
            <a:xfrm>
              <a:off x="2321468" y="2688004"/>
              <a:ext cx="471399" cy="486541"/>
              <a:chOff x="3799588" y="3191881"/>
              <a:chExt cx="942797" cy="973082"/>
            </a:xfrm>
          </p:grpSpPr>
          <p:sp>
            <p:nvSpPr>
              <p:cNvPr id="45" name="正方形/長方形 44">
                <a:extLst>
                  <a:ext uri="{FF2B5EF4-FFF2-40B4-BE49-F238E27FC236}">
                    <a16:creationId xmlns:a16="http://schemas.microsoft.com/office/drawing/2014/main" id="{3E7D77C1-3DE3-432A-9B1B-99ABB492DAC3}"/>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E54390B-749C-4D0E-9351-E222BFEF8C8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6B0F8484-03B6-4EF3-96AA-2650D68570E1}"/>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A777220-C1D6-4296-82A9-6E87721092E1}"/>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BF2C5E1-89D0-46F8-83BF-6D5B94C3D7E6}"/>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F9B6ED05-BA8B-40CA-AA8D-449D571836DE}"/>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BD437728-7CB3-4449-8CB9-B6660D57984F}"/>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606485" y="3257867"/>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343714" y="2617865"/>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360590" y="3977841"/>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5966415" y="3294893"/>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660683" y="3349681"/>
            <a:ext cx="1896612" cy="688982"/>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000" dirty="0">
                <a:solidFill>
                  <a:srgbClr val="FF0000"/>
                </a:solidFill>
                <a:latin typeface="ＭＳ Ｐゴシック" panose="020B0600070205080204" pitchFamily="50" charset="-128"/>
                <a:ea typeface="ＭＳ Ｐゴシック" panose="020B0600070205080204" pitchFamily="50" charset="-128"/>
              </a:rPr>
              <a:t>時間</a:t>
            </a:r>
            <a:r>
              <a:rPr lang="en-US" altLang="ja-JP" sz="2000" dirty="0">
                <a:solidFill>
                  <a:srgbClr val="FF0000"/>
                </a:solidFill>
                <a:latin typeface="ＭＳ Ｐゴシック" panose="020B0600070205080204" pitchFamily="50" charset="-128"/>
                <a:ea typeface="ＭＳ Ｐゴシック" panose="020B0600070205080204" pitchFamily="50" charset="-128"/>
              </a:rPr>
              <a:t>:57</a:t>
            </a:r>
            <a:r>
              <a:rPr lang="ja-JP" altLang="en-US" sz="2000" dirty="0">
                <a:solidFill>
                  <a:srgbClr val="FF0000"/>
                </a:solidFill>
                <a:latin typeface="ＭＳ Ｐゴシック" panose="020B0600070205080204" pitchFamily="50" charset="-128"/>
                <a:ea typeface="ＭＳ Ｐゴシック" panose="020B0600070205080204" pitchFamily="50" charset="-128"/>
              </a:rPr>
              <a:t>分</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pic>
        <p:nvPicPr>
          <p:cNvPr id="51" name="Picture 8" descr="ãè»ããã¯ãã°ã©ã ãã¤ã©ã¹ããã®ç»åæ¤ç´¢çµæ">
            <a:extLst>
              <a:ext uri="{FF2B5EF4-FFF2-40B4-BE49-F238E27FC236}">
                <a16:creationId xmlns:a16="http://schemas.microsoft.com/office/drawing/2014/main" id="{9C43BFB5-50A2-4DF5-9A38-AB838BBC629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7065817" y="2970483"/>
            <a:ext cx="1086344" cy="488534"/>
          </a:xfrm>
          <a:prstGeom prst="rect">
            <a:avLst/>
          </a:prstGeom>
          <a:noFill/>
          <a:extLst>
            <a:ext uri="{909E8E84-426E-40DD-AFC4-6F175D3DCCD1}">
              <a14:hiddenFill xmlns:a14="http://schemas.microsoft.com/office/drawing/2010/main">
                <a:solidFill>
                  <a:srgbClr val="FFFFFF"/>
                </a:solidFill>
              </a14:hiddenFill>
            </a:ext>
          </a:extLst>
        </p:spPr>
      </p:pic>
      <p:sp>
        <p:nvSpPr>
          <p:cNvPr id="56" name="矢印: 右 55">
            <a:extLst>
              <a:ext uri="{FF2B5EF4-FFF2-40B4-BE49-F238E27FC236}">
                <a16:creationId xmlns:a16="http://schemas.microsoft.com/office/drawing/2014/main" id="{DEFFFA8F-671D-45CD-981B-AC4C9F729815}"/>
              </a:ext>
            </a:extLst>
          </p:cNvPr>
          <p:cNvSpPr/>
          <p:nvPr/>
        </p:nvSpPr>
        <p:spPr>
          <a:xfrm rot="19835661">
            <a:off x="2801520" y="2348363"/>
            <a:ext cx="93338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6440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286509" y="2157370"/>
            <a:ext cx="4185474" cy="1906363"/>
            <a:chOff x="2173380" y="1906618"/>
            <a:chExt cx="4208512" cy="1916856"/>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906618"/>
              <a:ext cx="4208512" cy="19168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3602846"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c</m:t>
                        </m:r>
                        <m:r>
                          <m:rPr>
                            <m:sty m:val="p"/>
                          </m:rPr>
                          <a:rPr lang="ja-JP" altLang="en-US" sz="2000" i="0">
                            <a:latin typeface="Cambria Math" panose="02040503050406030204" pitchFamily="18" charset="0"/>
                          </a:rPr>
                          <m:t>ost</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xmlns="">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3602846" cy="6756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xmlns="">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318047" y="1097635"/>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移動時間を考慮したモデル</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grpSp>
          <p:nvGrpSpPr>
            <p:cNvPr id="7" name="グループ化 6">
              <a:extLst>
                <a:ext uri="{FF2B5EF4-FFF2-40B4-BE49-F238E27FC236}">
                  <a16:creationId xmlns:a16="http://schemas.microsoft.com/office/drawing/2014/main" id="{FD255A89-2B83-4695-AB9F-A20CD4FC0441}"/>
                </a:ext>
              </a:extLst>
            </p:cNvPr>
            <p:cNvGrpSpPr/>
            <p:nvPr/>
          </p:nvGrpSpPr>
          <p:grpSpPr>
            <a:xfrm>
              <a:off x="115554" y="4350599"/>
              <a:ext cx="1485257" cy="868669"/>
              <a:chOff x="1814538" y="2688004"/>
              <a:chExt cx="1485257" cy="868669"/>
            </a:xfrm>
          </p:grpSpPr>
          <p:grpSp>
            <p:nvGrpSpPr>
              <p:cNvPr id="8" name="グループ化 7">
                <a:extLst>
                  <a:ext uri="{FF2B5EF4-FFF2-40B4-BE49-F238E27FC236}">
                    <a16:creationId xmlns:a16="http://schemas.microsoft.com/office/drawing/2014/main" id="{91E7689B-33D0-44EB-99B6-2017F2E9D33F}"/>
                  </a:ext>
                </a:extLst>
              </p:cNvPr>
              <p:cNvGrpSpPr/>
              <p:nvPr/>
            </p:nvGrpSpPr>
            <p:grpSpPr>
              <a:xfrm>
                <a:off x="2321468" y="2688004"/>
                <a:ext cx="471399" cy="486541"/>
                <a:chOff x="3799588" y="3191881"/>
                <a:chExt cx="942797" cy="973082"/>
              </a:xfrm>
            </p:grpSpPr>
            <p:sp>
              <p:nvSpPr>
                <p:cNvPr id="10" name="正方形/長方形 9">
                  <a:extLst>
                    <a:ext uri="{FF2B5EF4-FFF2-40B4-BE49-F238E27FC236}">
                      <a16:creationId xmlns:a16="http://schemas.microsoft.com/office/drawing/2014/main" id="{13FC1896-11EA-4AD4-B686-EDBAB918457B}"/>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BDACBF1-BCD9-4822-AFCA-BB018B8F71F6}"/>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31C701-A397-40C7-A493-15BA9E3EB283}"/>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79EFD85-17E7-4141-B025-03904CD57B6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9ED7A9E-4460-4416-ADBF-A41447C5F59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F32997-6538-4589-9712-D460907088BD}"/>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1CF935B-9FB5-418D-BE4E-81BBC212E8CB}"/>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16" name="グループ化 15">
              <a:extLst>
                <a:ext uri="{FF2B5EF4-FFF2-40B4-BE49-F238E27FC236}">
                  <a16:creationId xmlns:a16="http://schemas.microsoft.com/office/drawing/2014/main" id="{147D6F02-5B42-41C5-8605-3F38FD5B1515}"/>
                </a:ext>
              </a:extLst>
            </p:cNvPr>
            <p:cNvGrpSpPr/>
            <p:nvPr/>
          </p:nvGrpSpPr>
          <p:grpSpPr>
            <a:xfrm>
              <a:off x="3521621" y="4339044"/>
              <a:ext cx="1485257" cy="868669"/>
              <a:chOff x="1814538" y="2688004"/>
              <a:chExt cx="1485257" cy="868669"/>
            </a:xfrm>
          </p:grpSpPr>
          <p:grpSp>
            <p:nvGrpSpPr>
              <p:cNvPr id="17" name="グループ化 16">
                <a:extLst>
                  <a:ext uri="{FF2B5EF4-FFF2-40B4-BE49-F238E27FC236}">
                    <a16:creationId xmlns:a16="http://schemas.microsoft.com/office/drawing/2014/main" id="{C4B50607-6BC0-4D02-BDBB-E6BE787CACB7}"/>
                  </a:ext>
                </a:extLst>
              </p:cNvPr>
              <p:cNvGrpSpPr/>
              <p:nvPr/>
            </p:nvGrpSpPr>
            <p:grpSpPr>
              <a:xfrm>
                <a:off x="2321468" y="2688004"/>
                <a:ext cx="471399" cy="486541"/>
                <a:chOff x="3799588" y="3191881"/>
                <a:chExt cx="942797" cy="973082"/>
              </a:xfrm>
            </p:grpSpPr>
            <p:sp>
              <p:nvSpPr>
                <p:cNvPr id="19" name="正方形/長方形 18">
                  <a:extLst>
                    <a:ext uri="{FF2B5EF4-FFF2-40B4-BE49-F238E27FC236}">
                      <a16:creationId xmlns:a16="http://schemas.microsoft.com/office/drawing/2014/main" id="{6F10593E-8C08-4C31-BCE1-B623A31BDB33}"/>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5EF14BB-7CF4-42F5-842F-1548AA1AF4F8}"/>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0BB046E-C456-429F-A99C-303A09C0D182}"/>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A0C09B9-E183-4F0E-8404-D5F57A8332BB}"/>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36E01210-E41E-4148-BAB4-5CCC1CD2DD64}"/>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9B1C502-8FA3-4C0E-9AD2-05A6E2ECCF0C}"/>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2240612" y="4552757"/>
            <a:ext cx="4938275" cy="1422441"/>
            <a:chOff x="4557060" y="2359193"/>
            <a:chExt cx="4938275" cy="1350585"/>
          </a:xfrm>
        </p:grpSpPr>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xmlns="">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xmlns="">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xmlns="">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4938275" cy="3506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が生成される</m:t>
                        </m:r>
                        <m:r>
                          <m:rPr>
                            <m:nor/>
                          </m:rPr>
                          <a:rPr lang="ja-JP" altLang="en-US" dirty="0"/>
                          <m:t>までの時間</m:t>
                        </m:r>
                      </m:oMath>
                    </m:oMathPara>
                  </a14:m>
                  <a:endParaRPr lang="ja-JP" altLang="en-US" dirty="0"/>
                </a:p>
              </p:txBody>
            </p:sp>
          </mc:Choice>
          <mc:Fallback xmlns="">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4938275" cy="350675"/>
                </a:xfrm>
                <a:prstGeom prst="rect">
                  <a:avLst/>
                </a:prstGeom>
                <a:blipFill>
                  <a:blip r:embed="rId8"/>
                  <a:stretch>
                    <a:fillRect b="-5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2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grpSp>
        <p:nvGrpSpPr>
          <p:cNvPr id="6" name="グループ化 5">
            <a:extLst>
              <a:ext uri="{FF2B5EF4-FFF2-40B4-BE49-F238E27FC236}">
                <a16:creationId xmlns:a16="http://schemas.microsoft.com/office/drawing/2014/main" id="{45B16E35-F6F3-418E-AF96-B9381FAE2F90}"/>
              </a:ext>
            </a:extLst>
          </p:cNvPr>
          <p:cNvGrpSpPr/>
          <p:nvPr/>
        </p:nvGrpSpPr>
        <p:grpSpPr>
          <a:xfrm>
            <a:off x="253084" y="1777888"/>
            <a:ext cx="1437187" cy="840555"/>
            <a:chOff x="1814538" y="2688004"/>
            <a:chExt cx="1485257" cy="868669"/>
          </a:xfrm>
        </p:grpSpPr>
        <p:grpSp>
          <p:nvGrpSpPr>
            <p:cNvPr id="20" name="グループ化 19">
              <a:extLst>
                <a:ext uri="{FF2B5EF4-FFF2-40B4-BE49-F238E27FC236}">
                  <a16:creationId xmlns:a16="http://schemas.microsoft.com/office/drawing/2014/main" id="{8214C5E2-8EC4-4329-883C-2E8DA043B904}"/>
                </a:ext>
              </a:extLst>
            </p:cNvPr>
            <p:cNvGrpSpPr/>
            <p:nvPr/>
          </p:nvGrpSpPr>
          <p:grpSpPr>
            <a:xfrm>
              <a:off x="2321468" y="2688004"/>
              <a:ext cx="471399" cy="486541"/>
              <a:chOff x="3799588" y="3191881"/>
              <a:chExt cx="942797" cy="973082"/>
            </a:xfrm>
          </p:grpSpPr>
          <p:sp>
            <p:nvSpPr>
              <p:cNvPr id="22" name="正方形/長方形 21">
                <a:extLst>
                  <a:ext uri="{FF2B5EF4-FFF2-40B4-BE49-F238E27FC236}">
                    <a16:creationId xmlns:a16="http://schemas.microsoft.com/office/drawing/2014/main" id="{E7F9E63D-78F3-4FC8-82C4-A75EA5F483A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1DF2574-F49C-4E07-A8B7-5FED931B5C4A}"/>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43299A-1CBD-426E-B605-D154DDA84E69}"/>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ADEB97A-5502-408D-87C9-ABD72FF80E77}"/>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AFF56D9-50B3-4B60-8C32-ABCA0DC93A7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6066EA1-C1E1-4770-97DA-6954334B43EB}"/>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7" name="グループ化 6">
            <a:extLst>
              <a:ext uri="{FF2B5EF4-FFF2-40B4-BE49-F238E27FC236}">
                <a16:creationId xmlns:a16="http://schemas.microsoft.com/office/drawing/2014/main" id="{B1730C2F-796B-4794-AC66-ECA8EADD6996}"/>
              </a:ext>
            </a:extLst>
          </p:cNvPr>
          <p:cNvGrpSpPr/>
          <p:nvPr/>
        </p:nvGrpSpPr>
        <p:grpSpPr>
          <a:xfrm>
            <a:off x="2566341" y="1766707"/>
            <a:ext cx="1437186" cy="840555"/>
            <a:chOff x="1814538" y="2688004"/>
            <a:chExt cx="1485256" cy="868669"/>
          </a:xfrm>
        </p:grpSpPr>
        <p:grpSp>
          <p:nvGrpSpPr>
            <p:cNvPr id="12" name="グループ化 11">
              <a:extLst>
                <a:ext uri="{FF2B5EF4-FFF2-40B4-BE49-F238E27FC236}">
                  <a16:creationId xmlns:a16="http://schemas.microsoft.com/office/drawing/2014/main" id="{36127F56-81F8-45ED-92C5-702883F2B43E}"/>
                </a:ext>
              </a:extLst>
            </p:cNvPr>
            <p:cNvGrpSpPr/>
            <p:nvPr/>
          </p:nvGrpSpPr>
          <p:grpSpPr>
            <a:xfrm>
              <a:off x="2321468" y="2688004"/>
              <a:ext cx="471399" cy="486541"/>
              <a:chOff x="3799588" y="3191881"/>
              <a:chExt cx="942797" cy="973082"/>
            </a:xfrm>
          </p:grpSpPr>
          <p:sp>
            <p:nvSpPr>
              <p:cNvPr id="14" name="正方形/長方形 13">
                <a:extLst>
                  <a:ext uri="{FF2B5EF4-FFF2-40B4-BE49-F238E27FC236}">
                    <a16:creationId xmlns:a16="http://schemas.microsoft.com/office/drawing/2014/main" id="{026A691E-6BAF-4032-BBEB-21D9517D0A12}"/>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8B5744-C106-4491-90C7-FFDA1EFD6253}"/>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5E7AF89-0726-45D6-AE56-AC904008C327}"/>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D519E07-F589-4A49-A3E9-D11640E8C395}"/>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13D1A0B5-F7CC-4116-A1CF-C5D34F7527F0}"/>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520FE5B-4C08-43F7-AD04-D3CB3604DDDA}"/>
                  </a:ext>
                </a:extLst>
              </p:cNvPr>
              <p:cNvSpPr/>
              <p:nvPr/>
            </p:nvSpPr>
            <p:spPr>
              <a:xfrm>
                <a:off x="3799588" y="3566729"/>
                <a:ext cx="942795"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1814538" y="3171759"/>
              <a:ext cx="1485256"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05640"/>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a:t>
                </a:r>
                <a:r>
                  <a:rPr lang="en-US" altLang="ja-JP" sz="2000" dirty="0">
                    <a:latin typeface="ＭＳ Ｐゴシック" panose="020B0600070205080204" pitchFamily="50" charset="-128"/>
                    <a:ea typeface="ＭＳ Ｐゴシック" panose="020B0600070205080204" pitchFamily="50" charset="-128"/>
                  </a:rPr>
                  <a:t>e</a:t>
                </a:r>
                <a:r>
                  <a:rPr lang="ja-JP" altLang="en-US" sz="2000" dirty="0">
                    <a:latin typeface="ＭＳ Ｐゴシック" panose="020B0600070205080204" pitchFamily="50" charset="-128"/>
                    <a:ea typeface="ＭＳ Ｐゴシック" panose="020B0600070205080204" pitchFamily="50" charset="-128"/>
                  </a:rPr>
                  <a:t>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xmlns="">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05640"/>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1053745" y="4014700"/>
            <a:ext cx="234725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322235" y="3996191"/>
              <a:ext cx="2134815" cy="1238224"/>
              <a:chOff x="3600099" y="4595054"/>
              <a:chExt cx="2134815" cy="1238224"/>
            </a:xfrm>
          </p:grpSpPr>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13DE40C2-95BF-426F-8715-41D87962DE88}"/>
                      </a:ext>
                    </a:extLst>
                  </p:cNvPr>
                  <p:cNvSpPr/>
                  <p:nvPr/>
                </p:nvSpPr>
                <p:spPr>
                  <a:xfrm>
                    <a:off x="3600099" y="4595054"/>
                    <a:ext cx="1943802" cy="606576"/>
                  </a:xfrm>
                  <a:prstGeom prst="rect">
                    <a:avLst/>
                  </a:prstGeom>
                </p:spPr>
                <p:txBody>
                  <a:bodyPr wrap="none">
                    <a:spAutoFit/>
                  </a:bodyPr>
                  <a:lstStyle/>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0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000" i="1">
                                <a:effectLst/>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600099" y="4595054"/>
                    <a:ext cx="1943802" cy="6065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CC70D43-3C33-43F9-96CB-0E41191374BE}"/>
                      </a:ext>
                    </a:extLst>
                  </p:cNvPr>
                  <p:cNvSpPr/>
                  <p:nvPr/>
                </p:nvSpPr>
                <p:spPr>
                  <a:xfrm>
                    <a:off x="3600099" y="5201630"/>
                    <a:ext cx="2134815" cy="631648"/>
                  </a:xfrm>
                  <a:prstGeom prst="rect">
                    <a:avLst/>
                  </a:prstGeom>
                </p:spPr>
                <p:txBody>
                  <a:bodyPr wrap="none">
                    <a:spAutoFit/>
                  </a:bodyPr>
                  <a:lstStyle/>
                  <a:p>
                    <a14:m>
                      <m:oMath xmlns:m="http://schemas.openxmlformats.org/officeDocument/2006/math">
                        <m:r>
                          <m:rPr>
                            <m:sty m:val="p"/>
                          </m:rP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000" i="1">
                                <a:effectLst/>
                                <a:latin typeface="Cambria Math" panose="02040503050406030204" pitchFamily="18" charset="0"/>
                                <a:ea typeface="Cambria Math" panose="02040503050406030204" pitchFamily="18" charset="0"/>
                              </a:rPr>
                            </m:ctrlPr>
                          </m:fPr>
                          <m:num>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𝑐𝑖</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b="0" i="1" smtClean="0">
                                    <a:effectLst/>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00099" y="5201630"/>
                    <a:ext cx="2134815" cy="631648"/>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651514" y="4172111"/>
            <a:ext cx="4077883" cy="110363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報酬額や移動時間による確率によって利用者が再配置するかを決定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6388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今後の予定</a:t>
            </a:r>
          </a:p>
        </p:txBody>
      </p:sp>
      <p:sp>
        <p:nvSpPr>
          <p:cNvPr id="4" name="角丸四角形 5">
            <a:extLst>
              <a:ext uri="{FF2B5EF4-FFF2-40B4-BE49-F238E27FC236}">
                <a16:creationId xmlns:a16="http://schemas.microsoft.com/office/drawing/2014/main" id="{8267EF5C-9A43-4220-960B-27B7C9C40DD0}"/>
              </a:ext>
            </a:extLst>
          </p:cNvPr>
          <p:cNvSpPr/>
          <p:nvPr/>
        </p:nvSpPr>
        <p:spPr>
          <a:xfrm>
            <a:off x="222025" y="219688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5241CE4A-8475-466D-A3C1-F8FF5C8ACFE8}"/>
              </a:ext>
            </a:extLst>
          </p:cNvPr>
          <p:cNvSpPr txBox="1"/>
          <p:nvPr/>
        </p:nvSpPr>
        <p:spPr>
          <a:xfrm>
            <a:off x="471388" y="246491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API</a:t>
            </a:r>
            <a:r>
              <a:rPr kumimoji="1" lang="ja-JP" altLang="en-US" sz="2000" dirty="0">
                <a:latin typeface="ＭＳ Ｐゴシック" panose="020B0600070205080204" pitchFamily="50" charset="-128"/>
                <a:ea typeface="ＭＳ Ｐゴシック" panose="020B0600070205080204" pitchFamily="50" charset="-128"/>
              </a:rPr>
              <a:t>を用いた入力データの作成　</a:t>
            </a:r>
          </a:p>
        </p:txBody>
      </p:sp>
      <p:sp>
        <p:nvSpPr>
          <p:cNvPr id="9" name="テキスト ボックス 8">
            <a:extLst>
              <a:ext uri="{FF2B5EF4-FFF2-40B4-BE49-F238E27FC236}">
                <a16:creationId xmlns:a16="http://schemas.microsoft.com/office/drawing/2014/main" id="{E9225576-8E2E-444F-8708-C3696706D4DB}"/>
              </a:ext>
            </a:extLst>
          </p:cNvPr>
          <p:cNvSpPr txBox="1"/>
          <p:nvPr/>
        </p:nvSpPr>
        <p:spPr>
          <a:xfrm>
            <a:off x="471388" y="3379314"/>
            <a:ext cx="6730222"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・移動時間を考慮しないシミュレーション</a:t>
            </a:r>
          </a:p>
        </p:txBody>
      </p:sp>
      <p:sp>
        <p:nvSpPr>
          <p:cNvPr id="12" name="テキスト ボックス 11">
            <a:extLst>
              <a:ext uri="{FF2B5EF4-FFF2-40B4-BE49-F238E27FC236}">
                <a16:creationId xmlns:a16="http://schemas.microsoft.com/office/drawing/2014/main" id="{A5ADDBCE-8C0A-46E0-BAEC-B6953CC23407}"/>
              </a:ext>
            </a:extLst>
          </p:cNvPr>
          <p:cNvSpPr txBox="1"/>
          <p:nvPr/>
        </p:nvSpPr>
        <p:spPr>
          <a:xfrm>
            <a:off x="471388" y="4320335"/>
            <a:ext cx="6434888" cy="533873"/>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・利用者による再配置なしでのシミュレーションの実行</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3603892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15296</TotalTime>
  <Words>437</Words>
  <Application>Microsoft Office PowerPoint</Application>
  <PresentationFormat>画面に合わせる (4:3)</PresentationFormat>
  <Paragraphs>96</Paragraphs>
  <Slides>9</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ＭＳ Ｐゴシック</vt:lpstr>
      <vt:lpstr>Arial</vt:lpstr>
      <vt:lpstr>Calibri</vt:lpstr>
      <vt:lpstr>Calibri Light</vt:lpstr>
      <vt:lpstr>Cambria Math</vt:lpstr>
      <vt:lpstr>Impact</vt:lpstr>
      <vt:lpstr>Times New Roman</vt:lpstr>
      <vt:lpstr>Wingdings</vt:lpstr>
      <vt:lpstr>Office テーマ</vt:lpstr>
      <vt:lpstr>ワンウェイ型カーシェアリング における利用者による再配置を 考慮した再配置問題の最適化</vt:lpstr>
      <vt:lpstr>研究背景</vt:lpstr>
      <vt:lpstr>既存のシステム</vt:lpstr>
      <vt:lpstr>類似研究</vt:lpstr>
      <vt:lpstr>研究目的</vt:lpstr>
      <vt:lpstr>研究手法</vt:lpstr>
      <vt:lpstr>研究手法</vt:lpstr>
      <vt:lpstr>研究手法</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134</cp:revision>
  <dcterms:created xsi:type="dcterms:W3CDTF">2018-01-30T05:51:03Z</dcterms:created>
  <dcterms:modified xsi:type="dcterms:W3CDTF">2019-06-25T05:30:50Z</dcterms:modified>
</cp:coreProperties>
</file>