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04C8075-2D1F-4993-B4D8-69FB33C0E121}">
          <p14:sldIdLst>
            <p14:sldId id="256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373E"/>
    <a:srgbClr val="FFCCCC"/>
    <a:srgbClr val="F2F2F2"/>
    <a:srgbClr val="FF7C80"/>
    <a:srgbClr val="2B2E36"/>
    <a:srgbClr val="3F5959"/>
    <a:srgbClr val="063559"/>
    <a:srgbClr val="F3D9A0"/>
    <a:srgbClr val="FFD599"/>
    <a:srgbClr val="9BC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58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430838" y="795569"/>
            <a:ext cx="8280000" cy="2878956"/>
            <a:chOff x="430838" y="1032645"/>
            <a:chExt cx="8280000" cy="2878956"/>
          </a:xfrm>
        </p:grpSpPr>
        <p:sp>
          <p:nvSpPr>
            <p:cNvPr id="12" name="1 つの角を切り取った四角形 11"/>
            <p:cNvSpPr/>
            <p:nvPr userDrawn="1"/>
          </p:nvSpPr>
          <p:spPr>
            <a:xfrm flipH="1">
              <a:off x="433161" y="1032645"/>
              <a:ext cx="8277677" cy="2353629"/>
            </a:xfrm>
            <a:prstGeom prst="snip1Rect">
              <a:avLst>
                <a:gd name="adj" fmla="val 32135"/>
              </a:avLst>
            </a:prstGeom>
            <a:solidFill>
              <a:srgbClr val="2B2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/>
            <p:cNvCxnSpPr/>
            <p:nvPr userDrawn="1"/>
          </p:nvCxnSpPr>
          <p:spPr>
            <a:xfrm>
              <a:off x="430838" y="3386274"/>
              <a:ext cx="8280000" cy="0"/>
            </a:xfrm>
            <a:prstGeom prst="line">
              <a:avLst/>
            </a:prstGeom>
            <a:ln w="82550">
              <a:solidFill>
                <a:srgbClr val="9E3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 userDrawn="1"/>
          </p:nvSpPr>
          <p:spPr>
            <a:xfrm>
              <a:off x="430839" y="3386275"/>
              <a:ext cx="2598112" cy="525326"/>
            </a:xfrm>
            <a:prstGeom prst="rect">
              <a:avLst/>
            </a:prstGeom>
            <a:solidFill>
              <a:srgbClr val="9E3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角三角形 16"/>
            <p:cNvSpPr/>
            <p:nvPr userDrawn="1"/>
          </p:nvSpPr>
          <p:spPr>
            <a:xfrm rot="5400000">
              <a:off x="3152775" y="3300857"/>
              <a:ext cx="482600" cy="730250"/>
            </a:xfrm>
            <a:prstGeom prst="rtTriangle">
              <a:avLst/>
            </a:prstGeom>
            <a:solidFill>
              <a:srgbClr val="9E3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638" y="1337875"/>
            <a:ext cx="7772400" cy="146641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br>
              <a:rPr lang="en-US" altLang="ja-JP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0266" y="5657849"/>
            <a:ext cx="4460571" cy="573119"/>
          </a:xfrm>
          <a:ln>
            <a:noFill/>
          </a:ln>
        </p:spPr>
        <p:txBody>
          <a:bodyPr>
            <a:noAutofit/>
          </a:bodyPr>
          <a:lstStyle>
            <a:lvl1pPr marL="0" indent="0" algn="r">
              <a:buNone/>
              <a:defRPr sz="3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MF16058</a:t>
            </a:r>
            <a:r>
              <a:rPr lang="ja-JP" altLang="en-US" dirty="0"/>
              <a:t>　ﾌｼﾞｻｧﾝ</a:t>
            </a:r>
            <a:endParaRPr lang="en-US" altLang="ja-JP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6200745" y="698401"/>
            <a:ext cx="2618861" cy="5672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j-cs"/>
              </a:defRPr>
            </a:lvl1pPr>
          </a:lstStyle>
          <a:p>
            <a:r>
              <a:rPr lang="en-US" altLang="ja-JP" sz="2800" dirty="0"/>
              <a:t>2019</a:t>
            </a:r>
            <a:r>
              <a:rPr lang="ja-JP" altLang="en-US" sz="2800" dirty="0"/>
              <a:t>年</a:t>
            </a:r>
            <a:r>
              <a:rPr lang="en-US" altLang="ja-JP" sz="2800" dirty="0"/>
              <a:t>7</a:t>
            </a:r>
            <a:r>
              <a:rPr lang="ja-JP" altLang="en-US" sz="2800" dirty="0"/>
              <a:t>月</a:t>
            </a:r>
            <a:r>
              <a:rPr lang="en-US" altLang="ja-JP" sz="2800" dirty="0"/>
              <a:t>6</a:t>
            </a:r>
            <a:r>
              <a:rPr lang="ja-JP" altLang="en-US" sz="2800" dirty="0"/>
              <a:t>日</a:t>
            </a:r>
            <a:endParaRPr lang="en-US" sz="2800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373066" y="3149198"/>
            <a:ext cx="2785001" cy="4983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j-cs"/>
              </a:defRPr>
            </a:lvl1pPr>
          </a:lstStyle>
          <a:p>
            <a:r>
              <a:rPr lang="ja-JP" altLang="en-US" sz="3200" dirty="0"/>
              <a:t>芝浦工業大学</a:t>
            </a:r>
            <a:endParaRPr lang="en-US" sz="3200" dirty="0"/>
          </a:p>
        </p:txBody>
      </p:sp>
      <p:sp>
        <p:nvSpPr>
          <p:cNvPr id="18" name="テキスト ボックス 17"/>
          <p:cNvSpPr txBox="1"/>
          <p:nvPr userDrawn="1"/>
        </p:nvSpPr>
        <p:spPr>
          <a:xfrm>
            <a:off x="4250266" y="3352055"/>
            <a:ext cx="4460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r"/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機械制御システム学科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r"/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システムデザイン研究室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4250266" y="5051644"/>
            <a:ext cx="4460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指導教員：長谷川 浩志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294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9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22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651933"/>
          </a:xfrm>
          <a:prstGeom prst="rect">
            <a:avLst/>
          </a:prstGeom>
          <a:solidFill>
            <a:srgbClr val="2B2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584"/>
            <a:ext cx="8243888" cy="637117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70982"/>
            <a:ext cx="9144000" cy="0"/>
          </a:xfrm>
          <a:prstGeom prst="line">
            <a:avLst/>
          </a:prstGeom>
          <a:ln w="63500">
            <a:solidFill>
              <a:srgbClr val="9E3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 userDrawn="1"/>
        </p:nvSpPr>
        <p:spPr>
          <a:xfrm>
            <a:off x="8515349" y="283633"/>
            <a:ext cx="628651" cy="387348"/>
          </a:xfrm>
          <a:prstGeom prst="rect">
            <a:avLst/>
          </a:prstGeom>
          <a:solidFill>
            <a:srgbClr val="9E3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 flipH="1">
            <a:off x="8341519" y="283633"/>
            <a:ext cx="173830" cy="361949"/>
          </a:xfrm>
          <a:prstGeom prst="rtTriangle">
            <a:avLst/>
          </a:prstGeom>
          <a:solidFill>
            <a:srgbClr val="9E3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3" y="934507"/>
            <a:ext cx="8596312" cy="524721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5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2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8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19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72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91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24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24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3242735" y="6457890"/>
            <a:ext cx="5901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2B2E36"/>
                </a:solidFill>
                <a:latin typeface="Impact" panose="020B0806030902050204" pitchFamily="34" charset="0"/>
              </a:rPr>
              <a:t>Shibaura Institute</a:t>
            </a:r>
            <a:r>
              <a:rPr kumimoji="1" lang="en-US" altLang="ja-JP" sz="2000" baseline="0" dirty="0">
                <a:solidFill>
                  <a:srgbClr val="2B2E36"/>
                </a:solidFill>
                <a:latin typeface="Impact" panose="020B0806030902050204" pitchFamily="34" charset="0"/>
              </a:rPr>
              <a:t> of Technology  </a:t>
            </a:r>
            <a:r>
              <a:rPr kumimoji="1" lang="en-US" altLang="ja-JP" sz="2000" baseline="0" dirty="0">
                <a:solidFill>
                  <a:srgbClr val="9E373E"/>
                </a:solidFill>
                <a:latin typeface="Impact" panose="020B0806030902050204" pitchFamily="34" charset="0"/>
              </a:rPr>
              <a:t>Hasegawa Laboratory</a:t>
            </a:r>
            <a:endParaRPr kumimoji="1" lang="ja-JP" altLang="en-US" sz="2000" dirty="0">
              <a:solidFill>
                <a:srgbClr val="9E373E"/>
              </a:solidFill>
              <a:latin typeface="Impact" panose="020B0806030902050204" pitchFamily="34" charset="0"/>
            </a:endParaRPr>
          </a:p>
        </p:txBody>
      </p:sp>
      <p:pic>
        <p:nvPicPr>
          <p:cNvPr id="1026" name="Picture 2" descr="https://pbs.twimg.com/profile_images/635244069464051716/gCdiryeI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3500" l="10000" r="90000">
                        <a14:foregroundMark x1="37250" y1="45250" x2="37250" y2="45250"/>
                        <a14:foregroundMark x1="14000" y1="56250" x2="14000" y2="56250"/>
                        <a14:foregroundMark x1="17750" y1="71500" x2="17750" y2="71500"/>
                        <a14:foregroundMark x1="35250" y1="58500" x2="35250" y2="58500"/>
                        <a14:foregroundMark x1="49000" y1="49000" x2="49000" y2="49000"/>
                        <a14:foregroundMark x1="49500" y1="38500" x2="49500" y2="38500"/>
                        <a14:foregroundMark x1="72750" y1="41250" x2="72750" y2="41250"/>
                        <a14:foregroundMark x1="81250" y1="56500" x2="81250" y2="56500"/>
                        <a14:foregroundMark x1="82500" y1="67750" x2="82500" y2="67750"/>
                        <a14:foregroundMark x1="65000" y1="81000" x2="64250" y2="81000"/>
                        <a14:foregroundMark x1="46750" y1="87750" x2="46750" y2="87750"/>
                        <a14:foregroundMark x1="34250" y1="82000" x2="34250" y2="82000"/>
                        <a14:foregroundMark x1="48250" y1="72750" x2="48250" y2="7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560" y="6497439"/>
            <a:ext cx="321011" cy="32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02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891199"/>
            <a:ext cx="7772400" cy="1707007"/>
          </a:xfrm>
        </p:spPr>
        <p:txBody>
          <a:bodyPr>
            <a:normAutofit/>
          </a:bodyPr>
          <a:lstStyle/>
          <a:p>
            <a:r>
              <a:rPr lang="ja-JP" altLang="ja-JP" sz="3600" b="1" dirty="0"/>
              <a:t>ワンウェイ型カーシェアリングサービスにおける再配置問題のシミュレーション</a:t>
            </a:r>
            <a:endParaRPr kumimoji="1" lang="ja-JP" altLang="en-US" sz="3600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BQ16048 </a:t>
            </a:r>
            <a:r>
              <a:rPr kumimoji="1" lang="ja-JP" altLang="en-US" dirty="0"/>
              <a:t>関倖太郎</a:t>
            </a:r>
          </a:p>
        </p:txBody>
      </p:sp>
    </p:spTree>
    <p:extLst>
      <p:ext uri="{BB962C8B-B14F-4D97-AF65-F5344CB8AC3E}">
        <p14:creationId xmlns:p14="http://schemas.microsoft.com/office/powerpoint/2010/main" val="262691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AAEED0E2-0C22-4F2C-91E0-9FD189C686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30" y="2497541"/>
            <a:ext cx="4927482" cy="33709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B96C6C-8123-4BD2-9341-83D57F6F5DF4}"/>
              </a:ext>
            </a:extLst>
          </p:cNvPr>
          <p:cNvSpPr txBox="1"/>
          <p:nvPr/>
        </p:nvSpPr>
        <p:spPr>
          <a:xfrm>
            <a:off x="355371" y="5984544"/>
            <a:ext cx="5029200" cy="4299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ja-JP" altLang="ja-JP" dirty="0"/>
              <a:t>図</a:t>
            </a:r>
            <a:r>
              <a:rPr lang="en-US" altLang="ja-JP" dirty="0"/>
              <a:t>1. </a:t>
            </a:r>
            <a:r>
              <a:rPr lang="ja-JP" altLang="ja-JP" dirty="0"/>
              <a:t>カーシェアリング車両台数と会員数の推移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EB04F4-FF64-4A78-B15F-D9FACEF71E85}"/>
              </a:ext>
            </a:extLst>
          </p:cNvPr>
          <p:cNvSpPr txBox="1"/>
          <p:nvPr/>
        </p:nvSpPr>
        <p:spPr>
          <a:xfrm>
            <a:off x="283190" y="1044054"/>
            <a:ext cx="8577619" cy="141936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ja-JP" altLang="en-US" dirty="0"/>
              <a:t>・自動車の普及によって排気ガスや騒音、駐車スペースなどが問題となっている</a:t>
            </a:r>
            <a:endParaRPr kumimoji="1" lang="en-US" altLang="ja-JP" dirty="0"/>
          </a:p>
          <a:p>
            <a:r>
              <a:rPr kumimoji="1" lang="ja-JP" altLang="en-US" dirty="0"/>
              <a:t>・近年増加するカーシェアリングの会員数および車両台数</a:t>
            </a:r>
            <a:endParaRPr kumimoji="1" lang="en-US" altLang="ja-JP" dirty="0"/>
          </a:p>
          <a:p>
            <a:r>
              <a:rPr kumimoji="1" lang="ja-JP" altLang="en-US" dirty="0"/>
              <a:t>・日本</a:t>
            </a:r>
            <a:r>
              <a:rPr lang="ja-JP" altLang="en-US" dirty="0"/>
              <a:t>ではワンウェイ型ステーションベースでのサービスが増加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30BAB8-5BF6-4EA0-921C-FF22DDCDF569}"/>
              </a:ext>
            </a:extLst>
          </p:cNvPr>
          <p:cNvSpPr txBox="1"/>
          <p:nvPr/>
        </p:nvSpPr>
        <p:spPr>
          <a:xfrm>
            <a:off x="5292768" y="2381535"/>
            <a:ext cx="3920319" cy="9962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kumimoji="1" lang="ja-JP" altLang="en-US" sz="2400" dirty="0"/>
              <a:t>→乗り捨てによる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車両の偏在が問題に！！</a:t>
            </a:r>
          </a:p>
        </p:txBody>
      </p:sp>
    </p:spTree>
    <p:extLst>
      <p:ext uri="{BB962C8B-B14F-4D97-AF65-F5344CB8AC3E}">
        <p14:creationId xmlns:p14="http://schemas.microsoft.com/office/powerpoint/2010/main" val="280387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カーシェアリングとは？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8857DE-5F27-412D-AE2D-C4A198CD612D}"/>
              </a:ext>
            </a:extLst>
          </p:cNvPr>
          <p:cNvSpPr txBox="1"/>
          <p:nvPr/>
        </p:nvSpPr>
        <p:spPr>
          <a:xfrm>
            <a:off x="327546" y="924635"/>
            <a:ext cx="5540991" cy="6209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400" b="1" dirty="0"/>
              <a:t>カーシェアリング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1CB070-F528-4F7A-8E0B-26DA860F67FB}"/>
              </a:ext>
            </a:extLst>
          </p:cNvPr>
          <p:cNvSpPr txBox="1"/>
          <p:nvPr/>
        </p:nvSpPr>
        <p:spPr>
          <a:xfrm>
            <a:off x="327546" y="4898414"/>
            <a:ext cx="5540991" cy="6209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400" b="1" dirty="0"/>
              <a:t>ライドシェアリング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5591AB-B4BE-4211-8A08-D46A7026C0CD}"/>
              </a:ext>
            </a:extLst>
          </p:cNvPr>
          <p:cNvSpPr txBox="1"/>
          <p:nvPr/>
        </p:nvSpPr>
        <p:spPr>
          <a:xfrm>
            <a:off x="798394" y="1603611"/>
            <a:ext cx="7540388" cy="10577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000" dirty="0"/>
              <a:t>車自体を共有するサービス。車を普段は専用の駐車場などに駐車しておき、必要になった人はそこから自由に車を借りる。客自身が運転する。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E6FBBB4-242F-4021-8E23-C2806FA0B6D1}"/>
              </a:ext>
            </a:extLst>
          </p:cNvPr>
          <p:cNvSpPr txBox="1"/>
          <p:nvPr/>
        </p:nvSpPr>
        <p:spPr>
          <a:xfrm>
            <a:off x="798393" y="5386318"/>
            <a:ext cx="7690513" cy="95307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000" dirty="0"/>
              <a:t>相乗り型のサービス。客を乗せられる人と乗りたい客とをつなげ、需要と供給をマッチさせることで成立する。乗客は運転しない。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9B874FB-3023-4FEA-BCE7-AEA3F9EAF592}"/>
              </a:ext>
            </a:extLst>
          </p:cNvPr>
          <p:cNvSpPr txBox="1"/>
          <p:nvPr/>
        </p:nvSpPr>
        <p:spPr>
          <a:xfrm>
            <a:off x="470846" y="2713629"/>
            <a:ext cx="8175011" cy="3889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000" b="1" dirty="0"/>
              <a:t>・ラウンド型　→　</a:t>
            </a:r>
            <a:r>
              <a:rPr kumimoji="1" lang="ja-JP" altLang="en-US" sz="2000" dirty="0"/>
              <a:t>借りたステーションと返すステーションが同じ</a:t>
            </a:r>
            <a:endParaRPr kumimoji="1" lang="ja-JP" altLang="en-US" sz="20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41626FB-FFCF-4333-B968-8F286A61A9A8}"/>
              </a:ext>
            </a:extLst>
          </p:cNvPr>
          <p:cNvSpPr txBox="1"/>
          <p:nvPr/>
        </p:nvSpPr>
        <p:spPr>
          <a:xfrm>
            <a:off x="470845" y="3149216"/>
            <a:ext cx="7773041" cy="3889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000" b="1" dirty="0"/>
              <a:t>・ワンウェイ型　→　借りた場所と別の場所に返せる方式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D7FBCE4-34BE-4CEF-B1D2-238B7F6C297E}"/>
              </a:ext>
            </a:extLst>
          </p:cNvPr>
          <p:cNvSpPr txBox="1"/>
          <p:nvPr/>
        </p:nvSpPr>
        <p:spPr>
          <a:xfrm>
            <a:off x="948516" y="3913496"/>
            <a:ext cx="7295371" cy="3889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b="1" dirty="0"/>
              <a:t>ステーションベース　→　専用の駐車スペースを必要とする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55A6805-FAEF-486C-9F6C-79FDA011E81F}"/>
              </a:ext>
            </a:extLst>
          </p:cNvPr>
          <p:cNvSpPr txBox="1"/>
          <p:nvPr/>
        </p:nvSpPr>
        <p:spPr>
          <a:xfrm>
            <a:off x="470846" y="3149216"/>
            <a:ext cx="2627194" cy="3889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000" b="1" dirty="0"/>
              <a:t>・ワンウェイ型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84C9257-6CB9-47CC-B691-A17BD5BA4D44}"/>
              </a:ext>
            </a:extLst>
          </p:cNvPr>
          <p:cNvSpPr txBox="1"/>
          <p:nvPr/>
        </p:nvSpPr>
        <p:spPr>
          <a:xfrm>
            <a:off x="950787" y="4406520"/>
            <a:ext cx="7295371" cy="3889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b="1" dirty="0"/>
              <a:t>フリーフローティングベース　→　専用の駐車スペースを必要とせず、　　　</a:t>
            </a:r>
            <a:r>
              <a:rPr kumimoji="1" lang="en-US" altLang="ja-JP" b="1" dirty="0"/>
              <a:t>				</a:t>
            </a:r>
            <a:r>
              <a:rPr kumimoji="1" lang="ja-JP" altLang="en-US" b="1" dirty="0"/>
              <a:t>路側帯などどこに停めてもいい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B748A7-E80C-4FA4-A63B-2210BB4486D0}"/>
              </a:ext>
            </a:extLst>
          </p:cNvPr>
          <p:cNvSpPr txBox="1"/>
          <p:nvPr/>
        </p:nvSpPr>
        <p:spPr>
          <a:xfrm>
            <a:off x="948516" y="3577420"/>
            <a:ext cx="3016156" cy="3241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中でも・・・</a:t>
            </a:r>
          </a:p>
        </p:txBody>
      </p:sp>
    </p:spTree>
    <p:extLst>
      <p:ext uri="{BB962C8B-B14F-4D97-AF65-F5344CB8AC3E}">
        <p14:creationId xmlns:p14="http://schemas.microsoft.com/office/powerpoint/2010/main" val="192207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先行研究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8EBF64-2C6F-482F-9B16-E49176F8E347}"/>
              </a:ext>
            </a:extLst>
          </p:cNvPr>
          <p:cNvSpPr txBox="1"/>
          <p:nvPr/>
        </p:nvSpPr>
        <p:spPr>
          <a:xfrm>
            <a:off x="573206" y="1385252"/>
            <a:ext cx="7500085" cy="6371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400" dirty="0"/>
              <a:t>貪欲法と</a:t>
            </a:r>
            <a:r>
              <a:rPr kumimoji="1" lang="en-US" altLang="ja-JP" sz="2400" dirty="0"/>
              <a:t>CPLEX</a:t>
            </a:r>
            <a:r>
              <a:rPr kumimoji="1" lang="ja-JP" altLang="en-US" sz="2400" dirty="0"/>
              <a:t>で扱う再配置問題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349DB75-40B8-4C6E-80A4-E8FD504C3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485" y="2144575"/>
            <a:ext cx="5859029" cy="3101119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D6C909C-935C-4079-8E35-CE9DBDBB1330}"/>
              </a:ext>
            </a:extLst>
          </p:cNvPr>
          <p:cNvCxnSpPr/>
          <p:nvPr/>
        </p:nvCxnSpPr>
        <p:spPr>
          <a:xfrm>
            <a:off x="1726442" y="5581932"/>
            <a:ext cx="1289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833767F-CD91-4F52-940B-AB5A829B38CD}"/>
              </a:ext>
            </a:extLst>
          </p:cNvPr>
          <p:cNvSpPr txBox="1"/>
          <p:nvPr/>
        </p:nvSpPr>
        <p:spPr>
          <a:xfrm>
            <a:off x="3248168" y="5425187"/>
            <a:ext cx="689212" cy="3548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乗客</a:t>
            </a: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B6C8C43C-C795-439A-9E39-0CDEAC7511CA}"/>
              </a:ext>
            </a:extLst>
          </p:cNvPr>
          <p:cNvGrpSpPr/>
          <p:nvPr/>
        </p:nvGrpSpPr>
        <p:grpSpPr>
          <a:xfrm>
            <a:off x="4681183" y="5404512"/>
            <a:ext cx="2979759" cy="354839"/>
            <a:chOff x="1735540" y="5939051"/>
            <a:chExt cx="2979759" cy="354839"/>
          </a:xfrm>
        </p:grpSpPr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222AB565-F362-43EA-9D72-220FA6BDE0C6}"/>
                </a:ext>
              </a:extLst>
            </p:cNvPr>
            <p:cNvCxnSpPr/>
            <p:nvPr/>
          </p:nvCxnSpPr>
          <p:spPr>
            <a:xfrm>
              <a:off x="1735540" y="6116472"/>
              <a:ext cx="12897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D3B3819E-E4A0-4190-BFCA-EF02A4603B05}"/>
                </a:ext>
              </a:extLst>
            </p:cNvPr>
            <p:cNvCxnSpPr/>
            <p:nvPr/>
          </p:nvCxnSpPr>
          <p:spPr>
            <a:xfrm>
              <a:off x="1753738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DAFB46A9-E88F-4480-A69D-167E6DFB382D}"/>
                </a:ext>
              </a:extLst>
            </p:cNvPr>
            <p:cNvCxnSpPr/>
            <p:nvPr/>
          </p:nvCxnSpPr>
          <p:spPr>
            <a:xfrm>
              <a:off x="1851546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DABECC6-53D1-4205-9CBA-4DAA5205CB6B}"/>
                </a:ext>
              </a:extLst>
            </p:cNvPr>
            <p:cNvCxnSpPr/>
            <p:nvPr/>
          </p:nvCxnSpPr>
          <p:spPr>
            <a:xfrm>
              <a:off x="1940257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6A77F1B-B848-46CB-9835-F7F754FAC2B8}"/>
                </a:ext>
              </a:extLst>
            </p:cNvPr>
            <p:cNvCxnSpPr/>
            <p:nvPr/>
          </p:nvCxnSpPr>
          <p:spPr>
            <a:xfrm>
              <a:off x="2038065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29EF269B-F548-4C16-84FF-6FA2211ED2DD}"/>
                </a:ext>
              </a:extLst>
            </p:cNvPr>
            <p:cNvCxnSpPr/>
            <p:nvPr/>
          </p:nvCxnSpPr>
          <p:spPr>
            <a:xfrm>
              <a:off x="2144973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1CAC1183-0341-4213-9830-17F1F544CA02}"/>
                </a:ext>
              </a:extLst>
            </p:cNvPr>
            <p:cNvCxnSpPr/>
            <p:nvPr/>
          </p:nvCxnSpPr>
          <p:spPr>
            <a:xfrm>
              <a:off x="2242781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A6359BD5-B6ED-4C4F-86D1-322AABA8CA18}"/>
                </a:ext>
              </a:extLst>
            </p:cNvPr>
            <p:cNvCxnSpPr/>
            <p:nvPr/>
          </p:nvCxnSpPr>
          <p:spPr>
            <a:xfrm>
              <a:off x="2331492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279D61D8-057D-4C82-B1A3-994D81656543}"/>
                </a:ext>
              </a:extLst>
            </p:cNvPr>
            <p:cNvCxnSpPr/>
            <p:nvPr/>
          </p:nvCxnSpPr>
          <p:spPr>
            <a:xfrm>
              <a:off x="2429300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45336223-B546-4714-9FC8-1D8023D3A8B6}"/>
                </a:ext>
              </a:extLst>
            </p:cNvPr>
            <p:cNvCxnSpPr/>
            <p:nvPr/>
          </p:nvCxnSpPr>
          <p:spPr>
            <a:xfrm>
              <a:off x="2527111" y="5973170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D47BDD21-FA25-4532-9376-32D6AB67F997}"/>
                </a:ext>
              </a:extLst>
            </p:cNvPr>
            <p:cNvCxnSpPr/>
            <p:nvPr/>
          </p:nvCxnSpPr>
          <p:spPr>
            <a:xfrm>
              <a:off x="2624919" y="5973170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7E3379FA-A734-467B-AEED-6B54E5E3D178}"/>
                </a:ext>
              </a:extLst>
            </p:cNvPr>
            <p:cNvCxnSpPr/>
            <p:nvPr/>
          </p:nvCxnSpPr>
          <p:spPr>
            <a:xfrm>
              <a:off x="2713630" y="5973170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20A964-C298-4639-AB7F-506791F1DEAD}"/>
                </a:ext>
              </a:extLst>
            </p:cNvPr>
            <p:cNvCxnSpPr/>
            <p:nvPr/>
          </p:nvCxnSpPr>
          <p:spPr>
            <a:xfrm>
              <a:off x="2811438" y="5973170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65F5B81D-EA17-4E37-878A-C47A0DA46A33}"/>
                </a:ext>
              </a:extLst>
            </p:cNvPr>
            <p:cNvSpPr txBox="1"/>
            <p:nvPr/>
          </p:nvSpPr>
          <p:spPr>
            <a:xfrm>
              <a:off x="3220870" y="5939051"/>
              <a:ext cx="1494429" cy="3548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kumimoji="1" lang="ja-JP" altLang="en-US" dirty="0"/>
                <a:t>ジョッキー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69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先行研究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A59264-5865-409A-B6BD-2B4EC97EF0A4}"/>
              </a:ext>
            </a:extLst>
          </p:cNvPr>
          <p:cNvSpPr txBox="1"/>
          <p:nvPr/>
        </p:nvSpPr>
        <p:spPr>
          <a:xfrm>
            <a:off x="866634" y="1078173"/>
            <a:ext cx="7322024" cy="16650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800" dirty="0"/>
              <a:t>拒否される要求の数をできるだけ減らしたい</a:t>
            </a:r>
            <a:endParaRPr kumimoji="1" lang="en-US" altLang="ja-JP" sz="2800" dirty="0"/>
          </a:p>
          <a:p>
            <a:r>
              <a:rPr lang="ja-JP" altLang="en-US" sz="2000" dirty="0"/>
              <a:t>→拒否される要求の数を目的関数に組み込み、</a:t>
            </a:r>
            <a:br>
              <a:rPr lang="en-US" altLang="ja-JP" sz="2000" dirty="0"/>
            </a:br>
            <a:r>
              <a:rPr lang="ja-JP" altLang="en-US" sz="2000" dirty="0"/>
              <a:t>整数</a:t>
            </a:r>
            <a:r>
              <a:rPr kumimoji="1" lang="ja-JP" altLang="en-US" sz="2000" dirty="0"/>
              <a:t>線形計画問題として定式化。目的関数を最小化。</a:t>
            </a:r>
            <a:endParaRPr kumimoji="1" lang="ja-JP" altLang="en-US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6BCA0-58F7-4E0B-AE0C-C08EC6AC672F}"/>
              </a:ext>
            </a:extLst>
          </p:cNvPr>
          <p:cNvSpPr txBox="1"/>
          <p:nvPr/>
        </p:nvSpPr>
        <p:spPr>
          <a:xfrm>
            <a:off x="866634" y="2704531"/>
            <a:ext cx="7322024" cy="16650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800" dirty="0"/>
              <a:t>計算時間をできるだけ短くしたい</a:t>
            </a:r>
            <a:endParaRPr kumimoji="1" lang="en-US" altLang="ja-JP" sz="2800" dirty="0"/>
          </a:p>
          <a:p>
            <a:r>
              <a:rPr lang="ja-JP" altLang="en-US" sz="2000" dirty="0"/>
              <a:t>→従来の</a:t>
            </a:r>
            <a:r>
              <a:rPr lang="en-US" altLang="ja-JP" sz="2000" dirty="0"/>
              <a:t>CPLEX</a:t>
            </a:r>
            <a:r>
              <a:rPr lang="ja-JP" altLang="en-US" sz="2000" dirty="0"/>
              <a:t>に比較して独自の貪欲法での解法を用いた。</a:t>
            </a:r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615909-2B25-475B-A415-8BF10C9DC314}"/>
              </a:ext>
            </a:extLst>
          </p:cNvPr>
          <p:cNvSpPr txBox="1"/>
          <p:nvPr/>
        </p:nvSpPr>
        <p:spPr>
          <a:xfrm>
            <a:off x="910988" y="4369558"/>
            <a:ext cx="7322024" cy="16650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kumimoji="1" lang="en-US" altLang="ja-JP" sz="2800" dirty="0"/>
          </a:p>
          <a:p>
            <a:r>
              <a:rPr lang="ja-JP" altLang="en-US" sz="2000" dirty="0"/>
              <a:t>→従来の</a:t>
            </a:r>
            <a:r>
              <a:rPr lang="en-US" altLang="ja-JP" sz="2000" dirty="0"/>
              <a:t>CPLEX</a:t>
            </a:r>
            <a:r>
              <a:rPr lang="ja-JP" altLang="en-US" sz="2000" dirty="0"/>
              <a:t>に比較して独自の貪欲法での解法を用いた。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063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204640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174761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185265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14603</TotalTime>
  <Words>242</Words>
  <Application>Microsoft Office PowerPoint</Application>
  <PresentationFormat>画面に合わせる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Impact</vt:lpstr>
      <vt:lpstr>Office テーマ</vt:lpstr>
      <vt:lpstr>ワンウェイ型カーシェアリングサービスにおける再配置問題のシミュレーション</vt:lpstr>
      <vt:lpstr>研究背景</vt:lpstr>
      <vt:lpstr>カーシェアリングとは？</vt:lpstr>
      <vt:lpstr>先行研究</vt:lpstr>
      <vt:lpstr>先行研究</vt:lpstr>
      <vt:lpstr>研究背景</vt:lpstr>
      <vt:lpstr>研究背景</vt:lpstr>
      <vt:lpstr>研究背景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Daisaku Senoo</dc:creator>
  <cp:lastModifiedBy>関 倖太郎</cp:lastModifiedBy>
  <cp:revision>78</cp:revision>
  <dcterms:created xsi:type="dcterms:W3CDTF">2018-01-30T05:51:03Z</dcterms:created>
  <dcterms:modified xsi:type="dcterms:W3CDTF">2019-06-18T08:15:35Z</dcterms:modified>
</cp:coreProperties>
</file>