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77" r:id="rId5"/>
    <p:sldId id="285" r:id="rId6"/>
    <p:sldId id="288" r:id="rId7"/>
    <p:sldId id="284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04C8075-2D1F-4993-B4D8-69FB33C0E121}">
          <p14:sldIdLst>
            <p14:sldId id="256"/>
            <p14:sldId id="286"/>
            <p14:sldId id="287"/>
            <p14:sldId id="277"/>
            <p14:sldId id="285"/>
            <p14:sldId id="288"/>
            <p14:sldId id="284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E36"/>
    <a:srgbClr val="9E373E"/>
    <a:srgbClr val="FFCCCC"/>
    <a:srgbClr val="F2F2F2"/>
    <a:srgbClr val="FF7C80"/>
    <a:srgbClr val="3F5959"/>
    <a:srgbClr val="063559"/>
    <a:srgbClr val="F3D9A0"/>
    <a:srgbClr val="FFD599"/>
    <a:srgbClr val="9B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rac\Desktop\&#38306;&#12398;&#30740;&#31350;\fig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72485264515305E-2"/>
          <c:y val="8.1744339958642762E-2"/>
          <c:w val="0.83521335879484238"/>
          <c:h val="0.65877981159694132"/>
        </c:manualLayout>
      </c:layout>
      <c:barChart>
        <c:barDir val="col"/>
        <c:grouping val="clustered"/>
        <c:varyColors val="0"/>
        <c:ser>
          <c:idx val="0"/>
          <c:order val="0"/>
          <c:tx>
            <c:v>車両台数(台)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Sheet1!$B$1:$S$1</c:f>
              <c:strCache>
                <c:ptCount val="18"/>
                <c:pt idx="0">
                  <c:v>2002年</c:v>
                </c:pt>
                <c:pt idx="1">
                  <c:v>2003年</c:v>
                </c:pt>
                <c:pt idx="2">
                  <c:v>2004年</c:v>
                </c:pt>
                <c:pt idx="3">
                  <c:v>2005年</c:v>
                </c:pt>
                <c:pt idx="4">
                  <c:v>2006年</c:v>
                </c:pt>
                <c:pt idx="5">
                  <c:v>2007年</c:v>
                </c:pt>
                <c:pt idx="6">
                  <c:v>2008年</c:v>
                </c:pt>
                <c:pt idx="7">
                  <c:v>2009年</c:v>
                </c:pt>
                <c:pt idx="8">
                  <c:v>2010年</c:v>
                </c:pt>
                <c:pt idx="9">
                  <c:v>2011年</c:v>
                </c:pt>
                <c:pt idx="10">
                  <c:v>2012年</c:v>
                </c:pt>
                <c:pt idx="11">
                  <c:v>2013年</c:v>
                </c:pt>
                <c:pt idx="12">
                  <c:v>2014年</c:v>
                </c:pt>
                <c:pt idx="13">
                  <c:v>2015年</c:v>
                </c:pt>
                <c:pt idx="14">
                  <c:v>2016年</c:v>
                </c:pt>
                <c:pt idx="15">
                  <c:v>2017年</c:v>
                </c:pt>
                <c:pt idx="16">
                  <c:v>2018年</c:v>
                </c:pt>
                <c:pt idx="17">
                  <c:v>2019年</c:v>
                </c:pt>
              </c:strCache>
            </c:strRef>
          </c:cat>
          <c:val>
            <c:numRef>
              <c:f>Sheet1!$B$2:$S$2</c:f>
              <c:numCache>
                <c:formatCode>General</c:formatCode>
                <c:ptCount val="18"/>
                <c:pt idx="0">
                  <c:v>2.1000000000000001E-2</c:v>
                </c:pt>
                <c:pt idx="1">
                  <c:v>4.2000000000000003E-2</c:v>
                </c:pt>
                <c:pt idx="2">
                  <c:v>6.8000000000000005E-2</c:v>
                </c:pt>
                <c:pt idx="3">
                  <c:v>8.5999999999999993E-2</c:v>
                </c:pt>
                <c:pt idx="4">
                  <c:v>0.11799999999999999</c:v>
                </c:pt>
                <c:pt idx="5">
                  <c:v>0.23699999999999999</c:v>
                </c:pt>
                <c:pt idx="6">
                  <c:v>0.51</c:v>
                </c:pt>
                <c:pt idx="7">
                  <c:v>0.56299999999999994</c:v>
                </c:pt>
                <c:pt idx="8">
                  <c:v>1.2649999999999999</c:v>
                </c:pt>
                <c:pt idx="9">
                  <c:v>3.915</c:v>
                </c:pt>
                <c:pt idx="10">
                  <c:v>6.4770000000000003</c:v>
                </c:pt>
                <c:pt idx="11">
                  <c:v>8.8309999999999995</c:v>
                </c:pt>
                <c:pt idx="12">
                  <c:v>12.372999999999999</c:v>
                </c:pt>
                <c:pt idx="13">
                  <c:v>16.417999999999999</c:v>
                </c:pt>
                <c:pt idx="14">
                  <c:v>19.716999999999999</c:v>
                </c:pt>
                <c:pt idx="15">
                  <c:v>24.457999999999998</c:v>
                </c:pt>
                <c:pt idx="16">
                  <c:v>29.207999999999998</c:v>
                </c:pt>
                <c:pt idx="17">
                  <c:v>34.984000000000002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F-4C8B-9324-D3C0CE7DC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5076656"/>
        <c:axId val="565078624"/>
      </c:barChart>
      <c:lineChart>
        <c:grouping val="standard"/>
        <c:varyColors val="0"/>
        <c:ser>
          <c:idx val="1"/>
          <c:order val="1"/>
          <c:tx>
            <c:v>会員数(人)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Sheet1!$B$1:$S$1</c:f>
              <c:strCache>
                <c:ptCount val="18"/>
                <c:pt idx="0">
                  <c:v>2002年</c:v>
                </c:pt>
                <c:pt idx="1">
                  <c:v>2003年</c:v>
                </c:pt>
                <c:pt idx="2">
                  <c:v>2004年</c:v>
                </c:pt>
                <c:pt idx="3">
                  <c:v>2005年</c:v>
                </c:pt>
                <c:pt idx="4">
                  <c:v>2006年</c:v>
                </c:pt>
                <c:pt idx="5">
                  <c:v>2007年</c:v>
                </c:pt>
                <c:pt idx="6">
                  <c:v>2008年</c:v>
                </c:pt>
                <c:pt idx="7">
                  <c:v>2009年</c:v>
                </c:pt>
                <c:pt idx="8">
                  <c:v>2010年</c:v>
                </c:pt>
                <c:pt idx="9">
                  <c:v>2011年</c:v>
                </c:pt>
                <c:pt idx="10">
                  <c:v>2012年</c:v>
                </c:pt>
                <c:pt idx="11">
                  <c:v>2013年</c:v>
                </c:pt>
                <c:pt idx="12">
                  <c:v>2014年</c:v>
                </c:pt>
                <c:pt idx="13">
                  <c:v>2015年</c:v>
                </c:pt>
                <c:pt idx="14">
                  <c:v>2016年</c:v>
                </c:pt>
                <c:pt idx="15">
                  <c:v>2017年</c:v>
                </c:pt>
                <c:pt idx="16">
                  <c:v>2018年</c:v>
                </c:pt>
                <c:pt idx="17">
                  <c:v>2019年</c:v>
                </c:pt>
              </c:strCache>
            </c:strRef>
          </c:cat>
          <c:val>
            <c:numRef>
              <c:f>Sheet1!$B$3:$S$3</c:f>
              <c:numCache>
                <c:formatCode>General</c:formatCode>
                <c:ptCount val="18"/>
                <c:pt idx="0">
                  <c:v>5.0000000000000001E-3</c:v>
                </c:pt>
                <c:pt idx="1">
                  <c:v>5.1499999999999997E-2</c:v>
                </c:pt>
                <c:pt idx="2">
                  <c:v>9.2399999999999996E-2</c:v>
                </c:pt>
                <c:pt idx="3">
                  <c:v>0.14829999999999999</c:v>
                </c:pt>
                <c:pt idx="4">
                  <c:v>0.17119999999999999</c:v>
                </c:pt>
                <c:pt idx="5">
                  <c:v>0.25119999999999998</c:v>
                </c:pt>
                <c:pt idx="6">
                  <c:v>0.32450000000000001</c:v>
                </c:pt>
                <c:pt idx="7">
                  <c:v>0.63959999999999995</c:v>
                </c:pt>
                <c:pt idx="8">
                  <c:v>1.5893999999999999</c:v>
                </c:pt>
                <c:pt idx="9">
                  <c:v>7.3224</c:v>
                </c:pt>
                <c:pt idx="10">
                  <c:v>16.7745</c:v>
                </c:pt>
                <c:pt idx="11">
                  <c:v>28.9497</c:v>
                </c:pt>
                <c:pt idx="12">
                  <c:v>46.527999999999999</c:v>
                </c:pt>
                <c:pt idx="13">
                  <c:v>68.114699999999999</c:v>
                </c:pt>
                <c:pt idx="14">
                  <c:v>84.623999999999995</c:v>
                </c:pt>
                <c:pt idx="15">
                  <c:v>108.59220000000001</c:v>
                </c:pt>
                <c:pt idx="16">
                  <c:v>132.07939999999999</c:v>
                </c:pt>
                <c:pt idx="17">
                  <c:v>162.6618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F-4C8B-9324-D3C0CE7DC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539472"/>
        <c:axId val="564536192"/>
      </c:lineChart>
      <c:catAx>
        <c:axId val="5650766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54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078624"/>
        <c:crosses val="autoZero"/>
        <c:auto val="1"/>
        <c:lblAlgn val="ctr"/>
        <c:lblOffset val="100"/>
        <c:noMultiLvlLbl val="0"/>
      </c:catAx>
      <c:valAx>
        <c:axId val="565078624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prstDash val="solid"/>
              <a:miter lim="800000"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車両数</a:t>
                </a:r>
                <a:r>
                  <a:rPr lang="en-US"/>
                  <a:t>(</a:t>
                </a:r>
                <a:r>
                  <a:rPr lang="ja-JP"/>
                  <a:t>千台</a:t>
                </a:r>
                <a:r>
                  <a:rPr lang="en-US"/>
                  <a:t>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8.7500014353676901E-3"/>
              <c:y val="2.099021810375569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076656"/>
        <c:crosses val="autoZero"/>
        <c:crossBetween val="between"/>
      </c:valAx>
      <c:valAx>
        <c:axId val="564536192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会員数</a:t>
                </a:r>
                <a:r>
                  <a:rPr lang="en-US"/>
                  <a:t>(</a:t>
                </a:r>
                <a:r>
                  <a:rPr lang="ja-JP"/>
                  <a:t>万人</a:t>
                </a:r>
                <a:r>
                  <a:rPr lang="en-US"/>
                  <a:t>)</a:t>
                </a:r>
              </a:p>
            </c:rich>
          </c:tx>
          <c:layout>
            <c:manualLayout>
              <c:xMode val="edge"/>
              <c:yMode val="edge"/>
              <c:x val="0.82596247145053681"/>
              <c:y val="8.5824019770229208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539472"/>
        <c:crosses val="max"/>
        <c:crossBetween val="between"/>
      </c:valAx>
      <c:catAx>
        <c:axId val="564539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453619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7540203397156784E-4"/>
          <c:y val="0.87975041475563365"/>
          <c:w val="0.99852704877693688"/>
          <c:h val="0.1170958302389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430838" y="795569"/>
            <a:ext cx="8280000" cy="2878956"/>
            <a:chOff x="430838" y="1032645"/>
            <a:chExt cx="8280000" cy="2878956"/>
          </a:xfrm>
        </p:grpSpPr>
        <p:sp>
          <p:nvSpPr>
            <p:cNvPr id="12" name="1 つの角を切り取った四角形 11"/>
            <p:cNvSpPr/>
            <p:nvPr userDrawn="1"/>
          </p:nvSpPr>
          <p:spPr>
            <a:xfrm flipH="1">
              <a:off x="433161" y="1032645"/>
              <a:ext cx="8277677" cy="2353629"/>
            </a:xfrm>
            <a:prstGeom prst="snip1Rect">
              <a:avLst>
                <a:gd name="adj" fmla="val 32135"/>
              </a:avLst>
            </a:prstGeom>
            <a:solidFill>
              <a:srgbClr val="2B2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/>
            <p:nvPr userDrawn="1"/>
          </p:nvCxnSpPr>
          <p:spPr>
            <a:xfrm>
              <a:off x="430838" y="3386274"/>
              <a:ext cx="8280000" cy="0"/>
            </a:xfrm>
            <a:prstGeom prst="line">
              <a:avLst/>
            </a:prstGeom>
            <a:ln w="82550">
              <a:solidFill>
                <a:srgbClr val="9E3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 userDrawn="1"/>
          </p:nvSpPr>
          <p:spPr>
            <a:xfrm>
              <a:off x="430839" y="3386275"/>
              <a:ext cx="2598112" cy="525326"/>
            </a:xfrm>
            <a:prstGeom prst="rect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 rot="5400000">
              <a:off x="3152775" y="3300857"/>
              <a:ext cx="482600" cy="730250"/>
            </a:xfrm>
            <a:prstGeom prst="rtTriangle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638" y="1337875"/>
            <a:ext cx="7772400" cy="146641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0266" y="5657849"/>
            <a:ext cx="4460571" cy="573119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3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MF16058</a:t>
            </a:r>
            <a:r>
              <a:rPr lang="ja-JP" altLang="en-US" dirty="0"/>
              <a:t>　ﾌｼﾞｻｧﾝ</a:t>
            </a:r>
            <a:endParaRPr lang="en-US" altLang="ja-JP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200745" y="698401"/>
            <a:ext cx="2618861" cy="56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 sz="2800" dirty="0"/>
              <a:t>2019</a:t>
            </a:r>
            <a:r>
              <a:rPr lang="ja-JP" altLang="en-US" sz="2800" dirty="0"/>
              <a:t>年</a:t>
            </a:r>
            <a:r>
              <a:rPr lang="en-US" altLang="ja-JP" sz="2800" dirty="0"/>
              <a:t>7</a:t>
            </a:r>
            <a:r>
              <a:rPr lang="ja-JP" altLang="en-US" sz="2800" dirty="0"/>
              <a:t>月</a:t>
            </a:r>
            <a:r>
              <a:rPr lang="en-US" altLang="ja-JP" sz="2800" dirty="0"/>
              <a:t>6</a:t>
            </a:r>
            <a:r>
              <a:rPr lang="ja-JP" altLang="en-US" sz="2800" dirty="0"/>
              <a:t>日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73066" y="3149198"/>
            <a:ext cx="2785001" cy="49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ja-JP" altLang="en-US" sz="3200" dirty="0"/>
              <a:t>芝浦工業大学</a:t>
            </a:r>
            <a:endParaRPr lang="en-US" sz="3200"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4250266" y="3352055"/>
            <a:ext cx="446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機械制御システム学科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システムデザイン研究室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250266" y="5051644"/>
            <a:ext cx="446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指導教員：長谷川 浩志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51933"/>
          </a:xfrm>
          <a:prstGeom prst="rect">
            <a:avLst/>
          </a:prstGeom>
          <a:solidFill>
            <a:srgbClr val="2B2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584"/>
            <a:ext cx="8243888" cy="637117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70982"/>
            <a:ext cx="9144000" cy="0"/>
          </a:xfrm>
          <a:prstGeom prst="line">
            <a:avLst/>
          </a:prstGeom>
          <a:ln w="63500">
            <a:solidFill>
              <a:srgbClr val="9E3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8515349" y="283633"/>
            <a:ext cx="628651" cy="387348"/>
          </a:xfrm>
          <a:prstGeom prst="rect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 flipH="1">
            <a:off x="8341519" y="283633"/>
            <a:ext cx="173830" cy="361949"/>
          </a:xfrm>
          <a:prstGeom prst="rtTriangle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934507"/>
            <a:ext cx="8596312" cy="52472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242735" y="6457890"/>
            <a:ext cx="5901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2B2E36"/>
                </a:solidFill>
                <a:latin typeface="Impact" panose="020B0806030902050204" pitchFamily="34" charset="0"/>
              </a:rPr>
              <a:t>Shibaura Institute</a:t>
            </a:r>
            <a:r>
              <a:rPr kumimoji="1" lang="en-US" altLang="ja-JP" sz="2000" baseline="0" dirty="0">
                <a:solidFill>
                  <a:srgbClr val="2B2E36"/>
                </a:solidFill>
                <a:latin typeface="Impact" panose="020B0806030902050204" pitchFamily="34" charset="0"/>
              </a:rPr>
              <a:t> of Technology  </a:t>
            </a:r>
            <a:r>
              <a:rPr kumimoji="1" lang="en-US" altLang="ja-JP" sz="2000" baseline="0" dirty="0">
                <a:solidFill>
                  <a:srgbClr val="9E373E"/>
                </a:solidFill>
                <a:latin typeface="Impact" panose="020B0806030902050204" pitchFamily="34" charset="0"/>
              </a:rPr>
              <a:t>Hasegawa Laboratory</a:t>
            </a:r>
            <a:endParaRPr kumimoji="1" lang="ja-JP" altLang="en-US" sz="2000" dirty="0">
              <a:solidFill>
                <a:srgbClr val="9E373E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https://pbs.twimg.com/profile_images/635244069464051716/gCdiryeI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3500" l="10000" r="90000">
                        <a14:foregroundMark x1="37250" y1="45250" x2="37250" y2="45250"/>
                        <a14:foregroundMark x1="14000" y1="56250" x2="14000" y2="56250"/>
                        <a14:foregroundMark x1="17750" y1="71500" x2="17750" y2="71500"/>
                        <a14:foregroundMark x1="35250" y1="58500" x2="35250" y2="58500"/>
                        <a14:foregroundMark x1="49000" y1="49000" x2="49000" y2="49000"/>
                        <a14:foregroundMark x1="49500" y1="38500" x2="49500" y2="38500"/>
                        <a14:foregroundMark x1="72750" y1="41250" x2="72750" y2="41250"/>
                        <a14:foregroundMark x1="81250" y1="56500" x2="81250" y2="56500"/>
                        <a14:foregroundMark x1="82500" y1="67750" x2="82500" y2="67750"/>
                        <a14:foregroundMark x1="65000" y1="81000" x2="64250" y2="81000"/>
                        <a14:foregroundMark x1="46750" y1="87750" x2="46750" y2="87750"/>
                        <a14:foregroundMark x1="34250" y1="82000" x2="34250" y2="82000"/>
                        <a14:foregroundMark x1="48250" y1="72750" x2="48250" y2="7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6497439"/>
            <a:ext cx="321011" cy="3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891199"/>
            <a:ext cx="7772400" cy="1707007"/>
          </a:xfrm>
        </p:spPr>
        <p:txBody>
          <a:bodyPr>
            <a:normAutofit/>
          </a:bodyPr>
          <a:lstStyle/>
          <a:p>
            <a:r>
              <a:rPr lang="ja-JP" altLang="ja-JP" sz="3600" b="1" dirty="0"/>
              <a:t>ワンウェイ型カーシェアリングサービスにおける再配置問題のシミュレーション</a:t>
            </a:r>
            <a:endParaRPr kumimoji="1" lang="ja-JP" altLang="en-US" sz="36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BQ16048 </a:t>
            </a:r>
            <a:r>
              <a:rPr kumimoji="1" lang="ja-JP" altLang="en-US" dirty="0"/>
              <a:t>関倖太郎</a:t>
            </a:r>
          </a:p>
        </p:txBody>
      </p:sp>
    </p:spTree>
    <p:extLst>
      <p:ext uri="{BB962C8B-B14F-4D97-AF65-F5344CB8AC3E}">
        <p14:creationId xmlns:p14="http://schemas.microsoft.com/office/powerpoint/2010/main" val="26269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0464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74761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8526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209727" y="1297296"/>
            <a:ext cx="3836168" cy="3235938"/>
          </a:xfrm>
          <a:prstGeom prst="rect">
            <a:avLst/>
          </a:prstGeom>
          <a:noFill/>
          <a:ln w="38100">
            <a:solidFill>
              <a:srgbClr val="2B2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96C6C-8123-4BD2-9341-83D57F6F5DF4}"/>
              </a:ext>
            </a:extLst>
          </p:cNvPr>
          <p:cNvSpPr txBox="1"/>
          <p:nvPr/>
        </p:nvSpPr>
        <p:spPr>
          <a:xfrm>
            <a:off x="107699" y="4533234"/>
            <a:ext cx="5029200" cy="429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1. </a:t>
            </a:r>
            <a:r>
              <a:rPr lang="ja-JP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カーシェアリング車両台数と会員数の推移</a:t>
            </a:r>
            <a:endParaRPr kumimoji="1" lang="ja-JP" altLang="en-US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EB04F4-FF64-4A78-B15F-D9FACEF71E85}"/>
              </a:ext>
            </a:extLst>
          </p:cNvPr>
          <p:cNvSpPr txBox="1"/>
          <p:nvPr/>
        </p:nvSpPr>
        <p:spPr>
          <a:xfrm>
            <a:off x="5326306" y="1640140"/>
            <a:ext cx="3603010" cy="27863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自動車</a:t>
            </a:r>
            <a:r>
              <a:rPr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の普及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による排気</a:t>
            </a:r>
            <a:r>
              <a:rPr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ガスや騒音、駐車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スペースとい</a:t>
            </a:r>
            <a:r>
              <a:rPr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った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問題</a:t>
            </a:r>
            <a:endParaRPr kumimoji="1" lang="en-US" altLang="ja-JP" sz="20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近年</a:t>
            </a:r>
            <a:r>
              <a: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増加するカーシェアリングの会員数および車両</a:t>
            </a: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台数の増加</a:t>
            </a:r>
            <a:endParaRPr kumimoji="1" lang="en-US" altLang="ja-JP" sz="20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日本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におけるワンウェイ型</a:t>
            </a:r>
            <a:r>
              <a:rPr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ステーションベースでの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サービスの増加</a:t>
            </a:r>
            <a:endParaRPr kumimoji="1" lang="ja-JP" altLang="en-US" sz="20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30BAB8-5BF6-4EA0-921C-FF22DDCDF569}"/>
              </a:ext>
            </a:extLst>
          </p:cNvPr>
          <p:cNvSpPr txBox="1"/>
          <p:nvPr/>
        </p:nvSpPr>
        <p:spPr>
          <a:xfrm>
            <a:off x="999444" y="5712826"/>
            <a:ext cx="7244444" cy="610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E373E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ja-JP" altLang="en-US" sz="28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乗り捨て</a:t>
            </a:r>
            <a:r>
              <a:rPr kumimoji="1"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に</a:t>
            </a:r>
            <a:r>
              <a:rPr kumimoji="1" lang="ja-JP" altLang="en-US" sz="28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よる車両</a:t>
            </a:r>
            <a:r>
              <a:rPr kumimoji="1"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の偏在が問題に！！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5562206" y="1007401"/>
            <a:ext cx="2983346" cy="5060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2B2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近年見られる自動車問題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334380" y="5027116"/>
            <a:ext cx="1087783" cy="532498"/>
          </a:xfrm>
          <a:prstGeom prst="downArrow">
            <a:avLst/>
          </a:prstGeom>
          <a:solidFill>
            <a:srgbClr val="2B2E36"/>
          </a:solidFill>
          <a:ln>
            <a:solidFill>
              <a:srgbClr val="2B2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743B855-5C49-4B07-89F5-A2ABFB310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067582"/>
              </p:ext>
            </p:extLst>
          </p:nvPr>
        </p:nvGraphicFramePr>
        <p:xfrm>
          <a:off x="295563" y="1007401"/>
          <a:ext cx="4766299" cy="3474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8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947" y="718999"/>
            <a:ext cx="5114914" cy="5640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2400" b="1" dirty="0"/>
              <a:t>近年見られる自動車問題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25092" y="3591365"/>
            <a:ext cx="7348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自動車の普及による排気ガスや騒音、駐車スペースといった問題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近年増加するカーシェアリングの会員数および車両台数の増加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日本におけるワンウェイ型ステーションベースでのサービスの増加</a:t>
            </a:r>
            <a:endParaRPr lang="ja-JP" altLang="en-US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8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カーシェアリングとは？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8857DE-5F27-412D-AE2D-C4A198CD612D}"/>
              </a:ext>
            </a:extLst>
          </p:cNvPr>
          <p:cNvSpPr txBox="1"/>
          <p:nvPr/>
        </p:nvSpPr>
        <p:spPr>
          <a:xfrm>
            <a:off x="327546" y="924635"/>
            <a:ext cx="5540991" cy="6209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b="1" dirty="0"/>
              <a:t>カーシェアリング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1CB070-F528-4F7A-8E0B-26DA860F67FB}"/>
              </a:ext>
            </a:extLst>
          </p:cNvPr>
          <p:cNvSpPr txBox="1"/>
          <p:nvPr/>
        </p:nvSpPr>
        <p:spPr>
          <a:xfrm>
            <a:off x="327546" y="4898414"/>
            <a:ext cx="5540991" cy="6209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b="1" dirty="0"/>
              <a:t>ライドシェアリング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5591AB-B4BE-4211-8A08-D46A7026C0CD}"/>
              </a:ext>
            </a:extLst>
          </p:cNvPr>
          <p:cNvSpPr txBox="1"/>
          <p:nvPr/>
        </p:nvSpPr>
        <p:spPr>
          <a:xfrm>
            <a:off x="798393" y="1437437"/>
            <a:ext cx="7540388" cy="1057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/>
              <a:t>車自体を共有する</a:t>
            </a:r>
            <a:r>
              <a:rPr kumimoji="1" lang="ja-JP" altLang="en-US" sz="2000" dirty="0" smtClean="0"/>
              <a:t>サービス車</a:t>
            </a:r>
            <a:r>
              <a:rPr kumimoji="1" lang="ja-JP" altLang="en-US" sz="2000" dirty="0"/>
              <a:t>を普段は専用の駐車場などに駐車しておき、必要になった人はそこから自由に車を借りる。客自身が運転する。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6FBBB4-242F-4021-8E23-C2806FA0B6D1}"/>
              </a:ext>
            </a:extLst>
          </p:cNvPr>
          <p:cNvSpPr txBox="1"/>
          <p:nvPr/>
        </p:nvSpPr>
        <p:spPr>
          <a:xfrm>
            <a:off x="798393" y="5386318"/>
            <a:ext cx="7690513" cy="9530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/>
              <a:t>相乗り型のサービス。客を乗せられる人と乗りたい客とをつなげ、需要と供給をマッチさせることで成立する。乗客は運転しない。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B874FB-3023-4FEA-BCE7-AEA3F9EAF592}"/>
              </a:ext>
            </a:extLst>
          </p:cNvPr>
          <p:cNvSpPr txBox="1"/>
          <p:nvPr/>
        </p:nvSpPr>
        <p:spPr>
          <a:xfrm>
            <a:off x="470846" y="2713629"/>
            <a:ext cx="817501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・ラウンド型　→　</a:t>
            </a:r>
            <a:r>
              <a:rPr kumimoji="1" lang="ja-JP" altLang="en-US" sz="2000" dirty="0"/>
              <a:t>借りたステーションと返すステーションが同じ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626FB-FFCF-4333-B968-8F286A61A9A8}"/>
              </a:ext>
            </a:extLst>
          </p:cNvPr>
          <p:cNvSpPr txBox="1"/>
          <p:nvPr/>
        </p:nvSpPr>
        <p:spPr>
          <a:xfrm>
            <a:off x="470845" y="3149216"/>
            <a:ext cx="777304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・ワンウェイ型　→　借りた場所と別の場所に返せる方式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7FBCE4-34BE-4CEF-B1D2-238B7F6C297E}"/>
              </a:ext>
            </a:extLst>
          </p:cNvPr>
          <p:cNvSpPr txBox="1"/>
          <p:nvPr/>
        </p:nvSpPr>
        <p:spPr>
          <a:xfrm>
            <a:off x="948516" y="3913496"/>
            <a:ext cx="729537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/>
              <a:t>ステーションベース　→　専用の駐車スペースを必要とする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5A6805-FAEF-486C-9F6C-79FDA011E81F}"/>
              </a:ext>
            </a:extLst>
          </p:cNvPr>
          <p:cNvSpPr txBox="1"/>
          <p:nvPr/>
        </p:nvSpPr>
        <p:spPr>
          <a:xfrm>
            <a:off x="470846" y="3149216"/>
            <a:ext cx="2627194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/>
              <a:t>・ワンウェイ型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C9257-6CB9-47CC-B691-A17BD5BA4D44}"/>
              </a:ext>
            </a:extLst>
          </p:cNvPr>
          <p:cNvSpPr txBox="1"/>
          <p:nvPr/>
        </p:nvSpPr>
        <p:spPr>
          <a:xfrm>
            <a:off x="950787" y="4406520"/>
            <a:ext cx="729537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/>
              <a:t>フリーフローティングベース　→　専用の駐車スペースを必要とせず、　　　</a:t>
            </a:r>
            <a:r>
              <a:rPr kumimoji="1" lang="en-US" altLang="ja-JP" b="1" dirty="0"/>
              <a:t>				</a:t>
            </a:r>
            <a:r>
              <a:rPr kumimoji="1" lang="ja-JP" altLang="en-US" b="1" dirty="0"/>
              <a:t>路側帯などどこに停めてもいい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748A7-E80C-4FA4-A63B-2210BB4486D0}"/>
              </a:ext>
            </a:extLst>
          </p:cNvPr>
          <p:cNvSpPr txBox="1"/>
          <p:nvPr/>
        </p:nvSpPr>
        <p:spPr>
          <a:xfrm>
            <a:off x="948516" y="3577420"/>
            <a:ext cx="3016156" cy="3241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中でも・・・</a:t>
            </a:r>
          </a:p>
        </p:txBody>
      </p:sp>
    </p:spTree>
    <p:extLst>
      <p:ext uri="{BB962C8B-B14F-4D97-AF65-F5344CB8AC3E}">
        <p14:creationId xmlns:p14="http://schemas.microsoft.com/office/powerpoint/2010/main" val="19220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カーシェアリングとは？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8857DE-5F27-412D-AE2D-C4A198CD612D}"/>
              </a:ext>
            </a:extLst>
          </p:cNvPr>
          <p:cNvSpPr txBox="1"/>
          <p:nvPr/>
        </p:nvSpPr>
        <p:spPr>
          <a:xfrm>
            <a:off x="225946" y="866587"/>
            <a:ext cx="5540991" cy="6209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カーシェアリング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5591AB-B4BE-4211-8A08-D46A7026C0CD}"/>
              </a:ext>
            </a:extLst>
          </p:cNvPr>
          <p:cNvSpPr txBox="1"/>
          <p:nvPr/>
        </p:nvSpPr>
        <p:spPr>
          <a:xfrm>
            <a:off x="587171" y="1456272"/>
            <a:ext cx="4603665" cy="1319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車自体を共有する</a:t>
            </a: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サービス</a:t>
            </a:r>
            <a:endParaRPr kumimoji="1" lang="en-US" altLang="ja-JP" sz="2000" dirty="0" smtClean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必要</a:t>
            </a:r>
            <a:r>
              <a: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に</a:t>
            </a: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なった場合は</a:t>
            </a:r>
            <a:r>
              <a:rPr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専用駐車場</a:t>
            </a:r>
            <a:r>
              <a:rPr lang="en-US" altLang="ja-JP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lang="en-US" altLang="ja-JP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から</a:t>
            </a:r>
            <a:r>
              <a: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自由に車</a:t>
            </a: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を借用可能</a:t>
            </a:r>
            <a:endParaRPr kumimoji="1" lang="en-US" altLang="ja-JP" sz="2000" dirty="0" smtClean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利用者自身が運転</a:t>
            </a:r>
            <a:endParaRPr kumimoji="1" lang="ja-JP" altLang="en-US" sz="20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B874FB-3023-4FEA-BCE7-AEA3F9EAF592}"/>
              </a:ext>
            </a:extLst>
          </p:cNvPr>
          <p:cNvSpPr txBox="1"/>
          <p:nvPr/>
        </p:nvSpPr>
        <p:spPr>
          <a:xfrm>
            <a:off x="587172" y="3365939"/>
            <a:ext cx="817501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・ラウンド型　→　</a:t>
            </a:r>
            <a:r>
              <a: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借りたステーションと返すステーションが同じ</a:t>
            </a:r>
            <a:endParaRPr kumimoji="1" lang="ja-JP" altLang="en-US" sz="2000" b="1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626FB-FFCF-4333-B968-8F286A61A9A8}"/>
              </a:ext>
            </a:extLst>
          </p:cNvPr>
          <p:cNvSpPr txBox="1"/>
          <p:nvPr/>
        </p:nvSpPr>
        <p:spPr>
          <a:xfrm>
            <a:off x="587171" y="4049745"/>
            <a:ext cx="777304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u="sng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・ワンウェイ型　→　借りた場所と別の場所に返せる方式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7FBCE4-34BE-4CEF-B1D2-238B7F6C297E}"/>
              </a:ext>
            </a:extLst>
          </p:cNvPr>
          <p:cNvSpPr txBox="1"/>
          <p:nvPr/>
        </p:nvSpPr>
        <p:spPr>
          <a:xfrm>
            <a:off x="1900769" y="4536934"/>
            <a:ext cx="7295371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ステーションベース　→　専用の駐車スペースを必要とする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5A6805-FAEF-486C-9F6C-79FDA011E81F}"/>
              </a:ext>
            </a:extLst>
          </p:cNvPr>
          <p:cNvSpPr txBox="1"/>
          <p:nvPr/>
        </p:nvSpPr>
        <p:spPr>
          <a:xfrm>
            <a:off x="587172" y="4049745"/>
            <a:ext cx="2627194" cy="3889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・ワンウェイ型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C9257-6CB9-47CC-B691-A17BD5BA4D44}"/>
              </a:ext>
            </a:extLst>
          </p:cNvPr>
          <p:cNvSpPr txBox="1"/>
          <p:nvPr/>
        </p:nvSpPr>
        <p:spPr>
          <a:xfrm>
            <a:off x="1900769" y="4925897"/>
            <a:ext cx="7295371" cy="6677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フリーフローティングベース　→　専用の駐車スペースを必要とせず、　　　</a:t>
            </a:r>
            <a:r>
              <a:rPr kumimoji="1" lang="en-US" altLang="ja-JP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				</a:t>
            </a:r>
            <a:r>
              <a:rPr kumimoji="1" lang="ja-JP" altLang="en-US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路側帯などどこ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にでも停車可能</a:t>
            </a:r>
            <a:endParaRPr kumimoji="1" lang="ja-JP" altLang="en-US" b="1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34" y="790751"/>
            <a:ext cx="3418478" cy="2280345"/>
          </a:xfrm>
          <a:prstGeom prst="rect">
            <a:avLst/>
          </a:prstGeom>
        </p:spPr>
      </p:pic>
      <p:sp>
        <p:nvSpPr>
          <p:cNvPr id="5" name="左中かっこ 4"/>
          <p:cNvSpPr/>
          <p:nvPr/>
        </p:nvSpPr>
        <p:spPr>
          <a:xfrm>
            <a:off x="1669861" y="4500052"/>
            <a:ext cx="230908" cy="1056681"/>
          </a:xfrm>
          <a:prstGeom prst="leftBrace">
            <a:avLst>
              <a:gd name="adj1" fmla="val 5867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549651" y="785093"/>
            <a:ext cx="2521528" cy="544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カーシェアリング</a:t>
            </a:r>
            <a:endParaRPr kumimoji="1" lang="ja-JP" altLang="en-US" sz="2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054110" y="1745669"/>
            <a:ext cx="1722237" cy="544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ラウンド型</a:t>
            </a:r>
            <a:endParaRPr kumimoji="1" lang="ja-JP" altLang="en-US" sz="2000"/>
          </a:p>
        </p:txBody>
      </p:sp>
      <p:sp>
        <p:nvSpPr>
          <p:cNvPr id="7" name="角丸四角形 6"/>
          <p:cNvSpPr/>
          <p:nvPr/>
        </p:nvSpPr>
        <p:spPr>
          <a:xfrm>
            <a:off x="5844482" y="1745669"/>
            <a:ext cx="1722237" cy="544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ワンウェイ型</a:t>
            </a:r>
            <a:endParaRPr lang="ja-JP" altLang="en-US" sz="2000" b="1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49252" y="3260433"/>
            <a:ext cx="2292298" cy="544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ステーション</a:t>
            </a:r>
            <a:endParaRPr lang="en-US" altLang="ja-JP" b="1" dirty="0" smtClean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ベース</a:t>
            </a:r>
            <a:endParaRPr kumimoji="1" lang="ja-JP" altLang="en-US" b="1" dirty="0"/>
          </a:p>
        </p:txBody>
      </p:sp>
      <p:sp>
        <p:nvSpPr>
          <p:cNvPr id="9" name="角丸四角形 8"/>
          <p:cNvSpPr/>
          <p:nvPr/>
        </p:nvSpPr>
        <p:spPr>
          <a:xfrm>
            <a:off x="3388907" y="3260433"/>
            <a:ext cx="2292298" cy="544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フリーフローティングベース</a:t>
            </a:r>
            <a:endParaRPr kumimoji="1" lang="ja-JP" altLang="en-US" b="1" dirty="0"/>
          </a:p>
        </p:txBody>
      </p:sp>
      <p:cxnSp>
        <p:nvCxnSpPr>
          <p:cNvPr id="11" name="カギ線コネクタ 10"/>
          <p:cNvCxnSpPr>
            <a:stCxn id="5" idx="2"/>
            <a:endCxn id="6" idx="0"/>
          </p:cNvCxnSpPr>
          <p:nvPr/>
        </p:nvCxnSpPr>
        <p:spPr>
          <a:xfrm rot="5400000">
            <a:off x="3655007" y="590260"/>
            <a:ext cx="415631" cy="18951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5" idx="2"/>
            <a:endCxn id="7" idx="0"/>
          </p:cNvCxnSpPr>
          <p:nvPr/>
        </p:nvCxnSpPr>
        <p:spPr>
          <a:xfrm rot="16200000" flipH="1">
            <a:off x="5550193" y="590260"/>
            <a:ext cx="415631" cy="18951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2"/>
            <a:endCxn id="8" idx="0"/>
          </p:cNvCxnSpPr>
          <p:nvPr/>
        </p:nvCxnSpPr>
        <p:spPr>
          <a:xfrm rot="5400000">
            <a:off x="1620406" y="1965609"/>
            <a:ext cx="969819" cy="16198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6" idx="2"/>
            <a:endCxn id="9" idx="0"/>
          </p:cNvCxnSpPr>
          <p:nvPr/>
        </p:nvCxnSpPr>
        <p:spPr>
          <a:xfrm rot="16200000" flipH="1">
            <a:off x="3240233" y="1965609"/>
            <a:ext cx="969819" cy="16198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ãè»ã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7" y="2607969"/>
            <a:ext cx="1168955" cy="9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¢é£ç»å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1" b="8464"/>
          <a:stretch/>
        </p:blipFill>
        <p:spPr bwMode="auto">
          <a:xfrm>
            <a:off x="4927024" y="3902362"/>
            <a:ext cx="1144155" cy="83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è»ããã¯ãã°ã©ã ãã¤ã©ã¹ããã®ç»åæ¤ç´¢çµæ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t="30443" r="11681" b="37849"/>
          <a:stretch/>
        </p:blipFill>
        <p:spPr bwMode="auto">
          <a:xfrm>
            <a:off x="7035861" y="3648364"/>
            <a:ext cx="1129623" cy="5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ãè»ããã¯ãã°ã©ã ãã¤ã©ã¹ããã®ç»åæ¤ç´¢çµæ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t="30443" r="11681" b="37849"/>
          <a:stretch/>
        </p:blipFill>
        <p:spPr bwMode="auto">
          <a:xfrm>
            <a:off x="3970244" y="4618182"/>
            <a:ext cx="1129623" cy="5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カーシェアリングとは？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44" y="2881745"/>
            <a:ext cx="5107973" cy="34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8EBF64-2C6F-482F-9B16-E49176F8E347}"/>
              </a:ext>
            </a:extLst>
          </p:cNvPr>
          <p:cNvSpPr txBox="1"/>
          <p:nvPr/>
        </p:nvSpPr>
        <p:spPr>
          <a:xfrm>
            <a:off x="573206" y="1385252"/>
            <a:ext cx="7500085" cy="637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dirty="0"/>
              <a:t>貪欲法と</a:t>
            </a:r>
            <a:r>
              <a:rPr kumimoji="1" lang="en-US" altLang="ja-JP" sz="2400" dirty="0"/>
              <a:t>CPLEX</a:t>
            </a:r>
            <a:r>
              <a:rPr kumimoji="1" lang="ja-JP" altLang="en-US" sz="2400" dirty="0"/>
              <a:t>で扱う再配置問題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349DB75-40B8-4C6E-80A4-E8FD504C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85" y="2144575"/>
            <a:ext cx="5859029" cy="3101119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D6C909C-935C-4079-8E35-CE9DBDBB1330}"/>
              </a:ext>
            </a:extLst>
          </p:cNvPr>
          <p:cNvCxnSpPr/>
          <p:nvPr/>
        </p:nvCxnSpPr>
        <p:spPr>
          <a:xfrm>
            <a:off x="1726442" y="5581932"/>
            <a:ext cx="1289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33767F-CD91-4F52-940B-AB5A829B38CD}"/>
              </a:ext>
            </a:extLst>
          </p:cNvPr>
          <p:cNvSpPr txBox="1"/>
          <p:nvPr/>
        </p:nvSpPr>
        <p:spPr>
          <a:xfrm>
            <a:off x="3248168" y="5425187"/>
            <a:ext cx="689212" cy="3548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乗客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6C8C43C-C795-439A-9E39-0CDEAC7511CA}"/>
              </a:ext>
            </a:extLst>
          </p:cNvPr>
          <p:cNvGrpSpPr/>
          <p:nvPr/>
        </p:nvGrpSpPr>
        <p:grpSpPr>
          <a:xfrm>
            <a:off x="4681183" y="5404512"/>
            <a:ext cx="2979759" cy="354839"/>
            <a:chOff x="1735540" y="5939051"/>
            <a:chExt cx="2979759" cy="354839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22AB565-F362-43EA-9D72-220FA6BDE0C6}"/>
                </a:ext>
              </a:extLst>
            </p:cNvPr>
            <p:cNvCxnSpPr/>
            <p:nvPr/>
          </p:nvCxnSpPr>
          <p:spPr>
            <a:xfrm>
              <a:off x="1735540" y="6116472"/>
              <a:ext cx="12897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3B3819E-E4A0-4190-BFCA-EF02A4603B05}"/>
                </a:ext>
              </a:extLst>
            </p:cNvPr>
            <p:cNvCxnSpPr/>
            <p:nvPr/>
          </p:nvCxnSpPr>
          <p:spPr>
            <a:xfrm>
              <a:off x="1753738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AFB46A9-E88F-4480-A69D-167E6DFB382D}"/>
                </a:ext>
              </a:extLst>
            </p:cNvPr>
            <p:cNvCxnSpPr/>
            <p:nvPr/>
          </p:nvCxnSpPr>
          <p:spPr>
            <a:xfrm>
              <a:off x="1851546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DABECC6-53D1-4205-9CBA-4DAA5205CB6B}"/>
                </a:ext>
              </a:extLst>
            </p:cNvPr>
            <p:cNvCxnSpPr/>
            <p:nvPr/>
          </p:nvCxnSpPr>
          <p:spPr>
            <a:xfrm>
              <a:off x="1940257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A77F1B-B848-46CB-9835-F7F754FAC2B8}"/>
                </a:ext>
              </a:extLst>
            </p:cNvPr>
            <p:cNvCxnSpPr/>
            <p:nvPr/>
          </p:nvCxnSpPr>
          <p:spPr>
            <a:xfrm>
              <a:off x="2038065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9EF269B-F548-4C16-84FF-6FA2211ED2DD}"/>
                </a:ext>
              </a:extLst>
            </p:cNvPr>
            <p:cNvCxnSpPr/>
            <p:nvPr/>
          </p:nvCxnSpPr>
          <p:spPr>
            <a:xfrm>
              <a:off x="2144973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1CAC1183-0341-4213-9830-17F1F544CA02}"/>
                </a:ext>
              </a:extLst>
            </p:cNvPr>
            <p:cNvCxnSpPr/>
            <p:nvPr/>
          </p:nvCxnSpPr>
          <p:spPr>
            <a:xfrm>
              <a:off x="2242781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6359BD5-B6ED-4C4F-86D1-322AABA8CA18}"/>
                </a:ext>
              </a:extLst>
            </p:cNvPr>
            <p:cNvCxnSpPr/>
            <p:nvPr/>
          </p:nvCxnSpPr>
          <p:spPr>
            <a:xfrm>
              <a:off x="2331492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279D61D8-057D-4C82-B1A3-994D81656543}"/>
                </a:ext>
              </a:extLst>
            </p:cNvPr>
            <p:cNvCxnSpPr/>
            <p:nvPr/>
          </p:nvCxnSpPr>
          <p:spPr>
            <a:xfrm>
              <a:off x="2429300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5336223-B546-4714-9FC8-1D8023D3A8B6}"/>
                </a:ext>
              </a:extLst>
            </p:cNvPr>
            <p:cNvCxnSpPr/>
            <p:nvPr/>
          </p:nvCxnSpPr>
          <p:spPr>
            <a:xfrm>
              <a:off x="2527111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47BDD21-FA25-4532-9376-32D6AB67F997}"/>
                </a:ext>
              </a:extLst>
            </p:cNvPr>
            <p:cNvCxnSpPr/>
            <p:nvPr/>
          </p:nvCxnSpPr>
          <p:spPr>
            <a:xfrm>
              <a:off x="2624919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E3379FA-A734-467B-AEED-6B54E5E3D178}"/>
                </a:ext>
              </a:extLst>
            </p:cNvPr>
            <p:cNvCxnSpPr/>
            <p:nvPr/>
          </p:nvCxnSpPr>
          <p:spPr>
            <a:xfrm>
              <a:off x="2713630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20A964-C298-4639-AB7F-506791F1DEAD}"/>
                </a:ext>
              </a:extLst>
            </p:cNvPr>
            <p:cNvCxnSpPr/>
            <p:nvPr/>
          </p:nvCxnSpPr>
          <p:spPr>
            <a:xfrm>
              <a:off x="2811438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5F5B81D-EA17-4E37-878A-C47A0DA46A33}"/>
                </a:ext>
              </a:extLst>
            </p:cNvPr>
            <p:cNvSpPr txBox="1"/>
            <p:nvPr/>
          </p:nvSpPr>
          <p:spPr>
            <a:xfrm>
              <a:off x="3220870" y="5939051"/>
              <a:ext cx="1494429" cy="3548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kumimoji="1" lang="ja-JP" altLang="en-US" dirty="0"/>
                <a:t>ジョッキー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55230" y="0"/>
            <a:ext cx="8243888" cy="637117"/>
          </a:xfrm>
        </p:spPr>
        <p:txBody>
          <a:bodyPr/>
          <a:lstStyle/>
          <a:p>
            <a:r>
              <a:rPr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59264-5865-409A-B6BD-2B4EC97EF0A4}"/>
              </a:ext>
            </a:extLst>
          </p:cNvPr>
          <p:cNvSpPr txBox="1"/>
          <p:nvPr/>
        </p:nvSpPr>
        <p:spPr>
          <a:xfrm>
            <a:off x="866634" y="1078173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800" dirty="0"/>
              <a:t>拒否される要求の数をできるだけ減らしたい</a:t>
            </a:r>
            <a:endParaRPr kumimoji="1" lang="en-US" altLang="ja-JP" sz="2800" dirty="0"/>
          </a:p>
          <a:p>
            <a:r>
              <a:rPr lang="ja-JP" altLang="en-US" sz="2000" dirty="0"/>
              <a:t>→拒否される要求の数を目的関数に組み込み、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整数</a:t>
            </a:r>
            <a:r>
              <a:rPr kumimoji="1" lang="ja-JP" altLang="en-US" sz="2000" dirty="0"/>
              <a:t>線形計画問題として定式化。目的関数を最小化。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6BCA0-58F7-4E0B-AE0C-C08EC6AC672F}"/>
              </a:ext>
            </a:extLst>
          </p:cNvPr>
          <p:cNvSpPr txBox="1"/>
          <p:nvPr/>
        </p:nvSpPr>
        <p:spPr>
          <a:xfrm>
            <a:off x="866634" y="2704531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800" dirty="0"/>
              <a:t>計算時間をできるだけ短くしたい</a:t>
            </a:r>
            <a:endParaRPr kumimoji="1" lang="en-US" altLang="ja-JP" sz="2800" dirty="0"/>
          </a:p>
          <a:p>
            <a:r>
              <a:rPr lang="ja-JP" altLang="en-US" sz="2000" dirty="0"/>
              <a:t>→従来の</a:t>
            </a:r>
            <a:r>
              <a:rPr lang="en-US" altLang="ja-JP" sz="2000" dirty="0"/>
              <a:t>CPLEX</a:t>
            </a:r>
            <a:r>
              <a:rPr lang="ja-JP" altLang="en-US" sz="2000" dirty="0"/>
              <a:t>に比較して独自の貪欲法での解法を用いた。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615909-2B25-475B-A415-8BF10C9DC314}"/>
              </a:ext>
            </a:extLst>
          </p:cNvPr>
          <p:cNvSpPr txBox="1"/>
          <p:nvPr/>
        </p:nvSpPr>
        <p:spPr>
          <a:xfrm>
            <a:off x="910988" y="4369558"/>
            <a:ext cx="7322024" cy="16650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kumimoji="1" lang="en-US" altLang="ja-JP" sz="2800" dirty="0"/>
          </a:p>
          <a:p>
            <a:r>
              <a:rPr lang="ja-JP" altLang="en-US" sz="2000" dirty="0"/>
              <a:t>→従来の</a:t>
            </a:r>
            <a:r>
              <a:rPr lang="en-US" altLang="ja-JP" sz="2000" dirty="0"/>
              <a:t>CPLEX</a:t>
            </a:r>
            <a:r>
              <a:rPr lang="ja-JP" altLang="en-US" sz="2000" dirty="0"/>
              <a:t>に比較して独自の貪欲法での解法を用いた。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63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14818</TotalTime>
  <Words>326</Words>
  <Application>Microsoft Office PowerPoint</Application>
  <PresentationFormat>画面に合わせる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Impact</vt:lpstr>
      <vt:lpstr>Times New Roman</vt:lpstr>
      <vt:lpstr>Wingdings</vt:lpstr>
      <vt:lpstr>Office テーマ</vt:lpstr>
      <vt:lpstr>ワンウェイ型カーシェアリングサービスにおける再配置問題のシミュレーション</vt:lpstr>
      <vt:lpstr>研究背景</vt:lpstr>
      <vt:lpstr>研究背景</vt:lpstr>
      <vt:lpstr>カーシェアリングとは？</vt:lpstr>
      <vt:lpstr>カーシェアリングとは？</vt:lpstr>
      <vt:lpstr>PowerPoint プレゼンテーション</vt:lpstr>
      <vt:lpstr>カーシェアリングとは？</vt:lpstr>
      <vt:lpstr>先行研究</vt:lpstr>
      <vt:lpstr>研究目的</vt:lpstr>
      <vt:lpstr>研究背景</vt:lpstr>
      <vt:lpstr>研究背景</vt:lpstr>
      <vt:lpstr>研究背景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Daisaku Senoo</dc:creator>
  <cp:lastModifiedBy>宮木 厳太朗</cp:lastModifiedBy>
  <cp:revision>93</cp:revision>
  <dcterms:created xsi:type="dcterms:W3CDTF">2018-01-30T05:51:03Z</dcterms:created>
  <dcterms:modified xsi:type="dcterms:W3CDTF">2019-06-18T11:52:57Z</dcterms:modified>
</cp:coreProperties>
</file>