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2" r:id="rId3"/>
    <p:sldId id="300" r:id="rId4"/>
    <p:sldId id="293" r:id="rId5"/>
    <p:sldId id="294" r:id="rId6"/>
    <p:sldId id="295" r:id="rId7"/>
    <p:sldId id="296" r:id="rId8"/>
    <p:sldId id="297" r:id="rId9"/>
    <p:sldId id="299" r:id="rId10"/>
    <p:sldId id="298"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04C8075-2D1F-4993-B4D8-69FB33C0E121}">
          <p14:sldIdLst>
            <p14:sldId id="256"/>
            <p14:sldId id="292"/>
            <p14:sldId id="300"/>
            <p14:sldId id="293"/>
            <p14:sldId id="294"/>
            <p14:sldId id="295"/>
            <p14:sldId id="296"/>
            <p14:sldId id="297"/>
            <p14:sldId id="299"/>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E36"/>
    <a:srgbClr val="9E373E"/>
    <a:srgbClr val="FFCCCC"/>
    <a:srgbClr val="F2F2F2"/>
    <a:srgbClr val="FF7C80"/>
    <a:srgbClr val="3F5959"/>
    <a:srgbClr val="063559"/>
    <a:srgbClr val="F3D9A0"/>
    <a:srgbClr val="FFD599"/>
    <a:srgbClr val="9BC4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4" d="100"/>
          <a:sy n="84" d="100"/>
        </p:scale>
        <p:origin x="753"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grpSp>
        <p:nvGrpSpPr>
          <p:cNvPr id="19" name="グループ化 18"/>
          <p:cNvGrpSpPr/>
          <p:nvPr userDrawn="1"/>
        </p:nvGrpSpPr>
        <p:grpSpPr>
          <a:xfrm>
            <a:off x="430838" y="795569"/>
            <a:ext cx="8280000" cy="2878956"/>
            <a:chOff x="430838" y="1032645"/>
            <a:chExt cx="8280000" cy="2878956"/>
          </a:xfrm>
        </p:grpSpPr>
        <p:sp>
          <p:nvSpPr>
            <p:cNvPr id="12" name="1 つの角を切り取った四角形 11"/>
            <p:cNvSpPr/>
            <p:nvPr userDrawn="1"/>
          </p:nvSpPr>
          <p:spPr>
            <a:xfrm flipH="1">
              <a:off x="433161" y="1032645"/>
              <a:ext cx="8277677" cy="2353629"/>
            </a:xfrm>
            <a:prstGeom prst="snip1Rect">
              <a:avLst>
                <a:gd name="adj" fmla="val 32135"/>
              </a:avLst>
            </a:prstGeom>
            <a:solidFill>
              <a:srgbClr val="2B2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p:cNvCxnSpPr/>
            <p:nvPr userDrawn="1"/>
          </p:nvCxnSpPr>
          <p:spPr>
            <a:xfrm>
              <a:off x="430838" y="3386274"/>
              <a:ext cx="8280000" cy="0"/>
            </a:xfrm>
            <a:prstGeom prst="line">
              <a:avLst/>
            </a:prstGeom>
            <a:ln w="82550">
              <a:solidFill>
                <a:srgbClr val="9E373E"/>
              </a:solidFill>
            </a:ln>
          </p:spPr>
          <p:style>
            <a:lnRef idx="1">
              <a:schemeClr val="accent1"/>
            </a:lnRef>
            <a:fillRef idx="0">
              <a:schemeClr val="accent1"/>
            </a:fillRef>
            <a:effectRef idx="0">
              <a:schemeClr val="accent1"/>
            </a:effectRef>
            <a:fontRef idx="minor">
              <a:schemeClr val="tx1"/>
            </a:fontRef>
          </p:style>
        </p:cxnSp>
        <p:sp>
          <p:nvSpPr>
            <p:cNvPr id="15" name="正方形/長方形 14"/>
            <p:cNvSpPr/>
            <p:nvPr userDrawn="1"/>
          </p:nvSpPr>
          <p:spPr>
            <a:xfrm>
              <a:off x="430839" y="3386275"/>
              <a:ext cx="2598112" cy="525326"/>
            </a:xfrm>
            <a:prstGeom prst="rect">
              <a:avLst/>
            </a:prstGeom>
            <a:solidFill>
              <a:srgbClr val="9E3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直角三角形 16"/>
            <p:cNvSpPr/>
            <p:nvPr userDrawn="1"/>
          </p:nvSpPr>
          <p:spPr>
            <a:xfrm rot="5400000">
              <a:off x="3152775" y="3300857"/>
              <a:ext cx="482600" cy="730250"/>
            </a:xfrm>
            <a:prstGeom prst="rtTriangle">
              <a:avLst/>
            </a:prstGeom>
            <a:solidFill>
              <a:srgbClr val="9E3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Title 1"/>
          <p:cNvSpPr>
            <a:spLocks noGrp="1"/>
          </p:cNvSpPr>
          <p:nvPr>
            <p:ph type="ctrTitle" hasCustomPrompt="1"/>
          </p:nvPr>
        </p:nvSpPr>
        <p:spPr>
          <a:xfrm>
            <a:off x="684638" y="1337875"/>
            <a:ext cx="7772400" cy="1466412"/>
          </a:xfrm>
        </p:spPr>
        <p:txBody>
          <a:bodyPr anchor="b">
            <a:normAutofit/>
          </a:bodyPr>
          <a:lstStyle>
            <a:lvl1pPr algn="ctr">
              <a:defRPr sz="4400">
                <a:solidFill>
                  <a:schemeClr val="bg1"/>
                </a:solidFill>
                <a:latin typeface="ＭＳ Ｐゴシック" panose="020B0600070205080204" pitchFamily="50" charset="-128"/>
                <a:ea typeface="ＭＳ Ｐゴシック" panose="020B0600070205080204" pitchFamily="50" charset="-128"/>
              </a:defRPr>
            </a:lvl1pPr>
          </a:lstStyle>
          <a:p>
            <a:r>
              <a:rPr lang="ja-JP" altLang="en-US" dirty="0"/>
              <a:t>マスター タイトルの書式設定</a:t>
            </a:r>
            <a:br>
              <a:rPr lang="en-US" altLang="ja-JP" dirty="0"/>
            </a:br>
            <a:endParaRPr lang="en-US" dirty="0"/>
          </a:p>
        </p:txBody>
      </p:sp>
      <p:sp>
        <p:nvSpPr>
          <p:cNvPr id="3" name="Subtitle 2"/>
          <p:cNvSpPr>
            <a:spLocks noGrp="1"/>
          </p:cNvSpPr>
          <p:nvPr>
            <p:ph type="subTitle" idx="1" hasCustomPrompt="1"/>
          </p:nvPr>
        </p:nvSpPr>
        <p:spPr>
          <a:xfrm>
            <a:off x="4250266" y="5657849"/>
            <a:ext cx="4460571" cy="573119"/>
          </a:xfrm>
          <a:ln>
            <a:noFill/>
          </a:ln>
        </p:spPr>
        <p:txBody>
          <a:bodyPr>
            <a:noAutofit/>
          </a:bodyPr>
          <a:lstStyle>
            <a:lvl1pPr marL="0" indent="0" algn="r">
              <a:buNone/>
              <a:defRPr sz="3200">
                <a:latin typeface="ＭＳ Ｐゴシック" panose="020B0600070205080204" pitchFamily="50" charset="-128"/>
                <a:ea typeface="ＭＳ Ｐゴシック" panose="020B060007020508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dirty="0"/>
              <a:t>MF16058</a:t>
            </a:r>
            <a:r>
              <a:rPr lang="ja-JP" altLang="en-US" dirty="0"/>
              <a:t>　ﾌｼﾞｻｧﾝ</a:t>
            </a:r>
            <a:endParaRPr lang="en-US" altLang="ja-JP" dirty="0"/>
          </a:p>
        </p:txBody>
      </p:sp>
      <p:sp>
        <p:nvSpPr>
          <p:cNvPr id="13" name="Title 1"/>
          <p:cNvSpPr txBox="1">
            <a:spLocks/>
          </p:cNvSpPr>
          <p:nvPr userDrawn="1"/>
        </p:nvSpPr>
        <p:spPr>
          <a:xfrm>
            <a:off x="6200745" y="698401"/>
            <a:ext cx="2618861" cy="56726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4400" kern="1200">
                <a:solidFill>
                  <a:schemeClr val="bg1"/>
                </a:solidFill>
                <a:latin typeface="ＭＳ Ｐゴシック" panose="020B0600070205080204" pitchFamily="50" charset="-128"/>
                <a:ea typeface="ＭＳ Ｐゴシック" panose="020B0600070205080204" pitchFamily="50" charset="-128"/>
                <a:cs typeface="+mj-cs"/>
              </a:defRPr>
            </a:lvl1pPr>
          </a:lstStyle>
          <a:p>
            <a:r>
              <a:rPr lang="en-US" altLang="ja-JP" sz="2800" dirty="0"/>
              <a:t>2019</a:t>
            </a:r>
            <a:r>
              <a:rPr lang="ja-JP" altLang="en-US" sz="2800" dirty="0"/>
              <a:t>年</a:t>
            </a:r>
            <a:r>
              <a:rPr lang="en-US" altLang="ja-JP" sz="2800" dirty="0"/>
              <a:t>7</a:t>
            </a:r>
            <a:r>
              <a:rPr lang="ja-JP" altLang="en-US" sz="2800" dirty="0"/>
              <a:t>月</a:t>
            </a:r>
            <a:r>
              <a:rPr lang="en-US" altLang="ja-JP" sz="2800" dirty="0"/>
              <a:t>6</a:t>
            </a:r>
            <a:r>
              <a:rPr lang="ja-JP" altLang="en-US" sz="2800" dirty="0"/>
              <a:t>日</a:t>
            </a:r>
            <a:endParaRPr lang="en-US" sz="2800" dirty="0"/>
          </a:p>
        </p:txBody>
      </p:sp>
      <p:sp>
        <p:nvSpPr>
          <p:cNvPr id="16" name="Title 1"/>
          <p:cNvSpPr txBox="1">
            <a:spLocks/>
          </p:cNvSpPr>
          <p:nvPr userDrawn="1"/>
        </p:nvSpPr>
        <p:spPr>
          <a:xfrm>
            <a:off x="373066" y="3149198"/>
            <a:ext cx="2785001" cy="4983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kumimoji="1" sz="4400" kern="1200">
                <a:solidFill>
                  <a:schemeClr val="bg1"/>
                </a:solidFill>
                <a:latin typeface="ＭＳ Ｐゴシック" panose="020B0600070205080204" pitchFamily="50" charset="-128"/>
                <a:ea typeface="ＭＳ Ｐゴシック" panose="020B0600070205080204" pitchFamily="50" charset="-128"/>
                <a:cs typeface="+mj-cs"/>
              </a:defRPr>
            </a:lvl1pPr>
          </a:lstStyle>
          <a:p>
            <a:r>
              <a:rPr lang="ja-JP" altLang="en-US" sz="3200" dirty="0"/>
              <a:t>芝浦工業大学</a:t>
            </a:r>
            <a:endParaRPr lang="en-US" sz="3200" dirty="0"/>
          </a:p>
        </p:txBody>
      </p:sp>
      <p:sp>
        <p:nvSpPr>
          <p:cNvPr id="18" name="テキスト ボックス 17"/>
          <p:cNvSpPr txBox="1"/>
          <p:nvPr userDrawn="1"/>
        </p:nvSpPr>
        <p:spPr>
          <a:xfrm>
            <a:off x="4250266" y="3352055"/>
            <a:ext cx="4460571" cy="1569660"/>
          </a:xfrm>
          <a:prstGeom prst="rect">
            <a:avLst/>
          </a:prstGeom>
          <a:noFill/>
        </p:spPr>
        <p:txBody>
          <a:bodyPr wrap="square" rtlCol="0">
            <a:spAutoFit/>
          </a:bodyPr>
          <a:lstStyle/>
          <a:p>
            <a:pPr algn="r"/>
            <a:endParaRPr lang="en-US" altLang="ja-JP" sz="3200" dirty="0">
              <a:latin typeface="ＭＳ Ｐゴシック" panose="020B0600070205080204" pitchFamily="50" charset="-128"/>
              <a:ea typeface="ＭＳ Ｐゴシック" panose="020B0600070205080204" pitchFamily="50" charset="-128"/>
            </a:endParaRPr>
          </a:p>
          <a:p>
            <a:pPr algn="r"/>
            <a:r>
              <a:rPr lang="ja-JP" altLang="en-US" sz="3200" dirty="0">
                <a:latin typeface="ＭＳ Ｐゴシック" panose="020B0600070205080204" pitchFamily="50" charset="-128"/>
                <a:ea typeface="ＭＳ Ｐゴシック" panose="020B0600070205080204" pitchFamily="50" charset="-128"/>
              </a:rPr>
              <a:t>機械制御システム学科</a:t>
            </a:r>
            <a:endParaRPr lang="en-US" altLang="ja-JP" sz="3200" dirty="0">
              <a:latin typeface="ＭＳ Ｐゴシック" panose="020B0600070205080204" pitchFamily="50" charset="-128"/>
              <a:ea typeface="ＭＳ Ｐゴシック" panose="020B0600070205080204" pitchFamily="50" charset="-128"/>
            </a:endParaRPr>
          </a:p>
          <a:p>
            <a:pPr algn="r"/>
            <a:r>
              <a:rPr lang="ja-JP" altLang="en-US" sz="3200" dirty="0">
                <a:latin typeface="ＭＳ Ｐゴシック" panose="020B0600070205080204" pitchFamily="50" charset="-128"/>
                <a:ea typeface="ＭＳ Ｐゴシック" panose="020B0600070205080204" pitchFamily="50" charset="-128"/>
              </a:rPr>
              <a:t>システムデザイン研究室</a:t>
            </a:r>
            <a:endParaRPr lang="en-US" altLang="ja-JP" sz="3200" dirty="0">
              <a:latin typeface="ＭＳ Ｐゴシック" panose="020B0600070205080204" pitchFamily="50" charset="-128"/>
              <a:ea typeface="ＭＳ Ｐゴシック" panose="020B0600070205080204" pitchFamily="50" charset="-128"/>
            </a:endParaRPr>
          </a:p>
        </p:txBody>
      </p:sp>
      <p:sp>
        <p:nvSpPr>
          <p:cNvPr id="20" name="テキスト ボックス 19"/>
          <p:cNvSpPr txBox="1"/>
          <p:nvPr userDrawn="1"/>
        </p:nvSpPr>
        <p:spPr>
          <a:xfrm>
            <a:off x="4250266" y="5051644"/>
            <a:ext cx="4460571" cy="584775"/>
          </a:xfrm>
          <a:prstGeom prst="rect">
            <a:avLst/>
          </a:prstGeom>
          <a:noFill/>
        </p:spPr>
        <p:txBody>
          <a:bodyPr wrap="square" rtlCol="0">
            <a:spAutoFit/>
          </a:bodyPr>
          <a:lstStyle/>
          <a:p>
            <a:pPr algn="r"/>
            <a:r>
              <a:rPr lang="ja-JP" altLang="en-US" sz="3200" dirty="0">
                <a:latin typeface="ＭＳ Ｐゴシック" panose="020B0600070205080204" pitchFamily="50" charset="-128"/>
                <a:ea typeface="ＭＳ Ｐゴシック" panose="020B0600070205080204" pitchFamily="50" charset="-128"/>
              </a:rPr>
              <a:t>指導教員：長谷川 浩志</a:t>
            </a:r>
            <a:endParaRPr lang="en-US" altLang="ja-JP" sz="32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522942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2019/7/3</a:t>
            </a:fld>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396694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2019/7/3</a:t>
            </a:fld>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704223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p:cNvSpPr/>
          <p:nvPr userDrawn="1"/>
        </p:nvSpPr>
        <p:spPr>
          <a:xfrm>
            <a:off x="0" y="0"/>
            <a:ext cx="9144000" cy="651933"/>
          </a:xfrm>
          <a:prstGeom prst="rect">
            <a:avLst/>
          </a:prstGeom>
          <a:solidFill>
            <a:srgbClr val="2B2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0" y="-10584"/>
            <a:ext cx="8243888" cy="637117"/>
          </a:xfrm>
        </p:spPr>
        <p:txBody>
          <a:bodyPr>
            <a:noAutofit/>
          </a:bodyPr>
          <a:lstStyle>
            <a:lvl1pPr>
              <a:defRPr sz="4000">
                <a:solidFill>
                  <a:schemeClr val="bg1"/>
                </a:solidFill>
                <a:latin typeface="ＭＳ Ｐゴシック" panose="020B0600070205080204" pitchFamily="50" charset="-128"/>
                <a:ea typeface="ＭＳ Ｐゴシック" panose="020B0600070205080204" pitchFamily="50" charset="-128"/>
              </a:defRPr>
            </a:lvl1pPr>
          </a:lstStyle>
          <a:p>
            <a:r>
              <a:rPr lang="ja-JP" altLang="en-US"/>
              <a:t>マスター タイトルの書式設定</a:t>
            </a:r>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cxnSp>
        <p:nvCxnSpPr>
          <p:cNvPr id="9" name="直線コネクタ 8"/>
          <p:cNvCxnSpPr/>
          <p:nvPr userDrawn="1"/>
        </p:nvCxnSpPr>
        <p:spPr>
          <a:xfrm>
            <a:off x="0" y="670982"/>
            <a:ext cx="9144000" cy="0"/>
          </a:xfrm>
          <a:prstGeom prst="line">
            <a:avLst/>
          </a:prstGeom>
          <a:ln w="63500">
            <a:solidFill>
              <a:srgbClr val="9E373E"/>
            </a:solidFill>
          </a:ln>
        </p:spPr>
        <p:style>
          <a:lnRef idx="1">
            <a:schemeClr val="accent1"/>
          </a:lnRef>
          <a:fillRef idx="0">
            <a:schemeClr val="accent1"/>
          </a:fillRef>
          <a:effectRef idx="0">
            <a:schemeClr val="accent1"/>
          </a:effectRef>
          <a:fontRef idx="minor">
            <a:schemeClr val="tx1"/>
          </a:fontRef>
        </p:style>
      </p:cxnSp>
      <p:sp>
        <p:nvSpPr>
          <p:cNvPr id="11" name="正方形/長方形 10"/>
          <p:cNvSpPr/>
          <p:nvPr userDrawn="1"/>
        </p:nvSpPr>
        <p:spPr>
          <a:xfrm>
            <a:off x="8515349" y="283633"/>
            <a:ext cx="628651" cy="387348"/>
          </a:xfrm>
          <a:prstGeom prst="rect">
            <a:avLst/>
          </a:prstGeom>
          <a:solidFill>
            <a:srgbClr val="9E3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flipH="1">
            <a:off x="8341519" y="283633"/>
            <a:ext cx="173830" cy="361949"/>
          </a:xfrm>
          <a:prstGeom prst="rtTriangle">
            <a:avLst/>
          </a:prstGeom>
          <a:solidFill>
            <a:srgbClr val="9E3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Content Placeholder 2"/>
          <p:cNvSpPr>
            <a:spLocks noGrp="1"/>
          </p:cNvSpPr>
          <p:nvPr>
            <p:ph idx="1"/>
          </p:nvPr>
        </p:nvSpPr>
        <p:spPr>
          <a:xfrm>
            <a:off x="271463" y="934507"/>
            <a:ext cx="8596312" cy="5247218"/>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tx1"/>
                </a:solidFill>
                <a:latin typeface="ＭＳ Ｐゴシック" panose="020B0600070205080204" pitchFamily="50" charset="-128"/>
                <a:ea typeface="ＭＳ Ｐゴシック" panose="020B0600070205080204" pitchFamily="50" charset="-128"/>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2083256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2019/7/3</a:t>
            </a:fld>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3318218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2019/7/3</a:t>
            </a:fld>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4168489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2019/7/3</a:t>
            </a:fld>
            <a:endParaRPr kumimoji="1" lang="ja-JP"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3119195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2019/7/3</a:t>
            </a:fld>
            <a:endParaRPr kumimoji="1" lang="ja-JP"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2366724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2019/7/3</a:t>
            </a:fld>
            <a:endParaRPr kumimoji="1" lang="ja-JP"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2317916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2019/7/3</a:t>
            </a:fld>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114324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2019/7/3</a:t>
            </a:fld>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3085242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7" name="テキスト ボックス 6"/>
          <p:cNvSpPr txBox="1"/>
          <p:nvPr userDrawn="1"/>
        </p:nvSpPr>
        <p:spPr>
          <a:xfrm>
            <a:off x="3242735" y="6457890"/>
            <a:ext cx="5901265" cy="400110"/>
          </a:xfrm>
          <a:prstGeom prst="rect">
            <a:avLst/>
          </a:prstGeom>
          <a:noFill/>
        </p:spPr>
        <p:txBody>
          <a:bodyPr wrap="square" rtlCol="0">
            <a:spAutoFit/>
          </a:bodyPr>
          <a:lstStyle/>
          <a:p>
            <a:r>
              <a:rPr kumimoji="1" lang="en-US" altLang="ja-JP" sz="2000" dirty="0">
                <a:solidFill>
                  <a:srgbClr val="2B2E36"/>
                </a:solidFill>
                <a:latin typeface="Impact" panose="020B0806030902050204" pitchFamily="34" charset="0"/>
              </a:rPr>
              <a:t>Shibaura Institute</a:t>
            </a:r>
            <a:r>
              <a:rPr kumimoji="1" lang="en-US" altLang="ja-JP" sz="2000" baseline="0" dirty="0">
                <a:solidFill>
                  <a:srgbClr val="2B2E36"/>
                </a:solidFill>
                <a:latin typeface="Impact" panose="020B0806030902050204" pitchFamily="34" charset="0"/>
              </a:rPr>
              <a:t> of Technology  </a:t>
            </a:r>
            <a:r>
              <a:rPr kumimoji="1" lang="en-US" altLang="ja-JP" sz="2000" baseline="0" dirty="0">
                <a:solidFill>
                  <a:srgbClr val="9E373E"/>
                </a:solidFill>
                <a:latin typeface="Impact" panose="020B0806030902050204" pitchFamily="34" charset="0"/>
              </a:rPr>
              <a:t>Hasegawa Laboratory</a:t>
            </a:r>
            <a:endParaRPr kumimoji="1" lang="ja-JP" altLang="en-US" sz="2000" dirty="0">
              <a:solidFill>
                <a:srgbClr val="9E373E"/>
              </a:solidFill>
              <a:latin typeface="Impact" panose="020B0806030902050204" pitchFamily="34" charset="0"/>
            </a:endParaRPr>
          </a:p>
        </p:txBody>
      </p:sp>
      <p:pic>
        <p:nvPicPr>
          <p:cNvPr id="1026" name="Picture 2" descr="https://pbs.twimg.com/profile_images/635244069464051716/gCdiryeI.jpg"/>
          <p:cNvPicPr>
            <a:picLocks noChangeAspect="1" noChangeArrowheads="1"/>
          </p:cNvPicPr>
          <p:nvPr userDrawn="1"/>
        </p:nvPicPr>
        <p:blipFill>
          <a:blip r:embed="rId13" cstate="print">
            <a:extLst>
              <a:ext uri="{BEBA8EAE-BF5A-486C-A8C5-ECC9F3942E4B}">
                <a14:imgProps xmlns:a14="http://schemas.microsoft.com/office/drawing/2010/main">
                  <a14:imgLayer r:embed="rId14">
                    <a14:imgEffect>
                      <a14:backgroundRemoval t="10000" b="93500" l="10000" r="90000">
                        <a14:foregroundMark x1="37250" y1="45250" x2="37250" y2="45250"/>
                        <a14:foregroundMark x1="14000" y1="56250" x2="14000" y2="56250"/>
                        <a14:foregroundMark x1="17750" y1="71500" x2="17750" y2="71500"/>
                        <a14:foregroundMark x1="35250" y1="58500" x2="35250" y2="58500"/>
                        <a14:foregroundMark x1="49000" y1="49000" x2="49000" y2="49000"/>
                        <a14:foregroundMark x1="49500" y1="38500" x2="49500" y2="38500"/>
                        <a14:foregroundMark x1="72750" y1="41250" x2="72750" y2="41250"/>
                        <a14:foregroundMark x1="81250" y1="56500" x2="81250" y2="56500"/>
                        <a14:foregroundMark x1="82500" y1="67750" x2="82500" y2="67750"/>
                        <a14:foregroundMark x1="65000" y1="81000" x2="64250" y2="81000"/>
                        <a14:foregroundMark x1="46750" y1="87750" x2="46750" y2="87750"/>
                        <a14:foregroundMark x1="34250" y1="82000" x2="34250" y2="82000"/>
                        <a14:foregroundMark x1="48250" y1="72750" x2="48250" y2="72750"/>
                      </a14:backgroundRemoval>
                    </a14:imgEffect>
                  </a14:imgLayer>
                </a14:imgProps>
              </a:ext>
              <a:ext uri="{28A0092B-C50C-407E-A947-70E740481C1C}">
                <a14:useLocalDpi xmlns:a14="http://schemas.microsoft.com/office/drawing/2010/main" val="0"/>
              </a:ext>
            </a:extLst>
          </a:blip>
          <a:srcRect/>
          <a:stretch>
            <a:fillRect/>
          </a:stretch>
        </p:blipFill>
        <p:spPr bwMode="auto">
          <a:xfrm>
            <a:off x="2956560" y="6497439"/>
            <a:ext cx="321011" cy="321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0295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3.jpeg"/><Relationship Id="rId7"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5.jpeg"/><Relationship Id="rId5" Type="http://schemas.microsoft.com/office/2007/relationships/hdphoto" Target="../media/hdphoto2.wdp"/><Relationship Id="rId4" Type="http://schemas.openxmlformats.org/officeDocument/2006/relationships/image" Target="../media/image4.png"/><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7.jpeg"/><Relationship Id="rId4" Type="http://schemas.openxmlformats.org/officeDocument/2006/relationships/image" Target="../media/image11.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363340"/>
            <a:ext cx="7872506" cy="1707007"/>
          </a:xfrm>
        </p:spPr>
        <p:txBody>
          <a:bodyPr>
            <a:normAutofit fontScale="90000"/>
          </a:bodyPr>
          <a:lstStyle/>
          <a:p>
            <a:r>
              <a:rPr lang="ja-JP" altLang="en-US" b="1" dirty="0"/>
              <a:t>ユーザ再配置を導入したワンウェイ型カーシェアリングの再配置最適化</a:t>
            </a:r>
            <a:endParaRPr kumimoji="1" lang="ja-JP" altLang="en-US" sz="3600" dirty="0"/>
          </a:p>
        </p:txBody>
      </p:sp>
      <p:sp>
        <p:nvSpPr>
          <p:cNvPr id="4" name="サブタイトル 3"/>
          <p:cNvSpPr>
            <a:spLocks noGrp="1"/>
          </p:cNvSpPr>
          <p:nvPr>
            <p:ph type="subTitle" idx="1"/>
          </p:nvPr>
        </p:nvSpPr>
        <p:spPr/>
        <p:txBody>
          <a:bodyPr/>
          <a:lstStyle/>
          <a:p>
            <a:r>
              <a:rPr kumimoji="1" lang="en-US" altLang="ja-JP" dirty="0"/>
              <a:t>BQ16048 </a:t>
            </a:r>
            <a:r>
              <a:rPr kumimoji="1" lang="ja-JP" altLang="en-US" dirty="0"/>
              <a:t>関倖太郎</a:t>
            </a:r>
          </a:p>
        </p:txBody>
      </p:sp>
    </p:spTree>
    <p:extLst>
      <p:ext uri="{BB962C8B-B14F-4D97-AF65-F5344CB8AC3E}">
        <p14:creationId xmlns:p14="http://schemas.microsoft.com/office/powerpoint/2010/main" val="2626912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D517E7-61E9-4D3C-A1A3-D47F352BBF1E}"/>
              </a:ext>
            </a:extLst>
          </p:cNvPr>
          <p:cNvSpPr>
            <a:spLocks noGrp="1"/>
          </p:cNvSpPr>
          <p:nvPr>
            <p:ph type="title"/>
          </p:nvPr>
        </p:nvSpPr>
        <p:spPr/>
        <p:txBody>
          <a:bodyPr/>
          <a:lstStyle/>
          <a:p>
            <a:r>
              <a:rPr kumimoji="1" lang="ja-JP" altLang="en-US" dirty="0"/>
              <a:t>今後の予定</a:t>
            </a:r>
          </a:p>
        </p:txBody>
      </p:sp>
      <p:sp>
        <p:nvSpPr>
          <p:cNvPr id="4" name="角丸四角形 5">
            <a:extLst>
              <a:ext uri="{FF2B5EF4-FFF2-40B4-BE49-F238E27FC236}">
                <a16:creationId xmlns:a16="http://schemas.microsoft.com/office/drawing/2014/main" id="{8267EF5C-9A43-4220-960B-27B7C9C40DD0}"/>
              </a:ext>
            </a:extLst>
          </p:cNvPr>
          <p:cNvSpPr/>
          <p:nvPr/>
        </p:nvSpPr>
        <p:spPr>
          <a:xfrm>
            <a:off x="222025" y="2196885"/>
            <a:ext cx="8507366" cy="2891945"/>
          </a:xfrm>
          <a:prstGeom prst="roundRect">
            <a:avLst>
              <a:gd name="adj" fmla="val 5680"/>
            </a:avLst>
          </a:prstGeom>
        </p:spPr>
        <p:style>
          <a:lnRef idx="2">
            <a:schemeClr val="dk1"/>
          </a:lnRef>
          <a:fillRef idx="1">
            <a:schemeClr val="lt1"/>
          </a:fillRef>
          <a:effectRef idx="0">
            <a:schemeClr val="dk1"/>
          </a:effectRef>
          <a:fontRef idx="minor">
            <a:schemeClr val="dk1"/>
          </a:fontRef>
        </p:style>
        <p:txBody>
          <a:bodyPr rtlCol="0" anchor="t"/>
          <a:lstStyle/>
          <a:p>
            <a:pPr algn="ctr"/>
            <a:endParaRPr lang="ja-JP" altLang="en-US" sz="2400" b="1" dirty="0">
              <a:latin typeface="ＭＳ Ｐゴシック" panose="020B0600070205080204" pitchFamily="50" charset="-128"/>
              <a:ea typeface="ＭＳ Ｐゴシック" panose="020B0600070205080204" pitchFamily="50" charset="-128"/>
            </a:endParaRPr>
          </a:p>
        </p:txBody>
      </p:sp>
      <p:sp>
        <p:nvSpPr>
          <p:cNvPr id="6" name="テキスト ボックス 5">
            <a:extLst>
              <a:ext uri="{FF2B5EF4-FFF2-40B4-BE49-F238E27FC236}">
                <a16:creationId xmlns:a16="http://schemas.microsoft.com/office/drawing/2014/main" id="{5241CE4A-8475-466D-A3C1-F8FF5C8ACFE8}"/>
              </a:ext>
            </a:extLst>
          </p:cNvPr>
          <p:cNvSpPr txBox="1"/>
          <p:nvPr/>
        </p:nvSpPr>
        <p:spPr>
          <a:xfrm>
            <a:off x="471388" y="2464915"/>
            <a:ext cx="6684775" cy="454360"/>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a:t>
            </a:r>
            <a:r>
              <a:rPr kumimoji="1" lang="en-US" altLang="ja-JP" sz="2000" dirty="0">
                <a:latin typeface="ＭＳ Ｐゴシック" panose="020B0600070205080204" pitchFamily="50" charset="-128"/>
                <a:ea typeface="ＭＳ Ｐゴシック" panose="020B0600070205080204" pitchFamily="50" charset="-128"/>
              </a:rPr>
              <a:t>API</a:t>
            </a:r>
            <a:r>
              <a:rPr kumimoji="1" lang="ja-JP" altLang="en-US" sz="2000" dirty="0">
                <a:latin typeface="ＭＳ Ｐゴシック" panose="020B0600070205080204" pitchFamily="50" charset="-128"/>
                <a:ea typeface="ＭＳ Ｐゴシック" panose="020B0600070205080204" pitchFamily="50" charset="-128"/>
              </a:rPr>
              <a:t>を用いた入力データの作成　</a:t>
            </a:r>
          </a:p>
        </p:txBody>
      </p:sp>
      <p:sp>
        <p:nvSpPr>
          <p:cNvPr id="9" name="テキスト ボックス 8">
            <a:extLst>
              <a:ext uri="{FF2B5EF4-FFF2-40B4-BE49-F238E27FC236}">
                <a16:creationId xmlns:a16="http://schemas.microsoft.com/office/drawing/2014/main" id="{E9225576-8E2E-444F-8708-C3696706D4DB}"/>
              </a:ext>
            </a:extLst>
          </p:cNvPr>
          <p:cNvSpPr txBox="1"/>
          <p:nvPr/>
        </p:nvSpPr>
        <p:spPr>
          <a:xfrm>
            <a:off x="471388" y="3379314"/>
            <a:ext cx="6730222" cy="533873"/>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・移動時間を考慮しないシミュレーション</a:t>
            </a:r>
          </a:p>
        </p:txBody>
      </p:sp>
      <p:sp>
        <p:nvSpPr>
          <p:cNvPr id="12" name="テキスト ボックス 11">
            <a:extLst>
              <a:ext uri="{FF2B5EF4-FFF2-40B4-BE49-F238E27FC236}">
                <a16:creationId xmlns:a16="http://schemas.microsoft.com/office/drawing/2014/main" id="{A5ADDBCE-8C0A-46E0-BAEC-B6953CC23407}"/>
              </a:ext>
            </a:extLst>
          </p:cNvPr>
          <p:cNvSpPr txBox="1"/>
          <p:nvPr/>
        </p:nvSpPr>
        <p:spPr>
          <a:xfrm>
            <a:off x="471388" y="4320335"/>
            <a:ext cx="6434888" cy="533873"/>
          </a:xfrm>
          <a:prstGeom prst="rect">
            <a:avLst/>
          </a:prstGeom>
        </p:spPr>
        <p:txBody>
          <a:bodyPr vert="horz" wrap="square" lIns="91440" tIns="45720" rIns="91440" bIns="45720" rtlCol="0" anchor="ctr">
            <a:noAutofit/>
          </a:bodyPr>
          <a:lstStyle/>
          <a:p>
            <a:r>
              <a:rPr lang="ja-JP" altLang="en-US" sz="2000" dirty="0">
                <a:latin typeface="ＭＳ Ｐゴシック" panose="020B0600070205080204" pitchFamily="50" charset="-128"/>
                <a:ea typeface="ＭＳ Ｐゴシック" panose="020B0600070205080204" pitchFamily="50" charset="-128"/>
              </a:rPr>
              <a:t>・利用者による再配置なしでのシミュレーションの実行</a:t>
            </a:r>
            <a:endParaRPr kumimoji="1" lang="ja-JP" altLang="en-US" sz="20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4136038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C7D6CC-9351-478C-8E0D-BE09F8D45D68}"/>
              </a:ext>
            </a:extLst>
          </p:cNvPr>
          <p:cNvSpPr>
            <a:spLocks noGrp="1"/>
          </p:cNvSpPr>
          <p:nvPr>
            <p:ph type="title"/>
          </p:nvPr>
        </p:nvSpPr>
        <p:spPr/>
        <p:txBody>
          <a:bodyPr/>
          <a:lstStyle/>
          <a:p>
            <a:r>
              <a:rPr lang="ja-JP" altLang="en-US" dirty="0"/>
              <a:t>研究背景</a:t>
            </a:r>
            <a:endParaRPr kumimoji="1" lang="ja-JP" altLang="en-US" dirty="0"/>
          </a:p>
        </p:txBody>
      </p:sp>
      <p:sp>
        <p:nvSpPr>
          <p:cNvPr id="5" name="テキスト ボックス 4">
            <a:extLst>
              <a:ext uri="{FF2B5EF4-FFF2-40B4-BE49-F238E27FC236}">
                <a16:creationId xmlns:a16="http://schemas.microsoft.com/office/drawing/2014/main" id="{D8C3B51A-8C6D-4737-BFA6-B212771006D1}"/>
              </a:ext>
            </a:extLst>
          </p:cNvPr>
          <p:cNvSpPr txBox="1"/>
          <p:nvPr/>
        </p:nvSpPr>
        <p:spPr>
          <a:xfrm>
            <a:off x="0" y="1124486"/>
            <a:ext cx="9227128" cy="840401"/>
          </a:xfrm>
          <a:prstGeom prst="rect">
            <a:avLst/>
          </a:prstGeom>
        </p:spPr>
        <p:txBody>
          <a:bodyPr vert="horz" wrap="square" lIns="91440" tIns="45720" rIns="91440" bIns="45720" rtlCol="0" anchor="t">
            <a:noAutofit/>
          </a:bodyPr>
          <a:lstStyle/>
          <a:p>
            <a:pPr marL="285750" indent="-285750">
              <a:buFont typeface="Wingdings" panose="05000000000000000000" pitchFamily="2" charset="2"/>
              <a:buChar char="l"/>
            </a:pPr>
            <a:r>
              <a:rPr kumimoji="1" lang="ja-JP" altLang="en-US" sz="2400" dirty="0">
                <a:latin typeface="ＭＳ Ｐゴシック" panose="020B0600070205080204" pitchFamily="50" charset="-128"/>
                <a:ea typeface="ＭＳ Ｐゴシック" panose="020B0600070205080204" pitchFamily="50" charset="-128"/>
                <a:cs typeface="Times New Roman" panose="02020603050405020304" pitchFamily="18" charset="0"/>
              </a:rPr>
              <a:t>近年、一部の地域において</a:t>
            </a:r>
            <a:r>
              <a:rPr lang="ja-JP" altLang="en-US" sz="2400" dirty="0">
                <a:latin typeface="ＭＳ Ｐゴシック" panose="020B0600070205080204" pitchFamily="50" charset="-128"/>
                <a:ea typeface="ＭＳ Ｐゴシック" panose="020B0600070205080204" pitchFamily="50" charset="-128"/>
              </a:rPr>
              <a:t>自動車の</a:t>
            </a:r>
            <a:r>
              <a:rPr lang="ja-JP" altLang="en-US" sz="2400" b="1" dirty="0">
                <a:solidFill>
                  <a:srgbClr val="FF0000"/>
                </a:solidFill>
                <a:latin typeface="ＭＳ Ｐゴシック" panose="020B0600070205080204" pitchFamily="50" charset="-128"/>
                <a:ea typeface="ＭＳ Ｐゴシック" panose="020B0600070205080204" pitchFamily="50" charset="-128"/>
              </a:rPr>
              <a:t>維持費など経済的側面</a:t>
            </a:r>
            <a:r>
              <a:rPr lang="ja-JP" altLang="ja-JP" sz="2400" dirty="0">
                <a:latin typeface="ＭＳ Ｐゴシック" panose="020B0600070205080204" pitchFamily="50" charset="-128"/>
                <a:ea typeface="ＭＳ Ｐゴシック" panose="020B0600070205080204" pitchFamily="50" charset="-128"/>
              </a:rPr>
              <a:t>によ</a:t>
            </a:r>
            <a:r>
              <a:rPr lang="ja-JP" altLang="en-US" sz="2400" dirty="0">
                <a:latin typeface="ＭＳ Ｐゴシック" panose="020B0600070205080204" pitchFamily="50" charset="-128"/>
                <a:ea typeface="ＭＳ Ｐゴシック" panose="020B0600070205080204" pitchFamily="50" charset="-128"/>
              </a:rPr>
              <a:t>り、</a:t>
            </a:r>
            <a:r>
              <a:rPr lang="ja-JP" altLang="ja-JP" sz="2400" dirty="0">
                <a:latin typeface="ＭＳ Ｐゴシック" panose="020B0600070205080204" pitchFamily="50" charset="-128"/>
                <a:ea typeface="ＭＳ Ｐゴシック" panose="020B0600070205080204" pitchFamily="50" charset="-128"/>
              </a:rPr>
              <a:t>個人所有</a:t>
            </a:r>
            <a:r>
              <a:rPr lang="ja-JP" altLang="en-US" sz="2400" dirty="0">
                <a:latin typeface="ＭＳ Ｐゴシック" panose="020B0600070205080204" pitchFamily="50" charset="-128"/>
                <a:ea typeface="ＭＳ Ｐゴシック" panose="020B0600070205080204" pitchFamily="50" charset="-128"/>
              </a:rPr>
              <a:t>の</a:t>
            </a:r>
            <a:r>
              <a:rPr lang="ja-JP" altLang="en-US" sz="2400" b="1" dirty="0">
                <a:solidFill>
                  <a:srgbClr val="FF0000"/>
                </a:solidFill>
                <a:latin typeface="ＭＳ Ｐゴシック" panose="020B0600070205080204" pitchFamily="50" charset="-128"/>
                <a:ea typeface="ＭＳ Ｐゴシック" panose="020B0600070205080204" pitchFamily="50" charset="-128"/>
              </a:rPr>
              <a:t>減少</a:t>
            </a:r>
            <a:r>
              <a:rPr lang="ja-JP" altLang="en-US" sz="2400" b="1" dirty="0">
                <a:latin typeface="ＭＳ Ｐゴシック" panose="020B0600070205080204" pitchFamily="50" charset="-128"/>
                <a:ea typeface="ＭＳ Ｐゴシック" panose="020B0600070205080204" pitchFamily="50" charset="-128"/>
              </a:rPr>
              <a:t>が進んでいる</a:t>
            </a:r>
            <a:endParaRPr lang="en-US" altLang="ja-JP" sz="2400" dirty="0">
              <a:latin typeface="ＭＳ Ｐゴシック" panose="020B0600070205080204" pitchFamily="50" charset="-128"/>
              <a:ea typeface="ＭＳ Ｐゴシック" panose="020B0600070205080204" pitchFamily="50" charset="-128"/>
              <a:cs typeface="Times New Roman" panose="02020603050405020304" pitchFamily="18" charset="0"/>
            </a:endParaRPr>
          </a:p>
        </p:txBody>
      </p:sp>
      <p:sp>
        <p:nvSpPr>
          <p:cNvPr id="13" name="矢印: 右 12">
            <a:extLst>
              <a:ext uri="{FF2B5EF4-FFF2-40B4-BE49-F238E27FC236}">
                <a16:creationId xmlns:a16="http://schemas.microsoft.com/office/drawing/2014/main" id="{89F5C567-09BF-48B4-9E5E-910BF312C5E6}"/>
              </a:ext>
            </a:extLst>
          </p:cNvPr>
          <p:cNvSpPr/>
          <p:nvPr/>
        </p:nvSpPr>
        <p:spPr>
          <a:xfrm>
            <a:off x="728868" y="5830956"/>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9B62E4B8-8BFD-4EAA-B768-983E049B2F0F}"/>
              </a:ext>
            </a:extLst>
          </p:cNvPr>
          <p:cNvSpPr txBox="1"/>
          <p:nvPr/>
        </p:nvSpPr>
        <p:spPr>
          <a:xfrm>
            <a:off x="967409" y="5897217"/>
            <a:ext cx="7209183" cy="530087"/>
          </a:xfrm>
          <a:prstGeom prst="rect">
            <a:avLst/>
          </a:prstGeom>
        </p:spPr>
        <p:txBody>
          <a:bodyPr vert="horz" wrap="square" lIns="91440" tIns="45720" rIns="91440" bIns="45720" rtlCol="0" anchor="ctr">
            <a:noAutofit/>
          </a:bodyPr>
          <a:lstStyle/>
          <a:p>
            <a:pPr algn="ctr"/>
            <a:r>
              <a:rPr lang="ja-JP" altLang="en-US" sz="2400" b="1" u="sng" dirty="0">
                <a:latin typeface="ＭＳ Ｐゴシック" panose="020B0600070205080204" pitchFamily="50" charset="-128"/>
                <a:ea typeface="ＭＳ Ｐゴシック" panose="020B0600070205080204" pitchFamily="50" charset="-128"/>
                <a:cs typeface="Times New Roman" panose="02020603050405020304" pitchFamily="18" charset="0"/>
              </a:rPr>
              <a:t>カーシェアリングの</a:t>
            </a:r>
            <a:r>
              <a:rPr lang="ja-JP" altLang="en-US" sz="2400" b="1" u="sng" dirty="0">
                <a:solidFill>
                  <a:srgbClr val="FF0000"/>
                </a:solidFill>
                <a:latin typeface="ＭＳ Ｐゴシック" panose="020B0600070205080204" pitchFamily="50" charset="-128"/>
                <a:ea typeface="ＭＳ Ｐゴシック" panose="020B0600070205080204" pitchFamily="50" charset="-128"/>
                <a:cs typeface="Times New Roman" panose="02020603050405020304" pitchFamily="18" charset="0"/>
              </a:rPr>
              <a:t>会員数</a:t>
            </a:r>
            <a:r>
              <a:rPr lang="ja-JP" altLang="en-US" sz="2400" b="1" u="sng" dirty="0">
                <a:latin typeface="ＭＳ Ｐゴシック" panose="020B0600070205080204" pitchFamily="50" charset="-128"/>
                <a:ea typeface="ＭＳ Ｐゴシック" panose="020B0600070205080204" pitchFamily="50" charset="-128"/>
                <a:cs typeface="Times New Roman" panose="02020603050405020304" pitchFamily="18" charset="0"/>
              </a:rPr>
              <a:t>および</a:t>
            </a:r>
            <a:r>
              <a:rPr lang="ja-JP" altLang="en-US" sz="2400" b="1" u="sng" dirty="0">
                <a:solidFill>
                  <a:srgbClr val="FF0000"/>
                </a:solidFill>
                <a:latin typeface="ＭＳ Ｐゴシック" panose="020B0600070205080204" pitchFamily="50" charset="-128"/>
                <a:ea typeface="ＭＳ Ｐゴシック" panose="020B0600070205080204" pitchFamily="50" charset="-128"/>
                <a:cs typeface="Times New Roman" panose="02020603050405020304" pitchFamily="18" charset="0"/>
              </a:rPr>
              <a:t>車両台数</a:t>
            </a:r>
            <a:r>
              <a:rPr lang="ja-JP" altLang="en-US" sz="2400" b="1" u="sng" dirty="0">
                <a:latin typeface="ＭＳ Ｐゴシック" panose="020B0600070205080204" pitchFamily="50" charset="-128"/>
                <a:ea typeface="ＭＳ Ｐゴシック" panose="020B0600070205080204" pitchFamily="50" charset="-128"/>
                <a:cs typeface="Times New Roman" panose="02020603050405020304" pitchFamily="18" charset="0"/>
              </a:rPr>
              <a:t>の増加</a:t>
            </a:r>
            <a:endParaRPr kumimoji="1" lang="ja-JP" altLang="en-US" sz="2400" b="1" u="sng" dirty="0"/>
          </a:p>
        </p:txBody>
      </p:sp>
      <p:sp>
        <p:nvSpPr>
          <p:cNvPr id="8" name="テキスト ボックス 7">
            <a:extLst>
              <a:ext uri="{FF2B5EF4-FFF2-40B4-BE49-F238E27FC236}">
                <a16:creationId xmlns:a16="http://schemas.microsoft.com/office/drawing/2014/main" id="{4A10FCD9-36A4-4E2B-81BF-A67A7BFE98E6}"/>
              </a:ext>
            </a:extLst>
          </p:cNvPr>
          <p:cNvSpPr txBox="1"/>
          <p:nvPr/>
        </p:nvSpPr>
        <p:spPr>
          <a:xfrm>
            <a:off x="4852085" y="2323176"/>
            <a:ext cx="4147671" cy="400110"/>
          </a:xfrm>
          <a:prstGeom prst="rect">
            <a:avLst/>
          </a:prstGeom>
          <a:noFill/>
        </p:spPr>
        <p:txBody>
          <a:bodyPr wrap="square" rtlCol="0">
            <a:spAutoFit/>
          </a:bodyPr>
          <a:lstStyle/>
          <a:p>
            <a:r>
              <a:rPr kumimoji="1" lang="ja-JP" altLang="en-US" sz="2000" dirty="0">
                <a:latin typeface="ＭＳ Ｐゴシック" panose="020B0600070205080204" pitchFamily="50" charset="-128"/>
                <a:ea typeface="ＭＳ Ｐゴシック" panose="020B0600070205080204" pitchFamily="50" charset="-128"/>
              </a:rPr>
              <a:t>②東京都の人口</a:t>
            </a:r>
          </a:p>
        </p:txBody>
      </p:sp>
      <p:graphicFrame>
        <p:nvGraphicFramePr>
          <p:cNvPr id="9" name="表 8">
            <a:extLst>
              <a:ext uri="{FF2B5EF4-FFF2-40B4-BE49-F238E27FC236}">
                <a16:creationId xmlns:a16="http://schemas.microsoft.com/office/drawing/2014/main" id="{466FCD6D-A434-4964-B706-D63B2EC8DA16}"/>
              </a:ext>
            </a:extLst>
          </p:cNvPr>
          <p:cNvGraphicFramePr>
            <a:graphicFrameLocks noGrp="1"/>
          </p:cNvGraphicFramePr>
          <p:nvPr>
            <p:extLst>
              <p:ext uri="{D42A27DB-BD31-4B8C-83A1-F6EECF244321}">
                <p14:modId xmlns:p14="http://schemas.microsoft.com/office/powerpoint/2010/main" val="445246507"/>
              </p:ext>
            </p:extLst>
          </p:nvPr>
        </p:nvGraphicFramePr>
        <p:xfrm>
          <a:off x="4852085" y="2885278"/>
          <a:ext cx="3960000" cy="1188720"/>
        </p:xfrm>
        <a:graphic>
          <a:graphicData uri="http://schemas.openxmlformats.org/drawingml/2006/table">
            <a:tbl>
              <a:tblPr firstRow="1" bandRow="1">
                <a:tableStyleId>{5C22544A-7EE6-4342-B048-85BDC9FD1C3A}</a:tableStyleId>
              </a:tblPr>
              <a:tblGrid>
                <a:gridCol w="1980000">
                  <a:extLst>
                    <a:ext uri="{9D8B030D-6E8A-4147-A177-3AD203B41FA5}">
                      <a16:colId xmlns:a16="http://schemas.microsoft.com/office/drawing/2014/main" val="1494931947"/>
                    </a:ext>
                  </a:extLst>
                </a:gridCol>
                <a:gridCol w="1980000">
                  <a:extLst>
                    <a:ext uri="{9D8B030D-6E8A-4147-A177-3AD203B41FA5}">
                      <a16:colId xmlns:a16="http://schemas.microsoft.com/office/drawing/2014/main" val="3609006656"/>
                    </a:ext>
                  </a:extLst>
                </a:gridCol>
              </a:tblGrid>
              <a:tr h="370840">
                <a:tc>
                  <a:txBody>
                    <a:bodyPr/>
                    <a:lstStyle/>
                    <a:p>
                      <a:pPr algn="ctr"/>
                      <a:r>
                        <a:rPr kumimoji="1" lang="ja-JP" altLang="en-US" sz="2000" dirty="0"/>
                        <a:t>西暦</a:t>
                      </a:r>
                    </a:p>
                  </a:txBody>
                  <a:tcPr/>
                </a:tc>
                <a:tc>
                  <a:txBody>
                    <a:bodyPr/>
                    <a:lstStyle/>
                    <a:p>
                      <a:pPr algn="ctr"/>
                      <a:r>
                        <a:rPr kumimoji="1" lang="ja-JP" altLang="en-US" sz="2000" dirty="0"/>
                        <a:t>人数</a:t>
                      </a:r>
                    </a:p>
                  </a:txBody>
                  <a:tcPr/>
                </a:tc>
                <a:extLst>
                  <a:ext uri="{0D108BD9-81ED-4DB2-BD59-A6C34878D82A}">
                    <a16:rowId xmlns:a16="http://schemas.microsoft.com/office/drawing/2014/main" val="3235556986"/>
                  </a:ext>
                </a:extLst>
              </a:tr>
              <a:tr h="370840">
                <a:tc>
                  <a:txBody>
                    <a:bodyPr/>
                    <a:lstStyle/>
                    <a:p>
                      <a:pPr algn="ctr"/>
                      <a:r>
                        <a:rPr kumimoji="1" lang="en-US" altLang="ja-JP" sz="2000" dirty="0"/>
                        <a:t>2009/3</a:t>
                      </a:r>
                      <a:r>
                        <a:rPr kumimoji="1" lang="ja-JP" altLang="en-US" sz="2000" dirty="0"/>
                        <a:t>月</a:t>
                      </a:r>
                    </a:p>
                  </a:txBody>
                  <a:tcPr/>
                </a:tc>
                <a:tc>
                  <a:txBody>
                    <a:bodyPr/>
                    <a:lstStyle/>
                    <a:p>
                      <a:pPr algn="ctr"/>
                      <a:r>
                        <a:rPr kumimoji="1" lang="en-US" altLang="ja-JP" sz="2000" dirty="0"/>
                        <a:t>12,908,856</a:t>
                      </a:r>
                      <a:endParaRPr kumimoji="1" lang="ja-JP" altLang="en-US" sz="2000" dirty="0"/>
                    </a:p>
                  </a:txBody>
                  <a:tcPr/>
                </a:tc>
                <a:extLst>
                  <a:ext uri="{0D108BD9-81ED-4DB2-BD59-A6C34878D82A}">
                    <a16:rowId xmlns:a16="http://schemas.microsoft.com/office/drawing/2014/main" val="3787643639"/>
                  </a:ext>
                </a:extLst>
              </a:tr>
              <a:tr h="370840">
                <a:tc>
                  <a:txBody>
                    <a:bodyPr/>
                    <a:lstStyle/>
                    <a:p>
                      <a:pPr algn="ctr"/>
                      <a:r>
                        <a:rPr kumimoji="1" lang="en-US" altLang="ja-JP" sz="2000" dirty="0"/>
                        <a:t>2019/3</a:t>
                      </a:r>
                      <a:r>
                        <a:rPr kumimoji="1" lang="ja-JP" altLang="en-US" sz="2000" dirty="0"/>
                        <a:t>月</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t>13,857,129</a:t>
                      </a:r>
                      <a:endParaRPr kumimoji="1" lang="ja-JP" altLang="en-US" sz="2000" dirty="0"/>
                    </a:p>
                  </a:txBody>
                  <a:tcPr/>
                </a:tc>
                <a:extLst>
                  <a:ext uri="{0D108BD9-81ED-4DB2-BD59-A6C34878D82A}">
                    <a16:rowId xmlns:a16="http://schemas.microsoft.com/office/drawing/2014/main" val="2403391187"/>
                  </a:ext>
                </a:extLst>
              </a:tr>
            </a:tbl>
          </a:graphicData>
        </a:graphic>
      </p:graphicFrame>
      <p:graphicFrame>
        <p:nvGraphicFramePr>
          <p:cNvPr id="10" name="表 9">
            <a:extLst>
              <a:ext uri="{FF2B5EF4-FFF2-40B4-BE49-F238E27FC236}">
                <a16:creationId xmlns:a16="http://schemas.microsoft.com/office/drawing/2014/main" id="{64A744F0-1925-4403-9B52-0B203F2B8EAC}"/>
              </a:ext>
            </a:extLst>
          </p:cNvPr>
          <p:cNvGraphicFramePr>
            <a:graphicFrameLocks noGrp="1"/>
          </p:cNvGraphicFramePr>
          <p:nvPr>
            <p:extLst>
              <p:ext uri="{D42A27DB-BD31-4B8C-83A1-F6EECF244321}">
                <p14:modId xmlns:p14="http://schemas.microsoft.com/office/powerpoint/2010/main" val="3521203476"/>
              </p:ext>
            </p:extLst>
          </p:nvPr>
        </p:nvGraphicFramePr>
        <p:xfrm>
          <a:off x="331916" y="2885278"/>
          <a:ext cx="3960000" cy="1188720"/>
        </p:xfrm>
        <a:graphic>
          <a:graphicData uri="http://schemas.openxmlformats.org/drawingml/2006/table">
            <a:tbl>
              <a:tblPr firstRow="1" bandRow="1">
                <a:tableStyleId>{5C22544A-7EE6-4342-B048-85BDC9FD1C3A}</a:tableStyleId>
              </a:tblPr>
              <a:tblGrid>
                <a:gridCol w="1980000">
                  <a:extLst>
                    <a:ext uri="{9D8B030D-6E8A-4147-A177-3AD203B41FA5}">
                      <a16:colId xmlns:a16="http://schemas.microsoft.com/office/drawing/2014/main" val="1494931947"/>
                    </a:ext>
                  </a:extLst>
                </a:gridCol>
                <a:gridCol w="1980000">
                  <a:extLst>
                    <a:ext uri="{9D8B030D-6E8A-4147-A177-3AD203B41FA5}">
                      <a16:colId xmlns:a16="http://schemas.microsoft.com/office/drawing/2014/main" val="3609006656"/>
                    </a:ext>
                  </a:extLst>
                </a:gridCol>
              </a:tblGrid>
              <a:tr h="370840">
                <a:tc>
                  <a:txBody>
                    <a:bodyPr/>
                    <a:lstStyle/>
                    <a:p>
                      <a:pPr algn="ctr"/>
                      <a:r>
                        <a:rPr kumimoji="1" lang="ja-JP" altLang="en-US" sz="2000" dirty="0"/>
                        <a:t>西暦</a:t>
                      </a:r>
                    </a:p>
                  </a:txBody>
                  <a:tcPr/>
                </a:tc>
                <a:tc>
                  <a:txBody>
                    <a:bodyPr/>
                    <a:lstStyle/>
                    <a:p>
                      <a:pPr algn="ctr"/>
                      <a:r>
                        <a:rPr kumimoji="1" lang="ja-JP" altLang="en-US" sz="2000" dirty="0"/>
                        <a:t>台数</a:t>
                      </a:r>
                    </a:p>
                  </a:txBody>
                  <a:tcPr/>
                </a:tc>
                <a:extLst>
                  <a:ext uri="{0D108BD9-81ED-4DB2-BD59-A6C34878D82A}">
                    <a16:rowId xmlns:a16="http://schemas.microsoft.com/office/drawing/2014/main" val="3235556986"/>
                  </a:ext>
                </a:extLst>
              </a:tr>
              <a:tr h="370840">
                <a:tc>
                  <a:txBody>
                    <a:bodyPr/>
                    <a:lstStyle/>
                    <a:p>
                      <a:pPr algn="ctr"/>
                      <a:r>
                        <a:rPr kumimoji="1" lang="en-US" altLang="ja-JP" sz="2000" dirty="0"/>
                        <a:t>2009/3</a:t>
                      </a:r>
                      <a:r>
                        <a:rPr kumimoji="1" lang="ja-JP" altLang="en-US" sz="2000" dirty="0"/>
                        <a:t>月</a:t>
                      </a:r>
                    </a:p>
                  </a:txBody>
                  <a:tcPr/>
                </a:tc>
                <a:tc>
                  <a:txBody>
                    <a:bodyPr/>
                    <a:lstStyle/>
                    <a:p>
                      <a:pPr algn="ctr"/>
                      <a:r>
                        <a:rPr kumimoji="1" lang="en-US" altLang="ja-JP" sz="2000" dirty="0"/>
                        <a:t>3,164,227</a:t>
                      </a:r>
                      <a:endParaRPr kumimoji="1" lang="ja-JP" altLang="en-US" sz="2000" dirty="0"/>
                    </a:p>
                  </a:txBody>
                  <a:tcPr/>
                </a:tc>
                <a:extLst>
                  <a:ext uri="{0D108BD9-81ED-4DB2-BD59-A6C34878D82A}">
                    <a16:rowId xmlns:a16="http://schemas.microsoft.com/office/drawing/2014/main" val="3787643639"/>
                  </a:ext>
                </a:extLst>
              </a:tr>
              <a:tr h="370840">
                <a:tc>
                  <a:txBody>
                    <a:bodyPr/>
                    <a:lstStyle/>
                    <a:p>
                      <a:pPr algn="ctr"/>
                      <a:r>
                        <a:rPr kumimoji="1" lang="en-US" altLang="ja-JP" sz="2000" dirty="0"/>
                        <a:t>2019/3</a:t>
                      </a:r>
                      <a:r>
                        <a:rPr kumimoji="1" lang="ja-JP" altLang="en-US" sz="2000" dirty="0"/>
                        <a:t>月</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t>3,157,277</a:t>
                      </a:r>
                      <a:endParaRPr kumimoji="1" lang="ja-JP" altLang="en-US" sz="2000" dirty="0"/>
                    </a:p>
                  </a:txBody>
                  <a:tcPr/>
                </a:tc>
                <a:extLst>
                  <a:ext uri="{0D108BD9-81ED-4DB2-BD59-A6C34878D82A}">
                    <a16:rowId xmlns:a16="http://schemas.microsoft.com/office/drawing/2014/main" val="2403391187"/>
                  </a:ext>
                </a:extLst>
              </a:tr>
            </a:tbl>
          </a:graphicData>
        </a:graphic>
      </p:graphicFrame>
      <p:sp>
        <p:nvSpPr>
          <p:cNvPr id="11" name="テキスト ボックス 10">
            <a:extLst>
              <a:ext uri="{FF2B5EF4-FFF2-40B4-BE49-F238E27FC236}">
                <a16:creationId xmlns:a16="http://schemas.microsoft.com/office/drawing/2014/main" id="{5F3C364D-C92B-4693-9621-09E1729D56A0}"/>
              </a:ext>
            </a:extLst>
          </p:cNvPr>
          <p:cNvSpPr txBox="1"/>
          <p:nvPr/>
        </p:nvSpPr>
        <p:spPr>
          <a:xfrm>
            <a:off x="331916" y="2323176"/>
            <a:ext cx="4712449" cy="400110"/>
          </a:xfrm>
          <a:prstGeom prst="rect">
            <a:avLst/>
          </a:prstGeom>
          <a:noFill/>
        </p:spPr>
        <p:txBody>
          <a:bodyPr wrap="square" rtlCol="0">
            <a:spAutoFit/>
          </a:bodyPr>
          <a:lstStyle/>
          <a:p>
            <a:r>
              <a:rPr lang="ja-JP" altLang="en-US" sz="2000" dirty="0">
                <a:latin typeface="ＭＳ Ｐゴシック" panose="020B0600070205080204" pitchFamily="50" charset="-128"/>
                <a:ea typeface="ＭＳ Ｐゴシック" panose="020B0600070205080204" pitchFamily="50" charset="-128"/>
              </a:rPr>
              <a:t>①東京都における自動車保有台数</a:t>
            </a:r>
          </a:p>
        </p:txBody>
      </p:sp>
      <p:sp>
        <p:nvSpPr>
          <p:cNvPr id="15" name="テキスト ボックス 14">
            <a:extLst>
              <a:ext uri="{FF2B5EF4-FFF2-40B4-BE49-F238E27FC236}">
                <a16:creationId xmlns:a16="http://schemas.microsoft.com/office/drawing/2014/main" id="{1BFB16B4-D54B-4745-9F79-60CC76BB0F89}"/>
              </a:ext>
            </a:extLst>
          </p:cNvPr>
          <p:cNvSpPr txBox="1"/>
          <p:nvPr/>
        </p:nvSpPr>
        <p:spPr>
          <a:xfrm>
            <a:off x="324698" y="4331675"/>
            <a:ext cx="8577731" cy="830997"/>
          </a:xfrm>
          <a:prstGeom prst="rect">
            <a:avLst/>
          </a:prstGeom>
          <a:noFill/>
        </p:spPr>
        <p:txBody>
          <a:bodyPr wrap="square" rtlCol="0">
            <a:spAutoFit/>
          </a:bodyPr>
          <a:lstStyle/>
          <a:p>
            <a:pPr algn="ctr"/>
            <a:r>
              <a:rPr lang="ja-JP" altLang="en-US" sz="2400" dirty="0">
                <a:latin typeface="ＭＳ Ｐゴシック" panose="020B0600070205080204" pitchFamily="50" charset="-128"/>
                <a:ea typeface="ＭＳ Ｐゴシック" panose="020B0600070205080204" pitchFamily="50" charset="-128"/>
              </a:rPr>
              <a:t>約</a:t>
            </a:r>
            <a:r>
              <a:rPr kumimoji="1" lang="en-US" altLang="ja-JP" sz="2400" dirty="0">
                <a:latin typeface="ＭＳ Ｐゴシック" panose="020B0600070205080204" pitchFamily="50" charset="-128"/>
                <a:ea typeface="ＭＳ Ｐゴシック" panose="020B0600070205080204" pitchFamily="50" charset="-128"/>
              </a:rPr>
              <a:t>94</a:t>
            </a:r>
            <a:r>
              <a:rPr kumimoji="1" lang="ja-JP" altLang="en-US" sz="2400" dirty="0">
                <a:latin typeface="ＭＳ Ｐゴシック" panose="020B0600070205080204" pitchFamily="50" charset="-128"/>
                <a:ea typeface="ＭＳ Ｐゴシック" panose="020B0600070205080204" pitchFamily="50" charset="-128"/>
              </a:rPr>
              <a:t>万人の人口増加に対して自動車保有台数は約</a:t>
            </a:r>
            <a:r>
              <a:rPr kumimoji="1" lang="en-US" altLang="ja-JP" sz="2400" dirty="0">
                <a:latin typeface="ＭＳ Ｐゴシック" panose="020B0600070205080204" pitchFamily="50" charset="-128"/>
                <a:ea typeface="ＭＳ Ｐゴシック" panose="020B0600070205080204" pitchFamily="50" charset="-128"/>
              </a:rPr>
              <a:t>7000</a:t>
            </a:r>
            <a:r>
              <a:rPr kumimoji="1" lang="ja-JP" altLang="en-US" sz="2400" dirty="0">
                <a:latin typeface="ＭＳ Ｐゴシック" panose="020B0600070205080204" pitchFamily="50" charset="-128"/>
                <a:ea typeface="ＭＳ Ｐゴシック" panose="020B0600070205080204" pitchFamily="50" charset="-128"/>
              </a:rPr>
              <a:t>台減少</a:t>
            </a:r>
            <a:endParaRPr kumimoji="1" lang="en-US" altLang="ja-JP" sz="2400" dirty="0">
              <a:latin typeface="ＭＳ Ｐゴシック" panose="020B0600070205080204" pitchFamily="50" charset="-128"/>
              <a:ea typeface="ＭＳ Ｐゴシック" panose="020B0600070205080204" pitchFamily="50" charset="-128"/>
            </a:endParaRPr>
          </a:p>
          <a:p>
            <a:pPr algn="ctr"/>
            <a:r>
              <a:rPr lang="ja-JP" altLang="en-US" sz="2400" dirty="0">
                <a:latin typeface="ＭＳ Ｐゴシック" panose="020B0600070205080204" pitchFamily="50" charset="-128"/>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17" name="テキスト ボックス 16">
            <a:extLst>
              <a:ext uri="{FF2B5EF4-FFF2-40B4-BE49-F238E27FC236}">
                <a16:creationId xmlns:a16="http://schemas.microsoft.com/office/drawing/2014/main" id="{7B071481-2294-472F-BD81-0858AB23BDF8}"/>
              </a:ext>
            </a:extLst>
          </p:cNvPr>
          <p:cNvSpPr txBox="1"/>
          <p:nvPr/>
        </p:nvSpPr>
        <p:spPr>
          <a:xfrm>
            <a:off x="607832" y="5113903"/>
            <a:ext cx="8011462" cy="461665"/>
          </a:xfrm>
          <a:prstGeom prst="rect">
            <a:avLst/>
          </a:prstGeom>
          <a:noFill/>
        </p:spPr>
        <p:txBody>
          <a:bodyPr wrap="square" rtlCol="0">
            <a:spAutoFit/>
          </a:bodyPr>
          <a:lstStyle/>
          <a:p>
            <a:pPr algn="ctr"/>
            <a:r>
              <a:rPr kumimoji="1" lang="ja-JP" altLang="en-US" sz="2400" dirty="0">
                <a:latin typeface="ＭＳ Ｐゴシック" panose="020B0600070205080204" pitchFamily="50" charset="-128"/>
                <a:ea typeface="ＭＳ Ｐゴシック" panose="020B0600070205080204" pitchFamily="50" charset="-128"/>
              </a:rPr>
              <a:t>カーシェアリング利用者の</a:t>
            </a:r>
            <a:r>
              <a:rPr kumimoji="1" lang="en-US" altLang="ja-JP" sz="2400" dirty="0">
                <a:latin typeface="ＭＳ Ｐゴシック" panose="020B0600070205080204" pitchFamily="50" charset="-128"/>
                <a:ea typeface="ＭＳ Ｐゴシック" panose="020B0600070205080204" pitchFamily="50" charset="-128"/>
              </a:rPr>
              <a:t>8</a:t>
            </a:r>
            <a:r>
              <a:rPr kumimoji="1" lang="ja-JP" altLang="en-US" sz="2400" dirty="0">
                <a:latin typeface="ＭＳ Ｐゴシック" panose="020B0600070205080204" pitchFamily="50" charset="-128"/>
                <a:ea typeface="ＭＳ Ｐゴシック" panose="020B0600070205080204" pitchFamily="50" charset="-128"/>
              </a:rPr>
              <a:t>割は自動車を保有していない</a:t>
            </a:r>
          </a:p>
        </p:txBody>
      </p:sp>
    </p:spTree>
    <p:extLst>
      <p:ext uri="{BB962C8B-B14F-4D97-AF65-F5344CB8AC3E}">
        <p14:creationId xmlns:p14="http://schemas.microsoft.com/office/powerpoint/2010/main" val="1057471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C7D6CC-9351-478C-8E0D-BE09F8D45D68}"/>
              </a:ext>
            </a:extLst>
          </p:cNvPr>
          <p:cNvSpPr>
            <a:spLocks noGrp="1"/>
          </p:cNvSpPr>
          <p:nvPr>
            <p:ph type="title"/>
          </p:nvPr>
        </p:nvSpPr>
        <p:spPr/>
        <p:txBody>
          <a:bodyPr/>
          <a:lstStyle/>
          <a:p>
            <a:r>
              <a:rPr lang="ja-JP" altLang="en-US" dirty="0"/>
              <a:t>研究背景</a:t>
            </a:r>
            <a:endParaRPr kumimoji="1" lang="ja-JP" altLang="en-US" dirty="0"/>
          </a:p>
        </p:txBody>
      </p:sp>
      <p:sp>
        <p:nvSpPr>
          <p:cNvPr id="14" name="テキスト ボックス 13">
            <a:extLst>
              <a:ext uri="{FF2B5EF4-FFF2-40B4-BE49-F238E27FC236}">
                <a16:creationId xmlns:a16="http://schemas.microsoft.com/office/drawing/2014/main" id="{AD7D889C-1F0C-44A5-9B70-26EAEA38E2E4}"/>
              </a:ext>
            </a:extLst>
          </p:cNvPr>
          <p:cNvSpPr txBox="1"/>
          <p:nvPr/>
        </p:nvSpPr>
        <p:spPr>
          <a:xfrm>
            <a:off x="0" y="1140796"/>
            <a:ext cx="5989983" cy="555479"/>
          </a:xfrm>
          <a:prstGeom prst="rect">
            <a:avLst/>
          </a:prstGeom>
        </p:spPr>
        <p:txBody>
          <a:bodyPr vert="horz" wrap="square" lIns="91440" tIns="45720" rIns="91440" bIns="45720" rtlCol="0" anchor="t">
            <a:noAutofit/>
          </a:bodyPr>
          <a:lstStyle/>
          <a:p>
            <a:pPr marL="285750" indent="-285750">
              <a:buFont typeface="Wingdings" panose="05000000000000000000" pitchFamily="2" charset="2"/>
              <a:buChar char="l"/>
            </a:pPr>
            <a:r>
              <a:rPr lang="ja-JP" altLang="en-US" sz="2400" dirty="0">
                <a:latin typeface="ＭＳ Ｐゴシック" panose="020B0600070205080204" pitchFamily="50" charset="-128"/>
                <a:ea typeface="ＭＳ Ｐゴシック" panose="020B0600070205080204" pitchFamily="50" charset="-128"/>
                <a:cs typeface="Times New Roman" panose="02020603050405020304" pitchFamily="18" charset="0"/>
              </a:rPr>
              <a:t>レンタカーとカーシェアリングの比較</a:t>
            </a:r>
            <a:endParaRPr lang="en-US" altLang="ja-JP" sz="2400" dirty="0">
              <a:latin typeface="ＭＳ Ｐゴシック" panose="020B0600070205080204" pitchFamily="50" charset="-128"/>
              <a:ea typeface="ＭＳ Ｐゴシック" panose="020B0600070205080204" pitchFamily="50" charset="-128"/>
              <a:cs typeface="Times New Roman" panose="02020603050405020304" pitchFamily="18" charset="0"/>
            </a:endParaRPr>
          </a:p>
        </p:txBody>
      </p:sp>
      <p:graphicFrame>
        <p:nvGraphicFramePr>
          <p:cNvPr id="12" name="表 11">
            <a:extLst>
              <a:ext uri="{FF2B5EF4-FFF2-40B4-BE49-F238E27FC236}">
                <a16:creationId xmlns:a16="http://schemas.microsoft.com/office/drawing/2014/main" id="{33B6B454-8BEA-4A7D-A1E6-498B9FC77586}"/>
              </a:ext>
            </a:extLst>
          </p:cNvPr>
          <p:cNvGraphicFramePr>
            <a:graphicFrameLocks noGrp="1"/>
          </p:cNvGraphicFramePr>
          <p:nvPr>
            <p:extLst>
              <p:ext uri="{D42A27DB-BD31-4B8C-83A1-F6EECF244321}">
                <p14:modId xmlns:p14="http://schemas.microsoft.com/office/powerpoint/2010/main" val="4288871779"/>
              </p:ext>
            </p:extLst>
          </p:nvPr>
        </p:nvGraphicFramePr>
        <p:xfrm>
          <a:off x="278295" y="1923297"/>
          <a:ext cx="8587410" cy="3009975"/>
        </p:xfrm>
        <a:graphic>
          <a:graphicData uri="http://schemas.openxmlformats.org/drawingml/2006/table">
            <a:tbl>
              <a:tblPr firstRow="1" bandRow="1">
                <a:tableStyleId>{9D7B26C5-4107-4FEC-AEDC-1716B250A1EF}</a:tableStyleId>
              </a:tblPr>
              <a:tblGrid>
                <a:gridCol w="1162290">
                  <a:extLst>
                    <a:ext uri="{9D8B030D-6E8A-4147-A177-3AD203B41FA5}">
                      <a16:colId xmlns:a16="http://schemas.microsoft.com/office/drawing/2014/main" val="487956018"/>
                    </a:ext>
                  </a:extLst>
                </a:gridCol>
                <a:gridCol w="3712560">
                  <a:extLst>
                    <a:ext uri="{9D8B030D-6E8A-4147-A177-3AD203B41FA5}">
                      <a16:colId xmlns:a16="http://schemas.microsoft.com/office/drawing/2014/main" val="1489891529"/>
                    </a:ext>
                  </a:extLst>
                </a:gridCol>
                <a:gridCol w="3712560">
                  <a:extLst>
                    <a:ext uri="{9D8B030D-6E8A-4147-A177-3AD203B41FA5}">
                      <a16:colId xmlns:a16="http://schemas.microsoft.com/office/drawing/2014/main" val="3708256728"/>
                    </a:ext>
                  </a:extLst>
                </a:gridCol>
              </a:tblGrid>
              <a:tr h="564418">
                <a:tc>
                  <a:txBody>
                    <a:bodyPr/>
                    <a:lstStyle/>
                    <a:p>
                      <a:pPr algn="ctr"/>
                      <a:br>
                        <a:rPr lang="ja-JP" altLang="en-US" sz="2000" dirty="0">
                          <a:effectLst/>
                        </a:rPr>
                      </a:br>
                      <a:endParaRPr lang="ja-JP" altLang="en-US" sz="2000" b="1" dirty="0">
                        <a:solidFill>
                          <a:srgbClr val="4B3A24"/>
                        </a:solidFill>
                        <a:effectLst/>
                      </a:endParaRPr>
                    </a:p>
                  </a:txBody>
                  <a:tcPr marL="0" marR="0" marT="0" marB="0" anchor="ctr">
                    <a:lnR w="12700" cap="flat" cmpd="sng" algn="ctr">
                      <a:solidFill>
                        <a:schemeClr val="tx1"/>
                      </a:solidFill>
                      <a:prstDash val="solid"/>
                      <a:round/>
                      <a:headEnd type="none" w="med" len="med"/>
                      <a:tailEnd type="none" w="med" len="med"/>
                    </a:lnR>
                  </a:tcPr>
                </a:tc>
                <a:tc>
                  <a:txBody>
                    <a:bodyPr/>
                    <a:lstStyle/>
                    <a:p>
                      <a:pPr algn="ctr"/>
                      <a:r>
                        <a:rPr lang="ja-JP" altLang="en-US" sz="2000" dirty="0">
                          <a:effectLst/>
                        </a:rPr>
                        <a:t>カーシェアリング</a:t>
                      </a:r>
                      <a:endParaRPr lang="ja-JP" altLang="en-US" sz="2000" b="1"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ja-JP" altLang="en-US" sz="2000" dirty="0">
                          <a:effectLst/>
                        </a:rPr>
                        <a:t>レンタカー</a:t>
                      </a:r>
                      <a:endParaRPr lang="ja-JP" altLang="en-US" sz="2000" b="1"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364319254"/>
                  </a:ext>
                </a:extLst>
              </a:tr>
              <a:tr h="571575">
                <a:tc>
                  <a:txBody>
                    <a:bodyPr/>
                    <a:lstStyle/>
                    <a:p>
                      <a:pPr algn="ctr"/>
                      <a:r>
                        <a:rPr lang="zh-TW" altLang="en-US" sz="2000" b="1" dirty="0">
                          <a:effectLst/>
                        </a:rPr>
                        <a:t>貸出時間</a:t>
                      </a:r>
                      <a:endParaRPr lang="zh-TW" altLang="en-US" sz="2000" b="1" dirty="0">
                        <a:solidFill>
                          <a:srgbClr val="4B3A24"/>
                        </a:solidFill>
                        <a:effectLst/>
                      </a:endParaRPr>
                    </a:p>
                  </a:txBody>
                  <a:tcPr marL="0" marR="0" marT="0" marB="0" anchor="ctr">
                    <a:lnR w="12700" cap="flat" cmpd="sng" algn="ctr">
                      <a:solidFill>
                        <a:schemeClr val="tx1"/>
                      </a:solidFill>
                      <a:prstDash val="solid"/>
                      <a:round/>
                      <a:headEnd type="none" w="med" len="med"/>
                      <a:tailEnd type="none" w="med" len="med"/>
                    </a:lnR>
                  </a:tcPr>
                </a:tc>
                <a:tc>
                  <a:txBody>
                    <a:bodyPr/>
                    <a:lstStyle/>
                    <a:p>
                      <a:pPr algn="ctr"/>
                      <a:r>
                        <a:rPr lang="en-US" altLang="ja-JP" sz="2400" b="1" dirty="0">
                          <a:solidFill>
                            <a:srgbClr val="C00000"/>
                          </a:solidFill>
                          <a:effectLst/>
                        </a:rPr>
                        <a:t>24</a:t>
                      </a:r>
                      <a:r>
                        <a:rPr lang="ja-JP" altLang="en-US" sz="2400" b="1" dirty="0">
                          <a:solidFill>
                            <a:srgbClr val="C00000"/>
                          </a:solidFill>
                          <a:effectLst/>
                        </a:rPr>
                        <a:t>時間</a:t>
                      </a:r>
                      <a:r>
                        <a:rPr lang="ja-JP" altLang="en-US" sz="2400" dirty="0">
                          <a:effectLst/>
                        </a:rPr>
                        <a:t>いつでも</a:t>
                      </a:r>
                      <a:r>
                        <a:rPr lang="en-US" altLang="ja-JP" sz="2400" dirty="0">
                          <a:effectLst/>
                        </a:rPr>
                        <a:t>OK</a:t>
                      </a:r>
                      <a:endParaRPr lang="ja-JP" altLang="en-US" sz="2400"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ja-JP" altLang="en-US" sz="2400" dirty="0">
                          <a:effectLst/>
                        </a:rPr>
                        <a:t>基本的には</a:t>
                      </a:r>
                      <a:r>
                        <a:rPr lang="en-US" altLang="ja-JP" sz="2400" dirty="0">
                          <a:effectLst/>
                        </a:rPr>
                        <a:t>8</a:t>
                      </a:r>
                      <a:r>
                        <a:rPr lang="ja-JP" altLang="en-US" sz="2400" dirty="0">
                          <a:effectLst/>
                        </a:rPr>
                        <a:t>～</a:t>
                      </a:r>
                      <a:r>
                        <a:rPr lang="en-US" altLang="ja-JP" sz="2400" dirty="0">
                          <a:effectLst/>
                        </a:rPr>
                        <a:t>20</a:t>
                      </a:r>
                      <a:r>
                        <a:rPr lang="ja-JP" altLang="en-US" sz="2400" dirty="0">
                          <a:effectLst/>
                        </a:rPr>
                        <a:t>：</a:t>
                      </a:r>
                      <a:r>
                        <a:rPr lang="en-US" altLang="ja-JP" sz="2400" dirty="0">
                          <a:effectLst/>
                        </a:rPr>
                        <a:t>00</a:t>
                      </a:r>
                      <a:endParaRPr lang="ja-JP" altLang="en-US" sz="2400"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155640375"/>
                  </a:ext>
                </a:extLst>
              </a:tr>
              <a:tr h="846627">
                <a:tc>
                  <a:txBody>
                    <a:bodyPr/>
                    <a:lstStyle/>
                    <a:p>
                      <a:pPr algn="ctr"/>
                      <a:r>
                        <a:rPr lang="ja-JP" altLang="en-US" sz="2000" b="1" dirty="0">
                          <a:effectLst/>
                        </a:rPr>
                        <a:t>ガソリン</a:t>
                      </a:r>
                      <a:endParaRPr lang="ja-JP" altLang="en-US" sz="2000" b="1" dirty="0">
                        <a:solidFill>
                          <a:srgbClr val="4B3A24"/>
                        </a:solidFill>
                        <a:effectLst/>
                      </a:endParaRPr>
                    </a:p>
                  </a:txBody>
                  <a:tcPr marL="0" marR="0" marT="0" marB="0" anchor="ctr">
                    <a:lnR w="12700" cap="flat" cmpd="sng" algn="ctr">
                      <a:solidFill>
                        <a:schemeClr val="tx1"/>
                      </a:solidFill>
                      <a:prstDash val="solid"/>
                      <a:round/>
                      <a:headEnd type="none" w="med" len="med"/>
                      <a:tailEnd type="none" w="med" len="med"/>
                    </a:lnR>
                  </a:tcPr>
                </a:tc>
                <a:tc>
                  <a:txBody>
                    <a:bodyPr/>
                    <a:lstStyle/>
                    <a:p>
                      <a:pPr algn="ctr"/>
                      <a:r>
                        <a:rPr lang="ja-JP" altLang="en-US" sz="2400" b="1" dirty="0">
                          <a:solidFill>
                            <a:srgbClr val="C00000"/>
                          </a:solidFill>
                          <a:effectLst/>
                        </a:rPr>
                        <a:t>無料</a:t>
                      </a:r>
                      <a:br>
                        <a:rPr lang="ja-JP" altLang="en-US" sz="2400" dirty="0">
                          <a:effectLst/>
                        </a:rPr>
                      </a:br>
                      <a:r>
                        <a:rPr lang="ja-JP" altLang="en-US" sz="2400" dirty="0">
                          <a:effectLst/>
                        </a:rPr>
                        <a:t>半分以下になったら給油</a:t>
                      </a:r>
                      <a:endParaRPr lang="en-US" altLang="ja-JP" sz="2400" dirty="0">
                        <a:effectLst/>
                      </a:endParaRPr>
                    </a:p>
                    <a:p>
                      <a:pPr algn="ctr"/>
                      <a:r>
                        <a:rPr lang="ja-JP" altLang="en-US" sz="2400" dirty="0">
                          <a:effectLst/>
                        </a:rPr>
                        <a:t>（専用の給油カードあり）</a:t>
                      </a:r>
                      <a:endParaRPr lang="ja-JP" altLang="en-US" sz="2400"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ja-JP" altLang="en-US" sz="2400" dirty="0">
                          <a:effectLst/>
                        </a:rPr>
                        <a:t>自腹</a:t>
                      </a:r>
                      <a:br>
                        <a:rPr lang="ja-JP" altLang="en-US" sz="2400" dirty="0">
                          <a:effectLst/>
                        </a:rPr>
                      </a:br>
                      <a:r>
                        <a:rPr lang="ja-JP" altLang="en-US" sz="2400" dirty="0">
                          <a:effectLst/>
                        </a:rPr>
                        <a:t>満タン返し</a:t>
                      </a:r>
                      <a:endParaRPr lang="ja-JP" altLang="en-US" sz="2400"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09702350"/>
                  </a:ext>
                </a:extLst>
              </a:tr>
              <a:tr h="609283">
                <a:tc>
                  <a:txBody>
                    <a:bodyPr/>
                    <a:lstStyle/>
                    <a:p>
                      <a:pPr algn="ctr"/>
                      <a:r>
                        <a:rPr lang="ja-JP" altLang="en-US" sz="2000" b="1" dirty="0">
                          <a:solidFill>
                            <a:srgbClr val="4B3A24"/>
                          </a:solidFill>
                          <a:effectLst/>
                        </a:rPr>
                        <a:t>金額</a:t>
                      </a:r>
                    </a:p>
                  </a:txBody>
                  <a:tcPr marL="0" marR="0" marT="0" marB="0" anchor="ctr">
                    <a:lnR w="12700" cap="flat" cmpd="sng" algn="ctr">
                      <a:solidFill>
                        <a:schemeClr val="tx1"/>
                      </a:solidFill>
                      <a:prstDash val="solid"/>
                      <a:round/>
                      <a:headEnd type="none" w="med" len="med"/>
                      <a:tailEnd type="none" w="med" len="med"/>
                    </a:lnR>
                  </a:tcPr>
                </a:tc>
                <a:tc>
                  <a:txBody>
                    <a:bodyPr/>
                    <a:lstStyle/>
                    <a:p>
                      <a:pPr algn="ctr"/>
                      <a:r>
                        <a:rPr lang="ja-JP" altLang="en-US" sz="2400" dirty="0">
                          <a:solidFill>
                            <a:srgbClr val="4B3A24"/>
                          </a:solidFill>
                          <a:effectLst/>
                        </a:rPr>
                        <a:t>例：タイムズ</a:t>
                      </a:r>
                      <a:r>
                        <a:rPr lang="en-US" altLang="ja-JP" sz="2400" dirty="0">
                          <a:solidFill>
                            <a:srgbClr val="4B3A24"/>
                          </a:solidFill>
                          <a:effectLst/>
                        </a:rPr>
                        <a:t>24</a:t>
                      </a:r>
                    </a:p>
                    <a:p>
                      <a:pPr algn="ctr"/>
                      <a:r>
                        <a:rPr lang="en-US" altLang="ja-JP" sz="2400" dirty="0">
                          <a:solidFill>
                            <a:srgbClr val="4B3A24"/>
                          </a:solidFill>
                          <a:effectLst/>
                        </a:rPr>
                        <a:t>15</a:t>
                      </a:r>
                      <a:r>
                        <a:rPr lang="ja-JP" altLang="en-US" sz="2400" dirty="0">
                          <a:solidFill>
                            <a:srgbClr val="4B3A24"/>
                          </a:solidFill>
                          <a:effectLst/>
                        </a:rPr>
                        <a:t>分</a:t>
                      </a:r>
                      <a:r>
                        <a:rPr lang="en-US" altLang="ja-JP" sz="2400" dirty="0">
                          <a:solidFill>
                            <a:srgbClr val="4B3A24"/>
                          </a:solidFill>
                          <a:effectLst/>
                        </a:rPr>
                        <a:t>:205</a:t>
                      </a:r>
                      <a:r>
                        <a:rPr lang="ja-JP" altLang="en-US" sz="2400" dirty="0">
                          <a:solidFill>
                            <a:srgbClr val="4B3A24"/>
                          </a:solidFill>
                          <a:effectLst/>
                        </a:rPr>
                        <a:t>円</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ja-JP" altLang="en-US" sz="2400" dirty="0">
                          <a:solidFill>
                            <a:srgbClr val="4B3A24"/>
                          </a:solidFill>
                          <a:effectLst/>
                        </a:rPr>
                        <a:t>例：トヨタレンタカー</a:t>
                      </a:r>
                      <a:endParaRPr lang="en-US" altLang="ja-JP" sz="2400" dirty="0">
                        <a:solidFill>
                          <a:srgbClr val="4B3A24"/>
                        </a:solidFill>
                        <a:effectLst/>
                      </a:endParaRPr>
                    </a:p>
                    <a:p>
                      <a:pPr algn="ctr"/>
                      <a:r>
                        <a:rPr lang="en-US" altLang="ja-JP" sz="2400" dirty="0">
                          <a:solidFill>
                            <a:srgbClr val="4B3A24"/>
                          </a:solidFill>
                          <a:effectLst/>
                        </a:rPr>
                        <a:t>6</a:t>
                      </a:r>
                      <a:r>
                        <a:rPr lang="ja-JP" altLang="en-US" sz="2400" dirty="0">
                          <a:solidFill>
                            <a:srgbClr val="4B3A24"/>
                          </a:solidFill>
                          <a:effectLst/>
                        </a:rPr>
                        <a:t>時間から：</a:t>
                      </a:r>
                      <a:r>
                        <a:rPr lang="en-US" altLang="ja-JP" sz="2400" dirty="0">
                          <a:solidFill>
                            <a:srgbClr val="4B3A24"/>
                          </a:solidFill>
                          <a:effectLst/>
                        </a:rPr>
                        <a:t>5400</a:t>
                      </a:r>
                    </a:p>
                  </a:txBody>
                  <a:tcPr marL="0" marR="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946009924"/>
                  </a:ext>
                </a:extLst>
              </a:tr>
            </a:tbl>
          </a:graphicData>
        </a:graphic>
      </p:graphicFrame>
      <p:sp>
        <p:nvSpPr>
          <p:cNvPr id="13" name="矢印: 右 12">
            <a:extLst>
              <a:ext uri="{FF2B5EF4-FFF2-40B4-BE49-F238E27FC236}">
                <a16:creationId xmlns:a16="http://schemas.microsoft.com/office/drawing/2014/main" id="{89F5C567-09BF-48B4-9E5E-910BF312C5E6}"/>
              </a:ext>
            </a:extLst>
          </p:cNvPr>
          <p:cNvSpPr/>
          <p:nvPr/>
        </p:nvSpPr>
        <p:spPr>
          <a:xfrm>
            <a:off x="728868" y="5495860"/>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9B62E4B8-8BFD-4EAA-B768-983E049B2F0F}"/>
              </a:ext>
            </a:extLst>
          </p:cNvPr>
          <p:cNvSpPr txBox="1"/>
          <p:nvPr/>
        </p:nvSpPr>
        <p:spPr>
          <a:xfrm>
            <a:off x="967409" y="5562121"/>
            <a:ext cx="7209183" cy="530087"/>
          </a:xfrm>
          <a:prstGeom prst="rect">
            <a:avLst/>
          </a:prstGeom>
        </p:spPr>
        <p:txBody>
          <a:bodyPr vert="horz" wrap="square" lIns="91440" tIns="45720" rIns="91440" bIns="45720" rtlCol="0" anchor="ctr">
            <a:noAutofit/>
          </a:bodyPr>
          <a:lstStyle/>
          <a:p>
            <a:pPr algn="ctr"/>
            <a:r>
              <a:rPr lang="ja-JP" altLang="en-US" sz="2400" b="1" u="sng" dirty="0"/>
              <a:t>カーシェアリングは短時間での利用に最適</a:t>
            </a:r>
            <a:endParaRPr kumimoji="1" lang="ja-JP" altLang="en-US" sz="2400" b="1" u="sng" dirty="0"/>
          </a:p>
        </p:txBody>
      </p:sp>
    </p:spTree>
    <p:extLst>
      <p:ext uri="{BB962C8B-B14F-4D97-AF65-F5344CB8AC3E}">
        <p14:creationId xmlns:p14="http://schemas.microsoft.com/office/powerpoint/2010/main" val="2697931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既存のシステム</a:t>
            </a:r>
            <a:endParaRPr kumimoji="1" lang="ja-JP" altLang="en-US" dirty="0"/>
          </a:p>
        </p:txBody>
      </p:sp>
      <p:sp>
        <p:nvSpPr>
          <p:cNvPr id="5" name="角丸四角形 4"/>
          <p:cNvSpPr/>
          <p:nvPr/>
        </p:nvSpPr>
        <p:spPr>
          <a:xfrm>
            <a:off x="3311236" y="785093"/>
            <a:ext cx="2521528" cy="5449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b="1" dirty="0">
                <a:latin typeface="ＭＳ Ｐゴシック" panose="020B0600070205080204" pitchFamily="50" charset="-128"/>
                <a:ea typeface="ＭＳ Ｐゴシック" panose="020B0600070205080204" pitchFamily="50" charset="-128"/>
              </a:rPr>
              <a:t>カーシェアリング</a:t>
            </a:r>
          </a:p>
        </p:txBody>
      </p:sp>
      <p:sp>
        <p:nvSpPr>
          <p:cNvPr id="6" name="角丸四角形 5"/>
          <p:cNvSpPr/>
          <p:nvPr/>
        </p:nvSpPr>
        <p:spPr>
          <a:xfrm>
            <a:off x="306961" y="1673104"/>
            <a:ext cx="3958077" cy="2253843"/>
          </a:xfrm>
          <a:prstGeom prst="roundRect">
            <a:avLst>
              <a:gd name="adj" fmla="val 5680"/>
            </a:avLst>
          </a:prstGeom>
        </p:spPr>
        <p:style>
          <a:lnRef idx="2">
            <a:schemeClr val="dk1"/>
          </a:lnRef>
          <a:fillRef idx="1">
            <a:schemeClr val="lt1"/>
          </a:fillRef>
          <a:effectRef idx="0">
            <a:schemeClr val="dk1"/>
          </a:effectRef>
          <a:fontRef idx="minor">
            <a:schemeClr val="dk1"/>
          </a:fontRef>
        </p:style>
        <p:txBody>
          <a:bodyPr rtlCol="0" anchor="t"/>
          <a:lstStyle/>
          <a:p>
            <a:pPr algn="ctr"/>
            <a:r>
              <a:rPr lang="ja-JP" altLang="en-US" sz="2400" b="1" dirty="0">
                <a:latin typeface="ＭＳ Ｐゴシック" panose="020B0600070205080204" pitchFamily="50" charset="-128"/>
                <a:ea typeface="ＭＳ Ｐゴシック" panose="020B0600070205080204" pitchFamily="50" charset="-128"/>
                <a:cs typeface="Times New Roman" panose="02020603050405020304" pitchFamily="18" charset="0"/>
              </a:rPr>
              <a:t>ステーションベース</a:t>
            </a:r>
            <a:endParaRPr lang="en-US" altLang="ja-JP" sz="2400" b="1" dirty="0">
              <a:latin typeface="ＭＳ Ｐゴシック" panose="020B0600070205080204" pitchFamily="50" charset="-128"/>
              <a:ea typeface="ＭＳ Ｐゴシック" panose="020B0600070205080204" pitchFamily="50" charset="-128"/>
              <a:cs typeface="Times New Roman" panose="02020603050405020304" pitchFamily="18" charset="0"/>
            </a:endParaRPr>
          </a:p>
          <a:p>
            <a:pPr algn="ctr"/>
            <a:r>
              <a:rPr lang="ja-JP" altLang="en-US" sz="2000" b="1" dirty="0">
                <a:latin typeface="ＭＳ Ｐゴシック" panose="020B0600070205080204" pitchFamily="50" charset="-128"/>
                <a:ea typeface="ＭＳ Ｐゴシック" panose="020B0600070205080204" pitchFamily="50" charset="-128"/>
                <a:cs typeface="Times New Roman" panose="02020603050405020304" pitchFamily="18" charset="0"/>
              </a:rPr>
              <a:t>⇒</a:t>
            </a:r>
            <a:r>
              <a:rPr lang="ja-JP" altLang="en-US" sz="2000" b="1" dirty="0">
                <a:solidFill>
                  <a:srgbClr val="C00000"/>
                </a:solidFill>
                <a:latin typeface="ＭＳ Ｐゴシック" panose="020B0600070205080204" pitchFamily="50" charset="-128"/>
                <a:ea typeface="ＭＳ Ｐゴシック" panose="020B0600070205080204" pitchFamily="50" charset="-128"/>
                <a:cs typeface="Times New Roman" panose="02020603050405020304" pitchFamily="18" charset="0"/>
              </a:rPr>
              <a:t>専用の駐車</a:t>
            </a:r>
            <a:r>
              <a:rPr lang="ja-JP" altLang="en-US" sz="2000" b="1" dirty="0">
                <a:latin typeface="ＭＳ Ｐゴシック" panose="020B0600070205080204" pitchFamily="50" charset="-128"/>
                <a:ea typeface="ＭＳ Ｐゴシック" panose="020B0600070205080204" pitchFamily="50" charset="-128"/>
                <a:cs typeface="Times New Roman" panose="02020603050405020304" pitchFamily="18" charset="0"/>
              </a:rPr>
              <a:t>スペースであれば</a:t>
            </a:r>
            <a:br>
              <a:rPr lang="en-US" altLang="ja-JP" sz="2000" b="1" dirty="0">
                <a:latin typeface="ＭＳ Ｐゴシック" panose="020B0600070205080204" pitchFamily="50" charset="-128"/>
                <a:ea typeface="ＭＳ Ｐゴシック" panose="020B0600070205080204" pitchFamily="50" charset="-128"/>
                <a:cs typeface="Times New Roman" panose="02020603050405020304" pitchFamily="18" charset="0"/>
              </a:rPr>
            </a:br>
            <a:r>
              <a:rPr lang="ja-JP" altLang="en-US" sz="2000" b="1" dirty="0">
                <a:solidFill>
                  <a:srgbClr val="C00000"/>
                </a:solidFill>
                <a:latin typeface="ＭＳ Ｐゴシック" panose="020B0600070205080204" pitchFamily="50" charset="-128"/>
                <a:ea typeface="ＭＳ Ｐゴシック" panose="020B0600070205080204" pitchFamily="50" charset="-128"/>
                <a:cs typeface="Times New Roman" panose="02020603050405020304" pitchFamily="18" charset="0"/>
              </a:rPr>
              <a:t>返却可能</a:t>
            </a:r>
            <a:endParaRPr lang="en-US" altLang="ja-JP" sz="2000" b="1" dirty="0">
              <a:solidFill>
                <a:srgbClr val="C00000"/>
              </a:solidFill>
              <a:latin typeface="ＭＳ Ｐゴシック" panose="020B0600070205080204" pitchFamily="50" charset="-128"/>
              <a:ea typeface="ＭＳ Ｐゴシック" panose="020B0600070205080204" pitchFamily="50" charset="-128"/>
              <a:cs typeface="Times New Roman" panose="02020603050405020304" pitchFamily="18" charset="0"/>
            </a:endParaRPr>
          </a:p>
          <a:p>
            <a:pPr algn="ctr"/>
            <a:endParaRPr lang="ja-JP" altLang="en-US" sz="2400" b="1" dirty="0">
              <a:latin typeface="ＭＳ Ｐゴシック" panose="020B0600070205080204" pitchFamily="50" charset="-128"/>
              <a:ea typeface="ＭＳ Ｐゴシック" panose="020B0600070205080204" pitchFamily="50" charset="-128"/>
            </a:endParaRPr>
          </a:p>
        </p:txBody>
      </p:sp>
      <p:sp>
        <p:nvSpPr>
          <p:cNvPr id="7" name="角丸四角形 6"/>
          <p:cNvSpPr/>
          <p:nvPr/>
        </p:nvSpPr>
        <p:spPr>
          <a:xfrm>
            <a:off x="4878961" y="1673104"/>
            <a:ext cx="3958077" cy="2253843"/>
          </a:xfrm>
          <a:prstGeom prst="roundRect">
            <a:avLst>
              <a:gd name="adj" fmla="val 7512"/>
            </a:avLst>
          </a:prstGeom>
        </p:spPr>
        <p:style>
          <a:lnRef idx="2">
            <a:schemeClr val="dk1"/>
          </a:lnRef>
          <a:fillRef idx="1">
            <a:schemeClr val="lt1"/>
          </a:fillRef>
          <a:effectRef idx="0">
            <a:schemeClr val="dk1"/>
          </a:effectRef>
          <a:fontRef idx="minor">
            <a:schemeClr val="dk1"/>
          </a:fontRef>
        </p:style>
        <p:txBody>
          <a:bodyPr rtlCol="0" anchor="t"/>
          <a:lstStyle/>
          <a:p>
            <a:pPr algn="ctr">
              <a:lnSpc>
                <a:spcPct val="150000"/>
              </a:lnSpc>
            </a:pPr>
            <a:r>
              <a:rPr lang="ja-JP" altLang="en-US" sz="2400" b="1" dirty="0">
                <a:latin typeface="ＭＳ Ｐゴシック" panose="020B0600070205080204" pitchFamily="50" charset="-128"/>
                <a:ea typeface="ＭＳ Ｐゴシック" panose="020B0600070205080204" pitchFamily="50" charset="-128"/>
                <a:cs typeface="Times New Roman" panose="02020603050405020304" pitchFamily="18" charset="0"/>
              </a:rPr>
              <a:t>フリーフローティングベース</a:t>
            </a:r>
            <a:endParaRPr lang="en-US" altLang="ja-JP" sz="2400" b="1" dirty="0">
              <a:latin typeface="ＭＳ Ｐゴシック" panose="020B0600070205080204" pitchFamily="50" charset="-128"/>
              <a:ea typeface="ＭＳ Ｐゴシック" panose="020B0600070205080204" pitchFamily="50" charset="-128"/>
              <a:cs typeface="Times New Roman" panose="02020603050405020304" pitchFamily="18" charset="0"/>
            </a:endParaRPr>
          </a:p>
          <a:p>
            <a:pPr>
              <a:lnSpc>
                <a:spcPct val="150000"/>
              </a:lnSpc>
            </a:pPr>
            <a:r>
              <a:rPr lang="ja-JP" altLang="en-US" sz="2000" dirty="0"/>
              <a:t>⇒</a:t>
            </a:r>
            <a:r>
              <a:rPr lang="ja-JP" altLang="en-US" sz="2000" b="1" dirty="0">
                <a:solidFill>
                  <a:srgbClr val="C00000"/>
                </a:solidFill>
              </a:rPr>
              <a:t>路側帯</a:t>
            </a:r>
            <a:r>
              <a:rPr lang="ja-JP" altLang="en-US" sz="2000" dirty="0"/>
              <a:t>に停めて</a:t>
            </a:r>
            <a:r>
              <a:rPr lang="ja-JP" altLang="en-US" sz="2000" dirty="0">
                <a:latin typeface="ＭＳ Ｐゴシック" panose="020B0600070205080204" pitchFamily="50" charset="-128"/>
                <a:ea typeface="ＭＳ Ｐゴシック" panose="020B0600070205080204" pitchFamily="50" charset="-128"/>
              </a:rPr>
              <a:t>返却可能</a:t>
            </a:r>
            <a:endParaRPr lang="ja-JP" altLang="en-US" sz="2400" dirty="0">
              <a:latin typeface="ＭＳ Ｐゴシック" panose="020B0600070205080204" pitchFamily="50" charset="-128"/>
              <a:ea typeface="ＭＳ Ｐゴシック" panose="020B0600070205080204" pitchFamily="50" charset="-128"/>
            </a:endParaRPr>
          </a:p>
        </p:txBody>
      </p:sp>
      <p:cxnSp>
        <p:nvCxnSpPr>
          <p:cNvPr id="11" name="カギ線コネクタ 10"/>
          <p:cNvCxnSpPr>
            <a:cxnSpLocks/>
            <a:stCxn id="5" idx="2"/>
            <a:endCxn id="6" idx="0"/>
          </p:cNvCxnSpPr>
          <p:nvPr/>
        </p:nvCxnSpPr>
        <p:spPr>
          <a:xfrm rot="5400000">
            <a:off x="3257467" y="358571"/>
            <a:ext cx="343066" cy="228600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a:stCxn id="5" idx="2"/>
            <a:endCxn id="7" idx="0"/>
          </p:cNvCxnSpPr>
          <p:nvPr/>
        </p:nvCxnSpPr>
        <p:spPr>
          <a:xfrm rot="16200000" flipH="1">
            <a:off x="5543467" y="358571"/>
            <a:ext cx="343066" cy="228600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D6AD027C-B608-4375-9B99-40483453D644}"/>
              </a:ext>
            </a:extLst>
          </p:cNvPr>
          <p:cNvCxnSpPr>
            <a:cxnSpLocks/>
          </p:cNvCxnSpPr>
          <p:nvPr/>
        </p:nvCxnSpPr>
        <p:spPr>
          <a:xfrm>
            <a:off x="4571999" y="1888434"/>
            <a:ext cx="0" cy="2590801"/>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DE83ACC5-9D00-4EE4-BB42-AE419AE49BB1}"/>
              </a:ext>
            </a:extLst>
          </p:cNvPr>
          <p:cNvGrpSpPr/>
          <p:nvPr/>
        </p:nvGrpSpPr>
        <p:grpSpPr>
          <a:xfrm>
            <a:off x="5194852" y="2754462"/>
            <a:ext cx="3392557" cy="1128424"/>
            <a:chOff x="5128592" y="2767714"/>
            <a:chExt cx="3392557" cy="1128424"/>
          </a:xfrm>
        </p:grpSpPr>
        <p:sp>
          <p:nvSpPr>
            <p:cNvPr id="40" name="正方形/長方形 39">
              <a:extLst>
                <a:ext uri="{FF2B5EF4-FFF2-40B4-BE49-F238E27FC236}">
                  <a16:creationId xmlns:a16="http://schemas.microsoft.com/office/drawing/2014/main" id="{B83DFD20-4EA6-4D37-BD75-ECA8A615B511}"/>
                </a:ext>
              </a:extLst>
            </p:cNvPr>
            <p:cNvSpPr/>
            <p:nvPr/>
          </p:nvSpPr>
          <p:spPr>
            <a:xfrm>
              <a:off x="5128592" y="2809461"/>
              <a:ext cx="3392557" cy="10866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DBD3325B-CE5B-4D60-890F-C8C2B166B0F6}"/>
                </a:ext>
              </a:extLst>
            </p:cNvPr>
            <p:cNvCxnSpPr>
              <a:cxnSpLocks/>
              <a:stCxn id="40" idx="1"/>
              <a:endCxn id="40" idx="3"/>
            </p:cNvCxnSpPr>
            <p:nvPr/>
          </p:nvCxnSpPr>
          <p:spPr>
            <a:xfrm>
              <a:off x="5128592" y="3352800"/>
              <a:ext cx="3392557"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48" name="Picture 2" descr="ãè»ãã¤ã©ã¹ããä¸ãã®ç»åæ¤ç´¢çµæ">
              <a:extLst>
                <a:ext uri="{FF2B5EF4-FFF2-40B4-BE49-F238E27FC236}">
                  <a16:creationId xmlns:a16="http://schemas.microsoft.com/office/drawing/2014/main" id="{1ED4C6A7-5E7E-4E3C-B5E1-2926EEBCBBFD}"/>
                </a:ext>
              </a:extLst>
            </p:cNvPr>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23968" r="26254"/>
            <a:stretch/>
          </p:blipFill>
          <p:spPr bwMode="auto">
            <a:xfrm rot="5400000">
              <a:off x="5772178" y="2576767"/>
              <a:ext cx="378514" cy="760408"/>
            </a:xfrm>
            <a:prstGeom prst="rect">
              <a:avLst/>
            </a:prstGeom>
            <a:noFill/>
            <a:extLst>
              <a:ext uri="{909E8E84-426E-40DD-AFC4-6F175D3DCCD1}">
                <a14:hiddenFill xmlns:a14="http://schemas.microsoft.com/office/drawing/2010/main">
                  <a:solidFill>
                    <a:srgbClr val="FFFFFF"/>
                  </a:solidFill>
                </a14:hiddenFill>
              </a:ext>
            </a:extLst>
          </p:spPr>
        </p:pic>
      </p:grpSp>
      <p:sp>
        <p:nvSpPr>
          <p:cNvPr id="46" name="テキスト ボックス 45">
            <a:extLst>
              <a:ext uri="{FF2B5EF4-FFF2-40B4-BE49-F238E27FC236}">
                <a16:creationId xmlns:a16="http://schemas.microsoft.com/office/drawing/2014/main" id="{74825671-6B1C-4C40-8F3A-B7ACD88FD00C}"/>
              </a:ext>
            </a:extLst>
          </p:cNvPr>
          <p:cNvSpPr txBox="1"/>
          <p:nvPr/>
        </p:nvSpPr>
        <p:spPr>
          <a:xfrm>
            <a:off x="5565914" y="3485322"/>
            <a:ext cx="3313044" cy="371061"/>
          </a:xfrm>
          <a:prstGeom prst="rect">
            <a:avLst/>
          </a:prstGeom>
        </p:spPr>
        <p:txBody>
          <a:bodyPr vert="horz" wrap="square" lIns="91440" tIns="45720" rIns="91440" bIns="45720" rtlCol="0" anchor="ctr">
            <a:noAutofit/>
          </a:bodyPr>
          <a:lstStyle/>
          <a:p>
            <a:pPr algn="ctr"/>
            <a:r>
              <a:rPr kumimoji="1" lang="en-US" altLang="ja-JP" b="1" u="sng" dirty="0"/>
              <a:t>※</a:t>
            </a:r>
            <a:r>
              <a:rPr kumimoji="1" lang="ja-JP" altLang="en-US" b="1" u="sng" dirty="0"/>
              <a:t>日本では路上駐車が困難</a:t>
            </a:r>
          </a:p>
        </p:txBody>
      </p:sp>
      <p:pic>
        <p:nvPicPr>
          <p:cNvPr id="52" name="Picture 6" descr="é¢é£ç»å">
            <a:extLst>
              <a:ext uri="{FF2B5EF4-FFF2-40B4-BE49-F238E27FC236}">
                <a16:creationId xmlns:a16="http://schemas.microsoft.com/office/drawing/2014/main" id="{22CB6714-DCB5-4DCF-9BBF-5BC2C83C60F4}"/>
              </a:ext>
            </a:extLst>
          </p:cNvPr>
          <p:cNvPicPr>
            <a:picLocks noChangeAspect="1" noChangeArrowheads="1"/>
          </p:cNvPicPr>
          <p:nvPr/>
        </p:nvPicPr>
        <p:blipFill rotWithShape="1">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t="18391" b="8464"/>
          <a:stretch/>
        </p:blipFill>
        <p:spPr bwMode="auto">
          <a:xfrm flipH="1">
            <a:off x="347483" y="2758106"/>
            <a:ext cx="1133773" cy="829301"/>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グループ化 46">
            <a:extLst>
              <a:ext uri="{FF2B5EF4-FFF2-40B4-BE49-F238E27FC236}">
                <a16:creationId xmlns:a16="http://schemas.microsoft.com/office/drawing/2014/main" id="{6290F3A8-119B-4599-86B5-46665E2F09DF}"/>
              </a:ext>
            </a:extLst>
          </p:cNvPr>
          <p:cNvGrpSpPr/>
          <p:nvPr/>
        </p:nvGrpSpPr>
        <p:grpSpPr>
          <a:xfrm>
            <a:off x="207223" y="4027526"/>
            <a:ext cx="8770245" cy="1736646"/>
            <a:chOff x="207223" y="4663628"/>
            <a:chExt cx="8770245" cy="1736646"/>
          </a:xfrm>
        </p:grpSpPr>
        <p:sp>
          <p:nvSpPr>
            <p:cNvPr id="24" name="テキスト ボックス 23">
              <a:extLst>
                <a:ext uri="{FF2B5EF4-FFF2-40B4-BE49-F238E27FC236}">
                  <a16:creationId xmlns:a16="http://schemas.microsoft.com/office/drawing/2014/main" id="{D482CD87-999D-4BC2-B239-931476E92AAF}"/>
                </a:ext>
              </a:extLst>
            </p:cNvPr>
            <p:cNvSpPr txBox="1"/>
            <p:nvPr/>
          </p:nvSpPr>
          <p:spPr>
            <a:xfrm>
              <a:off x="207223" y="4663628"/>
              <a:ext cx="8729555" cy="1736646"/>
            </a:xfrm>
            <a:prstGeom prst="wedgeRoundRectCallout">
              <a:avLst>
                <a:gd name="adj1" fmla="val -25084"/>
                <a:gd name="adj2" fmla="val -73330"/>
                <a:gd name="adj3" fmla="val 16667"/>
              </a:avLst>
            </a:prstGeom>
            <a:solidFill>
              <a:schemeClr val="accent4">
                <a:lumMod val="20000"/>
                <a:lumOff val="80000"/>
              </a:schemeClr>
            </a:solidFill>
            <a:ln w="38100">
              <a:solidFill>
                <a:schemeClr val="bg1">
                  <a:lumMod val="50000"/>
                </a:schemeClr>
              </a:solidFill>
            </a:ln>
          </p:spPr>
          <p:txBody>
            <a:bodyPr wrap="square" rtlCol="0">
              <a:spAutoFit/>
            </a:bodyPr>
            <a:lstStyle/>
            <a:p>
              <a:pPr algn="ctr"/>
              <a:r>
                <a:rPr lang="en-US" altLang="ja-JP" sz="2400" b="1" dirty="0">
                  <a:latin typeface="ＭＳ Ｐゴシック" panose="020B0600070205080204" pitchFamily="50" charset="-128"/>
                  <a:ea typeface="ＭＳ Ｐゴシック" panose="020B0600070205080204" pitchFamily="50" charset="-128"/>
                </a:rPr>
                <a:t>-</a:t>
              </a:r>
              <a:r>
                <a:rPr lang="ja-JP" altLang="en-US" sz="2400" b="1" dirty="0">
                  <a:latin typeface="ＭＳ Ｐゴシック" panose="020B0600070205080204" pitchFamily="50" charset="-128"/>
                  <a:ea typeface="ＭＳ Ｐゴシック" panose="020B0600070205080204" pitchFamily="50" charset="-128"/>
                </a:rPr>
                <a:t>欠点：ステーションに偏った駐車</a:t>
              </a:r>
              <a:r>
                <a:rPr lang="en-US" altLang="ja-JP" sz="2400" b="1" dirty="0">
                  <a:latin typeface="ＭＳ Ｐゴシック" panose="020B0600070205080204" pitchFamily="50" charset="-128"/>
                  <a:ea typeface="ＭＳ Ｐゴシック" panose="020B0600070205080204" pitchFamily="50" charset="-128"/>
                </a:rPr>
                <a:t>-</a:t>
              </a:r>
            </a:p>
            <a:p>
              <a:endParaRPr kumimoji="1" lang="en-US" altLang="ja-JP" sz="2400" b="1" dirty="0">
                <a:latin typeface="ＭＳ Ｐゴシック" panose="020B0600070205080204" pitchFamily="50" charset="-128"/>
                <a:ea typeface="ＭＳ Ｐゴシック" panose="020B0600070205080204" pitchFamily="50" charset="-128"/>
              </a:endParaRPr>
            </a:p>
            <a:p>
              <a:endParaRPr lang="en-US" altLang="ja-JP" sz="2400" b="1" dirty="0">
                <a:latin typeface="ＭＳ Ｐゴシック" panose="020B0600070205080204" pitchFamily="50" charset="-128"/>
                <a:ea typeface="ＭＳ Ｐゴシック" panose="020B0600070205080204" pitchFamily="50" charset="-128"/>
              </a:endParaRPr>
            </a:p>
            <a:p>
              <a:endParaRPr kumimoji="1" lang="en-US" altLang="ja-JP" sz="2400" b="1" dirty="0">
                <a:latin typeface="ＭＳ Ｐゴシック" panose="020B0600070205080204" pitchFamily="50" charset="-128"/>
                <a:ea typeface="ＭＳ Ｐゴシック" panose="020B0600070205080204" pitchFamily="50" charset="-128"/>
              </a:endParaRPr>
            </a:p>
          </p:txBody>
        </p:sp>
        <p:pic>
          <p:nvPicPr>
            <p:cNvPr id="25" name="Picture 6" descr="é¢é£ç»å">
              <a:extLst>
                <a:ext uri="{FF2B5EF4-FFF2-40B4-BE49-F238E27FC236}">
                  <a16:creationId xmlns:a16="http://schemas.microsoft.com/office/drawing/2014/main" id="{628AF91B-0005-401B-A8AC-3291E7DDCCE0}"/>
                </a:ext>
              </a:extLst>
            </p:cNvPr>
            <p:cNvPicPr>
              <a:picLocks noChangeAspect="1" noChangeArrowheads="1"/>
            </p:cNvPicPr>
            <p:nvPr/>
          </p:nvPicPr>
          <p:blipFill rotWithShape="1">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t="18391" b="8464"/>
            <a:stretch/>
          </p:blipFill>
          <p:spPr bwMode="auto">
            <a:xfrm>
              <a:off x="7468416" y="5186293"/>
              <a:ext cx="1509052" cy="1103799"/>
            </a:xfrm>
            <a:prstGeom prst="rect">
              <a:avLst/>
            </a:prstGeom>
            <a:noFill/>
            <a:extLst>
              <a:ext uri="{909E8E84-426E-40DD-AFC4-6F175D3DCCD1}">
                <a14:hiddenFill xmlns:a14="http://schemas.microsoft.com/office/drawing/2010/main">
                  <a:solidFill>
                    <a:srgbClr val="FFFFFF"/>
                  </a:solidFill>
                </a14:hiddenFill>
              </a:ext>
            </a:extLst>
          </p:spPr>
        </p:pic>
        <p:sp>
          <p:nvSpPr>
            <p:cNvPr id="26" name="矢印: 右 25">
              <a:extLst>
                <a:ext uri="{FF2B5EF4-FFF2-40B4-BE49-F238E27FC236}">
                  <a16:creationId xmlns:a16="http://schemas.microsoft.com/office/drawing/2014/main" id="{21967A91-EAE2-4FE8-B53A-0601CA7B6B84}"/>
                </a:ext>
              </a:extLst>
            </p:cNvPr>
            <p:cNvSpPr/>
            <p:nvPr/>
          </p:nvSpPr>
          <p:spPr>
            <a:xfrm>
              <a:off x="6540972" y="5353879"/>
              <a:ext cx="698751" cy="76862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E0085C5F-7A0D-47DC-8BE5-9F205E1D6DD0}"/>
                </a:ext>
              </a:extLst>
            </p:cNvPr>
            <p:cNvSpPr/>
            <p:nvPr/>
          </p:nvSpPr>
          <p:spPr>
            <a:xfrm flipH="1">
              <a:off x="1951474" y="5353879"/>
              <a:ext cx="698751" cy="76862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7F05BCCE-347F-47F1-81C4-11636E7581A9}"/>
                </a:ext>
              </a:extLst>
            </p:cNvPr>
            <p:cNvSpPr txBox="1"/>
            <p:nvPr/>
          </p:nvSpPr>
          <p:spPr>
            <a:xfrm>
              <a:off x="3976291" y="5552662"/>
              <a:ext cx="769685" cy="371061"/>
            </a:xfrm>
            <a:prstGeom prst="rect">
              <a:avLst/>
            </a:prstGeom>
          </p:spPr>
          <p:txBody>
            <a:bodyPr vert="horz" wrap="square" lIns="91440" tIns="45720" rIns="91440" bIns="45720" rtlCol="0" anchor="ctr">
              <a:noAutofit/>
            </a:bodyPr>
            <a:lstStyle/>
            <a:p>
              <a:pPr algn="ctr"/>
              <a:r>
                <a:rPr kumimoji="1" lang="en-US" altLang="ja-JP" sz="2400" b="1" dirty="0"/>
                <a:t>OR</a:t>
              </a:r>
              <a:endParaRPr kumimoji="1" lang="ja-JP" altLang="en-US" sz="2400" b="1" dirty="0"/>
            </a:p>
          </p:txBody>
        </p:sp>
        <p:pic>
          <p:nvPicPr>
            <p:cNvPr id="29" name="Picture 4" descr="ãè» ã¤ã©ã¹ãããã¯ãã°ã©ã ãã®ç»åæ¤ç´¢çµæ">
              <a:extLst>
                <a:ext uri="{FF2B5EF4-FFF2-40B4-BE49-F238E27FC236}">
                  <a16:creationId xmlns:a16="http://schemas.microsoft.com/office/drawing/2014/main" id="{D4BF0CA0-FD3C-425E-AF40-6BE51165F754}"/>
                </a:ext>
              </a:extLst>
            </p:cNvPr>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10000" b="90000" l="10000" r="90000">
                          <a14:foregroundMark x1="58958" y1="38750" x2="48750" y2="35208"/>
                          <a14:foregroundMark x1="48750" y1="35208" x2="48542" y2="35208"/>
                          <a14:foregroundMark x1="60625" y1="33542" x2="27083" y2="42917"/>
                          <a14:foregroundMark x1="30625" y1="57917" x2="44792" y2="60833"/>
                          <a14:foregroundMark x1="44792" y1="60833" x2="72917" y2="57917"/>
                          <a14:foregroundMark x1="73542" y1="56250" x2="65417" y2="40417"/>
                          <a14:foregroundMark x1="64792" y1="39375" x2="38750" y2="47500"/>
                          <a14:foregroundMark x1="38750" y1="47500" x2="29583" y2="54583"/>
                          <a14:foregroundMark x1="29583" y1="54583" x2="27708" y2="58542"/>
                        </a14:backgroundRemoval>
                      </a14:imgEffect>
                    </a14:imgLayer>
                  </a14:imgProps>
                </a:ext>
                <a:ext uri="{28A0092B-C50C-407E-A947-70E740481C1C}">
                  <a14:useLocalDpi xmlns:a14="http://schemas.microsoft.com/office/drawing/2010/main" val="0"/>
                </a:ext>
              </a:extLst>
            </a:blip>
            <a:srcRect l="16087" t="22536" r="14927" b="20073"/>
            <a:stretch/>
          </p:blipFill>
          <p:spPr bwMode="auto">
            <a:xfrm>
              <a:off x="4974669" y="5181790"/>
              <a:ext cx="1337610" cy="1112804"/>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グループ化 29">
              <a:extLst>
                <a:ext uri="{FF2B5EF4-FFF2-40B4-BE49-F238E27FC236}">
                  <a16:creationId xmlns:a16="http://schemas.microsoft.com/office/drawing/2014/main" id="{FCB495C6-DFE3-425D-A7E9-89058379578B}"/>
                </a:ext>
              </a:extLst>
            </p:cNvPr>
            <p:cNvGrpSpPr/>
            <p:nvPr/>
          </p:nvGrpSpPr>
          <p:grpSpPr>
            <a:xfrm>
              <a:off x="265042" y="5465921"/>
              <a:ext cx="1457739" cy="544544"/>
              <a:chOff x="-954157" y="5491822"/>
              <a:chExt cx="1616765" cy="737904"/>
            </a:xfrm>
          </p:grpSpPr>
          <p:sp>
            <p:nvSpPr>
              <p:cNvPr id="31" name="フローチャート: データ 30">
                <a:extLst>
                  <a:ext uri="{FF2B5EF4-FFF2-40B4-BE49-F238E27FC236}">
                    <a16:creationId xmlns:a16="http://schemas.microsoft.com/office/drawing/2014/main" id="{6C8EB60F-A741-4F12-83D1-B8355AAE2F11}"/>
                  </a:ext>
                </a:extLst>
              </p:cNvPr>
              <p:cNvSpPr/>
              <p:nvPr/>
            </p:nvSpPr>
            <p:spPr>
              <a:xfrm>
                <a:off x="-954157" y="5988777"/>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フローチャート: データ 31">
                <a:extLst>
                  <a:ext uri="{FF2B5EF4-FFF2-40B4-BE49-F238E27FC236}">
                    <a16:creationId xmlns:a16="http://schemas.microsoft.com/office/drawing/2014/main" id="{B348229E-9B11-4496-A1FF-01FBF4CC9759}"/>
                  </a:ext>
                </a:extLst>
              </p:cNvPr>
              <p:cNvSpPr/>
              <p:nvPr/>
            </p:nvSpPr>
            <p:spPr>
              <a:xfrm>
                <a:off x="-477080" y="5491822"/>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フローチャート: データ 32">
                <a:extLst>
                  <a:ext uri="{FF2B5EF4-FFF2-40B4-BE49-F238E27FC236}">
                    <a16:creationId xmlns:a16="http://schemas.microsoft.com/office/drawing/2014/main" id="{8E13A83C-E4FE-4740-A164-8EEABA7B7DBB}"/>
                  </a:ext>
                </a:extLst>
              </p:cNvPr>
              <p:cNvSpPr/>
              <p:nvPr/>
            </p:nvSpPr>
            <p:spPr>
              <a:xfrm>
                <a:off x="-715617" y="5736987"/>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4" name="Picture 2" descr="ãæ­©ãã¦ããäººãã¤ã©ã¹ãããã¯ãã°ã©ã ãã®ç»åæ¤ç´¢çµæ">
              <a:extLst>
                <a:ext uri="{FF2B5EF4-FFF2-40B4-BE49-F238E27FC236}">
                  <a16:creationId xmlns:a16="http://schemas.microsoft.com/office/drawing/2014/main" id="{4E090B20-1B1D-4183-B35D-835E9FEB40F9}"/>
                </a:ext>
              </a:extLst>
            </p:cNvPr>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26347" t="12087" r="20783" b="13710"/>
            <a:stretch/>
          </p:blipFill>
          <p:spPr bwMode="auto">
            <a:xfrm>
              <a:off x="2878918" y="5128592"/>
              <a:ext cx="868680" cy="1219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グループ化 2">
            <a:extLst>
              <a:ext uri="{FF2B5EF4-FFF2-40B4-BE49-F238E27FC236}">
                <a16:creationId xmlns:a16="http://schemas.microsoft.com/office/drawing/2014/main" id="{7B9DFA35-1FBF-4480-A4B5-D404473D23D2}"/>
              </a:ext>
            </a:extLst>
          </p:cNvPr>
          <p:cNvGrpSpPr/>
          <p:nvPr/>
        </p:nvGrpSpPr>
        <p:grpSpPr>
          <a:xfrm>
            <a:off x="3090108" y="2804209"/>
            <a:ext cx="1095221" cy="703015"/>
            <a:chOff x="2776329" y="3536425"/>
            <a:chExt cx="1457739" cy="850648"/>
          </a:xfrm>
        </p:grpSpPr>
        <p:grpSp>
          <p:nvGrpSpPr>
            <p:cNvPr id="53" name="グループ化 52">
              <a:extLst>
                <a:ext uri="{FF2B5EF4-FFF2-40B4-BE49-F238E27FC236}">
                  <a16:creationId xmlns:a16="http://schemas.microsoft.com/office/drawing/2014/main" id="{45606A6F-F166-401E-8E94-E91D497419D5}"/>
                </a:ext>
              </a:extLst>
            </p:cNvPr>
            <p:cNvGrpSpPr/>
            <p:nvPr/>
          </p:nvGrpSpPr>
          <p:grpSpPr>
            <a:xfrm>
              <a:off x="2776329" y="3842527"/>
              <a:ext cx="1457739" cy="544546"/>
              <a:chOff x="-954157" y="5491822"/>
              <a:chExt cx="1616765" cy="737907"/>
            </a:xfrm>
          </p:grpSpPr>
          <p:sp>
            <p:nvSpPr>
              <p:cNvPr id="54" name="フローチャート: データ 53">
                <a:extLst>
                  <a:ext uri="{FF2B5EF4-FFF2-40B4-BE49-F238E27FC236}">
                    <a16:creationId xmlns:a16="http://schemas.microsoft.com/office/drawing/2014/main" id="{3E96B3AE-ECE4-4E6B-86BA-1074F533A615}"/>
                  </a:ext>
                </a:extLst>
              </p:cNvPr>
              <p:cNvSpPr/>
              <p:nvPr/>
            </p:nvSpPr>
            <p:spPr>
              <a:xfrm>
                <a:off x="-954157" y="5988780"/>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ローチャート: データ 54">
                <a:extLst>
                  <a:ext uri="{FF2B5EF4-FFF2-40B4-BE49-F238E27FC236}">
                    <a16:creationId xmlns:a16="http://schemas.microsoft.com/office/drawing/2014/main" id="{A748D29F-8B2B-44E8-BAF5-45670A86D55B}"/>
                  </a:ext>
                </a:extLst>
              </p:cNvPr>
              <p:cNvSpPr/>
              <p:nvPr/>
            </p:nvSpPr>
            <p:spPr>
              <a:xfrm>
                <a:off x="-477080" y="5491822"/>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フローチャート: データ 55">
                <a:extLst>
                  <a:ext uri="{FF2B5EF4-FFF2-40B4-BE49-F238E27FC236}">
                    <a16:creationId xmlns:a16="http://schemas.microsoft.com/office/drawing/2014/main" id="{CD92231D-D4D2-40F3-BF0F-2CB0077EF5DF}"/>
                  </a:ext>
                </a:extLst>
              </p:cNvPr>
              <p:cNvSpPr/>
              <p:nvPr/>
            </p:nvSpPr>
            <p:spPr>
              <a:xfrm>
                <a:off x="-715617" y="5736987"/>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58" name="Picture 6" descr="é¢é£ç»å">
              <a:extLst>
                <a:ext uri="{FF2B5EF4-FFF2-40B4-BE49-F238E27FC236}">
                  <a16:creationId xmlns:a16="http://schemas.microsoft.com/office/drawing/2014/main" id="{669B3761-9B21-437A-863F-2A9D0A2C9F33}"/>
                </a:ext>
              </a:extLst>
            </p:cNvPr>
            <p:cNvPicPr>
              <a:picLocks noChangeAspect="1" noChangeArrowheads="1"/>
            </p:cNvPicPr>
            <p:nvPr/>
          </p:nvPicPr>
          <p:blipFill rotWithShape="1">
            <a:blip r:embed="rId7">
              <a:clrChange>
                <a:clrFrom>
                  <a:srgbClr val="FEFEFE"/>
                </a:clrFrom>
                <a:clrTo>
                  <a:srgbClr val="FEFEFE">
                    <a:alpha val="0"/>
                  </a:srgbClr>
                </a:clrTo>
              </a:clrChange>
              <a:extLst>
                <a:ext uri="{BEBA8EAE-BF5A-486C-A8C5-ECC9F3942E4B}">
                  <a14:imgProps xmlns:a14="http://schemas.microsoft.com/office/drawing/2010/main">
                    <a14:imgLayer r:embed="rId8">
                      <a14:imgEffect>
                        <a14:backgroundRemoval t="25706" b="84222" l="10000" r="90000">
                          <a14:foregroundMark x1="42672" y1="71121" x2="42672" y2="77155"/>
                          <a14:foregroundMark x1="81034" y1="71983" x2="80172" y2="71983"/>
                        </a14:backgroundRemoval>
                      </a14:imgEffect>
                    </a14:imgLayer>
                  </a14:imgProps>
                </a:ext>
                <a:ext uri="{28A0092B-C50C-407E-A947-70E740481C1C}">
                  <a14:useLocalDpi xmlns:a14="http://schemas.microsoft.com/office/drawing/2010/main" val="0"/>
                </a:ext>
              </a:extLst>
            </a:blip>
            <a:srcRect l="31108" t="47831" b="15539"/>
            <a:stretch/>
          </p:blipFill>
          <p:spPr bwMode="auto">
            <a:xfrm>
              <a:off x="3340514" y="3536425"/>
              <a:ext cx="867064" cy="46101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矢印: 右 3">
            <a:extLst>
              <a:ext uri="{FF2B5EF4-FFF2-40B4-BE49-F238E27FC236}">
                <a16:creationId xmlns:a16="http://schemas.microsoft.com/office/drawing/2014/main" id="{E9F9AC06-F3B0-4A85-8013-2DD98633400C}"/>
              </a:ext>
            </a:extLst>
          </p:cNvPr>
          <p:cNvSpPr/>
          <p:nvPr/>
        </p:nvSpPr>
        <p:spPr>
          <a:xfrm>
            <a:off x="1443160" y="2981739"/>
            <a:ext cx="1778442" cy="344557"/>
          </a:xfrm>
          <a:prstGeom prst="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9" name="Picture 8" descr="ãè»ããã¯ãã°ã©ã ãã¤ã©ã¹ããã®ç»åæ¤ç´¢çµæ"/>
          <p:cNvPicPr>
            <a:picLocks noChangeAspect="1" noChangeArrowheads="1"/>
          </p:cNvPicPr>
          <p:nvPr/>
        </p:nvPicPr>
        <p:blipFill rotWithShape="1">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l="12387" t="30443" r="11681" b="37849"/>
          <a:stretch/>
        </p:blipFill>
        <p:spPr bwMode="auto">
          <a:xfrm>
            <a:off x="1530419" y="2817644"/>
            <a:ext cx="1503528" cy="676144"/>
          </a:xfrm>
          <a:prstGeom prst="rect">
            <a:avLst/>
          </a:prstGeom>
          <a:noFill/>
          <a:extLst>
            <a:ext uri="{909E8E84-426E-40DD-AFC4-6F175D3DCCD1}">
              <a14:hiddenFill xmlns:a14="http://schemas.microsoft.com/office/drawing/2010/main">
                <a:solidFill>
                  <a:srgbClr val="FFFFFF"/>
                </a:solidFill>
              </a14:hiddenFill>
            </a:ext>
          </a:extLst>
        </p:spPr>
      </p:pic>
      <p:sp>
        <p:nvSpPr>
          <p:cNvPr id="38" name="矢印: 右 37">
            <a:extLst>
              <a:ext uri="{FF2B5EF4-FFF2-40B4-BE49-F238E27FC236}">
                <a16:creationId xmlns:a16="http://schemas.microsoft.com/office/drawing/2014/main" id="{063D34B9-DA62-4D55-919C-016EF01D5414}"/>
              </a:ext>
            </a:extLst>
          </p:cNvPr>
          <p:cNvSpPr/>
          <p:nvPr/>
        </p:nvSpPr>
        <p:spPr>
          <a:xfrm>
            <a:off x="1669772" y="5842316"/>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D400DB3C-1873-4357-BC1B-544D48703F54}"/>
              </a:ext>
            </a:extLst>
          </p:cNvPr>
          <p:cNvSpPr txBox="1"/>
          <p:nvPr/>
        </p:nvSpPr>
        <p:spPr>
          <a:xfrm>
            <a:off x="967409" y="5908577"/>
            <a:ext cx="7209183" cy="530087"/>
          </a:xfrm>
          <a:prstGeom prst="rect">
            <a:avLst/>
          </a:prstGeom>
        </p:spPr>
        <p:txBody>
          <a:bodyPr vert="horz" wrap="square" lIns="91440" tIns="45720" rIns="91440" bIns="45720" rtlCol="0" anchor="ctr">
            <a:noAutofit/>
          </a:bodyPr>
          <a:lstStyle/>
          <a:p>
            <a:pPr algn="ctr"/>
            <a:r>
              <a:rPr lang="ja-JP" altLang="en-US" sz="2400" b="1" u="sng" dirty="0"/>
              <a:t>車の再配置問題の解決が必要</a:t>
            </a:r>
            <a:endParaRPr kumimoji="1" lang="ja-JP" altLang="en-US" sz="2400" b="1" u="sng" dirty="0"/>
          </a:p>
        </p:txBody>
      </p:sp>
    </p:spTree>
    <p:extLst>
      <p:ext uri="{BB962C8B-B14F-4D97-AF65-F5344CB8AC3E}">
        <p14:creationId xmlns:p14="http://schemas.microsoft.com/office/powerpoint/2010/main" val="2787664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72A947-AAE1-4C18-85D8-A09354DF543F}"/>
              </a:ext>
            </a:extLst>
          </p:cNvPr>
          <p:cNvSpPr>
            <a:spLocks noGrp="1"/>
          </p:cNvSpPr>
          <p:nvPr>
            <p:ph type="title"/>
          </p:nvPr>
        </p:nvSpPr>
        <p:spPr/>
        <p:txBody>
          <a:bodyPr/>
          <a:lstStyle/>
          <a:p>
            <a:r>
              <a:rPr kumimoji="1" lang="ja-JP" altLang="en-US" dirty="0"/>
              <a:t>類似研究</a:t>
            </a:r>
          </a:p>
        </p:txBody>
      </p:sp>
      <p:sp>
        <p:nvSpPr>
          <p:cNvPr id="4" name="テキスト ボックス 3">
            <a:extLst>
              <a:ext uri="{FF2B5EF4-FFF2-40B4-BE49-F238E27FC236}">
                <a16:creationId xmlns:a16="http://schemas.microsoft.com/office/drawing/2014/main" id="{8C043E3F-C8D7-480F-9D1D-C5EF1526700C}"/>
              </a:ext>
            </a:extLst>
          </p:cNvPr>
          <p:cNvSpPr txBox="1"/>
          <p:nvPr/>
        </p:nvSpPr>
        <p:spPr>
          <a:xfrm>
            <a:off x="573206" y="866631"/>
            <a:ext cx="7500085" cy="637117"/>
          </a:xfrm>
          <a:prstGeom prst="rect">
            <a:avLst/>
          </a:prstGeom>
        </p:spPr>
        <p:txBody>
          <a:bodyPr vert="horz" wrap="square" lIns="91440" tIns="45720" rIns="91440" bIns="45720" rtlCol="0" anchor="ctr">
            <a:noAutofit/>
          </a:bodyPr>
          <a:lstStyle/>
          <a:p>
            <a:r>
              <a:rPr kumimoji="1" lang="ja-JP" altLang="en-US" sz="2400" dirty="0">
                <a:latin typeface="ＭＳ Ｐゴシック" panose="020B0600070205080204" pitchFamily="50" charset="-128"/>
                <a:ea typeface="ＭＳ Ｐゴシック" panose="020B0600070205080204" pitchFamily="50" charset="-128"/>
              </a:rPr>
              <a:t>貪欲法と</a:t>
            </a:r>
            <a:r>
              <a:rPr kumimoji="1" lang="en-US" altLang="ja-JP" sz="2400" dirty="0">
                <a:latin typeface="ＭＳ Ｐゴシック" panose="020B0600070205080204" pitchFamily="50" charset="-128"/>
                <a:ea typeface="ＭＳ Ｐゴシック" panose="020B0600070205080204" pitchFamily="50" charset="-128"/>
              </a:rPr>
              <a:t>CPLEX</a:t>
            </a:r>
            <a:r>
              <a:rPr kumimoji="1" lang="ja-JP" altLang="en-US" sz="2400" dirty="0">
                <a:latin typeface="ＭＳ Ｐゴシック" panose="020B0600070205080204" pitchFamily="50" charset="-128"/>
                <a:ea typeface="ＭＳ Ｐゴシック" panose="020B0600070205080204" pitchFamily="50" charset="-128"/>
              </a:rPr>
              <a:t>で扱う再配置問題</a:t>
            </a:r>
          </a:p>
        </p:txBody>
      </p:sp>
      <p:pic>
        <p:nvPicPr>
          <p:cNvPr id="5" name="図 4">
            <a:extLst>
              <a:ext uri="{FF2B5EF4-FFF2-40B4-BE49-F238E27FC236}">
                <a16:creationId xmlns:a16="http://schemas.microsoft.com/office/drawing/2014/main" id="{05133665-2CE8-4080-9973-75971811F00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16708" y="1446862"/>
            <a:ext cx="7654694" cy="4051544"/>
          </a:xfrm>
          <a:prstGeom prst="rect">
            <a:avLst/>
          </a:prstGeom>
        </p:spPr>
      </p:pic>
      <p:cxnSp>
        <p:nvCxnSpPr>
          <p:cNvPr id="6" name="直線矢印コネクタ 5">
            <a:extLst>
              <a:ext uri="{FF2B5EF4-FFF2-40B4-BE49-F238E27FC236}">
                <a16:creationId xmlns:a16="http://schemas.microsoft.com/office/drawing/2014/main" id="{04D8E2A3-D1A8-443C-974A-7D16CF4CC940}"/>
              </a:ext>
            </a:extLst>
          </p:cNvPr>
          <p:cNvCxnSpPr/>
          <p:nvPr/>
        </p:nvCxnSpPr>
        <p:spPr>
          <a:xfrm>
            <a:off x="1726442" y="4814633"/>
            <a:ext cx="128971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 name="テキスト ボックス 6">
            <a:extLst>
              <a:ext uri="{FF2B5EF4-FFF2-40B4-BE49-F238E27FC236}">
                <a16:creationId xmlns:a16="http://schemas.microsoft.com/office/drawing/2014/main" id="{DC7D3CCF-078B-4EF9-AA64-A9090E51DB3C}"/>
              </a:ext>
            </a:extLst>
          </p:cNvPr>
          <p:cNvSpPr txBox="1"/>
          <p:nvPr/>
        </p:nvSpPr>
        <p:spPr>
          <a:xfrm>
            <a:off x="3248168" y="4657888"/>
            <a:ext cx="689212" cy="354839"/>
          </a:xfrm>
          <a:prstGeom prst="rect">
            <a:avLst/>
          </a:prstGeom>
        </p:spPr>
        <p:txBody>
          <a:bodyPr vert="horz" wrap="square" lIns="91440" tIns="45720" rIns="91440" bIns="45720" rtlCol="0" anchor="ctr">
            <a:noAutofit/>
          </a:bodyPr>
          <a:lstStyle/>
          <a:p>
            <a:r>
              <a:rPr kumimoji="1" lang="ja-JP" altLang="en-US" dirty="0">
                <a:latin typeface="ＭＳ Ｐゴシック" panose="020B0600070205080204" pitchFamily="50" charset="-128"/>
                <a:ea typeface="ＭＳ Ｐゴシック" panose="020B0600070205080204" pitchFamily="50" charset="-128"/>
              </a:rPr>
              <a:t>乗客</a:t>
            </a:r>
          </a:p>
        </p:txBody>
      </p:sp>
      <p:grpSp>
        <p:nvGrpSpPr>
          <p:cNvPr id="8" name="グループ化 7">
            <a:extLst>
              <a:ext uri="{FF2B5EF4-FFF2-40B4-BE49-F238E27FC236}">
                <a16:creationId xmlns:a16="http://schemas.microsoft.com/office/drawing/2014/main" id="{86A59B9E-D2C0-40A8-BC5E-6BA958C95C75}"/>
              </a:ext>
            </a:extLst>
          </p:cNvPr>
          <p:cNvGrpSpPr/>
          <p:nvPr/>
        </p:nvGrpSpPr>
        <p:grpSpPr>
          <a:xfrm>
            <a:off x="4681183" y="4637213"/>
            <a:ext cx="2979759" cy="354839"/>
            <a:chOff x="1735540" y="5939051"/>
            <a:chExt cx="2979759" cy="354839"/>
          </a:xfrm>
        </p:grpSpPr>
        <p:cxnSp>
          <p:nvCxnSpPr>
            <p:cNvPr id="9" name="直線矢印コネクタ 8">
              <a:extLst>
                <a:ext uri="{FF2B5EF4-FFF2-40B4-BE49-F238E27FC236}">
                  <a16:creationId xmlns:a16="http://schemas.microsoft.com/office/drawing/2014/main" id="{67E9F9D6-1D77-46E9-AFE6-83AB765AE5FC}"/>
                </a:ext>
              </a:extLst>
            </p:cNvPr>
            <p:cNvCxnSpPr/>
            <p:nvPr/>
          </p:nvCxnSpPr>
          <p:spPr>
            <a:xfrm>
              <a:off x="1735540" y="6116472"/>
              <a:ext cx="128971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直線コネクタ 9">
              <a:extLst>
                <a:ext uri="{FF2B5EF4-FFF2-40B4-BE49-F238E27FC236}">
                  <a16:creationId xmlns:a16="http://schemas.microsoft.com/office/drawing/2014/main" id="{F0684E72-8935-4102-84C9-A0A936334418}"/>
                </a:ext>
              </a:extLst>
            </p:cNvPr>
            <p:cNvCxnSpPr/>
            <p:nvPr/>
          </p:nvCxnSpPr>
          <p:spPr>
            <a:xfrm>
              <a:off x="1753738"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671D297-C69B-4CDC-B277-EEF4C545C7F6}"/>
                </a:ext>
              </a:extLst>
            </p:cNvPr>
            <p:cNvCxnSpPr/>
            <p:nvPr/>
          </p:nvCxnSpPr>
          <p:spPr>
            <a:xfrm>
              <a:off x="1851546"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B48D893-B36F-441B-A7D0-E8E82F5BDE11}"/>
                </a:ext>
              </a:extLst>
            </p:cNvPr>
            <p:cNvCxnSpPr/>
            <p:nvPr/>
          </p:nvCxnSpPr>
          <p:spPr>
            <a:xfrm>
              <a:off x="1940257"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0DC0A9CD-D958-419C-AA9F-04F8A4E28273}"/>
                </a:ext>
              </a:extLst>
            </p:cNvPr>
            <p:cNvCxnSpPr/>
            <p:nvPr/>
          </p:nvCxnSpPr>
          <p:spPr>
            <a:xfrm>
              <a:off x="2038065"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41D0185-A220-4773-8781-636D5EE8B008}"/>
                </a:ext>
              </a:extLst>
            </p:cNvPr>
            <p:cNvCxnSpPr/>
            <p:nvPr/>
          </p:nvCxnSpPr>
          <p:spPr>
            <a:xfrm>
              <a:off x="2144973"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97BCF156-03A6-43F0-86E3-9AFA0276F349}"/>
                </a:ext>
              </a:extLst>
            </p:cNvPr>
            <p:cNvCxnSpPr/>
            <p:nvPr/>
          </p:nvCxnSpPr>
          <p:spPr>
            <a:xfrm>
              <a:off x="2242781"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567E63CC-DA3F-4F3B-B198-DF8C53B1E787}"/>
                </a:ext>
              </a:extLst>
            </p:cNvPr>
            <p:cNvCxnSpPr/>
            <p:nvPr/>
          </p:nvCxnSpPr>
          <p:spPr>
            <a:xfrm>
              <a:off x="2331492"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8DC8814F-DDE7-406A-AF55-5AF51FC3E805}"/>
                </a:ext>
              </a:extLst>
            </p:cNvPr>
            <p:cNvCxnSpPr/>
            <p:nvPr/>
          </p:nvCxnSpPr>
          <p:spPr>
            <a:xfrm>
              <a:off x="2429300"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6B6BB379-4D09-4372-8A79-93C5E496AC1F}"/>
                </a:ext>
              </a:extLst>
            </p:cNvPr>
            <p:cNvCxnSpPr/>
            <p:nvPr/>
          </p:nvCxnSpPr>
          <p:spPr>
            <a:xfrm>
              <a:off x="2527111"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A3809E9C-BD87-495D-BCC1-842310B6A6B2}"/>
                </a:ext>
              </a:extLst>
            </p:cNvPr>
            <p:cNvCxnSpPr/>
            <p:nvPr/>
          </p:nvCxnSpPr>
          <p:spPr>
            <a:xfrm>
              <a:off x="2624919"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E0049E18-3817-42DF-ABD4-DB2AC1784E13}"/>
                </a:ext>
              </a:extLst>
            </p:cNvPr>
            <p:cNvCxnSpPr/>
            <p:nvPr/>
          </p:nvCxnSpPr>
          <p:spPr>
            <a:xfrm>
              <a:off x="2713630"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1AB4F067-052E-4D03-A094-50100CDA40E1}"/>
                </a:ext>
              </a:extLst>
            </p:cNvPr>
            <p:cNvCxnSpPr/>
            <p:nvPr/>
          </p:nvCxnSpPr>
          <p:spPr>
            <a:xfrm>
              <a:off x="2811438"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C94A869C-17B5-48BD-9076-34206D780B8D}"/>
                </a:ext>
              </a:extLst>
            </p:cNvPr>
            <p:cNvSpPr txBox="1"/>
            <p:nvPr/>
          </p:nvSpPr>
          <p:spPr>
            <a:xfrm>
              <a:off x="3220870" y="5939051"/>
              <a:ext cx="1494429" cy="354839"/>
            </a:xfrm>
            <a:prstGeom prst="rect">
              <a:avLst/>
            </a:prstGeom>
          </p:spPr>
          <p:txBody>
            <a:bodyPr vert="horz" wrap="square" lIns="91440" tIns="45720" rIns="91440" bIns="45720" rtlCol="0" anchor="ctr">
              <a:noAutofit/>
            </a:bodyPr>
            <a:lstStyle/>
            <a:p>
              <a:r>
                <a:rPr kumimoji="1" lang="ja-JP" altLang="en-US" dirty="0">
                  <a:latin typeface="ＭＳ Ｐゴシック" panose="020B0600070205080204" pitchFamily="50" charset="-128"/>
                  <a:ea typeface="ＭＳ Ｐゴシック" panose="020B0600070205080204" pitchFamily="50" charset="-128"/>
                </a:rPr>
                <a:t>ジョッキー</a:t>
              </a:r>
            </a:p>
          </p:txBody>
        </p:sp>
      </p:grpSp>
      <p:sp>
        <p:nvSpPr>
          <p:cNvPr id="3" name="楕円 2">
            <a:extLst>
              <a:ext uri="{FF2B5EF4-FFF2-40B4-BE49-F238E27FC236}">
                <a16:creationId xmlns:a16="http://schemas.microsoft.com/office/drawing/2014/main" id="{3579B9CB-97B5-4A9E-AE3B-EB7FD889A51A}"/>
              </a:ext>
            </a:extLst>
          </p:cNvPr>
          <p:cNvSpPr/>
          <p:nvPr/>
        </p:nvSpPr>
        <p:spPr>
          <a:xfrm>
            <a:off x="1418120" y="1929818"/>
            <a:ext cx="308322" cy="30832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23" name="楕円 22">
            <a:extLst>
              <a:ext uri="{FF2B5EF4-FFF2-40B4-BE49-F238E27FC236}">
                <a16:creationId xmlns:a16="http://schemas.microsoft.com/office/drawing/2014/main" id="{E88A8D91-ECC3-4F70-9A1B-40207F96C819}"/>
              </a:ext>
            </a:extLst>
          </p:cNvPr>
          <p:cNvSpPr/>
          <p:nvPr/>
        </p:nvSpPr>
        <p:spPr>
          <a:xfrm>
            <a:off x="1439306" y="3533555"/>
            <a:ext cx="308322" cy="30832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24" name="テキスト ボックス 23">
            <a:extLst>
              <a:ext uri="{FF2B5EF4-FFF2-40B4-BE49-F238E27FC236}">
                <a16:creationId xmlns:a16="http://schemas.microsoft.com/office/drawing/2014/main" id="{E31B0021-D18C-48EF-9076-19C0D59D257F}"/>
              </a:ext>
            </a:extLst>
          </p:cNvPr>
          <p:cNvSpPr txBox="1"/>
          <p:nvPr/>
        </p:nvSpPr>
        <p:spPr>
          <a:xfrm>
            <a:off x="634106" y="2160686"/>
            <a:ext cx="1185081" cy="552540"/>
          </a:xfrm>
          <a:prstGeom prst="rect">
            <a:avLst/>
          </a:prstGeom>
        </p:spPr>
        <p:txBody>
          <a:bodyPr vert="horz" wrap="square" lIns="91440" tIns="45720" rIns="91440" bIns="45720" rtlCol="0" anchor="ctr">
            <a:noAutofit/>
          </a:bodyPr>
          <a:lstStyle/>
          <a:p>
            <a:pPr algn="ctr"/>
            <a:r>
              <a:rPr kumimoji="1" lang="ja-JP" altLang="en-US" sz="2400" dirty="0">
                <a:solidFill>
                  <a:srgbClr val="FF0000"/>
                </a:solidFill>
                <a:latin typeface="ＭＳ Ｐゴシック" panose="020B0600070205080204" pitchFamily="50" charset="-128"/>
                <a:ea typeface="ＭＳ Ｐゴシック" panose="020B0600070205080204" pitchFamily="50" charset="-128"/>
              </a:rPr>
              <a:t>満車</a:t>
            </a:r>
          </a:p>
        </p:txBody>
      </p:sp>
      <p:sp>
        <p:nvSpPr>
          <p:cNvPr id="25" name="テキスト ボックス 24">
            <a:extLst>
              <a:ext uri="{FF2B5EF4-FFF2-40B4-BE49-F238E27FC236}">
                <a16:creationId xmlns:a16="http://schemas.microsoft.com/office/drawing/2014/main" id="{26B6EE14-F861-4465-A200-25A8421D97D6}"/>
              </a:ext>
            </a:extLst>
          </p:cNvPr>
          <p:cNvSpPr txBox="1"/>
          <p:nvPr/>
        </p:nvSpPr>
        <p:spPr>
          <a:xfrm>
            <a:off x="541361" y="3687716"/>
            <a:ext cx="1185081" cy="552540"/>
          </a:xfrm>
          <a:prstGeom prst="rect">
            <a:avLst/>
          </a:prstGeom>
        </p:spPr>
        <p:txBody>
          <a:bodyPr vert="horz" wrap="square" lIns="91440" tIns="45720" rIns="91440" bIns="45720" rtlCol="0" anchor="ctr">
            <a:noAutofit/>
          </a:bodyPr>
          <a:lstStyle/>
          <a:p>
            <a:pPr algn="ctr"/>
            <a:r>
              <a:rPr lang="ja-JP" altLang="en-US" sz="2400" dirty="0">
                <a:solidFill>
                  <a:srgbClr val="FF0000"/>
                </a:solidFill>
                <a:latin typeface="ＭＳ Ｐゴシック" panose="020B0600070205080204" pitchFamily="50" charset="-128"/>
                <a:ea typeface="ＭＳ Ｐゴシック" panose="020B0600070205080204" pitchFamily="50" charset="-128"/>
              </a:rPr>
              <a:t>空</a:t>
            </a:r>
            <a:r>
              <a:rPr kumimoji="1" lang="ja-JP" altLang="en-US" sz="2400" dirty="0">
                <a:solidFill>
                  <a:srgbClr val="FF0000"/>
                </a:solidFill>
                <a:latin typeface="ＭＳ Ｐゴシック" panose="020B0600070205080204" pitchFamily="50" charset="-128"/>
                <a:ea typeface="ＭＳ Ｐゴシック" panose="020B0600070205080204" pitchFamily="50" charset="-128"/>
              </a:rPr>
              <a:t>車</a:t>
            </a:r>
          </a:p>
        </p:txBody>
      </p:sp>
      <p:sp>
        <p:nvSpPr>
          <p:cNvPr id="26" name="矢印: 右 25">
            <a:extLst>
              <a:ext uri="{FF2B5EF4-FFF2-40B4-BE49-F238E27FC236}">
                <a16:creationId xmlns:a16="http://schemas.microsoft.com/office/drawing/2014/main" id="{861F55EF-9CF6-4FC4-8F2E-156A10B48E87}"/>
              </a:ext>
            </a:extLst>
          </p:cNvPr>
          <p:cNvSpPr/>
          <p:nvPr/>
        </p:nvSpPr>
        <p:spPr>
          <a:xfrm>
            <a:off x="2039993" y="5578544"/>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9A3D282C-741F-418C-A51C-50CF9BF6496E}"/>
              </a:ext>
            </a:extLst>
          </p:cNvPr>
          <p:cNvSpPr txBox="1"/>
          <p:nvPr/>
        </p:nvSpPr>
        <p:spPr>
          <a:xfrm>
            <a:off x="911335" y="5668868"/>
            <a:ext cx="7949130" cy="530087"/>
          </a:xfrm>
          <a:prstGeom prst="rect">
            <a:avLst/>
          </a:prstGeom>
        </p:spPr>
        <p:txBody>
          <a:bodyPr vert="horz" wrap="square" lIns="91440" tIns="45720" rIns="91440" bIns="45720" rtlCol="0" anchor="ctr">
            <a:noAutofit/>
          </a:bodyPr>
          <a:lstStyle/>
          <a:p>
            <a:pPr algn="ctr"/>
            <a:r>
              <a:rPr lang="ja-JP" altLang="en-US" sz="2400" b="1" u="sng" dirty="0"/>
              <a:t>次にどこが問題になるかを</a:t>
            </a:r>
            <a:endParaRPr lang="en-US" altLang="ja-JP" sz="2400" b="1" u="sng" dirty="0"/>
          </a:p>
          <a:p>
            <a:pPr algn="ctr"/>
            <a:r>
              <a:rPr lang="ja-JP" altLang="en-US" sz="2400" b="1" u="sng" dirty="0"/>
              <a:t>考えて再配置する必要がある</a:t>
            </a:r>
            <a:endParaRPr kumimoji="1" lang="ja-JP" altLang="en-US" sz="2400" b="1" u="sng" dirty="0"/>
          </a:p>
        </p:txBody>
      </p:sp>
    </p:spTree>
    <p:extLst>
      <p:ext uri="{BB962C8B-B14F-4D97-AF65-F5344CB8AC3E}">
        <p14:creationId xmlns:p14="http://schemas.microsoft.com/office/powerpoint/2010/main" val="3282852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角丸四角形 5">
            <a:extLst>
              <a:ext uri="{FF2B5EF4-FFF2-40B4-BE49-F238E27FC236}">
                <a16:creationId xmlns:a16="http://schemas.microsoft.com/office/drawing/2014/main" id="{92351D4F-B6D9-4D01-85ED-17F43636D629}"/>
              </a:ext>
            </a:extLst>
          </p:cNvPr>
          <p:cNvSpPr/>
          <p:nvPr/>
        </p:nvSpPr>
        <p:spPr>
          <a:xfrm>
            <a:off x="222025" y="2367275"/>
            <a:ext cx="8507366" cy="2891945"/>
          </a:xfrm>
          <a:prstGeom prst="roundRect">
            <a:avLst>
              <a:gd name="adj" fmla="val 5680"/>
            </a:avLst>
          </a:prstGeom>
        </p:spPr>
        <p:style>
          <a:lnRef idx="2">
            <a:schemeClr val="dk1"/>
          </a:lnRef>
          <a:fillRef idx="1">
            <a:schemeClr val="lt1"/>
          </a:fillRef>
          <a:effectRef idx="0">
            <a:schemeClr val="dk1"/>
          </a:effectRef>
          <a:fontRef idx="minor">
            <a:schemeClr val="dk1"/>
          </a:fontRef>
        </p:style>
        <p:txBody>
          <a:bodyPr rtlCol="0" anchor="t"/>
          <a:lstStyle/>
          <a:p>
            <a:pPr algn="ctr"/>
            <a:endParaRPr lang="ja-JP" altLang="en-US" sz="2400" b="1" dirty="0">
              <a:latin typeface="ＭＳ Ｐゴシック" panose="020B0600070205080204" pitchFamily="50" charset="-128"/>
              <a:ea typeface="ＭＳ Ｐゴシック" panose="020B0600070205080204" pitchFamily="50" charset="-128"/>
            </a:endParaRPr>
          </a:p>
        </p:txBody>
      </p:sp>
      <p:sp>
        <p:nvSpPr>
          <p:cNvPr id="2" name="タイトル 1">
            <a:extLst>
              <a:ext uri="{FF2B5EF4-FFF2-40B4-BE49-F238E27FC236}">
                <a16:creationId xmlns:a16="http://schemas.microsoft.com/office/drawing/2014/main" id="{E143EA71-517F-448D-BA0F-E9256DECDFDF}"/>
              </a:ext>
            </a:extLst>
          </p:cNvPr>
          <p:cNvSpPr>
            <a:spLocks noGrp="1"/>
          </p:cNvSpPr>
          <p:nvPr>
            <p:ph type="title"/>
          </p:nvPr>
        </p:nvSpPr>
        <p:spPr/>
        <p:txBody>
          <a:bodyPr/>
          <a:lstStyle/>
          <a:p>
            <a:r>
              <a:rPr kumimoji="1" lang="ja-JP" altLang="en-US" dirty="0"/>
              <a:t>研究目的</a:t>
            </a:r>
          </a:p>
        </p:txBody>
      </p:sp>
      <p:sp>
        <p:nvSpPr>
          <p:cNvPr id="4" name="テキスト ボックス 3">
            <a:extLst>
              <a:ext uri="{FF2B5EF4-FFF2-40B4-BE49-F238E27FC236}">
                <a16:creationId xmlns:a16="http://schemas.microsoft.com/office/drawing/2014/main" id="{3323CECA-9264-4D23-8636-E8F150122BE1}"/>
              </a:ext>
            </a:extLst>
          </p:cNvPr>
          <p:cNvSpPr txBox="1"/>
          <p:nvPr/>
        </p:nvSpPr>
        <p:spPr>
          <a:xfrm>
            <a:off x="295328" y="1522122"/>
            <a:ext cx="6860840" cy="528194"/>
          </a:xfrm>
          <a:prstGeom prst="rect">
            <a:avLst/>
          </a:prstGeom>
        </p:spPr>
        <p:txBody>
          <a:bodyPr vert="horz" wrap="square" lIns="91440" tIns="45720" rIns="91440" bIns="45720" rtlCol="0" anchor="ctr">
            <a:noAutofit/>
          </a:bodyPr>
          <a:lstStyle/>
          <a:p>
            <a:r>
              <a:rPr kumimoji="1" lang="ja-JP" altLang="en-US" sz="2800" dirty="0">
                <a:latin typeface="ＭＳ Ｐゴシック" panose="020B0600070205080204" pitchFamily="50" charset="-128"/>
                <a:ea typeface="ＭＳ Ｐゴシック" panose="020B0600070205080204" pitchFamily="50" charset="-128"/>
              </a:rPr>
              <a:t>先行研究では</a:t>
            </a: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5" name="テキスト ボックス 4">
            <a:extLst>
              <a:ext uri="{FF2B5EF4-FFF2-40B4-BE49-F238E27FC236}">
                <a16:creationId xmlns:a16="http://schemas.microsoft.com/office/drawing/2014/main" id="{DC8EB136-A0EC-4285-A279-0B7CD026D972}"/>
              </a:ext>
            </a:extLst>
          </p:cNvPr>
          <p:cNvSpPr txBox="1"/>
          <p:nvPr/>
        </p:nvSpPr>
        <p:spPr>
          <a:xfrm>
            <a:off x="471388" y="2635305"/>
            <a:ext cx="6684775" cy="454360"/>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a:t>
            </a:r>
            <a:r>
              <a:rPr kumimoji="1" lang="ja-JP" altLang="en-US" sz="2000" dirty="0">
                <a:solidFill>
                  <a:srgbClr val="FF0000"/>
                </a:solidFill>
                <a:latin typeface="ＭＳ Ｐゴシック" panose="020B0600070205080204" pitchFamily="50" charset="-128"/>
                <a:ea typeface="ＭＳ Ｐゴシック" panose="020B0600070205080204" pitchFamily="50" charset="-128"/>
              </a:rPr>
              <a:t>移動時間</a:t>
            </a:r>
            <a:r>
              <a:rPr kumimoji="1" lang="ja-JP" altLang="en-US" sz="2000" dirty="0">
                <a:latin typeface="ＭＳ Ｐゴシック" panose="020B0600070205080204" pitchFamily="50" charset="-128"/>
                <a:ea typeface="ＭＳ Ｐゴシック" panose="020B0600070205080204" pitchFamily="50" charset="-128"/>
              </a:rPr>
              <a:t>を考慮していなかった　</a:t>
            </a:r>
          </a:p>
        </p:txBody>
      </p:sp>
      <p:sp>
        <p:nvSpPr>
          <p:cNvPr id="6" name="矢印: 右 5">
            <a:extLst>
              <a:ext uri="{FF2B5EF4-FFF2-40B4-BE49-F238E27FC236}">
                <a16:creationId xmlns:a16="http://schemas.microsoft.com/office/drawing/2014/main" id="{82DD94F0-0CDE-4DD0-9A0C-A301B3D939FA}"/>
              </a:ext>
            </a:extLst>
          </p:cNvPr>
          <p:cNvSpPr/>
          <p:nvPr/>
        </p:nvSpPr>
        <p:spPr>
          <a:xfrm>
            <a:off x="4270975" y="2544432"/>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7" name="テキスト ボックス 6">
            <a:extLst>
              <a:ext uri="{FF2B5EF4-FFF2-40B4-BE49-F238E27FC236}">
                <a16:creationId xmlns:a16="http://schemas.microsoft.com/office/drawing/2014/main" id="{010BC9A9-F061-4520-ABEB-0A1A31C4F30A}"/>
              </a:ext>
            </a:extLst>
          </p:cNvPr>
          <p:cNvSpPr txBox="1"/>
          <p:nvPr/>
        </p:nvSpPr>
        <p:spPr>
          <a:xfrm>
            <a:off x="5264899" y="2544438"/>
            <a:ext cx="3464497" cy="590663"/>
          </a:xfrm>
          <a:prstGeom prst="rect">
            <a:avLst/>
          </a:prstGeom>
        </p:spPr>
        <p:txBody>
          <a:bodyPr vert="horz" wrap="square" lIns="91440" tIns="45720" rIns="91440" bIns="45720" rtlCol="0" anchor="ctr">
            <a:noAutofit/>
          </a:bodyPr>
          <a:lstStyle/>
          <a:p>
            <a:r>
              <a:rPr kumimoji="1" lang="en-US" altLang="ja-JP" sz="2000" dirty="0">
                <a:latin typeface="ＭＳ Ｐゴシック" panose="020B0600070205080204" pitchFamily="50" charset="-128"/>
                <a:ea typeface="ＭＳ Ｐゴシック" panose="020B0600070205080204" pitchFamily="50" charset="-128"/>
              </a:rPr>
              <a:t>NAVITIME API</a:t>
            </a:r>
            <a:r>
              <a:rPr kumimoji="1" lang="ja-JP" altLang="en-US" sz="2000" dirty="0">
                <a:latin typeface="ＭＳ Ｐゴシック" panose="020B0600070205080204" pitchFamily="50" charset="-128"/>
                <a:ea typeface="ＭＳ Ｐゴシック" panose="020B0600070205080204" pitchFamily="50" charset="-128"/>
              </a:rPr>
              <a:t>などを用いて実際の地図を用いる</a:t>
            </a:r>
          </a:p>
        </p:txBody>
      </p:sp>
      <p:sp>
        <p:nvSpPr>
          <p:cNvPr id="8" name="テキスト ボックス 7">
            <a:extLst>
              <a:ext uri="{FF2B5EF4-FFF2-40B4-BE49-F238E27FC236}">
                <a16:creationId xmlns:a16="http://schemas.microsoft.com/office/drawing/2014/main" id="{783899B8-BBBB-466A-B6E3-889414A752D5}"/>
              </a:ext>
            </a:extLst>
          </p:cNvPr>
          <p:cNvSpPr txBox="1"/>
          <p:nvPr/>
        </p:nvSpPr>
        <p:spPr>
          <a:xfrm>
            <a:off x="471388" y="3549704"/>
            <a:ext cx="3578087" cy="533873"/>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・フランスでの実証実験が元</a:t>
            </a:r>
          </a:p>
        </p:txBody>
      </p:sp>
      <p:sp>
        <p:nvSpPr>
          <p:cNvPr id="9" name="矢印: 右 8">
            <a:extLst>
              <a:ext uri="{FF2B5EF4-FFF2-40B4-BE49-F238E27FC236}">
                <a16:creationId xmlns:a16="http://schemas.microsoft.com/office/drawing/2014/main" id="{276668ED-78EC-460D-A131-D2404226A981}"/>
              </a:ext>
            </a:extLst>
          </p:cNvPr>
          <p:cNvSpPr/>
          <p:nvPr/>
        </p:nvSpPr>
        <p:spPr>
          <a:xfrm>
            <a:off x="4270974" y="3498589"/>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10" name="テキスト ボックス 9">
            <a:extLst>
              <a:ext uri="{FF2B5EF4-FFF2-40B4-BE49-F238E27FC236}">
                <a16:creationId xmlns:a16="http://schemas.microsoft.com/office/drawing/2014/main" id="{995B361B-3AAB-415E-A364-5214B09E9035}"/>
              </a:ext>
            </a:extLst>
          </p:cNvPr>
          <p:cNvSpPr txBox="1"/>
          <p:nvPr/>
        </p:nvSpPr>
        <p:spPr>
          <a:xfrm>
            <a:off x="5264899" y="3498589"/>
            <a:ext cx="3464497" cy="590663"/>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東京駅周辺での</a:t>
            </a:r>
            <a:r>
              <a:rPr kumimoji="1" lang="ja-JP" altLang="en-US" sz="2000" dirty="0">
                <a:solidFill>
                  <a:srgbClr val="FF0000"/>
                </a:solidFill>
                <a:latin typeface="ＭＳ Ｐゴシック" panose="020B0600070205080204" pitchFamily="50" charset="-128"/>
                <a:ea typeface="ＭＳ Ｐゴシック" panose="020B0600070205080204" pitchFamily="50" charset="-128"/>
              </a:rPr>
              <a:t>実際のデータ</a:t>
            </a:r>
            <a:r>
              <a:rPr kumimoji="1" lang="ja-JP" altLang="en-US" sz="2000" dirty="0">
                <a:latin typeface="ＭＳ Ｐゴシック" panose="020B0600070205080204" pitchFamily="50" charset="-128"/>
                <a:ea typeface="ＭＳ Ｐゴシック" panose="020B0600070205080204" pitchFamily="50" charset="-128"/>
              </a:rPr>
              <a:t>を用いる</a:t>
            </a:r>
          </a:p>
        </p:txBody>
      </p:sp>
      <p:sp>
        <p:nvSpPr>
          <p:cNvPr id="11" name="テキスト ボックス 10">
            <a:extLst>
              <a:ext uri="{FF2B5EF4-FFF2-40B4-BE49-F238E27FC236}">
                <a16:creationId xmlns:a16="http://schemas.microsoft.com/office/drawing/2014/main" id="{503754A7-EA64-4A6A-9077-C9CC53F2F5D6}"/>
              </a:ext>
            </a:extLst>
          </p:cNvPr>
          <p:cNvSpPr txBox="1"/>
          <p:nvPr/>
        </p:nvSpPr>
        <p:spPr>
          <a:xfrm>
            <a:off x="471388" y="4490725"/>
            <a:ext cx="3578087" cy="533873"/>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・再配置はすべて従業員による</a:t>
            </a:r>
          </a:p>
        </p:txBody>
      </p:sp>
      <p:sp>
        <p:nvSpPr>
          <p:cNvPr id="12" name="矢印: 右 11">
            <a:extLst>
              <a:ext uri="{FF2B5EF4-FFF2-40B4-BE49-F238E27FC236}">
                <a16:creationId xmlns:a16="http://schemas.microsoft.com/office/drawing/2014/main" id="{210B28E4-055A-4326-BFE8-729C007D3AFC}"/>
              </a:ext>
            </a:extLst>
          </p:cNvPr>
          <p:cNvSpPr/>
          <p:nvPr/>
        </p:nvSpPr>
        <p:spPr>
          <a:xfrm>
            <a:off x="4270974" y="4439610"/>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13" name="テキスト ボックス 12">
            <a:extLst>
              <a:ext uri="{FF2B5EF4-FFF2-40B4-BE49-F238E27FC236}">
                <a16:creationId xmlns:a16="http://schemas.microsoft.com/office/drawing/2014/main" id="{6DA23E33-220E-41D8-91E8-1B5491F50B5E}"/>
              </a:ext>
            </a:extLst>
          </p:cNvPr>
          <p:cNvSpPr txBox="1"/>
          <p:nvPr/>
        </p:nvSpPr>
        <p:spPr>
          <a:xfrm>
            <a:off x="5042874" y="4406211"/>
            <a:ext cx="3879101" cy="590663"/>
          </a:xfrm>
          <a:prstGeom prst="rect">
            <a:avLst/>
          </a:prstGeom>
        </p:spPr>
        <p:txBody>
          <a:bodyPr vert="horz" wrap="square" lIns="91440" tIns="45720" rIns="91440" bIns="45720" rtlCol="0" anchor="ctr">
            <a:noAutofit/>
          </a:bodyPr>
          <a:lstStyle/>
          <a:p>
            <a:r>
              <a:rPr kumimoji="1" lang="ja-JP" altLang="en-US" sz="2400" dirty="0">
                <a:latin typeface="ＭＳ Ｐゴシック" panose="020B0600070205080204" pitchFamily="50" charset="-128"/>
                <a:ea typeface="ＭＳ Ｐゴシック" panose="020B0600070205080204" pitchFamily="50" charset="-128"/>
              </a:rPr>
              <a:t>より低コストで実現するため</a:t>
            </a:r>
            <a:endParaRPr kumimoji="1" lang="en-US" altLang="ja-JP" sz="2400" dirty="0">
              <a:latin typeface="ＭＳ Ｐゴシック" panose="020B0600070205080204" pitchFamily="50" charset="-128"/>
              <a:ea typeface="ＭＳ Ｐゴシック" panose="020B0600070205080204" pitchFamily="50" charset="-128"/>
            </a:endParaRPr>
          </a:p>
          <a:p>
            <a:r>
              <a:rPr kumimoji="1" lang="ja-JP" altLang="en-US" sz="2400" dirty="0">
                <a:solidFill>
                  <a:srgbClr val="FF0000"/>
                </a:solidFill>
                <a:latin typeface="ＭＳ Ｐゴシック" panose="020B0600070205080204" pitchFamily="50" charset="-128"/>
                <a:ea typeface="ＭＳ Ｐゴシック" panose="020B0600070205080204" pitchFamily="50" charset="-128"/>
              </a:rPr>
              <a:t>利用者による再配置</a:t>
            </a:r>
            <a:r>
              <a:rPr kumimoji="1" lang="ja-JP" altLang="en-US" sz="2400" dirty="0">
                <a:latin typeface="ＭＳ Ｐゴシック" panose="020B0600070205080204" pitchFamily="50" charset="-128"/>
                <a:ea typeface="ＭＳ Ｐゴシック" panose="020B0600070205080204" pitchFamily="50" charset="-128"/>
              </a:rPr>
              <a:t>も考慮</a:t>
            </a:r>
          </a:p>
        </p:txBody>
      </p:sp>
    </p:spTree>
    <p:extLst>
      <p:ext uri="{BB962C8B-B14F-4D97-AF65-F5344CB8AC3E}">
        <p14:creationId xmlns:p14="http://schemas.microsoft.com/office/powerpoint/2010/main" val="3484838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四角形: 角を丸くする 52">
            <a:extLst>
              <a:ext uri="{FF2B5EF4-FFF2-40B4-BE49-F238E27FC236}">
                <a16:creationId xmlns:a16="http://schemas.microsoft.com/office/drawing/2014/main" id="{B33A0799-F80C-4F12-A2B3-48B99BF8E35B}"/>
              </a:ext>
            </a:extLst>
          </p:cNvPr>
          <p:cNvSpPr/>
          <p:nvPr/>
        </p:nvSpPr>
        <p:spPr>
          <a:xfrm>
            <a:off x="834887" y="2370049"/>
            <a:ext cx="2652843" cy="255168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231B740-C544-48C9-8DB3-1DEF708A6272}"/>
              </a:ext>
            </a:extLst>
          </p:cNvPr>
          <p:cNvSpPr>
            <a:spLocks noGrp="1"/>
          </p:cNvSpPr>
          <p:nvPr>
            <p:ph type="title"/>
          </p:nvPr>
        </p:nvSpPr>
        <p:spPr/>
        <p:txBody>
          <a:bodyPr/>
          <a:lstStyle/>
          <a:p>
            <a:r>
              <a:rPr kumimoji="1" lang="ja-JP" altLang="en-US" dirty="0"/>
              <a:t>研究手法</a:t>
            </a:r>
          </a:p>
        </p:txBody>
      </p:sp>
      <p:sp>
        <p:nvSpPr>
          <p:cNvPr id="4" name="テキスト ボックス 3">
            <a:extLst>
              <a:ext uri="{FF2B5EF4-FFF2-40B4-BE49-F238E27FC236}">
                <a16:creationId xmlns:a16="http://schemas.microsoft.com/office/drawing/2014/main" id="{24F6B227-84C3-48EB-A1B5-CC000C53C96B}"/>
              </a:ext>
            </a:extLst>
          </p:cNvPr>
          <p:cNvSpPr txBox="1"/>
          <p:nvPr/>
        </p:nvSpPr>
        <p:spPr>
          <a:xfrm>
            <a:off x="357803" y="1260864"/>
            <a:ext cx="6860840" cy="528194"/>
          </a:xfrm>
          <a:prstGeom prst="rect">
            <a:avLst/>
          </a:prstGeom>
        </p:spPr>
        <p:txBody>
          <a:bodyPr vert="horz" wrap="square" lIns="91440" tIns="45720" rIns="91440" bIns="45720" rtlCol="0" anchor="ctr">
            <a:noAutofit/>
          </a:bodyPr>
          <a:lstStyle/>
          <a:p>
            <a:r>
              <a:rPr kumimoji="1" lang="ja-JP" altLang="en-US" sz="2800" dirty="0">
                <a:latin typeface="ＭＳ Ｐゴシック" panose="020B0600070205080204" pitchFamily="50" charset="-128"/>
                <a:ea typeface="ＭＳ Ｐゴシック" panose="020B0600070205080204" pitchFamily="50" charset="-128"/>
              </a:rPr>
              <a:t>入力データについて</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6" name="正方形/長方形 5">
            <a:extLst>
              <a:ext uri="{FF2B5EF4-FFF2-40B4-BE49-F238E27FC236}">
                <a16:creationId xmlns:a16="http://schemas.microsoft.com/office/drawing/2014/main" id="{CEF565F0-4187-4944-82B1-58B05B9CAFA3}"/>
              </a:ext>
            </a:extLst>
          </p:cNvPr>
          <p:cNvSpPr/>
          <p:nvPr/>
        </p:nvSpPr>
        <p:spPr>
          <a:xfrm>
            <a:off x="1192696" y="2601212"/>
            <a:ext cx="2044621" cy="2044621"/>
          </a:xfrm>
          <a:prstGeom prst="rect">
            <a:avLst/>
          </a:prstGeom>
          <a:noFill/>
          <a:ln w="762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7CBF83BD-0F79-40F2-AB4B-A8D6653965D1}"/>
              </a:ext>
            </a:extLst>
          </p:cNvPr>
          <p:cNvSpPr txBox="1"/>
          <p:nvPr/>
        </p:nvSpPr>
        <p:spPr>
          <a:xfrm>
            <a:off x="3487730" y="1814336"/>
            <a:ext cx="3578087" cy="688982"/>
          </a:xfrm>
          <a:prstGeom prst="rect">
            <a:avLst/>
          </a:prstGeom>
        </p:spPr>
        <p:txBody>
          <a:bodyPr vert="horz" wrap="square" lIns="91440" tIns="45720" rIns="91440" bIns="45720" rtlCol="0" anchor="ctr">
            <a:noAutofit/>
          </a:bodyPr>
          <a:lstStyle/>
          <a:p>
            <a:pPr algn="ctr"/>
            <a:r>
              <a:rPr lang="ja-JP" altLang="en-US" sz="2000" dirty="0">
                <a:latin typeface="ＭＳ Ｐゴシック" panose="020B0600070205080204" pitchFamily="50" charset="-128"/>
                <a:ea typeface="ＭＳ Ｐゴシック" panose="020B0600070205080204" pitchFamily="50" charset="-128"/>
              </a:rPr>
              <a:t>ステーション</a:t>
            </a:r>
            <a:r>
              <a:rPr lang="en-US" altLang="ja-JP" sz="2000" i="1" dirty="0">
                <a:latin typeface="ＭＳ Ｐゴシック" panose="020B0600070205080204" pitchFamily="50" charset="-128"/>
                <a:ea typeface="ＭＳ Ｐゴシック" panose="020B0600070205080204" pitchFamily="50" charset="-128"/>
              </a:rPr>
              <a:t>j</a:t>
            </a:r>
          </a:p>
          <a:p>
            <a:pPr algn="ctr"/>
            <a:r>
              <a:rPr lang="ja-JP" altLang="en-US" sz="2000" dirty="0">
                <a:latin typeface="ＭＳ Ｐゴシック" panose="020B0600070205080204" pitchFamily="50" charset="-128"/>
                <a:ea typeface="ＭＳ Ｐゴシック" panose="020B0600070205080204" pitchFamily="50" charset="-128"/>
              </a:rPr>
              <a:t>座標</a:t>
            </a:r>
            <a:r>
              <a:rPr lang="en-US" altLang="ja-JP" sz="2000" dirty="0">
                <a:latin typeface="ＭＳ Ｐゴシック" panose="020B0600070205080204" pitchFamily="50" charset="-128"/>
                <a:ea typeface="ＭＳ Ｐゴシック" panose="020B0600070205080204" pitchFamily="50" charset="-128"/>
              </a:rPr>
              <a:t>(35.199919, 139.677477)</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33" name="テキスト ボックス 32">
            <a:extLst>
              <a:ext uri="{FF2B5EF4-FFF2-40B4-BE49-F238E27FC236}">
                <a16:creationId xmlns:a16="http://schemas.microsoft.com/office/drawing/2014/main" id="{28175C9E-5494-48DD-8F47-809C740B1204}"/>
              </a:ext>
            </a:extLst>
          </p:cNvPr>
          <p:cNvSpPr txBox="1"/>
          <p:nvPr/>
        </p:nvSpPr>
        <p:spPr>
          <a:xfrm>
            <a:off x="3361929" y="4472999"/>
            <a:ext cx="3578087" cy="688982"/>
          </a:xfrm>
          <a:prstGeom prst="rect">
            <a:avLst/>
          </a:prstGeom>
        </p:spPr>
        <p:txBody>
          <a:bodyPr vert="horz" wrap="square" lIns="91440" tIns="45720" rIns="91440" bIns="45720" rtlCol="0" anchor="ctr">
            <a:noAutofit/>
          </a:bodyPr>
          <a:lstStyle/>
          <a:p>
            <a:pPr algn="ctr"/>
            <a:r>
              <a:rPr lang="ja-JP" altLang="en-US" sz="2000" dirty="0">
                <a:latin typeface="ＭＳ Ｐゴシック" panose="020B0600070205080204" pitchFamily="50" charset="-128"/>
                <a:ea typeface="ＭＳ Ｐゴシック" panose="020B0600070205080204" pitchFamily="50" charset="-128"/>
              </a:rPr>
              <a:t>ステーション</a:t>
            </a:r>
            <a:r>
              <a:rPr lang="en-US" altLang="ja-JP" sz="2000" i="1" dirty="0">
                <a:latin typeface="ＭＳ Ｐゴシック" panose="020B0600070205080204" pitchFamily="50" charset="-128"/>
                <a:ea typeface="ＭＳ Ｐゴシック" panose="020B0600070205080204" pitchFamily="50" charset="-128"/>
              </a:rPr>
              <a:t>i</a:t>
            </a:r>
          </a:p>
          <a:p>
            <a:pPr algn="ctr"/>
            <a:r>
              <a:rPr lang="ja-JP" altLang="en-US" sz="2000" dirty="0">
                <a:latin typeface="ＭＳ Ｐゴシック" panose="020B0600070205080204" pitchFamily="50" charset="-128"/>
                <a:ea typeface="ＭＳ Ｐゴシック" panose="020B0600070205080204" pitchFamily="50" charset="-128"/>
              </a:rPr>
              <a:t>座標</a:t>
            </a:r>
            <a:r>
              <a:rPr lang="en-US" altLang="ja-JP" sz="2000" dirty="0">
                <a:latin typeface="ＭＳ Ｐゴシック" panose="020B0600070205080204" pitchFamily="50" charset="-128"/>
                <a:ea typeface="ＭＳ Ｐゴシック" panose="020B0600070205080204" pitchFamily="50" charset="-128"/>
              </a:rPr>
              <a:t>(35.199919, 139.677477)</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34" name="矢印: 右 33">
            <a:extLst>
              <a:ext uri="{FF2B5EF4-FFF2-40B4-BE49-F238E27FC236}">
                <a16:creationId xmlns:a16="http://schemas.microsoft.com/office/drawing/2014/main" id="{B105707D-D6D2-4F44-80E9-6F5516AD6D2D}"/>
              </a:ext>
            </a:extLst>
          </p:cNvPr>
          <p:cNvSpPr/>
          <p:nvPr/>
        </p:nvSpPr>
        <p:spPr>
          <a:xfrm rot="1461642">
            <a:off x="2637106" y="4412095"/>
            <a:ext cx="1007326" cy="4003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grpSp>
        <p:nvGrpSpPr>
          <p:cNvPr id="36" name="グループ化 35">
            <a:extLst>
              <a:ext uri="{FF2B5EF4-FFF2-40B4-BE49-F238E27FC236}">
                <a16:creationId xmlns:a16="http://schemas.microsoft.com/office/drawing/2014/main" id="{68FB96A2-7798-459B-ABE7-36E27766715D}"/>
              </a:ext>
            </a:extLst>
          </p:cNvPr>
          <p:cNvGrpSpPr/>
          <p:nvPr/>
        </p:nvGrpSpPr>
        <p:grpSpPr>
          <a:xfrm>
            <a:off x="1928935" y="2688004"/>
            <a:ext cx="1360680" cy="849355"/>
            <a:chOff x="1928935" y="2688004"/>
            <a:chExt cx="1360680" cy="849355"/>
          </a:xfrm>
        </p:grpSpPr>
        <p:grpSp>
          <p:nvGrpSpPr>
            <p:cNvPr id="31" name="グループ化 30">
              <a:extLst>
                <a:ext uri="{FF2B5EF4-FFF2-40B4-BE49-F238E27FC236}">
                  <a16:creationId xmlns:a16="http://schemas.microsoft.com/office/drawing/2014/main" id="{6344775C-2EFC-46C4-AB6B-7221534133D8}"/>
                </a:ext>
              </a:extLst>
            </p:cNvPr>
            <p:cNvGrpSpPr/>
            <p:nvPr/>
          </p:nvGrpSpPr>
          <p:grpSpPr>
            <a:xfrm>
              <a:off x="2321468" y="2688004"/>
              <a:ext cx="471399" cy="486541"/>
              <a:chOff x="3799588" y="3191881"/>
              <a:chExt cx="942797" cy="973082"/>
            </a:xfrm>
          </p:grpSpPr>
          <p:sp>
            <p:nvSpPr>
              <p:cNvPr id="30" name="正方形/長方形 29">
                <a:extLst>
                  <a:ext uri="{FF2B5EF4-FFF2-40B4-BE49-F238E27FC236}">
                    <a16:creationId xmlns:a16="http://schemas.microsoft.com/office/drawing/2014/main" id="{F7E70681-7B4D-4917-A54F-47BE690DFB10}"/>
                  </a:ext>
                </a:extLst>
              </p:cNvPr>
              <p:cNvSpPr/>
              <p:nvPr/>
            </p:nvSpPr>
            <p:spPr>
              <a:xfrm>
                <a:off x="3799588" y="3566729"/>
                <a:ext cx="942797" cy="5982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E66605E7-8797-4F13-8C27-C926D12A705D}"/>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5555A512-8088-44BD-A8D2-C3BA3BC53004}"/>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3DA1216B-EAAB-4766-83C7-DC9B1F8E27EB}"/>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32214CD7-9A29-4D0C-9C22-1CAEFE9A2B70}"/>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二等辺三角形 28">
                <a:extLst>
                  <a:ext uri="{FF2B5EF4-FFF2-40B4-BE49-F238E27FC236}">
                    <a16:creationId xmlns:a16="http://schemas.microsoft.com/office/drawing/2014/main" id="{10C4238B-478C-463F-BDC5-3EF998DDC0BC}"/>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5" name="テキスト ボックス 34">
              <a:extLst>
                <a:ext uri="{FF2B5EF4-FFF2-40B4-BE49-F238E27FC236}">
                  <a16:creationId xmlns:a16="http://schemas.microsoft.com/office/drawing/2014/main" id="{E67B2E24-2C97-4A86-A283-99A3DB948BF6}"/>
                </a:ext>
              </a:extLst>
            </p:cNvPr>
            <p:cNvSpPr txBox="1"/>
            <p:nvPr/>
          </p:nvSpPr>
          <p:spPr>
            <a:xfrm>
              <a:off x="1928935" y="3152445"/>
              <a:ext cx="1360680"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p>
          </p:txBody>
        </p:sp>
      </p:grpSp>
      <p:grpSp>
        <p:nvGrpSpPr>
          <p:cNvPr id="37" name="グループ化 36">
            <a:extLst>
              <a:ext uri="{FF2B5EF4-FFF2-40B4-BE49-F238E27FC236}">
                <a16:creationId xmlns:a16="http://schemas.microsoft.com/office/drawing/2014/main" id="{257CCE9E-85CE-40C9-9179-F7A755CC9DC6}"/>
              </a:ext>
            </a:extLst>
          </p:cNvPr>
          <p:cNvGrpSpPr/>
          <p:nvPr/>
        </p:nvGrpSpPr>
        <p:grpSpPr>
          <a:xfrm>
            <a:off x="1472262" y="3694172"/>
            <a:ext cx="1360680" cy="849355"/>
            <a:chOff x="1928935" y="2688004"/>
            <a:chExt cx="1360680" cy="849355"/>
          </a:xfrm>
        </p:grpSpPr>
        <p:grpSp>
          <p:nvGrpSpPr>
            <p:cNvPr id="38" name="グループ化 37">
              <a:extLst>
                <a:ext uri="{FF2B5EF4-FFF2-40B4-BE49-F238E27FC236}">
                  <a16:creationId xmlns:a16="http://schemas.microsoft.com/office/drawing/2014/main" id="{A3B998B2-58C0-47CD-8740-78A33F91F32E}"/>
                </a:ext>
              </a:extLst>
            </p:cNvPr>
            <p:cNvGrpSpPr/>
            <p:nvPr/>
          </p:nvGrpSpPr>
          <p:grpSpPr>
            <a:xfrm>
              <a:off x="2321468" y="2688004"/>
              <a:ext cx="471399" cy="486541"/>
              <a:chOff x="3799588" y="3191881"/>
              <a:chExt cx="942797" cy="973082"/>
            </a:xfrm>
          </p:grpSpPr>
          <p:sp>
            <p:nvSpPr>
              <p:cNvPr id="45" name="正方形/長方形 44">
                <a:extLst>
                  <a:ext uri="{FF2B5EF4-FFF2-40B4-BE49-F238E27FC236}">
                    <a16:creationId xmlns:a16="http://schemas.microsoft.com/office/drawing/2014/main" id="{3E7D77C1-3DE3-432A-9B1B-99ABB492DAC3}"/>
                  </a:ext>
                </a:extLst>
              </p:cNvPr>
              <p:cNvSpPr/>
              <p:nvPr/>
            </p:nvSpPr>
            <p:spPr>
              <a:xfrm>
                <a:off x="3799588" y="3566729"/>
                <a:ext cx="942797" cy="5982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EE54390B-749C-4D0E-9351-E222BFEF8C8C}"/>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6B0F8484-03B6-4EF3-96AA-2650D68570E1}"/>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1A777220-C1D6-4296-82A9-6E87721092E1}"/>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6BF2C5E1-89D0-46F8-83BF-6D5B94C3D7E6}"/>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二等辺三角形 43">
                <a:extLst>
                  <a:ext uri="{FF2B5EF4-FFF2-40B4-BE49-F238E27FC236}">
                    <a16:creationId xmlns:a16="http://schemas.microsoft.com/office/drawing/2014/main" id="{F9B6ED05-BA8B-40CA-AA8D-449D571836DE}"/>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テキスト ボックス 38">
              <a:extLst>
                <a:ext uri="{FF2B5EF4-FFF2-40B4-BE49-F238E27FC236}">
                  <a16:creationId xmlns:a16="http://schemas.microsoft.com/office/drawing/2014/main" id="{BD437728-7CB3-4449-8CB9-B6660D57984F}"/>
                </a:ext>
              </a:extLst>
            </p:cNvPr>
            <p:cNvSpPr txBox="1"/>
            <p:nvPr/>
          </p:nvSpPr>
          <p:spPr>
            <a:xfrm>
              <a:off x="1928935" y="3152445"/>
              <a:ext cx="1360680"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p>
          </p:txBody>
        </p:sp>
      </p:grpSp>
      <p:sp>
        <p:nvSpPr>
          <p:cNvPr id="46" name="テキスト ボックス 45">
            <a:extLst>
              <a:ext uri="{FF2B5EF4-FFF2-40B4-BE49-F238E27FC236}">
                <a16:creationId xmlns:a16="http://schemas.microsoft.com/office/drawing/2014/main" id="{7C43D415-869D-4B3B-BBB2-E4A89791A5E7}"/>
              </a:ext>
            </a:extLst>
          </p:cNvPr>
          <p:cNvSpPr txBox="1"/>
          <p:nvPr/>
        </p:nvSpPr>
        <p:spPr>
          <a:xfrm>
            <a:off x="3697365" y="3257867"/>
            <a:ext cx="2044622" cy="512836"/>
          </a:xfrm>
          <a:prstGeom prst="rect">
            <a:avLst/>
          </a:prstGeom>
          <a:solidFill>
            <a:srgbClr val="00B050"/>
          </a:solidFill>
        </p:spPr>
        <p:txBody>
          <a:bodyPr vert="horz" wrap="square" lIns="91440" tIns="45720" rIns="91440" bIns="45720" rtlCol="0" anchor="ctr">
            <a:noAutofit/>
          </a:bodyPr>
          <a:lstStyle/>
          <a:p>
            <a:pPr algn="ctr"/>
            <a:r>
              <a:rPr kumimoji="1" lang="en-US" altLang="ja-JP" sz="2000" dirty="0">
                <a:solidFill>
                  <a:schemeClr val="bg1"/>
                </a:solidFill>
                <a:latin typeface="ＭＳ Ｐゴシック" panose="020B0600070205080204" pitchFamily="50" charset="-128"/>
                <a:ea typeface="ＭＳ Ｐゴシック" panose="020B0600070205080204" pitchFamily="50" charset="-128"/>
              </a:rPr>
              <a:t>NAVITIME API</a:t>
            </a:r>
            <a:endParaRPr kumimoji="1" lang="ja-JP" altLang="en-US" sz="2000" dirty="0">
              <a:solidFill>
                <a:schemeClr val="bg1"/>
              </a:solidFill>
              <a:latin typeface="ＭＳ Ｐゴシック" panose="020B0600070205080204" pitchFamily="50" charset="-128"/>
              <a:ea typeface="ＭＳ Ｐゴシック" panose="020B0600070205080204" pitchFamily="50" charset="-128"/>
            </a:endParaRPr>
          </a:p>
        </p:txBody>
      </p:sp>
      <p:sp>
        <p:nvSpPr>
          <p:cNvPr id="47" name="矢印: 右 46">
            <a:extLst>
              <a:ext uri="{FF2B5EF4-FFF2-40B4-BE49-F238E27FC236}">
                <a16:creationId xmlns:a16="http://schemas.microsoft.com/office/drawing/2014/main" id="{743B83A3-3D60-4567-B228-DA23C2372457}"/>
              </a:ext>
            </a:extLst>
          </p:cNvPr>
          <p:cNvSpPr/>
          <p:nvPr/>
        </p:nvSpPr>
        <p:spPr>
          <a:xfrm rot="5400000">
            <a:off x="4434594" y="2617865"/>
            <a:ext cx="482561" cy="4632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8" name="矢印: 右 47">
            <a:extLst>
              <a:ext uri="{FF2B5EF4-FFF2-40B4-BE49-F238E27FC236}">
                <a16:creationId xmlns:a16="http://schemas.microsoft.com/office/drawing/2014/main" id="{7C85A2EF-92D5-4071-B2E4-F4856CFD47AF}"/>
              </a:ext>
            </a:extLst>
          </p:cNvPr>
          <p:cNvSpPr/>
          <p:nvPr/>
        </p:nvSpPr>
        <p:spPr>
          <a:xfrm rot="16200000">
            <a:off x="4451470" y="3977841"/>
            <a:ext cx="457066" cy="43878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9" name="矢印: 右 48">
            <a:extLst>
              <a:ext uri="{FF2B5EF4-FFF2-40B4-BE49-F238E27FC236}">
                <a16:creationId xmlns:a16="http://schemas.microsoft.com/office/drawing/2014/main" id="{8D6695DE-495C-40FE-B3F0-950465678964}"/>
              </a:ext>
            </a:extLst>
          </p:cNvPr>
          <p:cNvSpPr/>
          <p:nvPr/>
        </p:nvSpPr>
        <p:spPr>
          <a:xfrm>
            <a:off x="6181737" y="3290513"/>
            <a:ext cx="457066" cy="438784"/>
          </a:xfrm>
          <a:prstGeom prst="rightArrow">
            <a:avLst/>
          </a:prstGeom>
          <a:solidFill>
            <a:srgbClr val="00B050"/>
          </a:solidFill>
          <a:ln>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50" name="テキスト ボックス 49">
            <a:extLst>
              <a:ext uri="{FF2B5EF4-FFF2-40B4-BE49-F238E27FC236}">
                <a16:creationId xmlns:a16="http://schemas.microsoft.com/office/drawing/2014/main" id="{BE7B2266-BD41-424F-9996-C0EE59E0E4B7}"/>
              </a:ext>
            </a:extLst>
          </p:cNvPr>
          <p:cNvSpPr txBox="1"/>
          <p:nvPr/>
        </p:nvSpPr>
        <p:spPr>
          <a:xfrm>
            <a:off x="6660683" y="3349681"/>
            <a:ext cx="1896612" cy="688982"/>
          </a:xfrm>
          <a:prstGeom prst="rect">
            <a:avLst/>
          </a:prstGeom>
        </p:spPr>
        <p:txBody>
          <a:bodyPr vert="horz" wrap="square" lIns="91440" tIns="45720" rIns="91440" bIns="45720" rtlCol="0" anchor="ctr">
            <a:noAutofit/>
          </a:bodyPr>
          <a:lstStyle/>
          <a:p>
            <a:pPr algn="ctr"/>
            <a:r>
              <a:rPr kumimoji="1" lang="ja-JP" altLang="en-US" sz="2000" dirty="0">
                <a:solidFill>
                  <a:srgbClr val="FF0000"/>
                </a:solidFill>
                <a:latin typeface="ＭＳ Ｐゴシック" panose="020B0600070205080204" pitchFamily="50" charset="-128"/>
                <a:ea typeface="ＭＳ Ｐゴシック" panose="020B0600070205080204" pitchFamily="50" charset="-128"/>
              </a:rPr>
              <a:t>距離</a:t>
            </a:r>
            <a:r>
              <a:rPr kumimoji="1" lang="en-US" altLang="ja-JP" sz="2000" dirty="0">
                <a:solidFill>
                  <a:srgbClr val="FF0000"/>
                </a:solidFill>
                <a:latin typeface="ＭＳ Ｐゴシック" panose="020B0600070205080204" pitchFamily="50" charset="-128"/>
                <a:ea typeface="ＭＳ Ｐゴシック" panose="020B0600070205080204" pitchFamily="50" charset="-128"/>
              </a:rPr>
              <a:t>:15.3km</a:t>
            </a:r>
          </a:p>
          <a:p>
            <a:pPr algn="ctr"/>
            <a:r>
              <a:rPr lang="ja-JP" altLang="en-US" sz="2000" dirty="0">
                <a:solidFill>
                  <a:srgbClr val="FF0000"/>
                </a:solidFill>
                <a:latin typeface="ＭＳ Ｐゴシック" panose="020B0600070205080204" pitchFamily="50" charset="-128"/>
                <a:ea typeface="ＭＳ Ｐゴシック" panose="020B0600070205080204" pitchFamily="50" charset="-128"/>
              </a:rPr>
              <a:t>時間</a:t>
            </a:r>
            <a:r>
              <a:rPr lang="en-US" altLang="ja-JP" sz="2000" dirty="0">
                <a:solidFill>
                  <a:srgbClr val="FF0000"/>
                </a:solidFill>
                <a:latin typeface="ＭＳ Ｐゴシック" panose="020B0600070205080204" pitchFamily="50" charset="-128"/>
                <a:ea typeface="ＭＳ Ｐゴシック" panose="020B0600070205080204" pitchFamily="50" charset="-128"/>
              </a:rPr>
              <a:t>:57</a:t>
            </a:r>
            <a:r>
              <a:rPr lang="ja-JP" altLang="en-US" sz="2000" dirty="0">
                <a:solidFill>
                  <a:srgbClr val="FF0000"/>
                </a:solidFill>
                <a:latin typeface="ＭＳ Ｐゴシック" panose="020B0600070205080204" pitchFamily="50" charset="-128"/>
                <a:ea typeface="ＭＳ Ｐゴシック" panose="020B0600070205080204" pitchFamily="50" charset="-128"/>
              </a:rPr>
              <a:t>分</a:t>
            </a:r>
            <a:endParaRPr kumimoji="1" lang="ja-JP" altLang="en-US" sz="2000" dirty="0">
              <a:solidFill>
                <a:srgbClr val="FF0000"/>
              </a:solidFill>
              <a:latin typeface="ＭＳ Ｐゴシック" panose="020B0600070205080204" pitchFamily="50" charset="-128"/>
              <a:ea typeface="ＭＳ Ｐゴシック" panose="020B0600070205080204" pitchFamily="50" charset="-128"/>
            </a:endParaRPr>
          </a:p>
        </p:txBody>
      </p:sp>
      <p:pic>
        <p:nvPicPr>
          <p:cNvPr id="51" name="Picture 8" descr="ãè»ããã¯ãã°ã©ã ãã¤ã©ã¹ããã®ç»åæ¤ç´¢çµæ">
            <a:extLst>
              <a:ext uri="{FF2B5EF4-FFF2-40B4-BE49-F238E27FC236}">
                <a16:creationId xmlns:a16="http://schemas.microsoft.com/office/drawing/2014/main" id="{9C43BFB5-50A2-4DF5-9A38-AB838BBC629D}"/>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2387" t="30443" r="11681" b="37849"/>
          <a:stretch/>
        </p:blipFill>
        <p:spPr bwMode="auto">
          <a:xfrm>
            <a:off x="7065817" y="2970483"/>
            <a:ext cx="1086344" cy="488534"/>
          </a:xfrm>
          <a:prstGeom prst="rect">
            <a:avLst/>
          </a:prstGeom>
          <a:noFill/>
          <a:extLst>
            <a:ext uri="{909E8E84-426E-40DD-AFC4-6F175D3DCCD1}">
              <a14:hiddenFill xmlns:a14="http://schemas.microsoft.com/office/drawing/2010/main">
                <a:solidFill>
                  <a:srgbClr val="FFFFFF"/>
                </a:solidFill>
              </a14:hiddenFill>
            </a:ext>
          </a:extLst>
        </p:spPr>
      </p:pic>
      <p:sp>
        <p:nvSpPr>
          <p:cNvPr id="56" name="矢印: 右 55">
            <a:extLst>
              <a:ext uri="{FF2B5EF4-FFF2-40B4-BE49-F238E27FC236}">
                <a16:creationId xmlns:a16="http://schemas.microsoft.com/office/drawing/2014/main" id="{DEFFFA8F-671D-45CD-981B-AC4C9F729815}"/>
              </a:ext>
            </a:extLst>
          </p:cNvPr>
          <p:cNvSpPr/>
          <p:nvPr/>
        </p:nvSpPr>
        <p:spPr>
          <a:xfrm rot="19835661">
            <a:off x="2801520" y="2348363"/>
            <a:ext cx="933386" cy="4003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764404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59A415-6372-4AD8-A715-D0DC5B28175E}"/>
              </a:ext>
            </a:extLst>
          </p:cNvPr>
          <p:cNvSpPr>
            <a:spLocks noGrp="1"/>
          </p:cNvSpPr>
          <p:nvPr>
            <p:ph type="title"/>
          </p:nvPr>
        </p:nvSpPr>
        <p:spPr/>
        <p:txBody>
          <a:bodyPr/>
          <a:lstStyle/>
          <a:p>
            <a:r>
              <a:rPr kumimoji="1" lang="ja-JP" altLang="en-US" dirty="0"/>
              <a:t>研究手法</a:t>
            </a:r>
          </a:p>
        </p:txBody>
      </p:sp>
      <p:grpSp>
        <p:nvGrpSpPr>
          <p:cNvPr id="32" name="グループ化 31">
            <a:extLst>
              <a:ext uri="{FF2B5EF4-FFF2-40B4-BE49-F238E27FC236}">
                <a16:creationId xmlns:a16="http://schemas.microsoft.com/office/drawing/2014/main" id="{7569FFCA-94D8-4D1C-B7A8-488D1B70D7A5}"/>
              </a:ext>
            </a:extLst>
          </p:cNvPr>
          <p:cNvGrpSpPr/>
          <p:nvPr/>
        </p:nvGrpSpPr>
        <p:grpSpPr>
          <a:xfrm>
            <a:off x="286509" y="2157370"/>
            <a:ext cx="4185474" cy="1906363"/>
            <a:chOff x="2173380" y="1906618"/>
            <a:chExt cx="4208512" cy="1916856"/>
          </a:xfrm>
        </p:grpSpPr>
        <p:sp>
          <p:nvSpPr>
            <p:cNvPr id="31" name="四角形: 角を丸くする 30">
              <a:extLst>
                <a:ext uri="{FF2B5EF4-FFF2-40B4-BE49-F238E27FC236}">
                  <a16:creationId xmlns:a16="http://schemas.microsoft.com/office/drawing/2014/main" id="{C603BD56-D26E-4DBF-9507-2D022E35CF12}"/>
                </a:ext>
              </a:extLst>
            </p:cNvPr>
            <p:cNvSpPr/>
            <p:nvPr/>
          </p:nvSpPr>
          <p:spPr>
            <a:xfrm>
              <a:off x="2173380" y="1906618"/>
              <a:ext cx="4208512" cy="191685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25C47491-C463-421E-87A5-123DF2CD80B7}"/>
                    </a:ext>
                  </a:extLst>
                </p:cNvPr>
                <p:cNvSpPr/>
                <p:nvPr/>
              </p:nvSpPr>
              <p:spPr>
                <a:xfrm>
                  <a:off x="2476213" y="2033275"/>
                  <a:ext cx="3602846" cy="6756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ja-JP" altLang="en-US" sz="2000">
                            <a:latin typeface="Cambria Math" panose="02040503050406030204" pitchFamily="18" charset="0"/>
                          </a:rPr>
                          <m:t>c</m:t>
                        </m:r>
                        <m:r>
                          <m:rPr>
                            <m:sty m:val="p"/>
                          </m:rPr>
                          <a:rPr lang="ja-JP" altLang="en-US" sz="2000" i="0">
                            <a:latin typeface="Cambria Math" panose="02040503050406030204" pitchFamily="18" charset="0"/>
                          </a:rPr>
                          <m:t>ost</m:t>
                        </m:r>
                        <m:r>
                          <a:rPr lang="ja-JP" altLang="en-US" sz="2000" i="0">
                            <a:latin typeface="Cambria Math" panose="02040503050406030204" pitchFamily="18" charset="0"/>
                          </a:rPr>
                          <m:t>= </m:t>
                        </m:r>
                        <m:f>
                          <m:fPr>
                            <m:ctrlPr>
                              <a:rPr lang="ja-JP" altLang="en-US" sz="2000" i="1">
                                <a:latin typeface="Cambria Math" panose="02040503050406030204" pitchFamily="18" charset="0"/>
                              </a:rPr>
                            </m:ctrlPr>
                          </m:fPr>
                          <m:num>
                            <m:r>
                              <a:rPr lang="ja-JP" altLang="en-US" sz="2000" i="0">
                                <a:latin typeface="Cambria Math" panose="02040503050406030204" pitchFamily="18" charset="0"/>
                              </a:rPr>
                              <m:t>1</m:t>
                            </m:r>
                          </m:num>
                          <m:den>
                            <m:r>
                              <a:rPr lang="ja-JP" altLang="en-US" sz="2000" i="1">
                                <a:latin typeface="Cambria Math" panose="02040503050406030204" pitchFamily="18" charset="0"/>
                              </a:rPr>
                              <m:t>𝐸</m:t>
                            </m:r>
                            <m:r>
                              <a:rPr lang="ja-JP" altLang="en-US" sz="2000" i="0">
                                <a:latin typeface="Cambria Math" panose="02040503050406030204" pitchFamily="18" charset="0"/>
                              </a:rPr>
                              <m:t>−</m:t>
                            </m:r>
                            <m:r>
                              <a:rPr lang="ja-JP" altLang="en-US" sz="2000" i="1">
                                <a:latin typeface="Cambria Math" panose="02040503050406030204" pitchFamily="18" charset="0"/>
                              </a:rPr>
                              <m:t>𝐺</m:t>
                            </m:r>
                            <m:r>
                              <a:rPr lang="ja-JP" altLang="en-US" sz="2000" i="0">
                                <a:latin typeface="Cambria Math" panose="02040503050406030204" pitchFamily="18" charset="0"/>
                              </a:rPr>
                              <m:t>+1</m:t>
                            </m:r>
                          </m:den>
                        </m:f>
                        <m:r>
                          <a:rPr lang="ja-JP" altLang="en-US" sz="2000" i="0">
                            <a:latin typeface="Cambria Math" panose="02040503050406030204" pitchFamily="18" charset="0"/>
                          </a:rPr>
                          <m:t>+ </m:t>
                        </m:r>
                        <m:r>
                          <m:rPr>
                            <m:sty m:val="p"/>
                          </m:rPr>
                          <a:rPr lang="ja-JP" altLang="en-US" sz="2000" i="0">
                            <a:latin typeface="Cambria Math" panose="02040503050406030204" pitchFamily="18" charset="0"/>
                          </a:rPr>
                          <m:t>Δ</m:t>
                        </m:r>
                        <m:r>
                          <a:rPr lang="ja-JP" altLang="en-US" sz="2000" i="0">
                            <a:latin typeface="Cambria Math" panose="02040503050406030204" pitchFamily="18" charset="0"/>
                          </a:rPr>
                          <m:t>+ </m:t>
                        </m:r>
                        <m:sSub>
                          <m:sSubPr>
                            <m:ctrlPr>
                              <a:rPr lang="ja-JP" altLang="en-US" sz="2000" i="1" smtClean="0">
                                <a:solidFill>
                                  <a:srgbClr val="FF0000"/>
                                </a:solidFill>
                                <a:latin typeface="Cambria Math" panose="02040503050406030204" pitchFamily="18" charset="0"/>
                              </a:rPr>
                            </m:ctrlPr>
                          </m:sSubPr>
                          <m:e>
                            <m:r>
                              <a:rPr lang="ja-JP" altLang="en-US" sz="2000" i="1">
                                <a:solidFill>
                                  <a:srgbClr val="FF0000"/>
                                </a:solidFill>
                                <a:latin typeface="Cambria Math" panose="02040503050406030204" pitchFamily="18" charset="0"/>
                              </a:rPr>
                              <m:t>𝑤</m:t>
                            </m:r>
                          </m:e>
                          <m:sub>
                            <m:r>
                              <a:rPr lang="ja-JP" altLang="en-US" sz="2000" i="1">
                                <a:solidFill>
                                  <a:srgbClr val="FF0000"/>
                                </a:solidFill>
                                <a:latin typeface="Cambria Math" panose="02040503050406030204" pitchFamily="18" charset="0"/>
                              </a:rPr>
                              <m:t>𝑡</m:t>
                            </m:r>
                          </m:sub>
                        </m:sSub>
                        <m:sSub>
                          <m:sSubPr>
                            <m:ctrlPr>
                              <a:rPr lang="ja-JP" altLang="en-US" sz="2000" i="1">
                                <a:solidFill>
                                  <a:srgbClr val="FF0000"/>
                                </a:solidFill>
                                <a:latin typeface="Cambria Math" panose="02040503050406030204" pitchFamily="18" charset="0"/>
                              </a:rPr>
                            </m:ctrlPr>
                          </m:sSubPr>
                          <m:e>
                            <m:r>
                              <a:rPr lang="ja-JP" altLang="en-US" sz="2000" i="1">
                                <a:solidFill>
                                  <a:srgbClr val="FF0000"/>
                                </a:solidFill>
                                <a:latin typeface="Cambria Math" panose="02040503050406030204" pitchFamily="18" charset="0"/>
                              </a:rPr>
                              <m:t>𝑡</m:t>
                            </m:r>
                          </m:e>
                          <m:sub>
                            <m:r>
                              <a:rPr lang="ja-JP" altLang="en-US" sz="2000" i="1">
                                <a:solidFill>
                                  <a:srgbClr val="FF0000"/>
                                </a:solidFill>
                                <a:latin typeface="Cambria Math" panose="02040503050406030204" pitchFamily="18" charset="0"/>
                              </a:rPr>
                              <m:t>𝑖𝑗</m:t>
                            </m:r>
                          </m:sub>
                        </m:sSub>
                      </m:oMath>
                    </m:oMathPara>
                  </a14:m>
                  <a:endParaRPr lang="ja-JP" altLang="en-US" dirty="0"/>
                </a:p>
              </p:txBody>
            </p:sp>
          </mc:Choice>
          <mc:Fallback xmlns="">
            <p:sp>
              <p:nvSpPr>
                <p:cNvPr id="4" name="正方形/長方形 3">
                  <a:extLst>
                    <a:ext uri="{FF2B5EF4-FFF2-40B4-BE49-F238E27FC236}">
                      <a16:creationId xmlns:a16="http://schemas.microsoft.com/office/drawing/2014/main" id="{25C47491-C463-421E-87A5-123DF2CD80B7}"/>
                    </a:ext>
                  </a:extLst>
                </p:cNvPr>
                <p:cNvSpPr>
                  <a:spLocks noRot="1" noChangeAspect="1" noMove="1" noResize="1" noEditPoints="1" noAdjustHandles="1" noChangeArrowheads="1" noChangeShapeType="1" noTextEdit="1"/>
                </p:cNvSpPr>
                <p:nvPr/>
              </p:nvSpPr>
              <p:spPr>
                <a:xfrm>
                  <a:off x="2476213" y="2033275"/>
                  <a:ext cx="3602846" cy="67569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836AE8D5-18A0-4FD9-AA7A-F1C54EA2C539}"/>
                    </a:ext>
                  </a:extLst>
                </p:cNvPr>
                <p:cNvSpPr/>
                <p:nvPr/>
              </p:nvSpPr>
              <p:spPr>
                <a:xfrm>
                  <a:off x="2476213" y="2790111"/>
                  <a:ext cx="3552511" cy="7228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ja-JP" altLang="en-US" sz="2000">
                            <a:latin typeface="Cambria Math" panose="02040503050406030204" pitchFamily="18" charset="0"/>
                          </a:rPr>
                          <m:t>Δ</m:t>
                        </m:r>
                        <m:r>
                          <a:rPr lang="ja-JP" altLang="en-US" sz="2000" i="0">
                            <a:latin typeface="Cambria Math" panose="02040503050406030204" pitchFamily="18" charset="0"/>
                          </a:rPr>
                          <m:t>= </m:t>
                        </m:r>
                        <m:f>
                          <m:fPr>
                            <m:ctrlPr>
                              <a:rPr lang="ja-JP" altLang="en-US" sz="2000" i="1">
                                <a:latin typeface="Cambria Math" panose="02040503050406030204" pitchFamily="18" charset="0"/>
                              </a:rPr>
                            </m:ctrlPr>
                          </m:fPr>
                          <m:num>
                            <m:r>
                              <a:rPr lang="ja-JP" altLang="en-US" sz="2000" i="0">
                                <a:latin typeface="Cambria Math" panose="02040503050406030204" pitchFamily="18" charset="0"/>
                              </a:rPr>
                              <m:t>1</m:t>
                            </m:r>
                          </m:num>
                          <m:den>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𝑡</m:t>
                                </m:r>
                              </m:e>
                              <m:sub>
                                <m:r>
                                  <a:rPr lang="ja-JP" altLang="en-US" sz="2000" i="1">
                                    <a:latin typeface="Cambria Math" panose="02040503050406030204" pitchFamily="18" charset="0"/>
                                  </a:rPr>
                                  <m:t>𝐺</m:t>
                                </m:r>
                              </m:sub>
                            </m:sSub>
                            <m:r>
                              <a:rPr lang="ja-JP" altLang="en-US" sz="2000" i="0">
                                <a:latin typeface="Cambria Math" panose="02040503050406030204" pitchFamily="18" charset="0"/>
                              </a:rPr>
                              <m:t>+1</m:t>
                            </m:r>
                          </m:den>
                        </m:f>
                        <m:r>
                          <a:rPr lang="ja-JP" altLang="en-US" sz="2000" i="0">
                            <a:latin typeface="Cambria Math" panose="02040503050406030204" pitchFamily="18" charset="0"/>
                          </a:rPr>
                          <m:t> ×</m:t>
                        </m:r>
                        <m:r>
                          <m:rPr>
                            <m:sty m:val="p"/>
                          </m:rPr>
                          <a:rPr lang="ja-JP" altLang="en-US" sz="2000" i="0">
                            <a:latin typeface="Cambria Math" panose="02040503050406030204" pitchFamily="18" charset="0"/>
                          </a:rPr>
                          <m:t>G</m:t>
                        </m:r>
                        <m:r>
                          <a:rPr lang="ja-JP" altLang="en-US" sz="2000" i="0">
                            <a:latin typeface="Cambria Math" panose="02040503050406030204" pitchFamily="18" charset="0"/>
                          </a:rPr>
                          <m:t>− </m:t>
                        </m:r>
                        <m:f>
                          <m:fPr>
                            <m:ctrlPr>
                              <a:rPr lang="ja-JP" altLang="en-US" sz="2000" i="1">
                                <a:latin typeface="Cambria Math" panose="02040503050406030204" pitchFamily="18" charset="0"/>
                              </a:rPr>
                            </m:ctrlPr>
                          </m:fPr>
                          <m:num>
                            <m:r>
                              <a:rPr lang="ja-JP" altLang="en-US" sz="2000" i="0">
                                <a:latin typeface="Cambria Math" panose="02040503050406030204" pitchFamily="18" charset="0"/>
                              </a:rPr>
                              <m:t>1</m:t>
                            </m:r>
                          </m:num>
                          <m:den>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𝑡</m:t>
                                </m:r>
                              </m:e>
                              <m:sub>
                                <m:r>
                                  <a:rPr lang="ja-JP" altLang="en-US" sz="2000" i="1">
                                    <a:latin typeface="Cambria Math" panose="02040503050406030204" pitchFamily="18" charset="0"/>
                                  </a:rPr>
                                  <m:t>𝐸</m:t>
                                </m:r>
                              </m:sub>
                            </m:sSub>
                            <m:r>
                              <a:rPr lang="ja-JP" altLang="en-US" sz="2000" i="0">
                                <a:latin typeface="Cambria Math" panose="02040503050406030204" pitchFamily="18" charset="0"/>
                              </a:rPr>
                              <m:t>+1</m:t>
                            </m:r>
                          </m:den>
                        </m:f>
                        <m:r>
                          <a:rPr lang="ja-JP" altLang="en-US" sz="2000" i="0">
                            <a:latin typeface="Cambria Math" panose="02040503050406030204" pitchFamily="18" charset="0"/>
                          </a:rPr>
                          <m:t> ×</m:t>
                        </m:r>
                        <m:r>
                          <a:rPr lang="ja-JP" altLang="en-US" sz="2000" i="1">
                            <a:latin typeface="Cambria Math" panose="02040503050406030204" pitchFamily="18" charset="0"/>
                          </a:rPr>
                          <m:t>𝐸</m:t>
                        </m:r>
                      </m:oMath>
                    </m:oMathPara>
                  </a14:m>
                  <a:endParaRPr lang="ja-JP" altLang="en-US" sz="2000" dirty="0"/>
                </a:p>
              </p:txBody>
            </p:sp>
          </mc:Choice>
          <mc:Fallback xmlns="">
            <p:sp>
              <p:nvSpPr>
                <p:cNvPr id="5" name="正方形/長方形 4">
                  <a:extLst>
                    <a:ext uri="{FF2B5EF4-FFF2-40B4-BE49-F238E27FC236}">
                      <a16:creationId xmlns:a16="http://schemas.microsoft.com/office/drawing/2014/main" id="{836AE8D5-18A0-4FD9-AA7A-F1C54EA2C539}"/>
                    </a:ext>
                  </a:extLst>
                </p:cNvPr>
                <p:cNvSpPr>
                  <a:spLocks noRot="1" noChangeAspect="1" noMove="1" noResize="1" noEditPoints="1" noAdjustHandles="1" noChangeArrowheads="1" noChangeShapeType="1" noTextEdit="1"/>
                </p:cNvSpPr>
                <p:nvPr/>
              </p:nvSpPr>
              <p:spPr>
                <a:xfrm>
                  <a:off x="2476213" y="2790111"/>
                  <a:ext cx="3552511" cy="722890"/>
                </a:xfrm>
                <a:prstGeom prst="rect">
                  <a:avLst/>
                </a:prstGeom>
                <a:blipFill>
                  <a:blip r:embed="rId3"/>
                  <a:stretch>
                    <a:fillRect/>
                  </a:stretch>
                </a:blipFill>
              </p:spPr>
              <p:txBody>
                <a:bodyPr/>
                <a:lstStyle/>
                <a:p>
                  <a:r>
                    <a:rPr lang="ja-JP" altLang="en-US">
                      <a:noFill/>
                    </a:rPr>
                    <a:t> </a:t>
                  </a:r>
                </a:p>
              </p:txBody>
            </p:sp>
          </mc:Fallback>
        </mc:AlternateContent>
      </p:grpSp>
      <p:sp>
        <p:nvSpPr>
          <p:cNvPr id="6" name="テキスト ボックス 5">
            <a:extLst>
              <a:ext uri="{FF2B5EF4-FFF2-40B4-BE49-F238E27FC236}">
                <a16:creationId xmlns:a16="http://schemas.microsoft.com/office/drawing/2014/main" id="{151615F3-E42D-4671-90F0-63B1CC949C03}"/>
              </a:ext>
            </a:extLst>
          </p:cNvPr>
          <p:cNvSpPr txBox="1"/>
          <p:nvPr/>
        </p:nvSpPr>
        <p:spPr>
          <a:xfrm>
            <a:off x="318047" y="1097635"/>
            <a:ext cx="6860840" cy="528194"/>
          </a:xfrm>
          <a:prstGeom prst="rect">
            <a:avLst/>
          </a:prstGeom>
        </p:spPr>
        <p:txBody>
          <a:bodyPr vert="horz" wrap="square" lIns="91440" tIns="45720" rIns="91440" bIns="45720" rtlCol="0" anchor="ctr">
            <a:noAutofit/>
          </a:bodyPr>
          <a:lstStyle/>
          <a:p>
            <a:r>
              <a:rPr kumimoji="1" lang="ja-JP" altLang="en-US" sz="2800" dirty="0">
                <a:latin typeface="ＭＳ Ｐゴシック" panose="020B0600070205080204" pitchFamily="50" charset="-128"/>
                <a:ea typeface="ＭＳ Ｐゴシック" panose="020B0600070205080204" pitchFamily="50" charset="-128"/>
              </a:rPr>
              <a:t>移動時間を考慮したモデル</a:t>
            </a:r>
          </a:p>
        </p:txBody>
      </p:sp>
      <p:grpSp>
        <p:nvGrpSpPr>
          <p:cNvPr id="33" name="グループ化 32">
            <a:extLst>
              <a:ext uri="{FF2B5EF4-FFF2-40B4-BE49-F238E27FC236}">
                <a16:creationId xmlns:a16="http://schemas.microsoft.com/office/drawing/2014/main" id="{34456413-9097-4A92-9C48-C6CD3A5415B6}"/>
              </a:ext>
            </a:extLst>
          </p:cNvPr>
          <p:cNvGrpSpPr/>
          <p:nvPr/>
        </p:nvGrpSpPr>
        <p:grpSpPr>
          <a:xfrm>
            <a:off x="4421923" y="2594737"/>
            <a:ext cx="4733017" cy="942552"/>
            <a:chOff x="115554" y="4245190"/>
            <a:chExt cx="4891324" cy="974078"/>
          </a:xfrm>
        </p:grpSpPr>
        <p:grpSp>
          <p:nvGrpSpPr>
            <p:cNvPr id="7" name="グループ化 6">
              <a:extLst>
                <a:ext uri="{FF2B5EF4-FFF2-40B4-BE49-F238E27FC236}">
                  <a16:creationId xmlns:a16="http://schemas.microsoft.com/office/drawing/2014/main" id="{FD255A89-2B83-4695-AB9F-A20CD4FC0441}"/>
                </a:ext>
              </a:extLst>
            </p:cNvPr>
            <p:cNvGrpSpPr/>
            <p:nvPr/>
          </p:nvGrpSpPr>
          <p:grpSpPr>
            <a:xfrm>
              <a:off x="115554" y="4350599"/>
              <a:ext cx="1485257" cy="868669"/>
              <a:chOff x="1814538" y="2688004"/>
              <a:chExt cx="1485257" cy="868669"/>
            </a:xfrm>
          </p:grpSpPr>
          <p:grpSp>
            <p:nvGrpSpPr>
              <p:cNvPr id="8" name="グループ化 7">
                <a:extLst>
                  <a:ext uri="{FF2B5EF4-FFF2-40B4-BE49-F238E27FC236}">
                    <a16:creationId xmlns:a16="http://schemas.microsoft.com/office/drawing/2014/main" id="{91E7689B-33D0-44EB-99B6-2017F2E9D33F}"/>
                  </a:ext>
                </a:extLst>
              </p:cNvPr>
              <p:cNvGrpSpPr/>
              <p:nvPr/>
            </p:nvGrpSpPr>
            <p:grpSpPr>
              <a:xfrm>
                <a:off x="2321468" y="2688004"/>
                <a:ext cx="471399" cy="486541"/>
                <a:chOff x="3799588" y="3191881"/>
                <a:chExt cx="942797" cy="973082"/>
              </a:xfrm>
            </p:grpSpPr>
            <p:sp>
              <p:nvSpPr>
                <p:cNvPr id="10" name="正方形/長方形 9">
                  <a:extLst>
                    <a:ext uri="{FF2B5EF4-FFF2-40B4-BE49-F238E27FC236}">
                      <a16:creationId xmlns:a16="http://schemas.microsoft.com/office/drawing/2014/main" id="{13FC1896-11EA-4AD4-B686-EDBAB918457B}"/>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FBDACBF1-BCD9-4822-AFCA-BB018B8F71F6}"/>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6031C701-A397-40C7-A493-15BA9E3EB283}"/>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79EFD85-17E7-4141-B025-03904CD57B60}"/>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79ED7A9E-4460-4416-ADBF-A41447C5F59D}"/>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B7F32997-6538-4589-9712-D460907088BD}"/>
                    </a:ext>
                  </a:extLst>
                </p:cNvPr>
                <p:cNvSpPr/>
                <p:nvPr/>
              </p:nvSpPr>
              <p:spPr>
                <a:xfrm>
                  <a:off x="3799588" y="3566729"/>
                  <a:ext cx="942797" cy="598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テキスト ボックス 8">
                <a:extLst>
                  <a:ext uri="{FF2B5EF4-FFF2-40B4-BE49-F238E27FC236}">
                    <a16:creationId xmlns:a16="http://schemas.microsoft.com/office/drawing/2014/main" id="{51CF935B-9FB5-418D-BE4E-81BBC212E8CB}"/>
                  </a:ext>
                </a:extLst>
              </p:cNvPr>
              <p:cNvSpPr txBox="1"/>
              <p:nvPr/>
            </p:nvSpPr>
            <p:spPr>
              <a:xfrm>
                <a:off x="1814538" y="3171759"/>
                <a:ext cx="1485257"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kumimoji="1" lang="en-US" altLang="ja-JP" sz="1600" i="1" dirty="0">
                    <a:latin typeface="ＭＳ Ｐゴシック" panose="020B0600070205080204" pitchFamily="50" charset="-128"/>
                    <a:ea typeface="ＭＳ Ｐゴシック" panose="020B0600070205080204" pitchFamily="50" charset="-128"/>
                  </a:rPr>
                  <a:t>i</a:t>
                </a:r>
                <a:endParaRPr kumimoji="1" lang="ja-JP" altLang="en-US" sz="1600" i="1" dirty="0">
                  <a:latin typeface="ＭＳ Ｐゴシック" panose="020B0600070205080204" pitchFamily="50" charset="-128"/>
                  <a:ea typeface="ＭＳ Ｐゴシック" panose="020B0600070205080204" pitchFamily="50" charset="-128"/>
                </a:endParaRPr>
              </a:p>
            </p:txBody>
          </p:sp>
        </p:grpSp>
        <p:grpSp>
          <p:nvGrpSpPr>
            <p:cNvPr id="16" name="グループ化 15">
              <a:extLst>
                <a:ext uri="{FF2B5EF4-FFF2-40B4-BE49-F238E27FC236}">
                  <a16:creationId xmlns:a16="http://schemas.microsoft.com/office/drawing/2014/main" id="{147D6F02-5B42-41C5-8605-3F38FD5B1515}"/>
                </a:ext>
              </a:extLst>
            </p:cNvPr>
            <p:cNvGrpSpPr/>
            <p:nvPr/>
          </p:nvGrpSpPr>
          <p:grpSpPr>
            <a:xfrm>
              <a:off x="3521621" y="4339044"/>
              <a:ext cx="1485257" cy="868669"/>
              <a:chOff x="1814538" y="2688004"/>
              <a:chExt cx="1485257" cy="868669"/>
            </a:xfrm>
          </p:grpSpPr>
          <p:grpSp>
            <p:nvGrpSpPr>
              <p:cNvPr id="17" name="グループ化 16">
                <a:extLst>
                  <a:ext uri="{FF2B5EF4-FFF2-40B4-BE49-F238E27FC236}">
                    <a16:creationId xmlns:a16="http://schemas.microsoft.com/office/drawing/2014/main" id="{C4B50607-6BC0-4D02-BDBB-E6BE787CACB7}"/>
                  </a:ext>
                </a:extLst>
              </p:cNvPr>
              <p:cNvGrpSpPr/>
              <p:nvPr/>
            </p:nvGrpSpPr>
            <p:grpSpPr>
              <a:xfrm>
                <a:off x="2321468" y="2688004"/>
                <a:ext cx="471399" cy="486541"/>
                <a:chOff x="3799588" y="3191881"/>
                <a:chExt cx="942797" cy="973082"/>
              </a:xfrm>
            </p:grpSpPr>
            <p:sp>
              <p:nvSpPr>
                <p:cNvPr id="19" name="正方形/長方形 18">
                  <a:extLst>
                    <a:ext uri="{FF2B5EF4-FFF2-40B4-BE49-F238E27FC236}">
                      <a16:creationId xmlns:a16="http://schemas.microsoft.com/office/drawing/2014/main" id="{6F10593E-8C08-4C31-BCE1-B623A31BDB33}"/>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E5EF14BB-7CF4-42F5-842F-1548AA1AF4F8}"/>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70BB046E-C456-429F-A99C-303A09C0D182}"/>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FA0C09B9-E183-4F0E-8404-D5F57A8332BB}"/>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36E01210-E41E-4148-BAB4-5CCC1CD2DD64}"/>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49B1C502-8FA3-4C0E-9AD2-05A6E2ECCF0C}"/>
                    </a:ext>
                  </a:extLst>
                </p:cNvPr>
                <p:cNvSpPr/>
                <p:nvPr/>
              </p:nvSpPr>
              <p:spPr>
                <a:xfrm>
                  <a:off x="3799588" y="3566729"/>
                  <a:ext cx="942797" cy="598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BF8C7701-C2AD-480F-93E7-4800E57D1578}"/>
                  </a:ext>
                </a:extLst>
              </p:cNvPr>
              <p:cNvSpPr txBox="1"/>
              <p:nvPr/>
            </p:nvSpPr>
            <p:spPr>
              <a:xfrm>
                <a:off x="1814538" y="3171759"/>
                <a:ext cx="1485257"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lang="en-US" altLang="ja-JP" sz="1600" i="1" dirty="0">
                    <a:latin typeface="ＭＳ Ｐゴシック" panose="020B0600070205080204" pitchFamily="50" charset="-128"/>
                    <a:ea typeface="ＭＳ Ｐゴシック" panose="020B0600070205080204" pitchFamily="50" charset="-128"/>
                  </a:rPr>
                  <a:t>j</a:t>
                </a:r>
                <a:endParaRPr kumimoji="1" lang="ja-JP" altLang="en-US" sz="1600" i="1" dirty="0">
                  <a:latin typeface="ＭＳ Ｐゴシック" panose="020B0600070205080204" pitchFamily="50" charset="-128"/>
                  <a:ea typeface="ＭＳ Ｐゴシック" panose="020B0600070205080204" pitchFamily="50" charset="-128"/>
                </a:endParaRPr>
              </a:p>
            </p:txBody>
          </p:sp>
        </p:grpSp>
        <p:grpSp>
          <p:nvGrpSpPr>
            <p:cNvPr id="29" name="グループ化 28">
              <a:extLst>
                <a:ext uri="{FF2B5EF4-FFF2-40B4-BE49-F238E27FC236}">
                  <a16:creationId xmlns:a16="http://schemas.microsoft.com/office/drawing/2014/main" id="{E02ED1BA-92FF-41CE-9D77-1B7D02F3B98F}"/>
                </a:ext>
              </a:extLst>
            </p:cNvPr>
            <p:cNvGrpSpPr/>
            <p:nvPr/>
          </p:nvGrpSpPr>
          <p:grpSpPr>
            <a:xfrm>
              <a:off x="1431235" y="4773378"/>
              <a:ext cx="2232045" cy="45719"/>
              <a:chOff x="1918754" y="4676026"/>
              <a:chExt cx="1744526" cy="0"/>
            </a:xfrm>
          </p:grpSpPr>
          <p:cxnSp>
            <p:nvCxnSpPr>
              <p:cNvPr id="26" name="直線矢印コネクタ 25">
                <a:extLst>
                  <a:ext uri="{FF2B5EF4-FFF2-40B4-BE49-F238E27FC236}">
                    <a16:creationId xmlns:a16="http://schemas.microsoft.com/office/drawing/2014/main" id="{22F144CB-616D-439C-988D-ED80822277CD}"/>
                  </a:ext>
                </a:extLst>
              </p:cNvPr>
              <p:cNvCxnSpPr/>
              <p:nvPr/>
            </p:nvCxnSpPr>
            <p:spPr>
              <a:xfrm>
                <a:off x="2163891" y="4676026"/>
                <a:ext cx="149938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B711D153-D6E7-41A0-BC8B-791918A8DE1A}"/>
                  </a:ext>
                </a:extLst>
              </p:cNvPr>
              <p:cNvCxnSpPr>
                <a:cxnSpLocks/>
              </p:cNvCxnSpPr>
              <p:nvPr/>
            </p:nvCxnSpPr>
            <p:spPr>
              <a:xfrm flipH="1">
                <a:off x="1918754" y="4676026"/>
                <a:ext cx="756291"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587ECE19-546A-4867-9EA8-22754809EC59}"/>
                    </a:ext>
                  </a:extLst>
                </p:cNvPr>
                <p:cNvSpPr txBox="1"/>
                <p:nvPr/>
              </p:nvSpPr>
              <p:spPr>
                <a:xfrm>
                  <a:off x="1781080" y="4245190"/>
                  <a:ext cx="1629675" cy="467213"/>
                </a:xfrm>
                <a:prstGeom prst="rect">
                  <a:avLst/>
                </a:prstGeom>
              </p:spPr>
              <p:txBody>
                <a:bodyPr vert="horz" wrap="square" lIns="91440" tIns="45720" rIns="91440" bIns="45720" rtlCol="0" anchor="ctr">
                  <a:noAutofit/>
                </a:bodyPr>
                <a:lstStyle/>
                <a:p>
                  <a:pPr algn="ctr"/>
                  <a:r>
                    <a:rPr kumimoji="1" lang="ja-JP" altLang="en-US" sz="2400" dirty="0">
                      <a:latin typeface="ＭＳ Ｐゴシック" panose="020B0600070205080204" pitchFamily="50" charset="-128"/>
                      <a:ea typeface="ＭＳ Ｐゴシック" panose="020B0600070205080204" pitchFamily="50" charset="-128"/>
                    </a:rPr>
                    <a:t>時間 </a:t>
                  </a:r>
                  <a:r>
                    <a:rPr kumimoji="1" lang="en-US" altLang="ja-JP" sz="2400" dirty="0">
                      <a:latin typeface="ＭＳ Ｐゴシック" panose="020B0600070205080204" pitchFamily="50" charset="-128"/>
                      <a:ea typeface="ＭＳ Ｐゴシック" panose="020B0600070205080204" pitchFamily="50" charset="-128"/>
                    </a:rPr>
                    <a:t>: </a:t>
                  </a:r>
                  <a14:m>
                    <m:oMath xmlns:m="http://schemas.openxmlformats.org/officeDocument/2006/math">
                      <m:sSub>
                        <m:sSubPr>
                          <m:ctrlPr>
                            <a:rPr lang="ja-JP" altLang="ja-JP" sz="2000" i="1" smtClean="0">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𝑡</m:t>
                          </m:r>
                        </m:e>
                        <m:sub>
                          <m:r>
                            <a:rPr lang="en-US" altLang="ja-JP" sz="2000" i="1">
                              <a:solidFill>
                                <a:srgbClr val="FF0000"/>
                              </a:solidFill>
                              <a:latin typeface="Cambria Math" panose="02040503050406030204" pitchFamily="18" charset="0"/>
                            </a:rPr>
                            <m:t>𝑖𝑗</m:t>
                          </m:r>
                        </m:sub>
                      </m:sSub>
                    </m:oMath>
                  </a14:m>
                  <a:endParaRPr kumimoji="1" lang="ja-JP" altLang="en-US" sz="2400" dirty="0">
                    <a:latin typeface="ＭＳ Ｐゴシック" panose="020B0600070205080204" pitchFamily="50" charset="-128"/>
                    <a:ea typeface="ＭＳ Ｐゴシック" panose="020B0600070205080204" pitchFamily="50" charset="-128"/>
                  </a:endParaRPr>
                </a:p>
              </p:txBody>
            </p:sp>
          </mc:Choice>
          <mc:Fallback xmlns="">
            <p:sp>
              <p:nvSpPr>
                <p:cNvPr id="30" name="テキスト ボックス 29">
                  <a:extLst>
                    <a:ext uri="{FF2B5EF4-FFF2-40B4-BE49-F238E27FC236}">
                      <a16:creationId xmlns:a16="http://schemas.microsoft.com/office/drawing/2014/main" id="{587ECE19-546A-4867-9EA8-22754809EC59}"/>
                    </a:ext>
                  </a:extLst>
                </p:cNvPr>
                <p:cNvSpPr txBox="1">
                  <a:spLocks noRot="1" noChangeAspect="1" noMove="1" noResize="1" noEditPoints="1" noAdjustHandles="1" noChangeArrowheads="1" noChangeShapeType="1" noTextEdit="1"/>
                </p:cNvSpPr>
                <p:nvPr/>
              </p:nvSpPr>
              <p:spPr>
                <a:xfrm>
                  <a:off x="1781080" y="4245190"/>
                  <a:ext cx="1629675" cy="467213"/>
                </a:xfrm>
                <a:prstGeom prst="rect">
                  <a:avLst/>
                </a:prstGeom>
                <a:blipFill>
                  <a:blip r:embed="rId4"/>
                  <a:stretch>
                    <a:fillRect t="-20270" b="-22973"/>
                  </a:stretch>
                </a:blipFill>
              </p:spPr>
              <p:txBody>
                <a:bodyPr/>
                <a:lstStyle/>
                <a:p>
                  <a:r>
                    <a:rPr lang="ja-JP" altLang="en-US">
                      <a:noFill/>
                    </a:rPr>
                    <a:t> </a:t>
                  </a:r>
                </a:p>
              </p:txBody>
            </p:sp>
          </mc:Fallback>
        </mc:AlternateContent>
      </p:grpSp>
      <p:grpSp>
        <p:nvGrpSpPr>
          <p:cNvPr id="38" name="グループ化 37">
            <a:extLst>
              <a:ext uri="{FF2B5EF4-FFF2-40B4-BE49-F238E27FC236}">
                <a16:creationId xmlns:a16="http://schemas.microsoft.com/office/drawing/2014/main" id="{1562EEEE-0E7A-4EF7-87F1-72972A989D23}"/>
              </a:ext>
            </a:extLst>
          </p:cNvPr>
          <p:cNvGrpSpPr/>
          <p:nvPr/>
        </p:nvGrpSpPr>
        <p:grpSpPr>
          <a:xfrm>
            <a:off x="2240612" y="4552757"/>
            <a:ext cx="4938275" cy="1422441"/>
            <a:chOff x="4557060" y="2359193"/>
            <a:chExt cx="4938275" cy="1350585"/>
          </a:xfrm>
        </p:grpSpPr>
        <mc:AlternateContent xmlns:mc="http://schemas.openxmlformats.org/markup-compatibility/2006" xmlns:a14="http://schemas.microsoft.com/office/drawing/2010/main">
          <mc:Choice Requires="a14">
            <p:sp>
              <p:nvSpPr>
                <p:cNvPr id="34" name="正方形/長方形 33">
                  <a:extLst>
                    <a:ext uri="{FF2B5EF4-FFF2-40B4-BE49-F238E27FC236}">
                      <a16:creationId xmlns:a16="http://schemas.microsoft.com/office/drawing/2014/main" id="{5A6192FE-E222-423C-BE8C-5C7BDEA757A9}"/>
                    </a:ext>
                  </a:extLst>
                </p:cNvPr>
                <p:cNvSpPr/>
                <p:nvPr/>
              </p:nvSpPr>
              <p:spPr>
                <a:xfrm>
                  <a:off x="4592004" y="2359193"/>
                  <a:ext cx="3940887" cy="392993"/>
                </a:xfrm>
                <a:prstGeom prst="rect">
                  <a:avLst/>
                </a:prstGeom>
              </p:spPr>
              <p:txBody>
                <a:bodyPr wrap="none">
                  <a:spAutoFit/>
                </a:bodyPr>
                <a:lstStyle/>
                <a:p>
                  <a14:m>
                    <m:oMath xmlns:m="http://schemas.openxmlformats.org/officeDocument/2006/math">
                      <m:r>
                        <a:rPr lang="en-US" altLang="ja-JP" sz="2000" b="0" i="1" smtClean="0">
                          <a:latin typeface="Cambria Math" panose="02040503050406030204" pitchFamily="18" charset="0"/>
                        </a:rPr>
                        <m:t>𝐸</m:t>
                      </m:r>
                      <m:r>
                        <a:rPr lang="en-US" altLang="ja-JP" sz="2000" b="0" i="1" smtClean="0">
                          <a:latin typeface="Cambria Math" panose="02040503050406030204" pitchFamily="18" charset="0"/>
                        </a:rPr>
                        <m:t>: </m:t>
                      </m:r>
                    </m:oMath>
                  </a14:m>
                  <a:r>
                    <a:rPr lang="ja-JP" altLang="en-US" dirty="0"/>
                    <a:t>不成立となる要求を取り除ける数</a:t>
                  </a:r>
                  <a:endParaRPr lang="ja-JP" altLang="en-US" sz="2000" dirty="0"/>
                </a:p>
              </p:txBody>
            </p:sp>
          </mc:Choice>
          <mc:Fallback xmlns="">
            <p:sp>
              <p:nvSpPr>
                <p:cNvPr id="34" name="正方形/長方形 33">
                  <a:extLst>
                    <a:ext uri="{FF2B5EF4-FFF2-40B4-BE49-F238E27FC236}">
                      <a16:creationId xmlns:a16="http://schemas.microsoft.com/office/drawing/2014/main" id="{5A6192FE-E222-423C-BE8C-5C7BDEA757A9}"/>
                    </a:ext>
                  </a:extLst>
                </p:cNvPr>
                <p:cNvSpPr>
                  <a:spLocks noRot="1" noChangeAspect="1" noMove="1" noResize="1" noEditPoints="1" noAdjustHandles="1" noChangeArrowheads="1" noChangeShapeType="1" noTextEdit="1"/>
                </p:cNvSpPr>
                <p:nvPr/>
              </p:nvSpPr>
              <p:spPr>
                <a:xfrm>
                  <a:off x="4592004" y="2359193"/>
                  <a:ext cx="3940887" cy="392993"/>
                </a:xfrm>
                <a:prstGeom prst="rect">
                  <a:avLst/>
                </a:prstGeom>
                <a:blipFill>
                  <a:blip r:embed="rId5"/>
                  <a:stretch>
                    <a:fillRect t="-1471" r="-773" b="-191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a:extLst>
                    <a:ext uri="{FF2B5EF4-FFF2-40B4-BE49-F238E27FC236}">
                      <a16:creationId xmlns:a16="http://schemas.microsoft.com/office/drawing/2014/main" id="{64DE7CB6-E52A-472D-98F8-6EC98C682792}"/>
                    </a:ext>
                  </a:extLst>
                </p:cNvPr>
                <p:cNvSpPr/>
                <p:nvPr/>
              </p:nvSpPr>
              <p:spPr>
                <a:xfrm>
                  <a:off x="4592004" y="2677618"/>
                  <a:ext cx="3943772" cy="392993"/>
                </a:xfrm>
                <a:prstGeom prst="rect">
                  <a:avLst/>
                </a:prstGeom>
              </p:spPr>
              <p:txBody>
                <a:bodyPr wrap="none">
                  <a:spAutoFit/>
                </a:bodyPr>
                <a:lstStyle/>
                <a:p>
                  <a14:m>
                    <m:oMath xmlns:m="http://schemas.openxmlformats.org/officeDocument/2006/math">
                      <m:r>
                        <a:rPr lang="en-US" altLang="ja-JP" sz="2000" b="0" i="1" smtClean="0">
                          <a:latin typeface="Cambria Math" panose="02040503050406030204" pitchFamily="18" charset="0"/>
                        </a:rPr>
                        <m:t>𝐺</m:t>
                      </m:r>
                      <m:r>
                        <a:rPr lang="en-US" altLang="ja-JP" sz="2000" b="0" i="1" smtClean="0">
                          <a:latin typeface="Cambria Math" panose="02040503050406030204" pitchFamily="18" charset="0"/>
                        </a:rPr>
                        <m:t>: </m:t>
                      </m:r>
                    </m:oMath>
                  </a14:m>
                  <a:r>
                    <a:rPr lang="ja-JP" altLang="en-US" dirty="0"/>
                    <a:t>不成立となる要求が生成される数</a:t>
                  </a:r>
                  <a:endParaRPr lang="ja-JP" altLang="en-US" sz="2000" dirty="0"/>
                </a:p>
              </p:txBody>
            </p:sp>
          </mc:Choice>
          <mc:Fallback xmlns="">
            <p:sp>
              <p:nvSpPr>
                <p:cNvPr id="35" name="正方形/長方形 34">
                  <a:extLst>
                    <a:ext uri="{FF2B5EF4-FFF2-40B4-BE49-F238E27FC236}">
                      <a16:creationId xmlns:a16="http://schemas.microsoft.com/office/drawing/2014/main" id="{64DE7CB6-E52A-472D-98F8-6EC98C682792}"/>
                    </a:ext>
                  </a:extLst>
                </p:cNvPr>
                <p:cNvSpPr>
                  <a:spLocks noRot="1" noChangeAspect="1" noMove="1" noResize="1" noEditPoints="1" noAdjustHandles="1" noChangeArrowheads="1" noChangeShapeType="1" noTextEdit="1"/>
                </p:cNvSpPr>
                <p:nvPr/>
              </p:nvSpPr>
              <p:spPr>
                <a:xfrm>
                  <a:off x="4592004" y="2677618"/>
                  <a:ext cx="3943772" cy="392993"/>
                </a:xfrm>
                <a:prstGeom prst="rect">
                  <a:avLst/>
                </a:prstGeom>
                <a:blipFill>
                  <a:blip r:embed="rId6"/>
                  <a:stretch>
                    <a:fillRect t="-1471" r="-773" b="-191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a:extLst>
                    <a:ext uri="{FF2B5EF4-FFF2-40B4-BE49-F238E27FC236}">
                      <a16:creationId xmlns:a16="http://schemas.microsoft.com/office/drawing/2014/main" id="{CB4AFE12-A9C1-43E9-9E7C-CB28474582F8}"/>
                    </a:ext>
                  </a:extLst>
                </p:cNvPr>
                <p:cNvSpPr/>
                <p:nvPr/>
              </p:nvSpPr>
              <p:spPr>
                <a:xfrm>
                  <a:off x="4592004" y="3023774"/>
                  <a:ext cx="4881336" cy="369332"/>
                </a:xfrm>
                <a:prstGeom prst="rect">
                  <a:avLst/>
                </a:prstGeom>
              </p:spPr>
              <p:txBody>
                <a:bodyPr wrap="none">
                  <a:spAutoFit/>
                </a:bodyPr>
                <a:lstStyle/>
                <a:p>
                  <a14:m>
                    <m:oMath xmlns:m="http://schemas.openxmlformats.org/officeDocument/2006/math">
                      <m:sSub>
                        <m:sSubPr>
                          <m:ctrlPr>
                            <a:rPr lang="ja-JP" altLang="en-US" i="1" smtClean="0">
                              <a:latin typeface="Cambria Math" panose="02040503050406030204" pitchFamily="18" charset="0"/>
                            </a:rPr>
                          </m:ctrlPr>
                        </m:sSubPr>
                        <m:e>
                          <m:r>
                            <a:rPr lang="ja-JP" altLang="en-US" i="1">
                              <a:latin typeface="Cambria Math" panose="02040503050406030204" pitchFamily="18" charset="0"/>
                            </a:rPr>
                            <m:t>𝑡</m:t>
                          </m:r>
                        </m:e>
                        <m:sub>
                          <m:r>
                            <a:rPr lang="ja-JP" altLang="en-US" i="1">
                              <a:latin typeface="Cambria Math" panose="02040503050406030204" pitchFamily="18" charset="0"/>
                            </a:rPr>
                            <m:t>𝐸</m:t>
                          </m:r>
                        </m:sub>
                      </m:sSub>
                      <m:r>
                        <a:rPr lang="en-US" altLang="ja-JP" b="0" i="1" smtClean="0">
                          <a:latin typeface="Cambria Math" panose="02040503050406030204" pitchFamily="18" charset="0"/>
                        </a:rPr>
                        <m:t>:</m:t>
                      </m:r>
                      <m:r>
                        <a:rPr lang="ja-JP" altLang="en-US" i="1">
                          <a:latin typeface="Cambria Math" panose="02040503050406030204" pitchFamily="18" charset="0"/>
                        </a:rPr>
                        <m:t>不成立</m:t>
                      </m:r>
                      <m:r>
                        <a:rPr lang="ja-JP" altLang="en-US" i="1" dirty="0">
                          <a:latin typeface="Cambria Math" panose="02040503050406030204" pitchFamily="18" charset="0"/>
                        </a:rPr>
                        <m:t>となる</m:t>
                      </m:r>
                    </m:oMath>
                  </a14:m>
                  <a:r>
                    <a:rPr lang="ja-JP" altLang="en-US" dirty="0"/>
                    <a:t>要求を取り除けるまでの時間</a:t>
                  </a:r>
                </a:p>
              </p:txBody>
            </p:sp>
          </mc:Choice>
          <mc:Fallback xmlns="">
            <p:sp>
              <p:nvSpPr>
                <p:cNvPr id="36" name="正方形/長方形 35">
                  <a:extLst>
                    <a:ext uri="{FF2B5EF4-FFF2-40B4-BE49-F238E27FC236}">
                      <a16:creationId xmlns:a16="http://schemas.microsoft.com/office/drawing/2014/main" id="{CB4AFE12-A9C1-43E9-9E7C-CB28474582F8}"/>
                    </a:ext>
                  </a:extLst>
                </p:cNvPr>
                <p:cNvSpPr>
                  <a:spLocks noRot="1" noChangeAspect="1" noMove="1" noResize="1" noEditPoints="1" noAdjustHandles="1" noChangeArrowheads="1" noChangeShapeType="1" noTextEdit="1"/>
                </p:cNvSpPr>
                <p:nvPr/>
              </p:nvSpPr>
              <p:spPr>
                <a:xfrm>
                  <a:off x="4592004" y="3023774"/>
                  <a:ext cx="4881336" cy="369332"/>
                </a:xfrm>
                <a:prstGeom prst="rect">
                  <a:avLst/>
                </a:prstGeom>
                <a:blipFill>
                  <a:blip r:embed="rId7"/>
                  <a:stretch>
                    <a:fillRect t="-7937" r="-499" b="-2222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正方形/長方形 36">
                  <a:extLst>
                    <a:ext uri="{FF2B5EF4-FFF2-40B4-BE49-F238E27FC236}">
                      <a16:creationId xmlns:a16="http://schemas.microsoft.com/office/drawing/2014/main" id="{AB32A09C-F8D7-4382-A7DE-2F551F6F42D9}"/>
                    </a:ext>
                  </a:extLst>
                </p:cNvPr>
                <p:cNvSpPr/>
                <p:nvPr/>
              </p:nvSpPr>
              <p:spPr>
                <a:xfrm>
                  <a:off x="4557060" y="3359103"/>
                  <a:ext cx="4938275" cy="3506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i="1" smtClean="0">
                                <a:latin typeface="Cambria Math" panose="02040503050406030204" pitchFamily="18" charset="0"/>
                              </a:rPr>
                            </m:ctrlPr>
                          </m:sSubPr>
                          <m:e>
                            <m:r>
                              <a:rPr lang="ja-JP" altLang="en-US" i="1">
                                <a:latin typeface="Cambria Math" panose="02040503050406030204" pitchFamily="18" charset="0"/>
                              </a:rPr>
                              <m:t>𝑡</m:t>
                            </m:r>
                          </m:e>
                          <m:sub>
                            <m:r>
                              <a:rPr lang="en-US" altLang="ja-JP" b="0" i="1" smtClean="0">
                                <a:latin typeface="Cambria Math" panose="02040503050406030204" pitchFamily="18" charset="0"/>
                              </a:rPr>
                              <m:t>𝐺</m:t>
                            </m:r>
                          </m:sub>
                        </m:sSub>
                        <m:r>
                          <a:rPr lang="en-US" altLang="ja-JP" b="0" i="1" smtClean="0">
                            <a:latin typeface="Cambria Math" panose="02040503050406030204" pitchFamily="18" charset="0"/>
                          </a:rPr>
                          <m:t>:</m:t>
                        </m:r>
                        <m:r>
                          <a:rPr lang="ja-JP" altLang="en-US" i="1">
                            <a:latin typeface="Cambria Math" panose="02040503050406030204" pitchFamily="18" charset="0"/>
                          </a:rPr>
                          <m:t>不成立</m:t>
                        </m:r>
                        <m:r>
                          <a:rPr lang="ja-JP" altLang="en-US" i="1" dirty="0">
                            <a:latin typeface="Cambria Math" panose="02040503050406030204" pitchFamily="18" charset="0"/>
                          </a:rPr>
                          <m:t>となる</m:t>
                        </m:r>
                        <m:r>
                          <m:rPr>
                            <m:nor/>
                          </m:rPr>
                          <a:rPr lang="ja-JP" altLang="en-US" dirty="0"/>
                          <m:t>要求</m:t>
                        </m:r>
                        <m:r>
                          <a:rPr lang="ja-JP" altLang="en-US" i="1" dirty="0">
                            <a:latin typeface="Cambria Math" panose="02040503050406030204" pitchFamily="18" charset="0"/>
                          </a:rPr>
                          <m:t>が生成される</m:t>
                        </m:r>
                        <m:r>
                          <m:rPr>
                            <m:nor/>
                          </m:rPr>
                          <a:rPr lang="ja-JP" altLang="en-US" dirty="0"/>
                          <m:t>までの時間</m:t>
                        </m:r>
                      </m:oMath>
                    </m:oMathPara>
                  </a14:m>
                  <a:endParaRPr lang="ja-JP" altLang="en-US" dirty="0"/>
                </a:p>
              </p:txBody>
            </p:sp>
          </mc:Choice>
          <mc:Fallback xmlns="">
            <p:sp>
              <p:nvSpPr>
                <p:cNvPr id="37" name="正方形/長方形 36">
                  <a:extLst>
                    <a:ext uri="{FF2B5EF4-FFF2-40B4-BE49-F238E27FC236}">
                      <a16:creationId xmlns:a16="http://schemas.microsoft.com/office/drawing/2014/main" id="{AB32A09C-F8D7-4382-A7DE-2F551F6F42D9}"/>
                    </a:ext>
                  </a:extLst>
                </p:cNvPr>
                <p:cNvSpPr>
                  <a:spLocks noRot="1" noChangeAspect="1" noMove="1" noResize="1" noEditPoints="1" noAdjustHandles="1" noChangeArrowheads="1" noChangeShapeType="1" noTextEdit="1"/>
                </p:cNvSpPr>
                <p:nvPr/>
              </p:nvSpPr>
              <p:spPr>
                <a:xfrm>
                  <a:off x="4557060" y="3359103"/>
                  <a:ext cx="4938275" cy="350675"/>
                </a:xfrm>
                <a:prstGeom prst="rect">
                  <a:avLst/>
                </a:prstGeom>
                <a:blipFill>
                  <a:blip r:embed="rId8"/>
                  <a:stretch>
                    <a:fillRect b="-5000"/>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EE1A4190-4858-4149-82CE-1A697C054DF8}"/>
                  </a:ext>
                </a:extLst>
              </p:cNvPr>
              <p:cNvSpPr txBox="1"/>
              <p:nvPr/>
            </p:nvSpPr>
            <p:spPr>
              <a:xfrm>
                <a:off x="5724138" y="3261159"/>
                <a:ext cx="2210344" cy="452092"/>
              </a:xfrm>
              <a:prstGeom prst="rect">
                <a:avLst/>
              </a:prstGeom>
            </p:spPr>
            <p:txBody>
              <a:bodyPr vert="horz" wrap="square" lIns="91440" tIns="45720" rIns="91440" bIns="45720" rtlCol="0" anchor="ctr">
                <a:noAutofit/>
              </a:bodyPr>
              <a:lstStyle/>
              <a:p>
                <a:pPr algn="ctr"/>
                <a:r>
                  <a:rPr lang="ja-JP" altLang="en-US" sz="2000" dirty="0">
                    <a:latin typeface="ＭＳ Ｐゴシック" panose="020B0600070205080204" pitchFamily="50" charset="-128"/>
                    <a:ea typeface="ＭＳ Ｐゴシック" panose="020B0600070205080204" pitchFamily="50" charset="-128"/>
                  </a:rPr>
                  <a:t>重みづけ係数</a:t>
                </a:r>
                <a:r>
                  <a:rPr kumimoji="1" lang="ja-JP" altLang="en-US" sz="2000" dirty="0">
                    <a:latin typeface="ＭＳ Ｐゴシック" panose="020B0600070205080204" pitchFamily="50" charset="-128"/>
                    <a:ea typeface="ＭＳ Ｐゴシック" panose="020B0600070205080204" pitchFamily="50" charset="-128"/>
                  </a:rPr>
                  <a:t> </a:t>
                </a:r>
                <a:r>
                  <a:rPr kumimoji="1" lang="en-US" altLang="ja-JP" sz="2000" dirty="0">
                    <a:latin typeface="ＭＳ Ｐゴシック" panose="020B0600070205080204" pitchFamily="50" charset="-128"/>
                    <a:ea typeface="ＭＳ Ｐゴシック" panose="020B0600070205080204" pitchFamily="50" charset="-128"/>
                  </a:rPr>
                  <a:t>: </a:t>
                </a:r>
                <a14:m>
                  <m:oMath xmlns:m="http://schemas.openxmlformats.org/officeDocument/2006/math">
                    <m:sSub>
                      <m:sSubPr>
                        <m:ctrlPr>
                          <a:rPr lang="ja-JP" altLang="ja-JP"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𝑤</m:t>
                        </m:r>
                      </m:e>
                      <m:sub>
                        <m:r>
                          <a:rPr lang="en-US" altLang="ja-JP" i="1">
                            <a:solidFill>
                              <a:srgbClr val="FF0000"/>
                            </a:solidFill>
                            <a:latin typeface="Cambria Math" panose="02040503050406030204" pitchFamily="18" charset="0"/>
                          </a:rPr>
                          <m:t>𝑖𝑗</m:t>
                        </m:r>
                      </m:sub>
                    </m:sSub>
                  </m:oMath>
                </a14:m>
                <a:endParaRPr kumimoji="1" lang="ja-JP" altLang="en-US" sz="2000" dirty="0">
                  <a:latin typeface="ＭＳ Ｐゴシック" panose="020B0600070205080204" pitchFamily="50" charset="-128"/>
                  <a:ea typeface="ＭＳ Ｐゴシック" panose="020B0600070205080204" pitchFamily="50" charset="-128"/>
                </a:endParaRPr>
              </a:p>
            </p:txBody>
          </p:sp>
        </mc:Choice>
        <mc:Fallback xmlns="">
          <p:sp>
            <p:nvSpPr>
              <p:cNvPr id="39" name="テキスト ボックス 38">
                <a:extLst>
                  <a:ext uri="{FF2B5EF4-FFF2-40B4-BE49-F238E27FC236}">
                    <a16:creationId xmlns:a16="http://schemas.microsoft.com/office/drawing/2014/main" id="{EE1A4190-4858-4149-82CE-1A697C054DF8}"/>
                  </a:ext>
                </a:extLst>
              </p:cNvPr>
              <p:cNvSpPr txBox="1">
                <a:spLocks noRot="1" noChangeAspect="1" noMove="1" noResize="1" noEditPoints="1" noAdjustHandles="1" noChangeArrowheads="1" noChangeShapeType="1" noTextEdit="1"/>
              </p:cNvSpPr>
              <p:nvPr/>
            </p:nvSpPr>
            <p:spPr>
              <a:xfrm>
                <a:off x="5724138" y="3261159"/>
                <a:ext cx="2210344" cy="452092"/>
              </a:xfrm>
              <a:prstGeom prst="rect">
                <a:avLst/>
              </a:prstGeom>
              <a:blipFill>
                <a:blip r:embed="rId9"/>
                <a:stretch>
                  <a:fillRect l="-1928" t="-8108" b="-12162"/>
                </a:stretch>
              </a:blipFill>
            </p:spPr>
            <p:txBody>
              <a:bodyPr/>
              <a:lstStyle/>
              <a:p>
                <a:r>
                  <a:rPr lang="ja-JP" altLang="en-US">
                    <a:noFill/>
                  </a:rPr>
                  <a:t> </a:t>
                </a:r>
              </a:p>
            </p:txBody>
          </p:sp>
        </mc:Fallback>
      </mc:AlternateContent>
      <p:pic>
        <p:nvPicPr>
          <p:cNvPr id="40" name="Picture 8" descr="ãè»ããã¯ãã°ã©ã ãã¤ã©ã¹ããã®ç»åæ¤ç´¢çµæ">
            <a:extLst>
              <a:ext uri="{FF2B5EF4-FFF2-40B4-BE49-F238E27FC236}">
                <a16:creationId xmlns:a16="http://schemas.microsoft.com/office/drawing/2014/main" id="{14061EC4-5A4E-4C71-843F-3D56C34EFE72}"/>
              </a:ext>
            </a:extLst>
          </p:cNvPr>
          <p:cNvPicPr>
            <a:picLocks noChangeAspect="1" noChangeArrowheads="1"/>
          </p:cNvPicPr>
          <p:nvPr/>
        </p:nvPicPr>
        <p:blipFill rotWithShape="1">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l="12387" t="30443" r="11681" b="37849"/>
          <a:stretch/>
        </p:blipFill>
        <p:spPr bwMode="auto">
          <a:xfrm>
            <a:off x="5410871" y="2589542"/>
            <a:ext cx="810236" cy="36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928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92E1D3-C973-4AF5-BCAD-D44D2F670252}"/>
              </a:ext>
            </a:extLst>
          </p:cNvPr>
          <p:cNvSpPr>
            <a:spLocks noGrp="1"/>
          </p:cNvSpPr>
          <p:nvPr>
            <p:ph type="title"/>
          </p:nvPr>
        </p:nvSpPr>
        <p:spPr/>
        <p:txBody>
          <a:bodyPr/>
          <a:lstStyle/>
          <a:p>
            <a:r>
              <a:rPr lang="ja-JP" altLang="en-US" dirty="0"/>
              <a:t>研究手法</a:t>
            </a:r>
            <a:endParaRPr kumimoji="1" lang="ja-JP" altLang="en-US" dirty="0"/>
          </a:p>
        </p:txBody>
      </p:sp>
      <p:grpSp>
        <p:nvGrpSpPr>
          <p:cNvPr id="6" name="グループ化 5">
            <a:extLst>
              <a:ext uri="{FF2B5EF4-FFF2-40B4-BE49-F238E27FC236}">
                <a16:creationId xmlns:a16="http://schemas.microsoft.com/office/drawing/2014/main" id="{45B16E35-F6F3-418E-AF96-B9381FAE2F90}"/>
              </a:ext>
            </a:extLst>
          </p:cNvPr>
          <p:cNvGrpSpPr/>
          <p:nvPr/>
        </p:nvGrpSpPr>
        <p:grpSpPr>
          <a:xfrm>
            <a:off x="253084" y="1777888"/>
            <a:ext cx="1437187" cy="840555"/>
            <a:chOff x="1814538" y="2688004"/>
            <a:chExt cx="1485257" cy="868669"/>
          </a:xfrm>
        </p:grpSpPr>
        <p:grpSp>
          <p:nvGrpSpPr>
            <p:cNvPr id="20" name="グループ化 19">
              <a:extLst>
                <a:ext uri="{FF2B5EF4-FFF2-40B4-BE49-F238E27FC236}">
                  <a16:creationId xmlns:a16="http://schemas.microsoft.com/office/drawing/2014/main" id="{8214C5E2-8EC4-4329-883C-2E8DA043B904}"/>
                </a:ext>
              </a:extLst>
            </p:cNvPr>
            <p:cNvGrpSpPr/>
            <p:nvPr/>
          </p:nvGrpSpPr>
          <p:grpSpPr>
            <a:xfrm>
              <a:off x="2321468" y="2688004"/>
              <a:ext cx="471399" cy="486541"/>
              <a:chOff x="3799588" y="3191881"/>
              <a:chExt cx="942797" cy="973082"/>
            </a:xfrm>
          </p:grpSpPr>
          <p:sp>
            <p:nvSpPr>
              <p:cNvPr id="22" name="正方形/長方形 21">
                <a:extLst>
                  <a:ext uri="{FF2B5EF4-FFF2-40B4-BE49-F238E27FC236}">
                    <a16:creationId xmlns:a16="http://schemas.microsoft.com/office/drawing/2014/main" id="{E7F9E63D-78F3-4FC8-82C4-A75EA5F483AC}"/>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C1DF2574-F49C-4E07-A8B7-5FED931B5C4A}"/>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9D43299A-1CBD-426E-B605-D154DDA84E69}"/>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8ADEB97A-5502-408D-87C9-ABD72FF80E77}"/>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二等辺三角形 25">
                <a:extLst>
                  <a:ext uri="{FF2B5EF4-FFF2-40B4-BE49-F238E27FC236}">
                    <a16:creationId xmlns:a16="http://schemas.microsoft.com/office/drawing/2014/main" id="{1AFF56D9-50B3-4B60-8C32-ABCA0DC93A7D}"/>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16066EA1-C1E1-4770-97DA-6954334B43EB}"/>
                  </a:ext>
                </a:extLst>
              </p:cNvPr>
              <p:cNvSpPr/>
              <p:nvPr/>
            </p:nvSpPr>
            <p:spPr>
              <a:xfrm>
                <a:off x="3799588" y="3566729"/>
                <a:ext cx="942797" cy="598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ボックス 20">
              <a:extLst>
                <a:ext uri="{FF2B5EF4-FFF2-40B4-BE49-F238E27FC236}">
                  <a16:creationId xmlns:a16="http://schemas.microsoft.com/office/drawing/2014/main" id="{8A3C8B7C-E22C-4BD7-B032-0C3D50AB4925}"/>
                </a:ext>
              </a:extLst>
            </p:cNvPr>
            <p:cNvSpPr txBox="1"/>
            <p:nvPr/>
          </p:nvSpPr>
          <p:spPr>
            <a:xfrm>
              <a:off x="1814538" y="3171759"/>
              <a:ext cx="1485257"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kumimoji="1" lang="en-US" altLang="ja-JP" sz="1600" i="1" dirty="0">
                  <a:latin typeface="ＭＳ Ｐゴシック" panose="020B0600070205080204" pitchFamily="50" charset="-128"/>
                  <a:ea typeface="ＭＳ Ｐゴシック" panose="020B0600070205080204" pitchFamily="50" charset="-128"/>
                </a:rPr>
                <a:t>i</a:t>
              </a:r>
              <a:endParaRPr kumimoji="1" lang="ja-JP" altLang="en-US" sz="1600" i="1" dirty="0">
                <a:latin typeface="ＭＳ Ｐゴシック" panose="020B0600070205080204" pitchFamily="50" charset="-128"/>
                <a:ea typeface="ＭＳ Ｐゴシック" panose="020B0600070205080204" pitchFamily="50" charset="-128"/>
              </a:endParaRPr>
            </a:p>
          </p:txBody>
        </p:sp>
      </p:grpSp>
      <p:grpSp>
        <p:nvGrpSpPr>
          <p:cNvPr id="7" name="グループ化 6">
            <a:extLst>
              <a:ext uri="{FF2B5EF4-FFF2-40B4-BE49-F238E27FC236}">
                <a16:creationId xmlns:a16="http://schemas.microsoft.com/office/drawing/2014/main" id="{B1730C2F-796B-4794-AC66-ECA8EADD6996}"/>
              </a:ext>
            </a:extLst>
          </p:cNvPr>
          <p:cNvGrpSpPr/>
          <p:nvPr/>
        </p:nvGrpSpPr>
        <p:grpSpPr>
          <a:xfrm>
            <a:off x="2566341" y="1766707"/>
            <a:ext cx="1437186" cy="840555"/>
            <a:chOff x="1814538" y="2688004"/>
            <a:chExt cx="1485256" cy="868669"/>
          </a:xfrm>
        </p:grpSpPr>
        <p:grpSp>
          <p:nvGrpSpPr>
            <p:cNvPr id="12" name="グループ化 11">
              <a:extLst>
                <a:ext uri="{FF2B5EF4-FFF2-40B4-BE49-F238E27FC236}">
                  <a16:creationId xmlns:a16="http://schemas.microsoft.com/office/drawing/2014/main" id="{36127F56-81F8-45ED-92C5-702883F2B43E}"/>
                </a:ext>
              </a:extLst>
            </p:cNvPr>
            <p:cNvGrpSpPr/>
            <p:nvPr/>
          </p:nvGrpSpPr>
          <p:grpSpPr>
            <a:xfrm>
              <a:off x="2321468" y="2688004"/>
              <a:ext cx="471399" cy="486541"/>
              <a:chOff x="3799588" y="3191881"/>
              <a:chExt cx="942797" cy="973082"/>
            </a:xfrm>
          </p:grpSpPr>
          <p:sp>
            <p:nvSpPr>
              <p:cNvPr id="14" name="正方形/長方形 13">
                <a:extLst>
                  <a:ext uri="{FF2B5EF4-FFF2-40B4-BE49-F238E27FC236}">
                    <a16:creationId xmlns:a16="http://schemas.microsoft.com/office/drawing/2014/main" id="{026A691E-6BAF-4032-BBEB-21D9517D0A12}"/>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648B5744-C106-4491-90C7-FFDA1EFD6253}"/>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25E7AF89-0726-45D6-AE56-AC904008C327}"/>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D519E07-F589-4A49-A3E9-D11640E8C395}"/>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13D1A0B5-F7CC-4116-A1CF-C5D34F7527F0}"/>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4520FE5B-4C08-43F7-AD04-D3CB3604DDDA}"/>
                  </a:ext>
                </a:extLst>
              </p:cNvPr>
              <p:cNvSpPr/>
              <p:nvPr/>
            </p:nvSpPr>
            <p:spPr>
              <a:xfrm>
                <a:off x="3799588" y="3566729"/>
                <a:ext cx="942795" cy="598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a:extLst>
                <a:ext uri="{FF2B5EF4-FFF2-40B4-BE49-F238E27FC236}">
                  <a16:creationId xmlns:a16="http://schemas.microsoft.com/office/drawing/2014/main" id="{67F35E20-16E6-4791-933E-286D7AA08D3A}"/>
                </a:ext>
              </a:extLst>
            </p:cNvPr>
            <p:cNvSpPr txBox="1"/>
            <p:nvPr/>
          </p:nvSpPr>
          <p:spPr>
            <a:xfrm>
              <a:off x="1814538" y="3171759"/>
              <a:ext cx="1485256"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lang="en-US" altLang="ja-JP" sz="1600" i="1" dirty="0">
                  <a:latin typeface="ＭＳ Ｐゴシック" panose="020B0600070205080204" pitchFamily="50" charset="-128"/>
                  <a:ea typeface="ＭＳ Ｐゴシック" panose="020B0600070205080204" pitchFamily="50" charset="-128"/>
                </a:rPr>
                <a:t>j</a:t>
              </a:r>
              <a:endParaRPr kumimoji="1" lang="ja-JP" altLang="en-US" sz="1600" i="1" dirty="0">
                <a:latin typeface="ＭＳ Ｐゴシック" panose="020B0600070205080204" pitchFamily="50" charset="-128"/>
                <a:ea typeface="ＭＳ Ｐゴシック" panose="020B0600070205080204" pitchFamily="50" charset="-128"/>
              </a:endParaRPr>
            </a:p>
          </p:txBody>
        </p:sp>
      </p:grpSp>
      <p:cxnSp>
        <p:nvCxnSpPr>
          <p:cNvPr id="10" name="直線矢印コネクタ 9">
            <a:extLst>
              <a:ext uri="{FF2B5EF4-FFF2-40B4-BE49-F238E27FC236}">
                <a16:creationId xmlns:a16="http://schemas.microsoft.com/office/drawing/2014/main" id="{3E028898-43EA-434E-A4A7-7E3D8AC27FCE}"/>
              </a:ext>
            </a:extLst>
          </p:cNvPr>
          <p:cNvCxnSpPr>
            <a:cxnSpLocks/>
          </p:cNvCxnSpPr>
          <p:nvPr/>
        </p:nvCxnSpPr>
        <p:spPr>
          <a:xfrm>
            <a:off x="1632840" y="3206181"/>
            <a:ext cx="68849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1" name="グループ化 30">
            <a:extLst>
              <a:ext uri="{FF2B5EF4-FFF2-40B4-BE49-F238E27FC236}">
                <a16:creationId xmlns:a16="http://schemas.microsoft.com/office/drawing/2014/main" id="{F6648617-EEAB-4A6B-84FF-4AE9D11E42B5}"/>
              </a:ext>
            </a:extLst>
          </p:cNvPr>
          <p:cNvGrpSpPr/>
          <p:nvPr/>
        </p:nvGrpSpPr>
        <p:grpSpPr>
          <a:xfrm>
            <a:off x="2457050" y="2750543"/>
            <a:ext cx="1457739" cy="544544"/>
            <a:chOff x="1003398" y="3613657"/>
            <a:chExt cx="1457739" cy="544544"/>
          </a:xfrm>
        </p:grpSpPr>
        <p:sp>
          <p:nvSpPr>
            <p:cNvPr id="28" name="フローチャート: データ 27">
              <a:extLst>
                <a:ext uri="{FF2B5EF4-FFF2-40B4-BE49-F238E27FC236}">
                  <a16:creationId xmlns:a16="http://schemas.microsoft.com/office/drawing/2014/main" id="{4BFDA425-51B1-4298-9F7D-D363109D789C}"/>
                </a:ext>
              </a:extLst>
            </p:cNvPr>
            <p:cNvSpPr/>
            <p:nvPr/>
          </p:nvSpPr>
          <p:spPr>
            <a:xfrm>
              <a:off x="1003398" y="3980390"/>
              <a:ext cx="1027588" cy="177811"/>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ローチャート: データ 28">
              <a:extLst>
                <a:ext uri="{FF2B5EF4-FFF2-40B4-BE49-F238E27FC236}">
                  <a16:creationId xmlns:a16="http://schemas.microsoft.com/office/drawing/2014/main" id="{0393FF7D-B1EC-4D86-B473-215CA98B9CB6}"/>
                </a:ext>
              </a:extLst>
            </p:cNvPr>
            <p:cNvSpPr/>
            <p:nvPr/>
          </p:nvSpPr>
          <p:spPr>
            <a:xfrm>
              <a:off x="1433549" y="3613657"/>
              <a:ext cx="1027588" cy="177811"/>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ローチャート: データ 29">
              <a:extLst>
                <a:ext uri="{FF2B5EF4-FFF2-40B4-BE49-F238E27FC236}">
                  <a16:creationId xmlns:a16="http://schemas.microsoft.com/office/drawing/2014/main" id="{743AE63F-D498-4D32-916F-425B1E9A0FB0}"/>
                </a:ext>
              </a:extLst>
            </p:cNvPr>
            <p:cNvSpPr/>
            <p:nvPr/>
          </p:nvSpPr>
          <p:spPr>
            <a:xfrm>
              <a:off x="1218475" y="3794579"/>
              <a:ext cx="1027588" cy="177811"/>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2" name="Picture 6" descr="é¢é£ç»å">
            <a:extLst>
              <a:ext uri="{FF2B5EF4-FFF2-40B4-BE49-F238E27FC236}">
                <a16:creationId xmlns:a16="http://schemas.microsoft.com/office/drawing/2014/main" id="{399F168B-8C9B-4FC1-A7F2-FF539B83AC67}"/>
              </a:ext>
            </a:extLst>
          </p:cNvPr>
          <p:cNvPicPr>
            <a:picLocks noChangeAspect="1" noChangeArrowheads="1"/>
          </p:cNvPicPr>
          <p:nvPr/>
        </p:nvPicPr>
        <p:blipFill rotWithShape="1">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t="18391" b="8464"/>
          <a:stretch/>
        </p:blipFill>
        <p:spPr bwMode="auto">
          <a:xfrm flipH="1">
            <a:off x="253084" y="2644134"/>
            <a:ext cx="1133773" cy="829301"/>
          </a:xfrm>
          <a:prstGeom prst="rect">
            <a:avLst/>
          </a:prstGeom>
          <a:noFill/>
          <a:extLst>
            <a:ext uri="{909E8E84-426E-40DD-AFC4-6F175D3DCCD1}">
              <a14:hiddenFill xmlns:a14="http://schemas.microsoft.com/office/drawing/2010/main">
                <a:solidFill>
                  <a:srgbClr val="FFFFFF"/>
                </a:solidFill>
              </a14:hiddenFill>
            </a:ext>
          </a:extLst>
        </p:spPr>
      </p:pic>
      <p:sp>
        <p:nvSpPr>
          <p:cNvPr id="33" name="テキスト ボックス 32">
            <a:extLst>
              <a:ext uri="{FF2B5EF4-FFF2-40B4-BE49-F238E27FC236}">
                <a16:creationId xmlns:a16="http://schemas.microsoft.com/office/drawing/2014/main" id="{8285E6E8-96CC-44B8-BC94-332B196190BD}"/>
              </a:ext>
            </a:extLst>
          </p:cNvPr>
          <p:cNvSpPr txBox="1"/>
          <p:nvPr/>
        </p:nvSpPr>
        <p:spPr>
          <a:xfrm>
            <a:off x="2329168" y="3252597"/>
            <a:ext cx="1089949" cy="518612"/>
          </a:xfrm>
          <a:prstGeom prst="rect">
            <a:avLst/>
          </a:prstGeom>
        </p:spPr>
        <p:txBody>
          <a:bodyPr vert="horz" wrap="square" lIns="91440" tIns="45720" rIns="91440" bIns="45720" rtlCol="0" anchor="ctr">
            <a:noAutofit/>
          </a:bodyPr>
          <a:lstStyle/>
          <a:p>
            <a:pPr algn="ctr"/>
            <a:r>
              <a:rPr lang="ja-JP" altLang="en-US" sz="2000" dirty="0">
                <a:latin typeface="ＭＳ Ｐゴシック" panose="020B0600070205080204" pitchFamily="50" charset="-128"/>
                <a:ea typeface="ＭＳ Ｐゴシック" panose="020B0600070205080204" pitchFamily="50" charset="-128"/>
              </a:rPr>
              <a:t>空車</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34" name="テキスト ボックス 33">
            <a:extLst>
              <a:ext uri="{FF2B5EF4-FFF2-40B4-BE49-F238E27FC236}">
                <a16:creationId xmlns:a16="http://schemas.microsoft.com/office/drawing/2014/main" id="{97D36B0D-1387-4FAC-9C10-4A6D875A051B}"/>
              </a:ext>
            </a:extLst>
          </p:cNvPr>
          <p:cNvSpPr txBox="1"/>
          <p:nvPr/>
        </p:nvSpPr>
        <p:spPr>
          <a:xfrm>
            <a:off x="109800" y="3357567"/>
            <a:ext cx="1089949" cy="518612"/>
          </a:xfrm>
          <a:prstGeom prst="rect">
            <a:avLst/>
          </a:prstGeom>
        </p:spPr>
        <p:txBody>
          <a:bodyPr vert="horz" wrap="square" lIns="91440" tIns="45720" rIns="91440" bIns="45720" rtlCol="0" anchor="ctr">
            <a:noAutofit/>
          </a:bodyPr>
          <a:lstStyle/>
          <a:p>
            <a:pPr algn="ctr"/>
            <a:r>
              <a:rPr kumimoji="1" lang="ja-JP" altLang="en-US" sz="2000" dirty="0">
                <a:latin typeface="ＭＳ Ｐゴシック" panose="020B0600070205080204" pitchFamily="50" charset="-128"/>
                <a:ea typeface="ＭＳ Ｐゴシック" panose="020B0600070205080204" pitchFamily="50" charset="-128"/>
              </a:rPr>
              <a:t>満車</a:t>
            </a:r>
          </a:p>
        </p:txBody>
      </p:sp>
      <p:sp>
        <p:nvSpPr>
          <p:cNvPr id="35" name="テキスト ボックス 34">
            <a:extLst>
              <a:ext uri="{FF2B5EF4-FFF2-40B4-BE49-F238E27FC236}">
                <a16:creationId xmlns:a16="http://schemas.microsoft.com/office/drawing/2014/main" id="{98EBFB27-8FD3-4465-9F74-4E485DA888BA}"/>
              </a:ext>
            </a:extLst>
          </p:cNvPr>
          <p:cNvSpPr txBox="1"/>
          <p:nvPr/>
        </p:nvSpPr>
        <p:spPr>
          <a:xfrm>
            <a:off x="109800" y="939712"/>
            <a:ext cx="3322434" cy="518612"/>
          </a:xfrm>
          <a:prstGeom prst="rect">
            <a:avLst/>
          </a:prstGeom>
        </p:spPr>
        <p:txBody>
          <a:bodyPr vert="horz" wrap="square" lIns="91440" tIns="45720" rIns="91440" bIns="45720" rtlCol="0" anchor="ctr">
            <a:noAutofit/>
          </a:bodyPr>
          <a:lstStyle/>
          <a:p>
            <a:pPr algn="ctr"/>
            <a:r>
              <a:rPr kumimoji="1" lang="ja-JP" altLang="en-US" sz="2800" dirty="0">
                <a:latin typeface="ＭＳ Ｐゴシック" panose="020B0600070205080204" pitchFamily="50" charset="-128"/>
                <a:ea typeface="ＭＳ Ｐゴシック" panose="020B0600070205080204" pitchFamily="50" charset="-128"/>
              </a:rPr>
              <a:t>利用者による再配置</a:t>
            </a:r>
          </a:p>
        </p:txBody>
      </p:sp>
      <mc:AlternateContent xmlns:mc="http://schemas.openxmlformats.org/markup-compatibility/2006" xmlns:a14="http://schemas.microsoft.com/office/drawing/2010/main">
        <mc:Choice Requires="a14">
          <p:sp>
            <p:nvSpPr>
              <p:cNvPr id="36" name="正方形/長方形 35">
                <a:extLst>
                  <a:ext uri="{FF2B5EF4-FFF2-40B4-BE49-F238E27FC236}">
                    <a16:creationId xmlns:a16="http://schemas.microsoft.com/office/drawing/2014/main" id="{A5AE856E-5502-48B1-A775-F3EDD4E4A82E}"/>
                  </a:ext>
                </a:extLst>
              </p:cNvPr>
              <p:cNvSpPr/>
              <p:nvPr/>
            </p:nvSpPr>
            <p:spPr>
              <a:xfrm>
                <a:off x="4118937" y="2105640"/>
                <a:ext cx="4986430" cy="1397498"/>
              </a:xfrm>
              <a:prstGeom prst="rect">
                <a:avLst/>
              </a:prstGeom>
            </p:spPr>
            <p:txBody>
              <a:bodyPr wrap="square">
                <a:spAutoFit/>
              </a:bodyPr>
              <a:lstStyle/>
              <a:p>
                <a14:m>
                  <m:oMath xmlns:m="http://schemas.openxmlformats.org/officeDocument/2006/math">
                    <m:sSub>
                      <m:sSubPr>
                        <m:ctrlPr>
                          <a:rPr lang="ja-JP"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𝑐</m:t>
                        </m:r>
                      </m:e>
                      <m: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𝑒</m:t>
                        </m:r>
                      </m:sub>
                    </m:s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m:t>
                    </m:r>
                    <m:r>
                      <a:rPr lang="en-US" altLang="ja-JP" sz="2000" b="0" i="0" smtClean="0">
                        <a:latin typeface="Cambria Math" panose="02040503050406030204" pitchFamily="18" charset="0"/>
                        <a:ea typeface="ＭＳ Ｐ明朝" panose="02020600040205080304" pitchFamily="18" charset="-128"/>
                        <a:cs typeface="Cordia New" panose="020B0304020202020204" pitchFamily="34" charset="-34"/>
                      </a:rPr>
                      <m:t> </m:t>
                    </m:r>
                  </m:oMath>
                </a14:m>
                <a:r>
                  <a:rPr lang="ja-JP" altLang="en-US" sz="2000" dirty="0">
                    <a:latin typeface="ＭＳ Ｐゴシック" panose="020B0600070205080204" pitchFamily="50" charset="-128"/>
                    <a:ea typeface="ＭＳ Ｐゴシック" panose="020B0600070205080204" pitchFamily="50" charset="-128"/>
                  </a:rPr>
                  <a:t>従業員</a:t>
                </a:r>
                <a:r>
                  <a:rPr lang="en-US" altLang="ja-JP" sz="2000" dirty="0">
                    <a:latin typeface="ＭＳ Ｐゴシック" panose="020B0600070205080204" pitchFamily="50" charset="-128"/>
                    <a:ea typeface="ＭＳ Ｐゴシック" panose="020B0600070205080204" pitchFamily="50" charset="-128"/>
                  </a:rPr>
                  <a:t>e</a:t>
                </a:r>
                <a:r>
                  <a:rPr lang="ja-JP" altLang="en-US" sz="2000" dirty="0">
                    <a:latin typeface="ＭＳ Ｐゴシック" panose="020B0600070205080204" pitchFamily="50" charset="-128"/>
                    <a:ea typeface="ＭＳ Ｐゴシック" panose="020B0600070205080204" pitchFamily="50" charset="-128"/>
                  </a:rPr>
                  <a:t>を一日雇うコスト</a:t>
                </a:r>
                <a:endParaRPr lang="en-US" altLang="ja-JP" sz="2000" dirty="0">
                  <a:latin typeface="ＭＳ Ｐゴシック" panose="020B0600070205080204" pitchFamily="50" charset="-128"/>
                  <a:ea typeface="ＭＳ Ｐゴシック" panose="020B0600070205080204" pitchFamily="50" charset="-128"/>
                </a:endParaRPr>
              </a:p>
              <a:p>
                <a14:m>
                  <m:oMath xmlns:m="http://schemas.openxmlformats.org/officeDocument/2006/math">
                    <m:sSub>
                      <m:sSubPr>
                        <m:ctrlPr>
                          <a:rPr lang="ja-JP"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𝑐</m:t>
                        </m:r>
                      </m:e>
                      <m:sub>
                        <m:r>
                          <a:rPr lang="en-US" altLang="ja-JP" sz="2000" b="0" i="1" smtClean="0">
                            <a:latin typeface="Cambria Math" panose="02040503050406030204" pitchFamily="18" charset="0"/>
                            <a:ea typeface="Cambria Math" panose="02040503050406030204" pitchFamily="18" charset="0"/>
                          </a:rPr>
                          <m:t>𝑖𝑗</m:t>
                        </m:r>
                      </m:sub>
                    </m:sSub>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m:t>
                    </m:r>
                    <m:r>
                      <m:rPr>
                        <m:nor/>
                      </m:rPr>
                      <a:rPr lang="ja-JP" altLang="en-US" sz="2000" dirty="0">
                        <a:latin typeface="ＭＳ Ｐゴシック" panose="020B0600070205080204" pitchFamily="50" charset="-128"/>
                        <a:ea typeface="ＭＳ Ｐゴシック" panose="020B0600070205080204" pitchFamily="50" charset="-128"/>
                      </a:rPr>
                      <m:t>ステーション</m:t>
                    </m:r>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𝑖</m:t>
                    </m:r>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 </m:t>
                    </m:r>
                    <m:r>
                      <m:rPr>
                        <m:nor/>
                      </m:rPr>
                      <a:rPr lang="en-US" altLang="ja-JP" sz="2000" i="1" dirty="0">
                        <a:latin typeface="ＭＳ Ｐゴシック" panose="020B0600070205080204" pitchFamily="50" charset="-128"/>
                        <a:ea typeface="ＭＳ Ｐゴシック" panose="020B0600070205080204" pitchFamily="50" charset="-128"/>
                      </a:rPr>
                      <m:t> </m:t>
                    </m:r>
                    <m:r>
                      <m:rPr>
                        <m:nor/>
                      </m:rPr>
                      <a:rPr lang="en-US" altLang="ja-JP" sz="2000" i="1" dirty="0">
                        <a:latin typeface="ＭＳ Ｐゴシック" panose="020B0600070205080204" pitchFamily="50" charset="-128"/>
                        <a:ea typeface="ＭＳ Ｐゴシック" panose="020B0600070205080204" pitchFamily="50" charset="-128"/>
                      </a:rPr>
                      <m:t>j</m:t>
                    </m:r>
                  </m:oMath>
                </a14:m>
                <a:r>
                  <a:rPr lang="ja-JP" altLang="en-US" sz="2000" dirty="0">
                    <a:latin typeface="ＭＳ Ｐゴシック" panose="020B0600070205080204" pitchFamily="50" charset="-128"/>
                    <a:ea typeface="ＭＳ Ｐゴシック" panose="020B0600070205080204" pitchFamily="50" charset="-128"/>
                  </a:rPr>
                  <a:t> 間の移動にかかるコスト</a:t>
                </a:r>
                <a:endParaRPr lang="en-US" altLang="ja-JP" sz="2000" dirty="0">
                  <a:latin typeface="ＭＳ Ｐゴシック" panose="020B0600070205080204" pitchFamily="50" charset="-128"/>
                  <a:ea typeface="ＭＳ Ｐゴシック" panose="020B0600070205080204" pitchFamily="50" charset="-128"/>
                </a:endParaRPr>
              </a:p>
              <a:p>
                <a14:m>
                  <m:oMath xmlns:m="http://schemas.openxmlformats.org/officeDocument/2006/math">
                    <m:sSub>
                      <m:sSubPr>
                        <m:ctrlPr>
                          <a:rPr lang="ja-JP"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𝑐</m:t>
                        </m:r>
                        <m:r>
                          <a:rPr lang="en-US" altLang="ja-JP" sz="2000" b="0" i="1" smtClean="0">
                            <a:latin typeface="Cambria Math" panose="02040503050406030204" pitchFamily="18" charset="0"/>
                            <a:ea typeface="Cambria Math" panose="02040503050406030204" pitchFamily="18" charset="0"/>
                          </a:rPr>
                          <m:t>𝑖</m:t>
                        </m:r>
                      </m:e>
                      <m:sub>
                        <m:r>
                          <a:rPr lang="en-US" altLang="ja-JP" sz="2000" i="1">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𝑗</m:t>
                        </m:r>
                      </m:sub>
                    </m:sSub>
                  </m:oMath>
                </a14:m>
                <a:r>
                  <a:rPr lang="en-US" altLang="ja-JP" sz="2000" dirty="0">
                    <a:latin typeface="ＭＳ Ｐゴシック" panose="020B0600070205080204" pitchFamily="50" charset="-128"/>
                    <a:ea typeface="ＭＳ Ｐゴシック" panose="020B0600070205080204" pitchFamily="50" charset="-128"/>
                  </a:rPr>
                  <a:t>:</a:t>
                </a:r>
                <a14:m>
                  <m:oMath xmlns:m="http://schemas.openxmlformats.org/officeDocument/2006/math">
                    <m:r>
                      <m:rPr>
                        <m:nor/>
                      </m:rPr>
                      <a:rPr lang="ja-JP" altLang="en-US" sz="2000" dirty="0">
                        <a:latin typeface="ＭＳ Ｐゴシック" panose="020B0600070205080204" pitchFamily="50" charset="-128"/>
                        <a:ea typeface="ＭＳ Ｐゴシック" panose="020B0600070205080204" pitchFamily="50" charset="-128"/>
                      </a:rPr>
                      <m:t>ステーション</m:t>
                    </m:r>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𝑖</m:t>
                    </m:r>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 </m:t>
                    </m:r>
                    <m:r>
                      <m:rPr>
                        <m:nor/>
                      </m:rPr>
                      <a:rPr lang="en-US" altLang="ja-JP" sz="2000" i="1" dirty="0">
                        <a:latin typeface="ＭＳ Ｐゴシック" panose="020B0600070205080204" pitchFamily="50" charset="-128"/>
                        <a:ea typeface="ＭＳ Ｐゴシック" panose="020B0600070205080204" pitchFamily="50" charset="-128"/>
                      </a:rPr>
                      <m:t> </m:t>
                    </m:r>
                    <m:r>
                      <m:rPr>
                        <m:nor/>
                      </m:rPr>
                      <a:rPr lang="en-US" altLang="ja-JP" sz="2000" i="1" dirty="0">
                        <a:latin typeface="ＭＳ Ｐゴシック" panose="020B0600070205080204" pitchFamily="50" charset="-128"/>
                        <a:ea typeface="ＭＳ Ｐゴシック" panose="020B0600070205080204" pitchFamily="50" charset="-128"/>
                      </a:rPr>
                      <m:t>j</m:t>
                    </m:r>
                  </m:oMath>
                </a14:m>
                <a:r>
                  <a:rPr lang="ja-JP" altLang="en-US" sz="2000" dirty="0">
                    <a:latin typeface="ＭＳ Ｐゴシック" panose="020B0600070205080204" pitchFamily="50" charset="-128"/>
                    <a:ea typeface="ＭＳ Ｐゴシック" panose="020B0600070205080204" pitchFamily="50" charset="-128"/>
                  </a:rPr>
                  <a:t> 間の移動で支払う報酬</a:t>
                </a:r>
                <a:endParaRPr lang="en-US" altLang="ja-JP" sz="2000" dirty="0">
                  <a:latin typeface="ＭＳ Ｐゴシック" panose="020B0600070205080204" pitchFamily="50" charset="-128"/>
                  <a:ea typeface="ＭＳ Ｐゴシック" panose="020B0600070205080204" pitchFamily="50" charset="-128"/>
                </a:endParaRPr>
              </a:p>
              <a:p>
                <a14:m>
                  <m:oMath xmlns:m="http://schemas.openxmlformats.org/officeDocument/2006/math">
                    <m:sSub>
                      <m:sSubPr>
                        <m:ctrlPr>
                          <a:rPr lang="ja-JP" altLang="ja-JP" sz="2000" i="1">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𝑎𝑣𝑒</m:t>
                        </m:r>
                      </m:e>
                      <m:sub>
                        <m:r>
                          <a:rPr lang="en-US" altLang="ja-JP" sz="2000" b="0" i="1" smtClean="0">
                            <a:latin typeface="Cambria Math" panose="02040503050406030204" pitchFamily="18" charset="0"/>
                            <a:ea typeface="Cambria Math" panose="02040503050406030204" pitchFamily="18" charset="0"/>
                          </a:rPr>
                          <m:t>𝑡𝑟𝑖𝑝</m:t>
                        </m:r>
                      </m:sub>
                    </m:sSub>
                  </m:oMath>
                </a14:m>
                <a:r>
                  <a:rPr lang="en-US" altLang="ja-JP" sz="2000" dirty="0">
                    <a:latin typeface="ＭＳ Ｐゴシック" panose="020B0600070205080204" pitchFamily="50" charset="-128"/>
                    <a:ea typeface="ＭＳ Ｐゴシック" panose="020B0600070205080204" pitchFamily="50" charset="-128"/>
                  </a:rPr>
                  <a:t>: 1</a:t>
                </a:r>
                <a:r>
                  <a:rPr lang="ja-JP" altLang="en-US" sz="2000" dirty="0">
                    <a:latin typeface="ＭＳ Ｐゴシック" panose="020B0600070205080204" pitchFamily="50" charset="-128"/>
                    <a:ea typeface="ＭＳ Ｐゴシック" panose="020B0600070205080204" pitchFamily="50" charset="-128"/>
                  </a:rPr>
                  <a:t>日</a:t>
                </a:r>
                <a:r>
                  <a:rPr lang="en-US" altLang="ja-JP" sz="2000" dirty="0">
                    <a:latin typeface="ＭＳ Ｐゴシック" panose="020B0600070205080204" pitchFamily="50" charset="-128"/>
                    <a:ea typeface="ＭＳ Ｐゴシック" panose="020B0600070205080204" pitchFamily="50" charset="-128"/>
                  </a:rPr>
                  <a:t>1</a:t>
                </a:r>
                <a:r>
                  <a:rPr lang="ja-JP" altLang="en-US" sz="2000" dirty="0">
                    <a:latin typeface="ＭＳ Ｐゴシック" panose="020B0600070205080204" pitchFamily="50" charset="-128"/>
                    <a:ea typeface="ＭＳ Ｐゴシック" panose="020B0600070205080204" pitchFamily="50" charset="-128"/>
                  </a:rPr>
                  <a:t>台当たりの平均トリップ数</a:t>
                </a:r>
              </a:p>
            </p:txBody>
          </p:sp>
        </mc:Choice>
        <mc:Fallback xmlns="">
          <p:sp>
            <p:nvSpPr>
              <p:cNvPr id="36" name="正方形/長方形 35">
                <a:extLst>
                  <a:ext uri="{FF2B5EF4-FFF2-40B4-BE49-F238E27FC236}">
                    <a16:creationId xmlns:a16="http://schemas.microsoft.com/office/drawing/2014/main" id="{A5AE856E-5502-48B1-A775-F3EDD4E4A82E}"/>
                  </a:ext>
                </a:extLst>
              </p:cNvPr>
              <p:cNvSpPr>
                <a:spLocks noRot="1" noChangeAspect="1" noMove="1" noResize="1" noEditPoints="1" noAdjustHandles="1" noChangeArrowheads="1" noChangeShapeType="1" noTextEdit="1"/>
              </p:cNvSpPr>
              <p:nvPr/>
            </p:nvSpPr>
            <p:spPr>
              <a:xfrm>
                <a:off x="4118937" y="2105640"/>
                <a:ext cx="4986430" cy="1397498"/>
              </a:xfrm>
              <a:prstGeom prst="rect">
                <a:avLst/>
              </a:prstGeom>
              <a:blipFill>
                <a:blip r:embed="rId3"/>
                <a:stretch>
                  <a:fillRect t="-3043" r="-611" b="-3478"/>
                </a:stretch>
              </a:blipFill>
            </p:spPr>
            <p:txBody>
              <a:bodyPr/>
              <a:lstStyle/>
              <a:p>
                <a:r>
                  <a:rPr lang="ja-JP" altLang="en-US">
                    <a:noFill/>
                  </a:rPr>
                  <a:t> </a:t>
                </a:r>
              </a:p>
            </p:txBody>
          </p:sp>
        </mc:Fallback>
      </mc:AlternateContent>
      <p:grpSp>
        <p:nvGrpSpPr>
          <p:cNvPr id="46" name="グループ化 45">
            <a:extLst>
              <a:ext uri="{FF2B5EF4-FFF2-40B4-BE49-F238E27FC236}">
                <a16:creationId xmlns:a16="http://schemas.microsoft.com/office/drawing/2014/main" id="{52FA0781-50D9-4E67-B373-AB6F6E1A30F2}"/>
              </a:ext>
            </a:extLst>
          </p:cNvPr>
          <p:cNvGrpSpPr/>
          <p:nvPr/>
        </p:nvGrpSpPr>
        <p:grpSpPr>
          <a:xfrm>
            <a:off x="1053745" y="4014700"/>
            <a:ext cx="2347250" cy="1521349"/>
            <a:chOff x="109800" y="3919615"/>
            <a:chExt cx="2347250" cy="1521349"/>
          </a:xfrm>
        </p:grpSpPr>
        <p:sp>
          <p:nvSpPr>
            <p:cNvPr id="43" name="四角形: 角を丸くする 42">
              <a:extLst>
                <a:ext uri="{FF2B5EF4-FFF2-40B4-BE49-F238E27FC236}">
                  <a16:creationId xmlns:a16="http://schemas.microsoft.com/office/drawing/2014/main" id="{F3569053-D99E-4ED4-8344-D0A8EE30D74C}"/>
                </a:ext>
              </a:extLst>
            </p:cNvPr>
            <p:cNvSpPr/>
            <p:nvPr/>
          </p:nvSpPr>
          <p:spPr>
            <a:xfrm>
              <a:off x="109800" y="3919615"/>
              <a:ext cx="2347250" cy="152134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1" name="グループ化 40">
              <a:extLst>
                <a:ext uri="{FF2B5EF4-FFF2-40B4-BE49-F238E27FC236}">
                  <a16:creationId xmlns:a16="http://schemas.microsoft.com/office/drawing/2014/main" id="{7FBE78B2-4476-4715-9557-508DCC55D45F}"/>
                </a:ext>
              </a:extLst>
            </p:cNvPr>
            <p:cNvGrpSpPr/>
            <p:nvPr/>
          </p:nvGrpSpPr>
          <p:grpSpPr>
            <a:xfrm>
              <a:off x="322235" y="3996191"/>
              <a:ext cx="2134815" cy="1238224"/>
              <a:chOff x="3600099" y="4595054"/>
              <a:chExt cx="2134815" cy="1238224"/>
            </a:xfrm>
          </p:grpSpPr>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13DE40C2-95BF-426F-8715-41D87962DE88}"/>
                      </a:ext>
                    </a:extLst>
                  </p:cNvPr>
                  <p:cNvSpPr/>
                  <p:nvPr/>
                </p:nvSpPr>
                <p:spPr>
                  <a:xfrm>
                    <a:off x="3600099" y="4595054"/>
                    <a:ext cx="1943802" cy="606576"/>
                  </a:xfrm>
                  <a:prstGeom prst="rect">
                    <a:avLst/>
                  </a:prstGeom>
                </p:spPr>
                <p:txBody>
                  <a:bodyPr wrap="none">
                    <a:spAutoFit/>
                  </a:bodyPr>
                  <a:lstStyle/>
                  <a:p>
                    <a14:m>
                      <m:oMath xmlns:m="http://schemas.openxmlformats.org/officeDocument/2006/math">
                        <m:sSub>
                          <m:sSubPr>
                            <m:ctrlPr>
                              <a:rPr lang="ja-JP"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𝑝</m:t>
                            </m:r>
                          </m:e>
                          <m:sub>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𝑐h𝑜𝑖𝑐𝑒</m:t>
                            </m:r>
                          </m:sub>
                        </m:sSub>
                        <m:r>
                          <a:rPr lang="en-US" altLang="ja-JP" sz="2000">
                            <a:latin typeface="Cambria Math" panose="02040503050406030204" pitchFamily="18" charset="0"/>
                            <a:ea typeface="ＭＳ Ｐ明朝" panose="02020600040205080304" pitchFamily="18" charset="-128"/>
                            <a:cs typeface="Cordia New" panose="020B0304020202020204" pitchFamily="34" charset="-34"/>
                          </a:rPr>
                          <m:t>= </m:t>
                        </m:r>
                        <m:sSub>
                          <m:sSubPr>
                            <m:ctrlPr>
                              <a:rPr lang="ja-JP" altLang="ja-JP" sz="2000" i="1">
                                <a:effectLst/>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𝑤</m:t>
                            </m:r>
                          </m:e>
                          <m:sub>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𝑝</m:t>
                            </m:r>
                          </m:sub>
                        </m:sSub>
                        <m:f>
                          <m:fPr>
                            <m:ctrlPr>
                              <a:rPr lang="ja-JP" altLang="ja-JP" sz="2000" i="1">
                                <a:effectLst/>
                                <a:latin typeface="Cambria Math" panose="02040503050406030204" pitchFamily="18" charset="0"/>
                                <a:ea typeface="Cambria Math" panose="02040503050406030204" pitchFamily="18" charset="0"/>
                              </a:rPr>
                            </m:ctrlPr>
                          </m:fPr>
                          <m:num>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𝑘</m:t>
                            </m:r>
                          </m:num>
                          <m:den>
                            <m:sSub>
                              <m:sSubPr>
                                <m:ctrlPr>
                                  <a:rPr lang="ja-JP" altLang="ja-JP" sz="2000" i="1">
                                    <a:effectLst/>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𝑡</m:t>
                                </m:r>
                              </m:e>
                              <m:sub>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𝑖𝑗</m:t>
                                </m:r>
                              </m:sub>
                            </m:sSub>
                          </m:den>
                        </m:f>
                      </m:oMath>
                    </a14:m>
                    <a:r>
                      <a:rPr lang="en-US" altLang="ja-JP" sz="2000" dirty="0">
                        <a:latin typeface="Times New Roman" panose="02020603050405020304" pitchFamily="18" charset="0"/>
                        <a:ea typeface="ＭＳ Ｐ明朝" panose="02020600040205080304" pitchFamily="18" charset="-128"/>
                        <a:cs typeface="Cordia New" panose="020B0304020202020204" pitchFamily="34" charset="-34"/>
                      </a:rPr>
                      <a:t> </a:t>
                    </a:r>
                    <a:endParaRPr lang="ja-JP" altLang="en-US" sz="2000" dirty="0"/>
                  </a:p>
                </p:txBody>
              </p:sp>
            </mc:Choice>
            <mc:Fallback xmlns="">
              <p:sp>
                <p:nvSpPr>
                  <p:cNvPr id="4" name="正方形/長方形 3">
                    <a:extLst>
                      <a:ext uri="{FF2B5EF4-FFF2-40B4-BE49-F238E27FC236}">
                        <a16:creationId xmlns:a16="http://schemas.microsoft.com/office/drawing/2014/main" id="{13DE40C2-95BF-426F-8715-41D87962DE88}"/>
                      </a:ext>
                    </a:extLst>
                  </p:cNvPr>
                  <p:cNvSpPr>
                    <a:spLocks noRot="1" noChangeAspect="1" noMove="1" noResize="1" noEditPoints="1" noAdjustHandles="1" noChangeArrowheads="1" noChangeShapeType="1" noTextEdit="1"/>
                  </p:cNvSpPr>
                  <p:nvPr/>
                </p:nvSpPr>
                <p:spPr>
                  <a:xfrm>
                    <a:off x="3600099" y="4595054"/>
                    <a:ext cx="1943802" cy="60657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3CC70D43-3C33-43F9-96CB-0E41191374BE}"/>
                      </a:ext>
                    </a:extLst>
                  </p:cNvPr>
                  <p:cNvSpPr/>
                  <p:nvPr/>
                </p:nvSpPr>
                <p:spPr>
                  <a:xfrm>
                    <a:off x="3600099" y="5201630"/>
                    <a:ext cx="2134815" cy="631648"/>
                  </a:xfrm>
                  <a:prstGeom prst="rect">
                    <a:avLst/>
                  </a:prstGeom>
                </p:spPr>
                <p:txBody>
                  <a:bodyPr wrap="none">
                    <a:spAutoFit/>
                  </a:bodyPr>
                  <a:lstStyle/>
                  <a:p>
                    <a14:m>
                      <m:oMath xmlns:m="http://schemas.openxmlformats.org/officeDocument/2006/math">
                        <m:r>
                          <m:rPr>
                            <m:sty m:val="p"/>
                          </m:rPr>
                          <a:rPr lang="en-US" altLang="ja-JP" sz="2000" b="0" i="0" smtClean="0">
                            <a:latin typeface="Cambria Math" panose="02040503050406030204" pitchFamily="18" charset="0"/>
                            <a:ea typeface="ＭＳ Ｐ明朝" panose="02020600040205080304" pitchFamily="18" charset="-128"/>
                            <a:cs typeface="Cordia New" panose="020B0304020202020204" pitchFamily="34" charset="-34"/>
                          </a:rPr>
                          <m:t>k</m:t>
                        </m:r>
                        <m:r>
                          <a:rPr lang="en-US" altLang="ja-JP" sz="2000" b="0" i="0" smtClean="0">
                            <a:latin typeface="Cambria Math" panose="02040503050406030204" pitchFamily="18" charset="0"/>
                            <a:ea typeface="ＭＳ Ｐ明朝" panose="02020600040205080304" pitchFamily="18" charset="-128"/>
                            <a:cs typeface="Cordia New" panose="020B0304020202020204" pitchFamily="34" charset="-34"/>
                          </a:rPr>
                          <m:t> = </m:t>
                        </m:r>
                        <m:f>
                          <m:fPr>
                            <m:ctrlPr>
                              <a:rPr lang="ja-JP" altLang="ja-JP" sz="2000" i="1">
                                <a:effectLst/>
                                <a:latin typeface="Cambria Math" panose="02040503050406030204" pitchFamily="18" charset="0"/>
                                <a:ea typeface="Cambria Math" panose="02040503050406030204" pitchFamily="18" charset="0"/>
                              </a:rPr>
                            </m:ctrlPr>
                          </m:fPr>
                          <m:num>
                            <m:sSub>
                              <m:sSubPr>
                                <m:ctrlPr>
                                  <a:rPr lang="ja-JP" altLang="ja-JP" sz="2000" i="1">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𝑐𝑖</m:t>
                                </m:r>
                              </m:e>
                              <m: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𝑖𝑗</m:t>
                                </m:r>
                              </m:sub>
                            </m:sSub>
                          </m:num>
                          <m:den>
                            <m:sSub>
                              <m:sSubPr>
                                <m:ctrlPr>
                                  <a:rPr lang="ja-JP" altLang="ja-JP" sz="2000" i="1">
                                    <a:effectLst/>
                                    <a:latin typeface="Cambria Math" panose="02040503050406030204" pitchFamily="18" charset="0"/>
                                    <a:ea typeface="Cambria Math" panose="02040503050406030204" pitchFamily="18" charset="0"/>
                                  </a:rPr>
                                </m:ctrlPr>
                              </m:sSubPr>
                              <m:e>
                                <m:r>
                                  <a:rPr lang="en-US" altLang="ja-JP" sz="2000" b="0" i="1" smtClean="0">
                                    <a:effectLst/>
                                    <a:latin typeface="Cambria Math" panose="02040503050406030204" pitchFamily="18" charset="0"/>
                                    <a:ea typeface="Cambria Math" panose="02040503050406030204" pitchFamily="18" charset="0"/>
                                  </a:rPr>
                                  <m:t>𝑐</m:t>
                                </m:r>
                              </m:e>
                              <m: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𝑖𝑗</m:t>
                                </m:r>
                              </m:sub>
                            </m:s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m:t>
                            </m:r>
                            <m:sSub>
                              <m:sSubPr>
                                <m:ctrlPr>
                                  <a:rPr lang="ja-JP" altLang="ja-JP" sz="2000" i="1">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𝑐</m:t>
                                </m:r>
                              </m:e>
                              <m: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𝑒</m:t>
                                </m:r>
                              </m:sub>
                            </m:s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m:t>
                            </m:r>
                            <m:sSub>
                              <m:sSubPr>
                                <m:ctrlPr>
                                  <a:rPr lang="ja-JP" altLang="ja-JP" sz="2000" i="1">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𝑎𝑣𝑒</m:t>
                                </m:r>
                              </m:e>
                              <m:sub>
                                <m:r>
                                  <a:rPr lang="en-US" altLang="ja-JP" sz="2000" b="0" i="1" smtClean="0">
                                    <a:latin typeface="Cambria Math" panose="02040503050406030204" pitchFamily="18" charset="0"/>
                                    <a:ea typeface="Cambria Math" panose="02040503050406030204" pitchFamily="18" charset="0"/>
                                  </a:rPr>
                                  <m:t>𝑡𝑟𝑖𝑝</m:t>
                                </m:r>
                              </m:sub>
                            </m:sSub>
                          </m:den>
                        </m:f>
                      </m:oMath>
                    </a14:m>
                    <a:r>
                      <a:rPr lang="en-US" altLang="ja-JP" sz="2000" dirty="0">
                        <a:latin typeface="Times New Roman" panose="02020603050405020304" pitchFamily="18" charset="0"/>
                        <a:ea typeface="ＭＳ Ｐ明朝" panose="02020600040205080304" pitchFamily="18" charset="-128"/>
                        <a:cs typeface="Cordia New" panose="020B0304020202020204" pitchFamily="34" charset="-34"/>
                      </a:rPr>
                      <a:t> </a:t>
                    </a:r>
                    <a:endParaRPr lang="ja-JP" altLang="en-US" sz="2000" dirty="0"/>
                  </a:p>
                </p:txBody>
              </p:sp>
            </mc:Choice>
            <mc:Fallback xmlns="">
              <p:sp>
                <p:nvSpPr>
                  <p:cNvPr id="38" name="正方形/長方形 37">
                    <a:extLst>
                      <a:ext uri="{FF2B5EF4-FFF2-40B4-BE49-F238E27FC236}">
                        <a16:creationId xmlns:a16="http://schemas.microsoft.com/office/drawing/2014/main" id="{3CC70D43-3C33-43F9-96CB-0E41191374BE}"/>
                      </a:ext>
                    </a:extLst>
                  </p:cNvPr>
                  <p:cNvSpPr>
                    <a:spLocks noRot="1" noChangeAspect="1" noMove="1" noResize="1" noEditPoints="1" noAdjustHandles="1" noChangeArrowheads="1" noChangeShapeType="1" noTextEdit="1"/>
                  </p:cNvSpPr>
                  <p:nvPr/>
                </p:nvSpPr>
                <p:spPr>
                  <a:xfrm>
                    <a:off x="3600099" y="5201630"/>
                    <a:ext cx="2134815" cy="631648"/>
                  </a:xfrm>
                  <a:prstGeom prst="rect">
                    <a:avLst/>
                  </a:prstGeom>
                  <a:blipFill>
                    <a:blip r:embed="rId5"/>
                    <a:stretch>
                      <a:fillRect/>
                    </a:stretch>
                  </a:blipFill>
                </p:spPr>
                <p:txBody>
                  <a:bodyPr/>
                  <a:lstStyle/>
                  <a:p>
                    <a:r>
                      <a:rPr lang="ja-JP" altLang="en-US">
                        <a:noFill/>
                      </a:rPr>
                      <a:t> </a:t>
                    </a:r>
                  </a:p>
                </p:txBody>
              </p:sp>
            </mc:Fallback>
          </mc:AlternateContent>
        </p:grpSp>
      </p:gr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DE8F231A-846D-40C6-B7B9-63A1819CFE7E}"/>
                  </a:ext>
                </a:extLst>
              </p:cNvPr>
              <p:cNvSpPr txBox="1"/>
              <p:nvPr/>
            </p:nvSpPr>
            <p:spPr>
              <a:xfrm>
                <a:off x="1386857" y="2669806"/>
                <a:ext cx="1316527" cy="430329"/>
              </a:xfrm>
              <a:prstGeom prst="rect">
                <a:avLst/>
              </a:prstGeom>
            </p:spPr>
            <p:txBody>
              <a:bodyPr vert="horz" wrap="square" lIns="91440" tIns="45720" rIns="91440" bIns="45720" rtlCol="0" anchor="ctr">
                <a:noAutofit/>
              </a:bodyPr>
              <a:lstStyle/>
              <a:p>
                <a:pPr algn="ctr"/>
                <a:r>
                  <a:rPr kumimoji="1" lang="ja-JP" altLang="en-US" sz="2400" dirty="0">
                    <a:latin typeface="ＭＳ Ｐゴシック" panose="020B0600070205080204" pitchFamily="50" charset="-128"/>
                    <a:ea typeface="ＭＳ Ｐゴシック" panose="020B0600070205080204" pitchFamily="50" charset="-128"/>
                  </a:rPr>
                  <a:t>時間 </a:t>
                </a:r>
                <a:r>
                  <a:rPr kumimoji="1" lang="en-US" altLang="ja-JP" sz="2400" dirty="0">
                    <a:latin typeface="ＭＳ Ｐゴシック" panose="020B0600070205080204" pitchFamily="50" charset="-128"/>
                    <a:ea typeface="ＭＳ Ｐゴシック" panose="020B0600070205080204" pitchFamily="50" charset="-128"/>
                  </a:rPr>
                  <a:t>: </a:t>
                </a:r>
                <a14:m>
                  <m:oMath xmlns:m="http://schemas.openxmlformats.org/officeDocument/2006/math">
                    <m:sSub>
                      <m:sSubPr>
                        <m:ctrlPr>
                          <a:rPr lang="ja-JP" altLang="ja-JP" sz="2000" i="1" smtClean="0">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𝑡</m:t>
                        </m:r>
                      </m:e>
                      <m:sub>
                        <m:r>
                          <a:rPr lang="en-US" altLang="ja-JP" sz="2000" i="1">
                            <a:solidFill>
                              <a:srgbClr val="FF0000"/>
                            </a:solidFill>
                            <a:latin typeface="Cambria Math" panose="02040503050406030204" pitchFamily="18" charset="0"/>
                          </a:rPr>
                          <m:t>𝑖𝑗</m:t>
                        </m:r>
                      </m:sub>
                    </m:sSub>
                  </m:oMath>
                </a14:m>
                <a:endParaRPr kumimoji="1" lang="ja-JP" altLang="en-US" sz="2400" dirty="0">
                  <a:latin typeface="ＭＳ Ｐゴシック" panose="020B0600070205080204" pitchFamily="50" charset="-128"/>
                  <a:ea typeface="ＭＳ Ｐゴシック" panose="020B0600070205080204" pitchFamily="50" charset="-128"/>
                </a:endParaRPr>
              </a:p>
            </p:txBody>
          </p:sp>
        </mc:Choice>
        <mc:Fallback xmlns="">
          <p:sp>
            <p:nvSpPr>
              <p:cNvPr id="39" name="テキスト ボックス 38">
                <a:extLst>
                  <a:ext uri="{FF2B5EF4-FFF2-40B4-BE49-F238E27FC236}">
                    <a16:creationId xmlns:a16="http://schemas.microsoft.com/office/drawing/2014/main" id="{DE8F231A-846D-40C6-B7B9-63A1819CFE7E}"/>
                  </a:ext>
                </a:extLst>
              </p:cNvPr>
              <p:cNvSpPr txBox="1">
                <a:spLocks noRot="1" noChangeAspect="1" noMove="1" noResize="1" noEditPoints="1" noAdjustHandles="1" noChangeArrowheads="1" noChangeShapeType="1" noTextEdit="1"/>
              </p:cNvSpPr>
              <p:nvPr/>
            </p:nvSpPr>
            <p:spPr>
              <a:xfrm>
                <a:off x="1386857" y="2669806"/>
                <a:ext cx="1316527" cy="430329"/>
              </a:xfrm>
              <a:prstGeom prst="rect">
                <a:avLst/>
              </a:prstGeom>
              <a:blipFill>
                <a:blip r:embed="rId6"/>
                <a:stretch>
                  <a:fillRect l="-6047" t="-22535" b="-26761"/>
                </a:stretch>
              </a:blipFill>
            </p:spPr>
            <p:txBody>
              <a:bodyPr/>
              <a:lstStyle/>
              <a:p>
                <a:r>
                  <a:rPr lang="ja-JP" altLang="en-US">
                    <a:noFill/>
                  </a:rPr>
                  <a:t> </a:t>
                </a:r>
              </a:p>
            </p:txBody>
          </p:sp>
        </mc:Fallback>
      </mc:AlternateContent>
      <p:sp>
        <p:nvSpPr>
          <p:cNvPr id="47" name="矢印: 右 46">
            <a:extLst>
              <a:ext uri="{FF2B5EF4-FFF2-40B4-BE49-F238E27FC236}">
                <a16:creationId xmlns:a16="http://schemas.microsoft.com/office/drawing/2014/main" id="{38CF7B12-FCA8-4E84-9D2E-60FA900F482C}"/>
              </a:ext>
            </a:extLst>
          </p:cNvPr>
          <p:cNvSpPr/>
          <p:nvPr/>
        </p:nvSpPr>
        <p:spPr>
          <a:xfrm>
            <a:off x="3872169" y="4462800"/>
            <a:ext cx="588332" cy="52380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8" name="テキスト ボックス 47">
            <a:extLst>
              <a:ext uri="{FF2B5EF4-FFF2-40B4-BE49-F238E27FC236}">
                <a16:creationId xmlns:a16="http://schemas.microsoft.com/office/drawing/2014/main" id="{60E5A42E-E8FE-41AB-A721-A4371B6454A0}"/>
              </a:ext>
            </a:extLst>
          </p:cNvPr>
          <p:cNvSpPr txBox="1"/>
          <p:nvPr/>
        </p:nvSpPr>
        <p:spPr>
          <a:xfrm>
            <a:off x="4651514" y="4172111"/>
            <a:ext cx="4077883" cy="1103638"/>
          </a:xfrm>
          <a:prstGeom prst="rect">
            <a:avLst/>
          </a:prstGeom>
        </p:spPr>
        <p:txBody>
          <a:bodyPr vert="horz" wrap="square" lIns="91440" tIns="45720" rIns="91440" bIns="45720" rtlCol="0" anchor="ctr">
            <a:noAutofit/>
          </a:bodyPr>
          <a:lstStyle/>
          <a:p>
            <a:pPr algn="ctr"/>
            <a:r>
              <a:rPr kumimoji="1" lang="ja-JP" altLang="en-US" sz="2000" dirty="0">
                <a:latin typeface="ＭＳ Ｐゴシック" panose="020B0600070205080204" pitchFamily="50" charset="-128"/>
                <a:ea typeface="ＭＳ Ｐゴシック" panose="020B0600070205080204" pitchFamily="50" charset="-128"/>
              </a:rPr>
              <a:t>報酬額や移動時間による確率によって利用者が再配置するかを決定</a:t>
            </a:r>
          </a:p>
        </p:txBody>
      </p:sp>
      <p:sp>
        <p:nvSpPr>
          <p:cNvPr id="49" name="テキスト ボックス 48">
            <a:extLst>
              <a:ext uri="{FF2B5EF4-FFF2-40B4-BE49-F238E27FC236}">
                <a16:creationId xmlns:a16="http://schemas.microsoft.com/office/drawing/2014/main" id="{E9B3DFD9-A4C7-4D2F-996F-DBDDEE397BB1}"/>
              </a:ext>
            </a:extLst>
          </p:cNvPr>
          <p:cNvSpPr txBox="1"/>
          <p:nvPr/>
        </p:nvSpPr>
        <p:spPr>
          <a:xfrm>
            <a:off x="1105356" y="5769388"/>
            <a:ext cx="7209183" cy="530087"/>
          </a:xfrm>
          <a:prstGeom prst="rect">
            <a:avLst/>
          </a:prstGeom>
        </p:spPr>
        <p:txBody>
          <a:bodyPr vert="horz" wrap="square" lIns="91440" tIns="45720" rIns="91440" bIns="45720" rtlCol="0" anchor="ctr">
            <a:noAutofit/>
          </a:bodyPr>
          <a:lstStyle/>
          <a:p>
            <a:pPr algn="ctr"/>
            <a:r>
              <a:rPr kumimoji="1" lang="ja-JP" altLang="en-US" sz="2400" b="1" u="sng" dirty="0"/>
              <a:t>コストを最小化することで最適な報酬額を決定</a:t>
            </a:r>
          </a:p>
        </p:txBody>
      </p:sp>
      <p:sp>
        <p:nvSpPr>
          <p:cNvPr id="50" name="矢印: 右 49">
            <a:extLst>
              <a:ext uri="{FF2B5EF4-FFF2-40B4-BE49-F238E27FC236}">
                <a16:creationId xmlns:a16="http://schemas.microsoft.com/office/drawing/2014/main" id="{E2FC98DE-D4C1-478C-81EE-28C9CC30B2E2}"/>
              </a:ext>
            </a:extLst>
          </p:cNvPr>
          <p:cNvSpPr/>
          <p:nvPr/>
        </p:nvSpPr>
        <p:spPr>
          <a:xfrm>
            <a:off x="387502" y="5608169"/>
            <a:ext cx="877545" cy="8424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36388165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ctr">
        <a:noAutofit/>
      </a:bodyPr>
      <a:lstStyle>
        <a:defPPr>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15819</TotalTime>
  <Words>519</Words>
  <Application>Microsoft Office PowerPoint</Application>
  <PresentationFormat>画面に合わせる (4:3)</PresentationFormat>
  <Paragraphs>110</Paragraphs>
  <Slides>10</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10</vt:i4>
      </vt:variant>
    </vt:vector>
  </HeadingPairs>
  <TitlesOfParts>
    <vt:vector size="19" baseType="lpstr">
      <vt:lpstr>ＭＳ Ｐゴシック</vt:lpstr>
      <vt:lpstr>Arial</vt:lpstr>
      <vt:lpstr>Calibri</vt:lpstr>
      <vt:lpstr>Calibri Light</vt:lpstr>
      <vt:lpstr>Cambria Math</vt:lpstr>
      <vt:lpstr>Impact</vt:lpstr>
      <vt:lpstr>Times New Roman</vt:lpstr>
      <vt:lpstr>Wingdings</vt:lpstr>
      <vt:lpstr>Office テーマ</vt:lpstr>
      <vt:lpstr>ユーザ再配置を導入したワンウェイ型カーシェアリングの再配置最適化</vt:lpstr>
      <vt:lpstr>研究背景</vt:lpstr>
      <vt:lpstr>研究背景</vt:lpstr>
      <vt:lpstr>既存のシステム</vt:lpstr>
      <vt:lpstr>類似研究</vt:lpstr>
      <vt:lpstr>研究目的</vt:lpstr>
      <vt:lpstr>研究手法</vt:lpstr>
      <vt:lpstr>研究手法</vt:lpstr>
      <vt:lpstr>研究手法</vt:lpstr>
      <vt:lpstr>今後の予定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Daisaku Senoo</dc:creator>
  <cp:lastModifiedBy>関 倖太郎</cp:lastModifiedBy>
  <cp:revision>139</cp:revision>
  <dcterms:created xsi:type="dcterms:W3CDTF">2018-01-30T05:51:03Z</dcterms:created>
  <dcterms:modified xsi:type="dcterms:W3CDTF">2019-07-03T04:53:39Z</dcterms:modified>
</cp:coreProperties>
</file>