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300" r:id="rId4"/>
    <p:sldId id="293" r:id="rId5"/>
    <p:sldId id="294" r:id="rId6"/>
    <p:sldId id="295" r:id="rId7"/>
    <p:sldId id="296" r:id="rId8"/>
    <p:sldId id="297" r:id="rId9"/>
    <p:sldId id="299" r:id="rId10"/>
    <p:sldId id="298" r:id="rId11"/>
    <p:sldId id="302"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300"/>
            <p14:sldId id="293"/>
            <p14:sldId id="294"/>
            <p14:sldId id="295"/>
            <p14:sldId id="296"/>
            <p14:sldId id="297"/>
            <p14:sldId id="299"/>
            <p14:sldId id="298"/>
            <p14:sldId id="3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関 倖太郎" initials="関" lastIdx="2" clrIdx="0">
    <p:extLst>
      <p:ext uri="{19B8F6BF-5375-455C-9EA6-DF929625EA0E}">
        <p15:presenceInfo xmlns:p15="http://schemas.microsoft.com/office/powerpoint/2012/main" userId="1b3a03a001b6b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E36"/>
    <a:srgbClr val="9E373E"/>
    <a:srgbClr val="FFCCCC"/>
    <a:srgbClr val="F2F2F2"/>
    <a:srgbClr val="FF7C80"/>
    <a:srgbClr val="3F5959"/>
    <a:srgbClr val="063559"/>
    <a:srgbClr val="F3D9A0"/>
    <a:srgbClr val="FFD599"/>
    <a:srgbClr val="9BC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75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4T14:59:54.411" idx="2">
    <p:pos x="10" y="10"/>
    <p:text>乗り捨てだとお金がかかるよね？なぜなら再配置でコストがかかるからという話を</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04T14:58:16.357" idx="1">
    <p:pos x="10" y="10"/>
    <p:text>研究目的としてジョッキーはなるべく少ないほうがいいというのを言わないと</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2019/7/4</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63340"/>
            <a:ext cx="7872506" cy="1707007"/>
          </a:xfrm>
        </p:spPr>
        <p:txBody>
          <a:bodyPr>
            <a:normAutofit fontScale="90000"/>
          </a:bodyPr>
          <a:lstStyle/>
          <a:p>
            <a:r>
              <a:rPr lang="ja-JP" altLang="en-US" b="1" dirty="0"/>
              <a:t>ユーザ再配置を導入したワンウェイ型カーシェアリングの再配置最適化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48B0-BC41-4F67-A70A-68B0EC3551B0}"/>
              </a:ext>
            </a:extLst>
          </p:cNvPr>
          <p:cNvSpPr>
            <a:spLocks noGrp="1"/>
          </p:cNvSpPr>
          <p:nvPr>
            <p:ph type="title"/>
          </p:nvPr>
        </p:nvSpPr>
        <p:spPr/>
        <p:txBody>
          <a:bodyPr/>
          <a:lstStyle/>
          <a:p>
            <a:r>
              <a:rPr kumimoji="1" lang="ja-JP" altLang="en-US" dirty="0"/>
              <a:t>システム構成図</a:t>
            </a:r>
          </a:p>
        </p:txBody>
      </p:sp>
      <p:grpSp>
        <p:nvGrpSpPr>
          <p:cNvPr id="21" name="グループ化 20">
            <a:extLst>
              <a:ext uri="{FF2B5EF4-FFF2-40B4-BE49-F238E27FC236}">
                <a16:creationId xmlns:a16="http://schemas.microsoft.com/office/drawing/2014/main" id="{81BFEAA6-19CB-4028-9D65-5DEFA10E723B}"/>
              </a:ext>
            </a:extLst>
          </p:cNvPr>
          <p:cNvGrpSpPr/>
          <p:nvPr/>
        </p:nvGrpSpPr>
        <p:grpSpPr>
          <a:xfrm>
            <a:off x="5536414" y="2170853"/>
            <a:ext cx="2412000" cy="2492376"/>
            <a:chOff x="5662462" y="1863802"/>
            <a:chExt cx="2412000" cy="2492376"/>
          </a:xfrm>
        </p:grpSpPr>
        <p:sp>
          <p:nvSpPr>
            <p:cNvPr id="4" name="四角形: 角を丸くする 3">
              <a:extLst>
                <a:ext uri="{FF2B5EF4-FFF2-40B4-BE49-F238E27FC236}">
                  <a16:creationId xmlns:a16="http://schemas.microsoft.com/office/drawing/2014/main" id="{8029BD27-7122-4E60-B658-41F94FCFB058}"/>
                </a:ext>
              </a:extLst>
            </p:cNvPr>
            <p:cNvSpPr/>
            <p:nvPr/>
          </p:nvSpPr>
          <p:spPr>
            <a:xfrm>
              <a:off x="5662462" y="2107095"/>
              <a:ext cx="2412000" cy="2249083"/>
            </a:xfrm>
            <a:prstGeom prst="roundRect">
              <a:avLst/>
            </a:prstGeom>
            <a:solidFill>
              <a:schemeClr val="bg1">
                <a:lumMod val="95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 name="フローチャート: 端子 4">
              <a:extLst>
                <a:ext uri="{FF2B5EF4-FFF2-40B4-BE49-F238E27FC236}">
                  <a16:creationId xmlns:a16="http://schemas.microsoft.com/office/drawing/2014/main" id="{A1FBEBE3-D97A-4212-99F2-7BABB46E10D2}"/>
                </a:ext>
              </a:extLst>
            </p:cNvPr>
            <p:cNvSpPr/>
            <p:nvPr/>
          </p:nvSpPr>
          <p:spPr>
            <a:xfrm>
              <a:off x="5882576" y="1863802"/>
              <a:ext cx="1971772" cy="386206"/>
            </a:xfrm>
            <a:prstGeom prst="flowChartTerminator">
              <a:avLst/>
            </a:prstGeom>
            <a:solidFill>
              <a:schemeClr val="bg1">
                <a:lumMod val="95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76DE387-B1C7-49FF-A206-3C593A9E4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pic>
          <p:nvPicPr>
            <p:cNvPr id="11" name="図 10">
              <a:extLst>
                <a:ext uri="{FF2B5EF4-FFF2-40B4-BE49-F238E27FC236}">
                  <a16:creationId xmlns:a16="http://schemas.microsoft.com/office/drawing/2014/main" id="{D82F8FB2-9411-45B5-AD55-6B892631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681" y="2392921"/>
              <a:ext cx="720000" cy="720000"/>
            </a:xfrm>
            <a:prstGeom prst="rect">
              <a:avLst/>
            </a:prstGeom>
          </p:spPr>
        </p:pic>
        <p:sp>
          <p:nvSpPr>
            <p:cNvPr id="12" name="テキスト ボックス 11">
              <a:extLst>
                <a:ext uri="{FF2B5EF4-FFF2-40B4-BE49-F238E27FC236}">
                  <a16:creationId xmlns:a16="http://schemas.microsoft.com/office/drawing/2014/main" id="{34E0E8F7-F8F6-4DB2-891E-FF1E15E26A94}"/>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移動データ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地理データ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経路情報</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grpSp>
        <p:nvGrpSpPr>
          <p:cNvPr id="20" name="グループ化 19">
            <a:extLst>
              <a:ext uri="{FF2B5EF4-FFF2-40B4-BE49-F238E27FC236}">
                <a16:creationId xmlns:a16="http://schemas.microsoft.com/office/drawing/2014/main" id="{C2B09BFF-731B-46BA-8B72-3F5900C5620E}"/>
              </a:ext>
            </a:extLst>
          </p:cNvPr>
          <p:cNvGrpSpPr/>
          <p:nvPr/>
        </p:nvGrpSpPr>
        <p:grpSpPr>
          <a:xfrm>
            <a:off x="1261586" y="2221043"/>
            <a:ext cx="2412000" cy="2442186"/>
            <a:chOff x="1441248" y="1913992"/>
            <a:chExt cx="2412000" cy="2442186"/>
          </a:xfrm>
        </p:grpSpPr>
        <p:sp>
          <p:nvSpPr>
            <p:cNvPr id="6" name="四角形: 角を丸くする 5">
              <a:extLst>
                <a:ext uri="{FF2B5EF4-FFF2-40B4-BE49-F238E27FC236}">
                  <a16:creationId xmlns:a16="http://schemas.microsoft.com/office/drawing/2014/main" id="{37776F31-8DAA-42A4-BFF2-F759B53D1183}"/>
                </a:ext>
              </a:extLst>
            </p:cNvPr>
            <p:cNvSpPr/>
            <p:nvPr/>
          </p:nvSpPr>
          <p:spPr>
            <a:xfrm>
              <a:off x="1441248" y="2107095"/>
              <a:ext cx="2412000" cy="2249083"/>
            </a:xfrm>
            <a:prstGeom prst="roundRect">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フローチャート: 端子 6">
              <a:extLst>
                <a:ext uri="{FF2B5EF4-FFF2-40B4-BE49-F238E27FC236}">
                  <a16:creationId xmlns:a16="http://schemas.microsoft.com/office/drawing/2014/main" id="{F7583D0F-B8B1-4523-A5C0-7896A6A4B1E3}"/>
                </a:ext>
              </a:extLst>
            </p:cNvPr>
            <p:cNvSpPr/>
            <p:nvPr/>
          </p:nvSpPr>
          <p:spPr>
            <a:xfrm>
              <a:off x="1692710" y="1913992"/>
              <a:ext cx="1909076" cy="386206"/>
            </a:xfrm>
            <a:prstGeom prst="flowChartTerminator">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ＭＳ Ｐゴシック" panose="020B0600070205080204" pitchFamily="50" charset="-128"/>
                  <a:ea typeface="ＭＳ Ｐゴシック" panose="020B0600070205080204" pitchFamily="50" charset="-128"/>
                </a:rPr>
                <a:t>ローカル環境</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14" name="図 13">
              <a:extLst>
                <a:ext uri="{FF2B5EF4-FFF2-40B4-BE49-F238E27FC236}">
                  <a16:creationId xmlns:a16="http://schemas.microsoft.com/office/drawing/2014/main" id="{BABD4358-B207-4B54-9EAA-7112A7983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521" y="2443756"/>
              <a:ext cx="720000" cy="720000"/>
            </a:xfrm>
            <a:prstGeom prst="rect">
              <a:avLst/>
            </a:prstGeom>
          </p:spPr>
        </p:pic>
        <p:pic>
          <p:nvPicPr>
            <p:cNvPr id="16" name="図 15">
              <a:extLst>
                <a:ext uri="{FF2B5EF4-FFF2-40B4-BE49-F238E27FC236}">
                  <a16:creationId xmlns:a16="http://schemas.microsoft.com/office/drawing/2014/main" id="{420228C7-6DDC-4AC7-A756-08716E3437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5733" y="2443756"/>
              <a:ext cx="720000" cy="720000"/>
            </a:xfrm>
            <a:prstGeom prst="rect">
              <a:avLst/>
            </a:prstGeom>
          </p:spPr>
        </p:pic>
        <p:sp>
          <p:nvSpPr>
            <p:cNvPr id="17" name="テキスト ボックス 16">
              <a:extLst>
                <a:ext uri="{FF2B5EF4-FFF2-40B4-BE49-F238E27FC236}">
                  <a16:creationId xmlns:a16="http://schemas.microsoft.com/office/drawing/2014/main" id="{80B5E9A6-269B-45F3-A3D0-B20B19643483}"/>
                </a:ext>
              </a:extLst>
            </p:cNvPr>
            <p:cNvSpPr txBox="1"/>
            <p:nvPr/>
          </p:nvSpPr>
          <p:spPr>
            <a:xfrm>
              <a:off x="1621494" y="3163754"/>
              <a:ext cx="2101423"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データ作成</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シミュレーション</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18" name="矢印: 右 17">
            <a:extLst>
              <a:ext uri="{FF2B5EF4-FFF2-40B4-BE49-F238E27FC236}">
                <a16:creationId xmlns:a16="http://schemas.microsoft.com/office/drawing/2014/main" id="{201857F2-2B7A-42B5-9F29-CD1F2461288E}"/>
              </a:ext>
            </a:extLst>
          </p:cNvPr>
          <p:cNvSpPr/>
          <p:nvPr/>
        </p:nvSpPr>
        <p:spPr>
          <a:xfrm>
            <a:off x="3375343" y="3053080"/>
            <a:ext cx="2520000" cy="3407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右 18">
            <a:extLst>
              <a:ext uri="{FF2B5EF4-FFF2-40B4-BE49-F238E27FC236}">
                <a16:creationId xmlns:a16="http://schemas.microsoft.com/office/drawing/2014/main" id="{A35505BA-6C10-4607-AC83-60B947035D01}"/>
              </a:ext>
            </a:extLst>
          </p:cNvPr>
          <p:cNvSpPr/>
          <p:nvPr/>
        </p:nvSpPr>
        <p:spPr>
          <a:xfrm rot="10800000">
            <a:off x="3348066" y="3621595"/>
            <a:ext cx="2520000" cy="3407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2" name="四角形: 角を丸くする 21">
            <a:extLst>
              <a:ext uri="{FF2B5EF4-FFF2-40B4-BE49-F238E27FC236}">
                <a16:creationId xmlns:a16="http://schemas.microsoft.com/office/drawing/2014/main" id="{F299B4DB-1B4E-486D-8FD2-48B935BB0BE0}"/>
              </a:ext>
            </a:extLst>
          </p:cNvPr>
          <p:cNvSpPr/>
          <p:nvPr/>
        </p:nvSpPr>
        <p:spPr>
          <a:xfrm>
            <a:off x="3603936" y="3030362"/>
            <a:ext cx="2016000" cy="38620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a:t>
            </a:r>
            <a:r>
              <a:rPr lang="en-US" altLang="ja-JP" sz="1600" dirty="0">
                <a:latin typeface="ＭＳ Ｐゴシック" panose="020B0600070205080204" pitchFamily="50" charset="-128"/>
                <a:ea typeface="ＭＳ Ｐゴシック" panose="020B0600070205080204" pitchFamily="50" charset="-128"/>
              </a:rPr>
              <a:t>HTTP</a:t>
            </a:r>
            <a:r>
              <a:rPr lang="ja-JP" altLang="en-US" sz="1600" dirty="0">
                <a:latin typeface="ＭＳ Ｐゴシック" panose="020B0600070205080204" pitchFamily="50" charset="-128"/>
                <a:ea typeface="ＭＳ Ｐゴシック" panose="020B0600070205080204" pitchFamily="50" charset="-128"/>
              </a:rPr>
              <a:t>リクエスト</a:t>
            </a:r>
            <a:endParaRPr lang="en-US" altLang="ja-JP" sz="1600" dirty="0">
              <a:latin typeface="ＭＳ Ｐゴシック" panose="020B0600070205080204" pitchFamily="50" charset="-128"/>
              <a:ea typeface="ＭＳ Ｐゴシック" panose="020B0600070205080204" pitchFamily="50" charset="-128"/>
            </a:endParaRPr>
          </a:p>
        </p:txBody>
      </p:sp>
      <p:sp>
        <p:nvSpPr>
          <p:cNvPr id="23" name="四角形: 角を丸くする 22">
            <a:extLst>
              <a:ext uri="{FF2B5EF4-FFF2-40B4-BE49-F238E27FC236}">
                <a16:creationId xmlns:a16="http://schemas.microsoft.com/office/drawing/2014/main" id="{A3D3628B-383C-4D75-886D-674DDF5AF9A2}"/>
              </a:ext>
            </a:extLst>
          </p:cNvPr>
          <p:cNvSpPr/>
          <p:nvPr/>
        </p:nvSpPr>
        <p:spPr>
          <a:xfrm>
            <a:off x="3600679" y="3578447"/>
            <a:ext cx="2016000" cy="38620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a:t>
            </a:r>
            <a:r>
              <a:rPr lang="en-US" altLang="ja-JP" sz="1600" dirty="0">
                <a:latin typeface="ＭＳ Ｐゴシック" panose="020B0600070205080204" pitchFamily="50" charset="-128"/>
                <a:ea typeface="ＭＳ Ｐゴシック" panose="020B0600070205080204" pitchFamily="50" charset="-128"/>
              </a:rPr>
              <a:t>JSON</a:t>
            </a:r>
            <a:r>
              <a:rPr lang="ja-JP" altLang="en-US" sz="1600" dirty="0">
                <a:latin typeface="ＭＳ Ｐゴシック" panose="020B0600070205080204" pitchFamily="50" charset="-128"/>
                <a:ea typeface="ＭＳ Ｐゴシック" panose="020B0600070205080204" pitchFamily="50" charset="-128"/>
              </a:rPr>
              <a:t>レスポンス</a:t>
            </a:r>
            <a:endParaRPr lang="en-US" altLang="ja-JP" sz="16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201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0" y="1124486"/>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近年、一部の地域において</a:t>
            </a:r>
            <a:r>
              <a:rPr lang="ja-JP" altLang="en-US" sz="2400" dirty="0">
                <a:latin typeface="ＭＳ Ｐゴシック" panose="020B0600070205080204" pitchFamily="50" charset="-128"/>
                <a:ea typeface="ＭＳ Ｐゴシック" panose="020B0600070205080204" pitchFamily="50" charset="-128"/>
              </a:rPr>
              <a:t>自動車の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維持費など経済的側面</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r>
              <a:rPr lang="ja-JP" altLang="en-US" sz="2400" b="1" dirty="0">
                <a:latin typeface="ＭＳ Ｐゴシック" panose="020B0600070205080204" pitchFamily="50" charset="-128"/>
                <a:ea typeface="ＭＳ Ｐゴシック" panose="020B0600070205080204" pitchFamily="50" charset="-128"/>
              </a:rPr>
              <a:t>が進んでいる</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kumimoji="1" lang="ja-JP" altLang="en-US" sz="2400" b="1" u="sng" dirty="0"/>
          </a:p>
        </p:txBody>
      </p:sp>
      <p:sp>
        <p:nvSpPr>
          <p:cNvPr id="8" name="テキスト ボックス 7">
            <a:extLst>
              <a:ext uri="{FF2B5EF4-FFF2-40B4-BE49-F238E27FC236}">
                <a16:creationId xmlns:a16="http://schemas.microsoft.com/office/drawing/2014/main" id="{4A10FCD9-36A4-4E2B-81BF-A67A7BFE98E6}"/>
              </a:ext>
            </a:extLst>
          </p:cNvPr>
          <p:cNvSpPr txBox="1"/>
          <p:nvPr/>
        </p:nvSpPr>
        <p:spPr>
          <a:xfrm>
            <a:off x="4852085" y="2323176"/>
            <a:ext cx="4147671"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②東京都の人口</a:t>
            </a:r>
          </a:p>
        </p:txBody>
      </p:sp>
      <p:graphicFrame>
        <p:nvGraphicFramePr>
          <p:cNvPr id="9" name="表 8">
            <a:extLst>
              <a:ext uri="{FF2B5EF4-FFF2-40B4-BE49-F238E27FC236}">
                <a16:creationId xmlns:a16="http://schemas.microsoft.com/office/drawing/2014/main" id="{466FCD6D-A434-4964-B706-D63B2EC8DA16}"/>
              </a:ext>
            </a:extLst>
          </p:cNvPr>
          <p:cNvGraphicFramePr>
            <a:graphicFrameLocks noGrp="1"/>
          </p:cNvGraphicFramePr>
          <p:nvPr>
            <p:extLst>
              <p:ext uri="{D42A27DB-BD31-4B8C-83A1-F6EECF244321}">
                <p14:modId xmlns:p14="http://schemas.microsoft.com/office/powerpoint/2010/main" val="445246507"/>
              </p:ext>
            </p:extLst>
          </p:nvPr>
        </p:nvGraphicFramePr>
        <p:xfrm>
          <a:off x="4852085"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人数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12,908,856</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13,857,129</a:t>
                      </a:r>
                      <a:endParaRPr kumimoji="1" lang="ja-JP" altLang="en-US" sz="2000" dirty="0"/>
                    </a:p>
                  </a:txBody>
                  <a:tcPr/>
                </a:tc>
                <a:extLst>
                  <a:ext uri="{0D108BD9-81ED-4DB2-BD59-A6C34878D82A}">
                    <a16:rowId xmlns:a16="http://schemas.microsoft.com/office/drawing/2014/main" val="2403391187"/>
                  </a:ext>
                </a:extLst>
              </a:tr>
            </a:tbl>
          </a:graphicData>
        </a:graphic>
      </p:graphicFrame>
      <p:graphicFrame>
        <p:nvGraphicFramePr>
          <p:cNvPr id="10" name="表 9">
            <a:extLst>
              <a:ext uri="{FF2B5EF4-FFF2-40B4-BE49-F238E27FC236}">
                <a16:creationId xmlns:a16="http://schemas.microsoft.com/office/drawing/2014/main" id="{64A744F0-1925-4403-9B52-0B203F2B8EAC}"/>
              </a:ext>
            </a:extLst>
          </p:cNvPr>
          <p:cNvGraphicFramePr>
            <a:graphicFrameLocks noGrp="1"/>
          </p:cNvGraphicFramePr>
          <p:nvPr>
            <p:extLst>
              <p:ext uri="{D42A27DB-BD31-4B8C-83A1-F6EECF244321}">
                <p14:modId xmlns:p14="http://schemas.microsoft.com/office/powerpoint/2010/main" val="3521203476"/>
              </p:ext>
            </p:extLst>
          </p:nvPr>
        </p:nvGraphicFramePr>
        <p:xfrm>
          <a:off x="331916"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台数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3,164,227</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3,157,277</a:t>
                      </a:r>
                      <a:endParaRPr kumimoji="1" lang="ja-JP" altLang="en-US" sz="2000" dirty="0"/>
                    </a:p>
                  </a:txBody>
                  <a:tcPr/>
                </a:tc>
                <a:extLst>
                  <a:ext uri="{0D108BD9-81ED-4DB2-BD59-A6C34878D82A}">
                    <a16:rowId xmlns:a16="http://schemas.microsoft.com/office/drawing/2014/main" val="2403391187"/>
                  </a:ext>
                </a:extLst>
              </a:tr>
            </a:tbl>
          </a:graphicData>
        </a:graphic>
      </p:graphicFrame>
      <p:sp>
        <p:nvSpPr>
          <p:cNvPr id="11" name="テキスト ボックス 10">
            <a:extLst>
              <a:ext uri="{FF2B5EF4-FFF2-40B4-BE49-F238E27FC236}">
                <a16:creationId xmlns:a16="http://schemas.microsoft.com/office/drawing/2014/main" id="{5F3C364D-C92B-4693-9621-09E1729D56A0}"/>
              </a:ext>
            </a:extLst>
          </p:cNvPr>
          <p:cNvSpPr txBox="1"/>
          <p:nvPr/>
        </p:nvSpPr>
        <p:spPr>
          <a:xfrm>
            <a:off x="331916" y="2323176"/>
            <a:ext cx="4712449" cy="400110"/>
          </a:xfrm>
          <a:prstGeom prst="rect">
            <a:avLst/>
          </a:prstGeom>
          <a:noFill/>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①東京都における自動車保有台数</a:t>
            </a:r>
          </a:p>
        </p:txBody>
      </p:sp>
      <p:sp>
        <p:nvSpPr>
          <p:cNvPr id="15" name="テキスト ボックス 14">
            <a:extLst>
              <a:ext uri="{FF2B5EF4-FFF2-40B4-BE49-F238E27FC236}">
                <a16:creationId xmlns:a16="http://schemas.microsoft.com/office/drawing/2014/main" id="{1BFB16B4-D54B-4745-9F79-60CC76BB0F89}"/>
              </a:ext>
            </a:extLst>
          </p:cNvPr>
          <p:cNvSpPr txBox="1"/>
          <p:nvPr/>
        </p:nvSpPr>
        <p:spPr>
          <a:xfrm>
            <a:off x="324698" y="4331675"/>
            <a:ext cx="8577731" cy="830997"/>
          </a:xfrm>
          <a:prstGeom prst="rect">
            <a:avLst/>
          </a:prstGeom>
          <a:noFill/>
        </p:spPr>
        <p:txBody>
          <a:bodyPr wrap="square" rtlCol="0">
            <a:spAutoFit/>
          </a:bodyPr>
          <a:lstStyle/>
          <a:p>
            <a:pPr algn="ctr"/>
            <a:r>
              <a:rPr lang="ja-JP" altLang="en-US" sz="2400" dirty="0">
                <a:latin typeface="ＭＳ Ｐゴシック" panose="020B0600070205080204" pitchFamily="50" charset="-128"/>
                <a:ea typeface="ＭＳ Ｐゴシック" panose="020B0600070205080204" pitchFamily="50" charset="-128"/>
              </a:rPr>
              <a:t>約</a:t>
            </a:r>
            <a:r>
              <a:rPr kumimoji="1" lang="en-US" altLang="ja-JP" sz="2400" dirty="0">
                <a:latin typeface="ＭＳ Ｐゴシック" panose="020B0600070205080204" pitchFamily="50" charset="-128"/>
                <a:ea typeface="ＭＳ Ｐゴシック" panose="020B0600070205080204" pitchFamily="50" charset="-128"/>
              </a:rPr>
              <a:t>94</a:t>
            </a:r>
            <a:r>
              <a:rPr kumimoji="1" lang="ja-JP" altLang="en-US" sz="2400" dirty="0">
                <a:latin typeface="ＭＳ Ｐゴシック" panose="020B0600070205080204" pitchFamily="50" charset="-128"/>
                <a:ea typeface="ＭＳ Ｐゴシック" panose="020B0600070205080204" pitchFamily="50" charset="-128"/>
              </a:rPr>
              <a:t>万人の人口増加に対して自動車保有台数は約</a:t>
            </a:r>
            <a:r>
              <a:rPr kumimoji="1" lang="en-US" altLang="ja-JP" sz="2400" dirty="0">
                <a:latin typeface="ＭＳ Ｐゴシック" panose="020B0600070205080204" pitchFamily="50" charset="-128"/>
                <a:ea typeface="ＭＳ Ｐゴシック" panose="020B0600070205080204" pitchFamily="50" charset="-128"/>
              </a:rPr>
              <a:t>7000</a:t>
            </a:r>
            <a:r>
              <a:rPr kumimoji="1" lang="ja-JP" altLang="en-US" sz="2400" dirty="0">
                <a:latin typeface="ＭＳ Ｐゴシック" panose="020B0600070205080204" pitchFamily="50" charset="-128"/>
                <a:ea typeface="ＭＳ Ｐゴシック" panose="020B0600070205080204" pitchFamily="50" charset="-128"/>
              </a:rPr>
              <a:t>台減少</a:t>
            </a:r>
            <a:endParaRPr kumimoji="1"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7B071481-2294-472F-BD81-0858AB23BDF8}"/>
              </a:ext>
            </a:extLst>
          </p:cNvPr>
          <p:cNvSpPr txBox="1"/>
          <p:nvPr/>
        </p:nvSpPr>
        <p:spPr>
          <a:xfrm>
            <a:off x="607832" y="5113903"/>
            <a:ext cx="8011462"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カーシェアリング利用者の</a:t>
            </a:r>
            <a:r>
              <a:rPr kumimoji="1" lang="en-US" altLang="ja-JP" sz="2400" dirty="0">
                <a:latin typeface="ＭＳ Ｐゴシック" panose="020B0600070205080204" pitchFamily="50" charset="-128"/>
                <a:ea typeface="ＭＳ Ｐゴシック" panose="020B0600070205080204" pitchFamily="50" charset="-128"/>
              </a:rPr>
              <a:t>8</a:t>
            </a:r>
            <a:r>
              <a:rPr kumimoji="1" lang="ja-JP" altLang="en-US" sz="2400" dirty="0">
                <a:latin typeface="ＭＳ Ｐゴシック" panose="020B0600070205080204" pitchFamily="50" charset="-128"/>
                <a:ea typeface="ＭＳ Ｐゴシック" panose="020B0600070205080204" pitchFamily="50" charset="-128"/>
              </a:rPr>
              <a:t>割は自動車を保有していない</a:t>
            </a:r>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0" y="1140796"/>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4288871779"/>
              </p:ext>
            </p:extLst>
          </p:nvPr>
        </p:nvGraphicFramePr>
        <p:xfrm>
          <a:off x="278295" y="1923297"/>
          <a:ext cx="8587410" cy="300997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15</a:t>
                      </a:r>
                      <a:r>
                        <a:rPr lang="ja-JP" altLang="en-US" sz="2400" dirty="0">
                          <a:solidFill>
                            <a:srgbClr val="4B3A24"/>
                          </a:solidFill>
                          <a:effectLst/>
                        </a:rPr>
                        <a:t>分</a:t>
                      </a:r>
                      <a:r>
                        <a:rPr lang="en-US" altLang="ja-JP" sz="2400" dirty="0">
                          <a:solidFill>
                            <a:srgbClr val="4B3A24"/>
                          </a:solidFill>
                          <a:effectLst/>
                        </a:rPr>
                        <a:t>:205</a:t>
                      </a:r>
                      <a:r>
                        <a:rPr lang="ja-JP" altLang="en-US" sz="2400" dirty="0">
                          <a:solidFill>
                            <a:srgbClr val="4B3A24"/>
                          </a:solidFill>
                          <a:effectLst/>
                        </a:rPr>
                        <a:t>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時間から：</a:t>
                      </a:r>
                      <a:r>
                        <a:rPr lang="en-US" altLang="ja-JP" sz="2400" dirty="0">
                          <a:solidFill>
                            <a:srgbClr val="4B3A24"/>
                          </a:solidFill>
                          <a:effectLst/>
                        </a:rPr>
                        <a:t>5400</a:t>
                      </a: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49586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562121"/>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269793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565914" y="3485322"/>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欠点：ステーションに偏った駐車</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042874" y="4406211"/>
            <a:ext cx="3879101" cy="590663"/>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4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834887" y="2370049"/>
            <a:ext cx="2652843" cy="25516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637106" y="4412095"/>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923608" y="3254390"/>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748295" y="262457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773280" y="3939982"/>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6181737" y="329051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
        <p:nvSpPr>
          <p:cNvPr id="56" name="矢印: 右 55">
            <a:extLst>
              <a:ext uri="{FF2B5EF4-FFF2-40B4-BE49-F238E27FC236}">
                <a16:creationId xmlns:a16="http://schemas.microsoft.com/office/drawing/2014/main" id="{DEFFFA8F-671D-45CD-981B-AC4C9F729815}"/>
              </a:ext>
            </a:extLst>
          </p:cNvPr>
          <p:cNvSpPr/>
          <p:nvPr/>
        </p:nvSpPr>
        <p:spPr>
          <a:xfrm rot="19835661">
            <a:off x="2801520" y="2348363"/>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xmlns="">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ja-JP" altLang="en-US" dirty="0"/>
                </a:p>
              </p:txBody>
            </p:sp>
          </mc:Choice>
          <mc:Fallback xmlns="">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16198</TotalTime>
  <Words>544</Words>
  <Application>Microsoft Office PowerPoint</Application>
  <PresentationFormat>画面に合わせる (4:3)</PresentationFormat>
  <Paragraphs>120</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ＭＳ Ｐゴシック</vt:lpstr>
      <vt:lpstr>Arial</vt:lpstr>
      <vt:lpstr>Calibri</vt:lpstr>
      <vt:lpstr>Calibri Light</vt:lpstr>
      <vt:lpstr>Cambria Math</vt:lpstr>
      <vt:lpstr>Impact</vt:lpstr>
      <vt:lpstr>Times New Roman</vt:lpstr>
      <vt:lpstr>Wingdings</vt:lpstr>
      <vt:lpstr>Office テーマ</vt:lpstr>
      <vt:lpstr>ユーザ再配置を導入したワンウェイ型カーシェアリングの再配置最適化</vt:lpstr>
      <vt:lpstr>研究背景</vt:lpstr>
      <vt:lpstr>研究背景</vt:lpstr>
      <vt:lpstr>既存のシステム</vt:lpstr>
      <vt:lpstr>類似研究</vt:lpstr>
      <vt:lpstr>研究目的</vt:lpstr>
      <vt:lpstr>研究手法</vt:lpstr>
      <vt:lpstr>研究手法</vt:lpstr>
      <vt:lpstr>研究手法</vt:lpstr>
      <vt:lpstr>今後の予定</vt:lpstr>
      <vt:lpstr>システム構成図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154</cp:revision>
  <dcterms:created xsi:type="dcterms:W3CDTF">2018-01-30T05:51:03Z</dcterms:created>
  <dcterms:modified xsi:type="dcterms:W3CDTF">2019-07-04T12:37:03Z</dcterms:modified>
</cp:coreProperties>
</file>