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300" r:id="rId4"/>
    <p:sldId id="293" r:id="rId5"/>
    <p:sldId id="294" r:id="rId6"/>
    <p:sldId id="295" r:id="rId7"/>
    <p:sldId id="302" r:id="rId8"/>
    <p:sldId id="296" r:id="rId9"/>
    <p:sldId id="297" r:id="rId10"/>
    <p:sldId id="299" r:id="rId11"/>
    <p:sldId id="298"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300"/>
            <p14:sldId id="293"/>
            <p14:sldId id="294"/>
            <p14:sldId id="295"/>
            <p14:sldId id="302"/>
            <p14:sldId id="296"/>
            <p14:sldId id="297"/>
            <p14:sldId id="299"/>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関 倖太郎" initials="関" lastIdx="2" clrIdx="0">
    <p:extLst>
      <p:ext uri="{19B8F6BF-5375-455C-9EA6-DF929625EA0E}">
        <p15:presenceInfo xmlns:p15="http://schemas.microsoft.com/office/powerpoint/2012/main" userId="1b3a03a001b6b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E101"/>
    <a:srgbClr val="37FE22"/>
    <a:srgbClr val="2B2E36"/>
    <a:srgbClr val="9E373E"/>
    <a:srgbClr val="FFCCCC"/>
    <a:srgbClr val="F2F2F2"/>
    <a:srgbClr val="FF7C80"/>
    <a:srgbClr val="3F5959"/>
    <a:srgbClr val="063559"/>
    <a:srgbClr val="F3D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75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4T14:59:54.411" idx="2">
    <p:pos x="10" y="10"/>
    <p:text>乗り捨てだとお金がかかるよね？なぜなら再配置でコストがかかるからという話を</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04T14:58:16.357" idx="1">
    <p:pos x="10" y="10"/>
    <p:text>研究目的としてジョッキーはなるべく少ないほうがいいというのを言わないと</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4250266" y="3352055"/>
            <a:ext cx="4460571"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10" Type="http://schemas.openxmlformats.org/officeDocument/2006/relationships/image" Target="../media/image7.jpeg"/><Relationship Id="rId4" Type="http://schemas.openxmlformats.org/officeDocument/2006/relationships/image" Target="../media/image110.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63340"/>
            <a:ext cx="7872506" cy="1707007"/>
          </a:xfrm>
        </p:spPr>
        <p:txBody>
          <a:bodyPr>
            <a:normAutofit fontScale="90000"/>
          </a:bodyPr>
          <a:lstStyle/>
          <a:p>
            <a:r>
              <a:rPr lang="ja-JP" altLang="en-US" b="1" dirty="0"/>
              <a:t>ユーザ再配置を導入したワンウェイ型カーシェアリングの再配置最適化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grpSp>
        <p:nvGrpSpPr>
          <p:cNvPr id="6" name="グループ化 5">
            <a:extLst>
              <a:ext uri="{FF2B5EF4-FFF2-40B4-BE49-F238E27FC236}">
                <a16:creationId xmlns:a16="http://schemas.microsoft.com/office/drawing/2014/main" id="{45B16E35-F6F3-418E-AF96-B9381FAE2F90}"/>
              </a:ext>
            </a:extLst>
          </p:cNvPr>
          <p:cNvGrpSpPr/>
          <p:nvPr/>
        </p:nvGrpSpPr>
        <p:grpSpPr>
          <a:xfrm>
            <a:off x="253084" y="1777888"/>
            <a:ext cx="1437187" cy="840555"/>
            <a:chOff x="1814538" y="2688004"/>
            <a:chExt cx="1485257" cy="868669"/>
          </a:xfrm>
        </p:grpSpPr>
        <p:grpSp>
          <p:nvGrpSpPr>
            <p:cNvPr id="20" name="グループ化 19">
              <a:extLst>
                <a:ext uri="{FF2B5EF4-FFF2-40B4-BE49-F238E27FC236}">
                  <a16:creationId xmlns:a16="http://schemas.microsoft.com/office/drawing/2014/main" id="{8214C5E2-8EC4-4329-883C-2E8DA043B904}"/>
                </a:ext>
              </a:extLst>
            </p:cNvPr>
            <p:cNvGrpSpPr/>
            <p:nvPr/>
          </p:nvGrpSpPr>
          <p:grpSpPr>
            <a:xfrm>
              <a:off x="2321468" y="2688004"/>
              <a:ext cx="471399" cy="486541"/>
              <a:chOff x="3799588" y="3191881"/>
              <a:chExt cx="942797" cy="973082"/>
            </a:xfrm>
          </p:grpSpPr>
          <p:sp>
            <p:nvSpPr>
              <p:cNvPr id="22" name="正方形/長方形 21">
                <a:extLst>
                  <a:ext uri="{FF2B5EF4-FFF2-40B4-BE49-F238E27FC236}">
                    <a16:creationId xmlns:a16="http://schemas.microsoft.com/office/drawing/2014/main" id="{E7F9E63D-78F3-4FC8-82C4-A75EA5F483A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1DF2574-F49C-4E07-A8B7-5FED931B5C4A}"/>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43299A-1CBD-426E-B605-D154DDA84E69}"/>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ADEB97A-5502-408D-87C9-ABD72FF80E77}"/>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a:extLst>
                  <a:ext uri="{FF2B5EF4-FFF2-40B4-BE49-F238E27FC236}">
                    <a16:creationId xmlns:a16="http://schemas.microsoft.com/office/drawing/2014/main" id="{1AFF56D9-50B3-4B60-8C32-ABCA0DC93A7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6066EA1-C1E1-4770-97DA-6954334B43EB}"/>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7" name="グループ化 6">
            <a:extLst>
              <a:ext uri="{FF2B5EF4-FFF2-40B4-BE49-F238E27FC236}">
                <a16:creationId xmlns:a16="http://schemas.microsoft.com/office/drawing/2014/main" id="{B1730C2F-796B-4794-AC66-ECA8EADD6996}"/>
              </a:ext>
            </a:extLst>
          </p:cNvPr>
          <p:cNvGrpSpPr/>
          <p:nvPr/>
        </p:nvGrpSpPr>
        <p:grpSpPr>
          <a:xfrm>
            <a:off x="2566341" y="1766707"/>
            <a:ext cx="1437186" cy="840555"/>
            <a:chOff x="1814538" y="2688004"/>
            <a:chExt cx="1485256" cy="868669"/>
          </a:xfrm>
        </p:grpSpPr>
        <p:grpSp>
          <p:nvGrpSpPr>
            <p:cNvPr id="12" name="グループ化 11">
              <a:extLst>
                <a:ext uri="{FF2B5EF4-FFF2-40B4-BE49-F238E27FC236}">
                  <a16:creationId xmlns:a16="http://schemas.microsoft.com/office/drawing/2014/main" id="{36127F56-81F8-45ED-92C5-702883F2B43E}"/>
                </a:ext>
              </a:extLst>
            </p:cNvPr>
            <p:cNvGrpSpPr/>
            <p:nvPr/>
          </p:nvGrpSpPr>
          <p:grpSpPr>
            <a:xfrm>
              <a:off x="2321468" y="2688004"/>
              <a:ext cx="471399" cy="486541"/>
              <a:chOff x="3799588" y="3191881"/>
              <a:chExt cx="942797" cy="973082"/>
            </a:xfrm>
          </p:grpSpPr>
          <p:sp>
            <p:nvSpPr>
              <p:cNvPr id="14" name="正方形/長方形 13">
                <a:extLst>
                  <a:ext uri="{FF2B5EF4-FFF2-40B4-BE49-F238E27FC236}">
                    <a16:creationId xmlns:a16="http://schemas.microsoft.com/office/drawing/2014/main" id="{026A691E-6BAF-4032-BBEB-21D9517D0A12}"/>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8B5744-C106-4491-90C7-FFDA1EFD6253}"/>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E7AF89-0726-45D6-AE56-AC904008C327}"/>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D519E07-F589-4A49-A3E9-D11640E8C395}"/>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13D1A0B5-F7CC-4116-A1CF-C5D34F7527F0}"/>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520FE5B-4C08-43F7-AD04-D3CB3604DDDA}"/>
                  </a:ext>
                </a:extLst>
              </p:cNvPr>
              <p:cNvSpPr/>
              <p:nvPr/>
            </p:nvSpPr>
            <p:spPr>
              <a:xfrm>
                <a:off x="3799588" y="3566729"/>
                <a:ext cx="942795"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1814538" y="3171759"/>
              <a:ext cx="1485256"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1053745" y="4014700"/>
            <a:ext cx="234725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322235" y="3996191"/>
              <a:ext cx="2134815" cy="1238224"/>
              <a:chOff x="3600099" y="4595054"/>
              <a:chExt cx="2134815" cy="1238224"/>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13DE40C2-95BF-426F-8715-41D87962DE88}"/>
                      </a:ext>
                    </a:extLst>
                  </p:cNvPr>
                  <p:cNvSpPr/>
                  <p:nvPr/>
                </p:nvSpPr>
                <p:spPr>
                  <a:xfrm>
                    <a:off x="3600099" y="4595054"/>
                    <a:ext cx="1943802" cy="606576"/>
                  </a:xfrm>
                  <a:prstGeom prst="rect">
                    <a:avLst/>
                  </a:prstGeom>
                </p:spPr>
                <p:txBody>
                  <a:bodyPr wrap="none">
                    <a:spAutoFit/>
                  </a:bodyPr>
                  <a:lstStyle/>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0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000" i="1">
                                <a:effectLst/>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600099" y="4595054"/>
                    <a:ext cx="1943802" cy="6065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CC70D43-3C33-43F9-96CB-0E41191374BE}"/>
                      </a:ext>
                    </a:extLst>
                  </p:cNvPr>
                  <p:cNvSpPr/>
                  <p:nvPr/>
                </p:nvSpPr>
                <p:spPr>
                  <a:xfrm>
                    <a:off x="3600099" y="5201630"/>
                    <a:ext cx="2134815" cy="631648"/>
                  </a:xfrm>
                  <a:prstGeom prst="rect">
                    <a:avLst/>
                  </a:prstGeom>
                </p:spPr>
                <p:txBody>
                  <a:bodyPr wrap="none">
                    <a:spAutoFit/>
                  </a:bodyPr>
                  <a:lstStyle/>
                  <a:p>
                    <a14:m>
                      <m:oMath xmlns:m="http://schemas.openxmlformats.org/officeDocument/2006/math">
                        <m:r>
                          <m:rPr>
                            <m:sty m:val="p"/>
                          </m:rP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000" i="1">
                                <a:effectLst/>
                                <a:latin typeface="Cambria Math" panose="02040503050406030204" pitchFamily="18" charset="0"/>
                                <a:ea typeface="Cambria Math" panose="02040503050406030204" pitchFamily="18" charset="0"/>
                              </a:rPr>
                            </m:ctrlPr>
                          </m:fPr>
                          <m:num>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𝑐𝑖</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000" i="1">
                                    <a:effectLst/>
                                    <a:latin typeface="Cambria Math" panose="02040503050406030204" pitchFamily="18" charset="0"/>
                                    <a:ea typeface="Cambria Math" panose="02040503050406030204" pitchFamily="18" charset="0"/>
                                  </a:rPr>
                                </m:ctrlPr>
                              </m:sSubPr>
                              <m:e>
                                <m:r>
                                  <a:rPr lang="en-US" altLang="ja-JP" sz="2000" b="0" i="1" smtClean="0">
                                    <a:effectLst/>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den>
                        </m:f>
                      </m:oMath>
                    </a14:m>
                    <a:r>
                      <a:rPr lang="en-US" altLang="ja-JP" sz="20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000" dirty="0"/>
                  </a:p>
                </p:txBody>
              </p:sp>
            </mc:Choice>
            <mc:Fallback xmlns="">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00099" y="5201630"/>
                    <a:ext cx="2134815" cy="631648"/>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651514" y="4172111"/>
            <a:ext cx="4077883" cy="110363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報酬額や移動時間による確率によって利用者が再配置するかを決定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36388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今後の予定</a:t>
            </a:r>
          </a:p>
        </p:txBody>
      </p:sp>
      <p:sp>
        <p:nvSpPr>
          <p:cNvPr id="4" name="角丸四角形 5">
            <a:extLst>
              <a:ext uri="{FF2B5EF4-FFF2-40B4-BE49-F238E27FC236}">
                <a16:creationId xmlns:a16="http://schemas.microsoft.com/office/drawing/2014/main" id="{8267EF5C-9A43-4220-960B-27B7C9C40DD0}"/>
              </a:ext>
            </a:extLst>
          </p:cNvPr>
          <p:cNvSpPr/>
          <p:nvPr/>
        </p:nvSpPr>
        <p:spPr>
          <a:xfrm>
            <a:off x="222025" y="219688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5241CE4A-8475-466D-A3C1-F8FF5C8ACFE8}"/>
              </a:ext>
            </a:extLst>
          </p:cNvPr>
          <p:cNvSpPr txBox="1"/>
          <p:nvPr/>
        </p:nvSpPr>
        <p:spPr>
          <a:xfrm>
            <a:off x="471388" y="246491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API</a:t>
            </a:r>
            <a:r>
              <a:rPr kumimoji="1" lang="ja-JP" altLang="en-US" sz="2000" dirty="0">
                <a:latin typeface="ＭＳ Ｐゴシック" panose="020B0600070205080204" pitchFamily="50" charset="-128"/>
                <a:ea typeface="ＭＳ Ｐゴシック" panose="020B0600070205080204" pitchFamily="50" charset="-128"/>
              </a:rPr>
              <a:t>を用いた入力データの作成　</a:t>
            </a:r>
          </a:p>
        </p:txBody>
      </p:sp>
      <p:sp>
        <p:nvSpPr>
          <p:cNvPr id="9" name="テキスト ボックス 8">
            <a:extLst>
              <a:ext uri="{FF2B5EF4-FFF2-40B4-BE49-F238E27FC236}">
                <a16:creationId xmlns:a16="http://schemas.microsoft.com/office/drawing/2014/main" id="{E9225576-8E2E-444F-8708-C3696706D4DB}"/>
              </a:ext>
            </a:extLst>
          </p:cNvPr>
          <p:cNvSpPr txBox="1"/>
          <p:nvPr/>
        </p:nvSpPr>
        <p:spPr>
          <a:xfrm>
            <a:off x="471388" y="3379314"/>
            <a:ext cx="6730222"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・移動時間を考慮しないシミュレーション</a:t>
            </a:r>
          </a:p>
        </p:txBody>
      </p:sp>
      <p:sp>
        <p:nvSpPr>
          <p:cNvPr id="12" name="テキスト ボックス 11">
            <a:extLst>
              <a:ext uri="{FF2B5EF4-FFF2-40B4-BE49-F238E27FC236}">
                <a16:creationId xmlns:a16="http://schemas.microsoft.com/office/drawing/2014/main" id="{A5ADDBCE-8C0A-46E0-BAEC-B6953CC23407}"/>
              </a:ext>
            </a:extLst>
          </p:cNvPr>
          <p:cNvSpPr txBox="1"/>
          <p:nvPr/>
        </p:nvSpPr>
        <p:spPr>
          <a:xfrm>
            <a:off x="471388" y="4320335"/>
            <a:ext cx="6434888" cy="533873"/>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・利用者による再配置なしでのシミュレーションの実行</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3603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0" y="1124486"/>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近年、一部の地域において</a:t>
            </a:r>
            <a:r>
              <a:rPr lang="ja-JP" altLang="en-US" sz="2400" dirty="0">
                <a:latin typeface="ＭＳ Ｐゴシック" panose="020B0600070205080204" pitchFamily="50" charset="-128"/>
                <a:ea typeface="ＭＳ Ｐゴシック" panose="020B0600070205080204" pitchFamily="50" charset="-128"/>
              </a:rPr>
              <a:t>自動車の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維持費など経済的側面</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r>
              <a:rPr lang="ja-JP" altLang="en-US" sz="2400" b="1" dirty="0">
                <a:latin typeface="ＭＳ Ｐゴシック" panose="020B0600070205080204" pitchFamily="50" charset="-128"/>
                <a:ea typeface="ＭＳ Ｐゴシック" panose="020B0600070205080204" pitchFamily="50" charset="-128"/>
              </a:rPr>
              <a:t>が進んでいる</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3" name="矢印: 右 12">
            <a:extLst>
              <a:ext uri="{FF2B5EF4-FFF2-40B4-BE49-F238E27FC236}">
                <a16:creationId xmlns:a16="http://schemas.microsoft.com/office/drawing/2014/main" id="{89F5C567-09BF-48B4-9E5E-910BF312C5E6}"/>
              </a:ext>
            </a:extLst>
          </p:cNvPr>
          <p:cNvSpPr/>
          <p:nvPr/>
        </p:nvSpPr>
        <p:spPr>
          <a:xfrm>
            <a:off x="728868" y="583095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kumimoji="1" lang="ja-JP" altLang="en-US" sz="2400" b="1" u="sng" dirty="0"/>
          </a:p>
        </p:txBody>
      </p:sp>
      <p:sp>
        <p:nvSpPr>
          <p:cNvPr id="8" name="テキスト ボックス 7">
            <a:extLst>
              <a:ext uri="{FF2B5EF4-FFF2-40B4-BE49-F238E27FC236}">
                <a16:creationId xmlns:a16="http://schemas.microsoft.com/office/drawing/2014/main" id="{4A10FCD9-36A4-4E2B-81BF-A67A7BFE98E6}"/>
              </a:ext>
            </a:extLst>
          </p:cNvPr>
          <p:cNvSpPr txBox="1"/>
          <p:nvPr/>
        </p:nvSpPr>
        <p:spPr>
          <a:xfrm>
            <a:off x="4852085" y="2323176"/>
            <a:ext cx="4147671"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②東京都の人口</a:t>
            </a:r>
          </a:p>
        </p:txBody>
      </p:sp>
      <p:graphicFrame>
        <p:nvGraphicFramePr>
          <p:cNvPr id="9" name="表 8">
            <a:extLst>
              <a:ext uri="{FF2B5EF4-FFF2-40B4-BE49-F238E27FC236}">
                <a16:creationId xmlns:a16="http://schemas.microsoft.com/office/drawing/2014/main" id="{466FCD6D-A434-4964-B706-D63B2EC8DA16}"/>
              </a:ext>
            </a:extLst>
          </p:cNvPr>
          <p:cNvGraphicFramePr>
            <a:graphicFrameLocks noGrp="1"/>
          </p:cNvGraphicFramePr>
          <p:nvPr>
            <p:extLst>
              <p:ext uri="{D42A27DB-BD31-4B8C-83A1-F6EECF244321}">
                <p14:modId xmlns:p14="http://schemas.microsoft.com/office/powerpoint/2010/main" val="445246507"/>
              </p:ext>
            </p:extLst>
          </p:nvPr>
        </p:nvGraphicFramePr>
        <p:xfrm>
          <a:off x="4852085"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人数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12,908,856</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13,857,129</a:t>
                      </a:r>
                      <a:endParaRPr kumimoji="1" lang="ja-JP" altLang="en-US" sz="2000" dirty="0"/>
                    </a:p>
                  </a:txBody>
                  <a:tcPr/>
                </a:tc>
                <a:extLst>
                  <a:ext uri="{0D108BD9-81ED-4DB2-BD59-A6C34878D82A}">
                    <a16:rowId xmlns:a16="http://schemas.microsoft.com/office/drawing/2014/main" val="2403391187"/>
                  </a:ext>
                </a:extLst>
              </a:tr>
            </a:tbl>
          </a:graphicData>
        </a:graphic>
      </p:graphicFrame>
      <p:graphicFrame>
        <p:nvGraphicFramePr>
          <p:cNvPr id="10" name="表 9">
            <a:extLst>
              <a:ext uri="{FF2B5EF4-FFF2-40B4-BE49-F238E27FC236}">
                <a16:creationId xmlns:a16="http://schemas.microsoft.com/office/drawing/2014/main" id="{64A744F0-1925-4403-9B52-0B203F2B8EAC}"/>
              </a:ext>
            </a:extLst>
          </p:cNvPr>
          <p:cNvGraphicFramePr>
            <a:graphicFrameLocks noGrp="1"/>
          </p:cNvGraphicFramePr>
          <p:nvPr>
            <p:extLst>
              <p:ext uri="{D42A27DB-BD31-4B8C-83A1-F6EECF244321}">
                <p14:modId xmlns:p14="http://schemas.microsoft.com/office/powerpoint/2010/main" val="3521203476"/>
              </p:ext>
            </p:extLst>
          </p:nvPr>
        </p:nvGraphicFramePr>
        <p:xfrm>
          <a:off x="331916"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台数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3,164,227</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3,157,277</a:t>
                      </a:r>
                      <a:endParaRPr kumimoji="1" lang="ja-JP" altLang="en-US" sz="2000" dirty="0"/>
                    </a:p>
                  </a:txBody>
                  <a:tcPr/>
                </a:tc>
                <a:extLst>
                  <a:ext uri="{0D108BD9-81ED-4DB2-BD59-A6C34878D82A}">
                    <a16:rowId xmlns:a16="http://schemas.microsoft.com/office/drawing/2014/main" val="2403391187"/>
                  </a:ext>
                </a:extLst>
              </a:tr>
            </a:tbl>
          </a:graphicData>
        </a:graphic>
      </p:graphicFrame>
      <p:sp>
        <p:nvSpPr>
          <p:cNvPr id="11" name="テキスト ボックス 10">
            <a:extLst>
              <a:ext uri="{FF2B5EF4-FFF2-40B4-BE49-F238E27FC236}">
                <a16:creationId xmlns:a16="http://schemas.microsoft.com/office/drawing/2014/main" id="{5F3C364D-C92B-4693-9621-09E1729D56A0}"/>
              </a:ext>
            </a:extLst>
          </p:cNvPr>
          <p:cNvSpPr txBox="1"/>
          <p:nvPr/>
        </p:nvSpPr>
        <p:spPr>
          <a:xfrm>
            <a:off x="331916" y="2323176"/>
            <a:ext cx="4712449" cy="400110"/>
          </a:xfrm>
          <a:prstGeom prst="rect">
            <a:avLst/>
          </a:prstGeom>
          <a:noFill/>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①東京都における自動車保有台数</a:t>
            </a:r>
          </a:p>
        </p:txBody>
      </p:sp>
      <p:sp>
        <p:nvSpPr>
          <p:cNvPr id="15" name="テキスト ボックス 14">
            <a:extLst>
              <a:ext uri="{FF2B5EF4-FFF2-40B4-BE49-F238E27FC236}">
                <a16:creationId xmlns:a16="http://schemas.microsoft.com/office/drawing/2014/main" id="{1BFB16B4-D54B-4745-9F79-60CC76BB0F89}"/>
              </a:ext>
            </a:extLst>
          </p:cNvPr>
          <p:cNvSpPr txBox="1"/>
          <p:nvPr/>
        </p:nvSpPr>
        <p:spPr>
          <a:xfrm>
            <a:off x="324698" y="4331675"/>
            <a:ext cx="8577731" cy="830997"/>
          </a:xfrm>
          <a:prstGeom prst="rect">
            <a:avLst/>
          </a:prstGeom>
          <a:noFill/>
        </p:spPr>
        <p:txBody>
          <a:bodyPr wrap="square" rtlCol="0">
            <a:spAutoFit/>
          </a:bodyPr>
          <a:lstStyle/>
          <a:p>
            <a:pPr algn="ctr"/>
            <a:r>
              <a:rPr lang="ja-JP" altLang="en-US" sz="2400" dirty="0">
                <a:latin typeface="ＭＳ Ｐゴシック" panose="020B0600070205080204" pitchFamily="50" charset="-128"/>
                <a:ea typeface="ＭＳ Ｐゴシック" panose="020B0600070205080204" pitchFamily="50" charset="-128"/>
              </a:rPr>
              <a:t>約</a:t>
            </a:r>
            <a:r>
              <a:rPr kumimoji="1" lang="en-US" altLang="ja-JP" sz="2400" dirty="0">
                <a:latin typeface="ＭＳ Ｐゴシック" panose="020B0600070205080204" pitchFamily="50" charset="-128"/>
                <a:ea typeface="ＭＳ Ｐゴシック" panose="020B0600070205080204" pitchFamily="50" charset="-128"/>
              </a:rPr>
              <a:t>94</a:t>
            </a:r>
            <a:r>
              <a:rPr kumimoji="1" lang="ja-JP" altLang="en-US" sz="2400" dirty="0">
                <a:latin typeface="ＭＳ Ｐゴシック" panose="020B0600070205080204" pitchFamily="50" charset="-128"/>
                <a:ea typeface="ＭＳ Ｐゴシック" panose="020B0600070205080204" pitchFamily="50" charset="-128"/>
              </a:rPr>
              <a:t>万人の人口増加に対して自動車保有台数は約</a:t>
            </a:r>
            <a:r>
              <a:rPr kumimoji="1" lang="en-US" altLang="ja-JP" sz="2400" dirty="0">
                <a:latin typeface="ＭＳ Ｐゴシック" panose="020B0600070205080204" pitchFamily="50" charset="-128"/>
                <a:ea typeface="ＭＳ Ｐゴシック" panose="020B0600070205080204" pitchFamily="50" charset="-128"/>
              </a:rPr>
              <a:t>7000</a:t>
            </a:r>
            <a:r>
              <a:rPr kumimoji="1" lang="ja-JP" altLang="en-US" sz="2400" dirty="0">
                <a:latin typeface="ＭＳ Ｐゴシック" panose="020B0600070205080204" pitchFamily="50" charset="-128"/>
                <a:ea typeface="ＭＳ Ｐゴシック" panose="020B0600070205080204" pitchFamily="50" charset="-128"/>
              </a:rPr>
              <a:t>台減少</a:t>
            </a:r>
            <a:endParaRPr kumimoji="1"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7B071481-2294-472F-BD81-0858AB23BDF8}"/>
              </a:ext>
            </a:extLst>
          </p:cNvPr>
          <p:cNvSpPr txBox="1"/>
          <p:nvPr/>
        </p:nvSpPr>
        <p:spPr>
          <a:xfrm>
            <a:off x="607832" y="5113903"/>
            <a:ext cx="8011462"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カーシェアリング利用者の</a:t>
            </a:r>
            <a:r>
              <a:rPr kumimoji="1" lang="en-US" altLang="ja-JP" sz="2400" dirty="0">
                <a:latin typeface="ＭＳ Ｐゴシック" panose="020B0600070205080204" pitchFamily="50" charset="-128"/>
                <a:ea typeface="ＭＳ Ｐゴシック" panose="020B0600070205080204" pitchFamily="50" charset="-128"/>
              </a:rPr>
              <a:t>8</a:t>
            </a:r>
            <a:r>
              <a:rPr kumimoji="1" lang="ja-JP" altLang="en-US" sz="2400" dirty="0">
                <a:latin typeface="ＭＳ Ｐゴシック" panose="020B0600070205080204" pitchFamily="50" charset="-128"/>
                <a:ea typeface="ＭＳ Ｐゴシック" panose="020B0600070205080204" pitchFamily="50" charset="-128"/>
              </a:rPr>
              <a:t>割は自動車を保有していない</a:t>
            </a:r>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0" y="1140796"/>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4288871779"/>
              </p:ext>
            </p:extLst>
          </p:nvPr>
        </p:nvGraphicFramePr>
        <p:xfrm>
          <a:off x="278295" y="1923297"/>
          <a:ext cx="8587410" cy="300997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15</a:t>
                      </a:r>
                      <a:r>
                        <a:rPr lang="ja-JP" altLang="en-US" sz="2400" dirty="0">
                          <a:solidFill>
                            <a:srgbClr val="4B3A24"/>
                          </a:solidFill>
                          <a:effectLst/>
                        </a:rPr>
                        <a:t>分</a:t>
                      </a:r>
                      <a:r>
                        <a:rPr lang="en-US" altLang="ja-JP" sz="2400" dirty="0">
                          <a:solidFill>
                            <a:srgbClr val="4B3A24"/>
                          </a:solidFill>
                          <a:effectLst/>
                        </a:rPr>
                        <a:t>:205</a:t>
                      </a:r>
                      <a:r>
                        <a:rPr lang="ja-JP" altLang="en-US" sz="2400" dirty="0">
                          <a:solidFill>
                            <a:srgbClr val="4B3A24"/>
                          </a:solidFill>
                          <a:effectLst/>
                        </a:rPr>
                        <a:t>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時間から：</a:t>
                      </a:r>
                      <a:r>
                        <a:rPr lang="en-US" altLang="ja-JP" sz="2400" dirty="0">
                          <a:solidFill>
                            <a:srgbClr val="4B3A24"/>
                          </a:solidFill>
                          <a:effectLst/>
                        </a:rPr>
                        <a:t>5400</a:t>
                      </a: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728868" y="549586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562121"/>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269793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233825" y="3484848"/>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欠点：特定のステーションにおける車両の偏在</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540972"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951474" y="5353879"/>
              <a:ext cx="698751" cy="7686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669772" y="5842316"/>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車の再配置問題の解決が必要</a:t>
            </a:r>
            <a:endParaRPr kumimoji="1" lang="ja-JP" altLang="en-US" sz="2400" b="1" u="sng" dirty="0"/>
          </a:p>
        </p:txBody>
      </p:sp>
    </p:spTree>
    <p:extLst>
      <p:ext uri="{BB962C8B-B14F-4D97-AF65-F5344CB8AC3E}">
        <p14:creationId xmlns:p14="http://schemas.microsoft.com/office/powerpoint/2010/main" val="2787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573206" y="866631"/>
            <a:ext cx="7500085" cy="637117"/>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貪欲法と</a:t>
            </a:r>
            <a:r>
              <a:rPr kumimoji="1" lang="en-US" altLang="ja-JP" sz="2400" dirty="0">
                <a:latin typeface="ＭＳ Ｐゴシック" panose="020B0600070205080204" pitchFamily="50" charset="-128"/>
                <a:ea typeface="ＭＳ Ｐゴシック" panose="020B0600070205080204" pitchFamily="50" charset="-128"/>
              </a:rPr>
              <a:t>CPLEX</a:t>
            </a:r>
            <a:r>
              <a:rPr kumimoji="1" lang="ja-JP" altLang="en-US" sz="2400" dirty="0">
                <a:latin typeface="ＭＳ Ｐゴシック" panose="020B0600070205080204" pitchFamily="50" charset="-128"/>
                <a:ea typeface="ＭＳ Ｐゴシック" panose="020B0600070205080204" pitchFamily="50" charset="-128"/>
              </a:rPr>
              <a:t>で扱う再配置問題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446862"/>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4814633"/>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8" y="4657888"/>
            <a:ext cx="689212"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637213"/>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dirty="0">
                  <a:latin typeface="ＭＳ Ｐゴシック" panose="020B0600070205080204" pitchFamily="50" charset="-128"/>
                  <a:ea typeface="ＭＳ Ｐゴシック" panose="020B0600070205080204" pitchFamily="50" charset="-128"/>
                </a:rPr>
                <a:t>ジョッキー</a:t>
              </a:r>
            </a:p>
          </p:txBody>
        </p:sp>
      </p:grpSp>
      <p:sp>
        <p:nvSpPr>
          <p:cNvPr id="3" name="楕円 2">
            <a:extLst>
              <a:ext uri="{FF2B5EF4-FFF2-40B4-BE49-F238E27FC236}">
                <a16:creationId xmlns:a16="http://schemas.microsoft.com/office/drawing/2014/main" id="{3579B9CB-97B5-4A9E-AE3B-EB7FD889A51A}"/>
              </a:ext>
            </a:extLst>
          </p:cNvPr>
          <p:cNvSpPr/>
          <p:nvPr/>
        </p:nvSpPr>
        <p:spPr>
          <a:xfrm>
            <a:off x="1418120" y="1929818"/>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39306" y="3533555"/>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34106" y="2160686"/>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41361" y="3687716"/>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6" name="矢印: 右 25">
            <a:extLst>
              <a:ext uri="{FF2B5EF4-FFF2-40B4-BE49-F238E27FC236}">
                <a16:creationId xmlns:a16="http://schemas.microsoft.com/office/drawing/2014/main" id="{861F55EF-9CF6-4FC4-8F2E-156A10B48E87}"/>
              </a:ext>
            </a:extLst>
          </p:cNvPr>
          <p:cNvSpPr/>
          <p:nvPr/>
        </p:nvSpPr>
        <p:spPr>
          <a:xfrm>
            <a:off x="2039993" y="557854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911335" y="5668868"/>
            <a:ext cx="7949130" cy="530087"/>
          </a:xfrm>
          <a:prstGeom prst="rect">
            <a:avLst/>
          </a:prstGeom>
        </p:spPr>
        <p:txBody>
          <a:bodyPr vert="horz" wrap="square" lIns="91440" tIns="45720" rIns="91440" bIns="45720" rtlCol="0" anchor="ctr">
            <a:noAutofit/>
          </a:bodyPr>
          <a:lstStyle/>
          <a:p>
            <a:pPr algn="ctr"/>
            <a:r>
              <a:rPr lang="ja-JP" altLang="en-US" sz="2400" b="1" u="sng" dirty="0"/>
              <a:t>次にどこが問題になるかを</a:t>
            </a:r>
            <a:endParaRPr lang="en-US" altLang="ja-JP" sz="2400" b="1" u="sng" dirty="0"/>
          </a:p>
          <a:p>
            <a:pPr algn="ctr"/>
            <a:r>
              <a:rPr lang="ja-JP" altLang="en-US" sz="2400" b="1" u="sng" dirty="0"/>
              <a:t>考えて再配置する必要がある</a:t>
            </a:r>
            <a:endParaRPr kumimoji="1" lang="ja-JP" altLang="en-US" sz="2400" b="1" u="sng" dirty="0"/>
          </a:p>
        </p:txBody>
      </p:sp>
    </p:spTree>
    <p:extLst>
      <p:ext uri="{BB962C8B-B14F-4D97-AF65-F5344CB8AC3E}">
        <p14:creationId xmlns:p14="http://schemas.microsoft.com/office/powerpoint/2010/main" val="32828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角丸四角形 5">
            <a:extLst>
              <a:ext uri="{FF2B5EF4-FFF2-40B4-BE49-F238E27FC236}">
                <a16:creationId xmlns:a16="http://schemas.microsoft.com/office/drawing/2014/main" id="{92351D4F-B6D9-4D01-85ED-17F43636D629}"/>
              </a:ext>
            </a:extLst>
          </p:cNvPr>
          <p:cNvSpPr/>
          <p:nvPr/>
        </p:nvSpPr>
        <p:spPr>
          <a:xfrm>
            <a:off x="222025" y="2367275"/>
            <a:ext cx="8507366" cy="2891945"/>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2" name="タイトル 1">
            <a:extLst>
              <a:ext uri="{FF2B5EF4-FFF2-40B4-BE49-F238E27FC236}">
                <a16:creationId xmlns:a16="http://schemas.microsoft.com/office/drawing/2014/main" id="{E143EA71-517F-448D-BA0F-E9256DECDFDF}"/>
              </a:ext>
            </a:extLst>
          </p:cNvPr>
          <p:cNvSpPr>
            <a:spLocks noGrp="1"/>
          </p:cNvSpPr>
          <p:nvPr>
            <p:ph type="title"/>
          </p:nvPr>
        </p:nvSpPr>
        <p:spPr/>
        <p:txBody>
          <a:bodyPr/>
          <a:lstStyle/>
          <a:p>
            <a:r>
              <a:rPr kumimoji="1" lang="ja-JP" altLang="en-US" dirty="0"/>
              <a:t>研究目的</a:t>
            </a:r>
          </a:p>
        </p:txBody>
      </p:sp>
      <p:sp>
        <p:nvSpPr>
          <p:cNvPr id="4" name="テキスト ボックス 3">
            <a:extLst>
              <a:ext uri="{FF2B5EF4-FFF2-40B4-BE49-F238E27FC236}">
                <a16:creationId xmlns:a16="http://schemas.microsoft.com/office/drawing/2014/main" id="{3323CECA-9264-4D23-8636-E8F150122BE1}"/>
              </a:ext>
            </a:extLst>
          </p:cNvPr>
          <p:cNvSpPr txBox="1"/>
          <p:nvPr/>
        </p:nvSpPr>
        <p:spPr>
          <a:xfrm>
            <a:off x="295328" y="152212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先行研究では</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DC8EB136-A0EC-4285-A279-0B7CD026D972}"/>
              </a:ext>
            </a:extLst>
          </p:cNvPr>
          <p:cNvSpPr txBox="1"/>
          <p:nvPr/>
        </p:nvSpPr>
        <p:spPr>
          <a:xfrm>
            <a:off x="471388" y="2635305"/>
            <a:ext cx="6684775" cy="454360"/>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移動時間</a:t>
            </a:r>
            <a:r>
              <a:rPr kumimoji="1" lang="ja-JP" altLang="en-US" sz="2000" dirty="0">
                <a:latin typeface="ＭＳ Ｐゴシック" panose="020B0600070205080204" pitchFamily="50" charset="-128"/>
                <a:ea typeface="ＭＳ Ｐゴシック" panose="020B0600070205080204" pitchFamily="50" charset="-128"/>
              </a:rPr>
              <a:t>を考慮していなかった　</a:t>
            </a:r>
          </a:p>
        </p:txBody>
      </p:sp>
      <p:sp>
        <p:nvSpPr>
          <p:cNvPr id="6" name="矢印: 右 5">
            <a:extLst>
              <a:ext uri="{FF2B5EF4-FFF2-40B4-BE49-F238E27FC236}">
                <a16:creationId xmlns:a16="http://schemas.microsoft.com/office/drawing/2014/main" id="{82DD94F0-0CDE-4DD0-9A0C-A301B3D939FA}"/>
              </a:ext>
            </a:extLst>
          </p:cNvPr>
          <p:cNvSpPr/>
          <p:nvPr/>
        </p:nvSpPr>
        <p:spPr>
          <a:xfrm>
            <a:off x="4270975" y="2544432"/>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010BC9A9-F061-4520-ABEB-0A1A31C4F30A}"/>
              </a:ext>
            </a:extLst>
          </p:cNvPr>
          <p:cNvSpPr txBox="1"/>
          <p:nvPr/>
        </p:nvSpPr>
        <p:spPr>
          <a:xfrm>
            <a:off x="5264899" y="2544438"/>
            <a:ext cx="3464497" cy="590663"/>
          </a:xfrm>
          <a:prstGeom prst="rect">
            <a:avLst/>
          </a:prstGeom>
        </p:spPr>
        <p:txBody>
          <a:bodyPr vert="horz" wrap="square" lIns="91440" tIns="45720" rIns="91440" bIns="45720" rtlCol="0" anchor="ctr">
            <a:noAutofit/>
          </a:bodyPr>
          <a:lstStyle/>
          <a:p>
            <a:r>
              <a:rPr kumimoji="1" lang="en-US" altLang="ja-JP" sz="2000" dirty="0">
                <a:latin typeface="ＭＳ Ｐゴシック" panose="020B0600070205080204" pitchFamily="50" charset="-128"/>
                <a:ea typeface="ＭＳ Ｐゴシック" panose="020B0600070205080204" pitchFamily="50" charset="-128"/>
              </a:rPr>
              <a:t>NAVITIME API</a:t>
            </a:r>
            <a:r>
              <a:rPr kumimoji="1" lang="ja-JP" altLang="en-US" sz="2000" dirty="0">
                <a:latin typeface="ＭＳ Ｐゴシック" panose="020B0600070205080204" pitchFamily="50" charset="-128"/>
                <a:ea typeface="ＭＳ Ｐゴシック" panose="020B0600070205080204" pitchFamily="50" charset="-128"/>
              </a:rPr>
              <a:t>などを用いて実際の地図を用いる</a:t>
            </a:r>
          </a:p>
        </p:txBody>
      </p:sp>
      <p:sp>
        <p:nvSpPr>
          <p:cNvPr id="8" name="テキスト ボックス 7">
            <a:extLst>
              <a:ext uri="{FF2B5EF4-FFF2-40B4-BE49-F238E27FC236}">
                <a16:creationId xmlns:a16="http://schemas.microsoft.com/office/drawing/2014/main" id="{783899B8-BBBB-466A-B6E3-889414A752D5}"/>
              </a:ext>
            </a:extLst>
          </p:cNvPr>
          <p:cNvSpPr txBox="1"/>
          <p:nvPr/>
        </p:nvSpPr>
        <p:spPr>
          <a:xfrm>
            <a:off x="471388" y="3549704"/>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・フランスでの実証実験が元</a:t>
            </a:r>
          </a:p>
        </p:txBody>
      </p:sp>
      <p:sp>
        <p:nvSpPr>
          <p:cNvPr id="9" name="矢印: 右 8">
            <a:extLst>
              <a:ext uri="{FF2B5EF4-FFF2-40B4-BE49-F238E27FC236}">
                <a16:creationId xmlns:a16="http://schemas.microsoft.com/office/drawing/2014/main" id="{276668ED-78EC-460D-A131-D2404226A981}"/>
              </a:ext>
            </a:extLst>
          </p:cNvPr>
          <p:cNvSpPr/>
          <p:nvPr/>
        </p:nvSpPr>
        <p:spPr>
          <a:xfrm>
            <a:off x="4270974" y="3498589"/>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95B361B-3AAB-415E-A364-5214B09E9035}"/>
              </a:ext>
            </a:extLst>
          </p:cNvPr>
          <p:cNvSpPr txBox="1"/>
          <p:nvPr/>
        </p:nvSpPr>
        <p:spPr>
          <a:xfrm>
            <a:off x="5264899" y="3498589"/>
            <a:ext cx="3464497" cy="59066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東京駅周辺での</a:t>
            </a: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実際のデータ</a:t>
            </a:r>
            <a:r>
              <a:rPr kumimoji="1" lang="ja-JP" altLang="en-US" sz="2000" dirty="0">
                <a:latin typeface="ＭＳ Ｐゴシック" panose="020B0600070205080204" pitchFamily="50" charset="-128"/>
                <a:ea typeface="ＭＳ Ｐゴシック" panose="020B0600070205080204" pitchFamily="50" charset="-128"/>
              </a:rPr>
              <a:t>を用いる</a:t>
            </a:r>
          </a:p>
        </p:txBody>
      </p:sp>
      <p:sp>
        <p:nvSpPr>
          <p:cNvPr id="11" name="テキスト ボックス 10">
            <a:extLst>
              <a:ext uri="{FF2B5EF4-FFF2-40B4-BE49-F238E27FC236}">
                <a16:creationId xmlns:a16="http://schemas.microsoft.com/office/drawing/2014/main" id="{503754A7-EA64-4A6A-9077-C9CC53F2F5D6}"/>
              </a:ext>
            </a:extLst>
          </p:cNvPr>
          <p:cNvSpPr txBox="1"/>
          <p:nvPr/>
        </p:nvSpPr>
        <p:spPr>
          <a:xfrm>
            <a:off x="471388" y="4490725"/>
            <a:ext cx="3578087" cy="533873"/>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・再配置はすべて従業員による</a:t>
            </a:r>
          </a:p>
        </p:txBody>
      </p:sp>
      <p:sp>
        <p:nvSpPr>
          <p:cNvPr id="12" name="矢印: 右 11">
            <a:extLst>
              <a:ext uri="{FF2B5EF4-FFF2-40B4-BE49-F238E27FC236}">
                <a16:creationId xmlns:a16="http://schemas.microsoft.com/office/drawing/2014/main" id="{210B28E4-055A-4326-BFE8-729C007D3AFC}"/>
              </a:ext>
            </a:extLst>
          </p:cNvPr>
          <p:cNvSpPr/>
          <p:nvPr/>
        </p:nvSpPr>
        <p:spPr>
          <a:xfrm>
            <a:off x="4270974" y="443961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DA23E33-220E-41D8-91E8-1B5491F50B5E}"/>
              </a:ext>
            </a:extLst>
          </p:cNvPr>
          <p:cNvSpPr txBox="1"/>
          <p:nvPr/>
        </p:nvSpPr>
        <p:spPr>
          <a:xfrm>
            <a:off x="5042874" y="4406211"/>
            <a:ext cx="3879101" cy="590663"/>
          </a:xfrm>
          <a:prstGeom prst="rect">
            <a:avLst/>
          </a:prstGeom>
        </p:spPr>
        <p:txBody>
          <a:bodyPr vert="horz" wrap="square" lIns="91440" tIns="45720" rIns="91440" bIns="45720" rtlCol="0" anchor="ctr">
            <a:noAutofit/>
          </a:bodyPr>
          <a:lstStyle/>
          <a:p>
            <a:r>
              <a:rPr kumimoji="1" lang="ja-JP" altLang="en-US" sz="2400" dirty="0">
                <a:latin typeface="ＭＳ Ｐゴシック" panose="020B0600070205080204" pitchFamily="50" charset="-128"/>
                <a:ea typeface="ＭＳ Ｐゴシック" panose="020B0600070205080204" pitchFamily="50" charset="-128"/>
              </a:rPr>
              <a:t>より低コストで実現するため</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solidFill>
                  <a:srgbClr val="FF0000"/>
                </a:solidFill>
                <a:latin typeface="ＭＳ Ｐゴシック" panose="020B0600070205080204" pitchFamily="50" charset="-128"/>
                <a:ea typeface="ＭＳ Ｐゴシック" panose="020B0600070205080204" pitchFamily="50" charset="-128"/>
              </a:rPr>
              <a:t>利用者による再配置</a:t>
            </a:r>
            <a:r>
              <a:rPr kumimoji="1" lang="ja-JP" altLang="en-US" sz="2400" dirty="0">
                <a:latin typeface="ＭＳ Ｐゴシック" panose="020B0600070205080204" pitchFamily="50" charset="-128"/>
                <a:ea typeface="ＭＳ Ｐゴシック" panose="020B0600070205080204" pitchFamily="50" charset="-128"/>
              </a:rPr>
              <a:t>も考慮</a:t>
            </a:r>
          </a:p>
        </p:txBody>
      </p:sp>
    </p:spTree>
    <p:extLst>
      <p:ext uri="{BB962C8B-B14F-4D97-AF65-F5344CB8AC3E}">
        <p14:creationId xmlns:p14="http://schemas.microsoft.com/office/powerpoint/2010/main" val="348483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48B0-BC41-4F67-A70A-68B0EC3551B0}"/>
              </a:ext>
            </a:extLst>
          </p:cNvPr>
          <p:cNvSpPr>
            <a:spLocks noGrp="1"/>
          </p:cNvSpPr>
          <p:nvPr>
            <p:ph type="title"/>
          </p:nvPr>
        </p:nvSpPr>
        <p:spPr/>
        <p:txBody>
          <a:bodyPr/>
          <a:lstStyle/>
          <a:p>
            <a:r>
              <a:rPr kumimoji="1" lang="ja-JP" altLang="en-US" dirty="0"/>
              <a:t>システム構成図</a:t>
            </a:r>
          </a:p>
        </p:txBody>
      </p:sp>
      <p:grpSp>
        <p:nvGrpSpPr>
          <p:cNvPr id="51" name="グループ化 50">
            <a:extLst>
              <a:ext uri="{FF2B5EF4-FFF2-40B4-BE49-F238E27FC236}">
                <a16:creationId xmlns:a16="http://schemas.microsoft.com/office/drawing/2014/main" id="{C4C8DD0D-CC2E-4EF0-BFDB-3C8EF7AF3EBE}"/>
              </a:ext>
            </a:extLst>
          </p:cNvPr>
          <p:cNvGrpSpPr/>
          <p:nvPr/>
        </p:nvGrpSpPr>
        <p:grpSpPr>
          <a:xfrm>
            <a:off x="1220331" y="952086"/>
            <a:ext cx="6686828" cy="5228045"/>
            <a:chOff x="1220331" y="952086"/>
            <a:chExt cx="6686828" cy="5228045"/>
          </a:xfrm>
        </p:grpSpPr>
        <p:grpSp>
          <p:nvGrpSpPr>
            <p:cNvPr id="13" name="グループ化 12">
              <a:extLst>
                <a:ext uri="{FF2B5EF4-FFF2-40B4-BE49-F238E27FC236}">
                  <a16:creationId xmlns:a16="http://schemas.microsoft.com/office/drawing/2014/main" id="{366D4C20-EE9C-479A-BDE9-F382897AFAE9}"/>
                </a:ext>
              </a:extLst>
            </p:cNvPr>
            <p:cNvGrpSpPr/>
            <p:nvPr/>
          </p:nvGrpSpPr>
          <p:grpSpPr>
            <a:xfrm>
              <a:off x="1220331" y="952086"/>
              <a:ext cx="6686828" cy="2492376"/>
              <a:chOff x="1261586" y="2170853"/>
              <a:chExt cx="6686828" cy="2492376"/>
            </a:xfrm>
          </p:grpSpPr>
          <p:grpSp>
            <p:nvGrpSpPr>
              <p:cNvPr id="21" name="グループ化 20">
                <a:extLst>
                  <a:ext uri="{FF2B5EF4-FFF2-40B4-BE49-F238E27FC236}">
                    <a16:creationId xmlns:a16="http://schemas.microsoft.com/office/drawing/2014/main" id="{81BFEAA6-19CB-4028-9D65-5DEFA10E723B}"/>
                  </a:ext>
                </a:extLst>
              </p:cNvPr>
              <p:cNvGrpSpPr/>
              <p:nvPr/>
            </p:nvGrpSpPr>
            <p:grpSpPr>
              <a:xfrm>
                <a:off x="5536414" y="2170853"/>
                <a:ext cx="2412000" cy="2492376"/>
                <a:chOff x="5662462" y="1863802"/>
                <a:chExt cx="2412000" cy="2492376"/>
              </a:xfrm>
            </p:grpSpPr>
            <p:sp>
              <p:nvSpPr>
                <p:cNvPr id="4" name="四角形: 角を丸くする 3">
                  <a:extLst>
                    <a:ext uri="{FF2B5EF4-FFF2-40B4-BE49-F238E27FC236}">
                      <a16:creationId xmlns:a16="http://schemas.microsoft.com/office/drawing/2014/main" id="{8029BD27-7122-4E60-B658-41F94FCFB058}"/>
                    </a:ext>
                  </a:extLst>
                </p:cNvPr>
                <p:cNvSpPr/>
                <p:nvPr/>
              </p:nvSpPr>
              <p:spPr>
                <a:xfrm>
                  <a:off x="5662462" y="2107095"/>
                  <a:ext cx="2412000" cy="2249083"/>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 name="フローチャート: 端子 4">
                  <a:extLst>
                    <a:ext uri="{FF2B5EF4-FFF2-40B4-BE49-F238E27FC236}">
                      <a16:creationId xmlns:a16="http://schemas.microsoft.com/office/drawing/2014/main" id="{A1FBEBE3-D97A-4212-99F2-7BABB46E10D2}"/>
                    </a:ext>
                  </a:extLst>
                </p:cNvPr>
                <p:cNvSpPr/>
                <p:nvPr/>
              </p:nvSpPr>
              <p:spPr>
                <a:xfrm>
                  <a:off x="5882576" y="1863802"/>
                  <a:ext cx="1971772" cy="386206"/>
                </a:xfrm>
                <a:prstGeom prst="flowChartTerminator">
                  <a:avLst/>
                </a:prstGeom>
                <a:solidFill>
                  <a:schemeClr val="bg1">
                    <a:lumMod val="9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76DE387-B1C7-49FF-A206-3C593A9E4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pic>
              <p:nvPicPr>
                <p:cNvPr id="11" name="図 10">
                  <a:extLst>
                    <a:ext uri="{FF2B5EF4-FFF2-40B4-BE49-F238E27FC236}">
                      <a16:creationId xmlns:a16="http://schemas.microsoft.com/office/drawing/2014/main" id="{D82F8FB2-9411-45B5-AD55-6B892631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681" y="2392921"/>
                  <a:ext cx="720000" cy="720000"/>
                </a:xfrm>
                <a:prstGeom prst="rect">
                  <a:avLst/>
                </a:prstGeom>
              </p:spPr>
            </p:pic>
            <p:sp>
              <p:nvSpPr>
                <p:cNvPr id="12" name="テキスト ボックス 11">
                  <a:extLst>
                    <a:ext uri="{FF2B5EF4-FFF2-40B4-BE49-F238E27FC236}">
                      <a16:creationId xmlns:a16="http://schemas.microsoft.com/office/drawing/2014/main" id="{34E0E8F7-F8F6-4DB2-891E-FF1E15E26A94}"/>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移動データ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地理データ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経路情報</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grpSp>
            <p:nvGrpSpPr>
              <p:cNvPr id="20" name="グループ化 19">
                <a:extLst>
                  <a:ext uri="{FF2B5EF4-FFF2-40B4-BE49-F238E27FC236}">
                    <a16:creationId xmlns:a16="http://schemas.microsoft.com/office/drawing/2014/main" id="{C2B09BFF-731B-46BA-8B72-3F5900C5620E}"/>
                  </a:ext>
                </a:extLst>
              </p:cNvPr>
              <p:cNvGrpSpPr/>
              <p:nvPr/>
            </p:nvGrpSpPr>
            <p:grpSpPr>
              <a:xfrm>
                <a:off x="1261586" y="2221043"/>
                <a:ext cx="2412000" cy="2442186"/>
                <a:chOff x="1441248" y="1913992"/>
                <a:chExt cx="2412000" cy="2442186"/>
              </a:xfrm>
            </p:grpSpPr>
            <p:sp>
              <p:nvSpPr>
                <p:cNvPr id="6" name="四角形: 角を丸くする 5">
                  <a:extLst>
                    <a:ext uri="{FF2B5EF4-FFF2-40B4-BE49-F238E27FC236}">
                      <a16:creationId xmlns:a16="http://schemas.microsoft.com/office/drawing/2014/main" id="{37776F31-8DAA-42A4-BFF2-F759B53D1183}"/>
                    </a:ext>
                  </a:extLst>
                </p:cNvPr>
                <p:cNvSpPr/>
                <p:nvPr/>
              </p:nvSpPr>
              <p:spPr>
                <a:xfrm>
                  <a:off x="1441248" y="2107095"/>
                  <a:ext cx="2412000" cy="2249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フローチャート: 端子 6">
                  <a:extLst>
                    <a:ext uri="{FF2B5EF4-FFF2-40B4-BE49-F238E27FC236}">
                      <a16:creationId xmlns:a16="http://schemas.microsoft.com/office/drawing/2014/main" id="{F7583D0F-B8B1-4523-A5C0-7896A6A4B1E3}"/>
                    </a:ext>
                  </a:extLst>
                </p:cNvPr>
                <p:cNvSpPr/>
                <p:nvPr/>
              </p:nvSpPr>
              <p:spPr>
                <a:xfrm>
                  <a:off x="1692710" y="1913992"/>
                  <a:ext cx="1909076" cy="386206"/>
                </a:xfrm>
                <a:prstGeom prst="flowChartTerminator">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ＭＳ Ｐゴシック" panose="020B0600070205080204" pitchFamily="50" charset="-128"/>
                      <a:ea typeface="ＭＳ Ｐゴシック" panose="020B0600070205080204" pitchFamily="50" charset="-128"/>
                    </a:rPr>
                    <a:t>ローカル環境</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14" name="図 13">
                  <a:extLst>
                    <a:ext uri="{FF2B5EF4-FFF2-40B4-BE49-F238E27FC236}">
                      <a16:creationId xmlns:a16="http://schemas.microsoft.com/office/drawing/2014/main" id="{BABD4358-B207-4B54-9EAA-7112A7983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521" y="2443756"/>
                  <a:ext cx="720000" cy="720000"/>
                </a:xfrm>
                <a:prstGeom prst="rect">
                  <a:avLst/>
                </a:prstGeom>
              </p:spPr>
            </p:pic>
            <p:pic>
              <p:nvPicPr>
                <p:cNvPr id="16" name="図 15">
                  <a:extLst>
                    <a:ext uri="{FF2B5EF4-FFF2-40B4-BE49-F238E27FC236}">
                      <a16:creationId xmlns:a16="http://schemas.microsoft.com/office/drawing/2014/main" id="{420228C7-6DDC-4AC7-A756-08716E3437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5733" y="2443756"/>
                  <a:ext cx="720000" cy="720000"/>
                </a:xfrm>
                <a:prstGeom prst="rect">
                  <a:avLst/>
                </a:prstGeom>
              </p:spPr>
            </p:pic>
            <p:sp>
              <p:nvSpPr>
                <p:cNvPr id="17" name="テキスト ボックス 16">
                  <a:extLst>
                    <a:ext uri="{FF2B5EF4-FFF2-40B4-BE49-F238E27FC236}">
                      <a16:creationId xmlns:a16="http://schemas.microsoft.com/office/drawing/2014/main" id="{80B5E9A6-269B-45F3-A3D0-B20B19643483}"/>
                    </a:ext>
                  </a:extLst>
                </p:cNvPr>
                <p:cNvSpPr txBox="1"/>
                <p:nvPr/>
              </p:nvSpPr>
              <p:spPr>
                <a:xfrm>
                  <a:off x="1621494" y="3163754"/>
                  <a:ext cx="2101423"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データ作成</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シミュレーション</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18" name="矢印: 右 17">
                <a:extLst>
                  <a:ext uri="{FF2B5EF4-FFF2-40B4-BE49-F238E27FC236}">
                    <a16:creationId xmlns:a16="http://schemas.microsoft.com/office/drawing/2014/main" id="{201857F2-2B7A-42B5-9F29-CD1F2461288E}"/>
                  </a:ext>
                </a:extLst>
              </p:cNvPr>
              <p:cNvSpPr/>
              <p:nvPr/>
            </p:nvSpPr>
            <p:spPr>
              <a:xfrm>
                <a:off x="3375343" y="3053080"/>
                <a:ext cx="2520000" cy="3407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右 18">
                <a:extLst>
                  <a:ext uri="{FF2B5EF4-FFF2-40B4-BE49-F238E27FC236}">
                    <a16:creationId xmlns:a16="http://schemas.microsoft.com/office/drawing/2014/main" id="{A35505BA-6C10-4607-AC83-60B947035D01}"/>
                  </a:ext>
                </a:extLst>
              </p:cNvPr>
              <p:cNvSpPr/>
              <p:nvPr/>
            </p:nvSpPr>
            <p:spPr>
              <a:xfrm rot="10800000">
                <a:off x="3348066" y="3621595"/>
                <a:ext cx="2520000" cy="3407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矢印: 右 45">
                <a:extLst>
                  <a:ext uri="{FF2B5EF4-FFF2-40B4-BE49-F238E27FC236}">
                    <a16:creationId xmlns:a16="http://schemas.microsoft.com/office/drawing/2014/main" id="{89F570FF-8902-4EBA-8070-886988B3E795}"/>
                  </a:ext>
                </a:extLst>
              </p:cNvPr>
              <p:cNvSpPr/>
              <p:nvPr/>
            </p:nvSpPr>
            <p:spPr>
              <a:xfrm rot="10800000">
                <a:off x="3340518" y="3621415"/>
                <a:ext cx="2520000" cy="34077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22" name="四角形: 角を丸くする 21">
              <a:extLst>
                <a:ext uri="{FF2B5EF4-FFF2-40B4-BE49-F238E27FC236}">
                  <a16:creationId xmlns:a16="http://schemas.microsoft.com/office/drawing/2014/main" id="{F299B4DB-1B4E-486D-8FD2-48B935BB0BE0}"/>
                </a:ext>
              </a:extLst>
            </p:cNvPr>
            <p:cNvSpPr/>
            <p:nvPr/>
          </p:nvSpPr>
          <p:spPr>
            <a:xfrm>
              <a:off x="3562681" y="1811595"/>
              <a:ext cx="2016000" cy="38620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a:t>
              </a:r>
              <a:r>
                <a:rPr lang="en-US" altLang="ja-JP" sz="1600" dirty="0">
                  <a:latin typeface="ＭＳ Ｐゴシック" panose="020B0600070205080204" pitchFamily="50" charset="-128"/>
                  <a:ea typeface="ＭＳ Ｐゴシック" panose="020B0600070205080204" pitchFamily="50" charset="-128"/>
                </a:rPr>
                <a:t>HTTP</a:t>
              </a:r>
              <a:r>
                <a:rPr lang="ja-JP" altLang="en-US" sz="1600" dirty="0">
                  <a:latin typeface="ＭＳ Ｐゴシック" panose="020B0600070205080204" pitchFamily="50" charset="-128"/>
                  <a:ea typeface="ＭＳ Ｐゴシック" panose="020B0600070205080204" pitchFamily="50" charset="-128"/>
                </a:rPr>
                <a:t>リクエスト</a:t>
              </a:r>
              <a:endParaRPr lang="en-US" altLang="ja-JP" sz="1600" dirty="0">
                <a:latin typeface="ＭＳ Ｐゴシック" panose="020B0600070205080204" pitchFamily="50" charset="-128"/>
                <a:ea typeface="ＭＳ Ｐゴシック" panose="020B0600070205080204" pitchFamily="50" charset="-128"/>
              </a:endParaRPr>
            </a:p>
          </p:txBody>
        </p:sp>
        <p:sp>
          <p:nvSpPr>
            <p:cNvPr id="23" name="四角形: 角を丸くする 22">
              <a:extLst>
                <a:ext uri="{FF2B5EF4-FFF2-40B4-BE49-F238E27FC236}">
                  <a16:creationId xmlns:a16="http://schemas.microsoft.com/office/drawing/2014/main" id="{A3D3628B-383C-4D75-886D-674DDF5AF9A2}"/>
                </a:ext>
              </a:extLst>
            </p:cNvPr>
            <p:cNvSpPr/>
            <p:nvPr/>
          </p:nvSpPr>
          <p:spPr>
            <a:xfrm>
              <a:off x="3559424" y="2382400"/>
              <a:ext cx="2016000" cy="38620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a:t>
              </a:r>
              <a:r>
                <a:rPr lang="en-US" altLang="ja-JP" sz="1600" dirty="0">
                  <a:latin typeface="ＭＳ Ｐゴシック" panose="020B0600070205080204" pitchFamily="50" charset="-128"/>
                  <a:ea typeface="ＭＳ Ｐゴシック" panose="020B0600070205080204" pitchFamily="50" charset="-128"/>
                </a:rPr>
                <a:t>JSON</a:t>
              </a:r>
              <a:r>
                <a:rPr lang="ja-JP" altLang="en-US" sz="1600" dirty="0">
                  <a:latin typeface="ＭＳ Ｐゴシック" panose="020B0600070205080204" pitchFamily="50" charset="-128"/>
                  <a:ea typeface="ＭＳ Ｐゴシック" panose="020B0600070205080204" pitchFamily="50" charset="-128"/>
                </a:rPr>
                <a:t>レスポンス</a:t>
              </a:r>
              <a:endParaRPr lang="en-US" altLang="ja-JP" sz="1600" dirty="0">
                <a:latin typeface="ＭＳ Ｐゴシック" panose="020B0600070205080204" pitchFamily="50" charset="-128"/>
                <a:ea typeface="ＭＳ Ｐゴシック" panose="020B0600070205080204" pitchFamily="50" charset="-128"/>
              </a:endParaRPr>
            </a:p>
          </p:txBody>
        </p:sp>
        <p:grpSp>
          <p:nvGrpSpPr>
            <p:cNvPr id="28" name="グループ化 27">
              <a:extLst>
                <a:ext uri="{FF2B5EF4-FFF2-40B4-BE49-F238E27FC236}">
                  <a16:creationId xmlns:a16="http://schemas.microsoft.com/office/drawing/2014/main" id="{BBF5CCE6-3F74-4D66-97A1-2C88F3A0AE36}"/>
                </a:ext>
              </a:extLst>
            </p:cNvPr>
            <p:cNvGrpSpPr/>
            <p:nvPr/>
          </p:nvGrpSpPr>
          <p:grpSpPr>
            <a:xfrm>
              <a:off x="3388088" y="3687755"/>
              <a:ext cx="2412000" cy="2492376"/>
              <a:chOff x="5662462" y="1863802"/>
              <a:chExt cx="2412000" cy="2492376"/>
            </a:xfrm>
          </p:grpSpPr>
          <p:sp>
            <p:nvSpPr>
              <p:cNvPr id="29" name="四角形: 角を丸くする 28">
                <a:extLst>
                  <a:ext uri="{FF2B5EF4-FFF2-40B4-BE49-F238E27FC236}">
                    <a16:creationId xmlns:a16="http://schemas.microsoft.com/office/drawing/2014/main" id="{AF61BDAE-D80A-4C81-AAFA-2DDF5099C585}"/>
                  </a:ext>
                </a:extLst>
              </p:cNvPr>
              <p:cNvSpPr/>
              <p:nvPr/>
            </p:nvSpPr>
            <p:spPr>
              <a:xfrm>
                <a:off x="5662462" y="2107095"/>
                <a:ext cx="2412000" cy="2249083"/>
              </a:xfrm>
              <a:prstGeom prst="roundRect">
                <a:avLst/>
              </a:prstGeom>
              <a:no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0" name="フローチャート: 端子 29">
                <a:extLst>
                  <a:ext uri="{FF2B5EF4-FFF2-40B4-BE49-F238E27FC236}">
                    <a16:creationId xmlns:a16="http://schemas.microsoft.com/office/drawing/2014/main" id="{70F13602-EEB6-4D9C-BF2D-2118D103A4F3}"/>
                  </a:ext>
                </a:extLst>
              </p:cNvPr>
              <p:cNvSpPr/>
              <p:nvPr/>
            </p:nvSpPr>
            <p:spPr>
              <a:xfrm>
                <a:off x="5882576" y="1863802"/>
                <a:ext cx="1971772" cy="386206"/>
              </a:xfrm>
              <a:prstGeom prst="flowChartTerminator">
                <a:avLst/>
              </a:prstGeom>
              <a:solidFill>
                <a:schemeClr val="bg1">
                  <a:lumMod val="95000"/>
                </a:schemeClr>
              </a:solid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Careco</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31" name="図 30">
                <a:extLst>
                  <a:ext uri="{FF2B5EF4-FFF2-40B4-BE49-F238E27FC236}">
                    <a16:creationId xmlns:a16="http://schemas.microsoft.com/office/drawing/2014/main" id="{3E16ABB6-1FFF-475E-B945-093349AB9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sp>
            <p:nvSpPr>
              <p:cNvPr id="33" name="テキスト ボックス 32">
                <a:extLst>
                  <a:ext uri="{FF2B5EF4-FFF2-40B4-BE49-F238E27FC236}">
                    <a16:creationId xmlns:a16="http://schemas.microsoft.com/office/drawing/2014/main" id="{DA9E9F69-59F8-4AF2-9524-FB76B0C0FFDF}"/>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駅データ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pic>
          <p:nvPicPr>
            <p:cNvPr id="8" name="図 7">
              <a:extLst>
                <a:ext uri="{FF2B5EF4-FFF2-40B4-BE49-F238E27FC236}">
                  <a16:creationId xmlns:a16="http://schemas.microsoft.com/office/drawing/2014/main" id="{A0F96AB5-F325-4FFB-A326-BC959267CC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2532" y="4267709"/>
              <a:ext cx="720000" cy="720000"/>
            </a:xfrm>
            <a:prstGeom prst="rect">
              <a:avLst/>
            </a:prstGeom>
          </p:spPr>
        </p:pic>
        <p:sp>
          <p:nvSpPr>
            <p:cNvPr id="48" name="矢印: 右 47">
              <a:extLst>
                <a:ext uri="{FF2B5EF4-FFF2-40B4-BE49-F238E27FC236}">
                  <a16:creationId xmlns:a16="http://schemas.microsoft.com/office/drawing/2014/main" id="{19D362A3-4B2A-4D1C-AD76-5E89BA111310}"/>
                </a:ext>
              </a:extLst>
            </p:cNvPr>
            <p:cNvSpPr/>
            <p:nvPr/>
          </p:nvSpPr>
          <p:spPr>
            <a:xfrm rot="19098578">
              <a:off x="5140703" y="3894063"/>
              <a:ext cx="2387732" cy="340770"/>
            </a:xfrm>
            <a:prstGeom prst="rightArrow">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四角形: 角を丸くする 48">
              <a:extLst>
                <a:ext uri="{FF2B5EF4-FFF2-40B4-BE49-F238E27FC236}">
                  <a16:creationId xmlns:a16="http://schemas.microsoft.com/office/drawing/2014/main" id="{85B210DF-00AE-41B6-AB38-A2F54C4A2B30}"/>
                </a:ext>
              </a:extLst>
            </p:cNvPr>
            <p:cNvSpPr/>
            <p:nvPr/>
          </p:nvSpPr>
          <p:spPr>
            <a:xfrm rot="19098578">
              <a:off x="5386894" y="3868046"/>
              <a:ext cx="1910186" cy="386206"/>
            </a:xfrm>
            <a:prstGeom prst="roundRect">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データ提供</a:t>
              </a:r>
              <a:endParaRPr lang="en-US" altLang="ja-JP" sz="16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152011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834887" y="2370049"/>
            <a:ext cx="2652843" cy="25516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357803" y="1260864"/>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入力データについて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a:extLst>
              <a:ext uri="{FF2B5EF4-FFF2-40B4-BE49-F238E27FC236}">
                <a16:creationId xmlns:a16="http://schemas.microsoft.com/office/drawing/2014/main" id="{CEF565F0-4187-4944-82B1-58B05B9CAFA3}"/>
              </a:ext>
            </a:extLst>
          </p:cNvPr>
          <p:cNvSpPr/>
          <p:nvPr/>
        </p:nvSpPr>
        <p:spPr>
          <a:xfrm>
            <a:off x="1192696" y="2601212"/>
            <a:ext cx="2044621" cy="2044621"/>
          </a:xfrm>
          <a:prstGeom prst="rect">
            <a:avLst/>
          </a:prstGeom>
          <a:noFill/>
          <a:ln w="762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487730" y="1814336"/>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361929" y="4472999"/>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637106" y="4412095"/>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36" name="グループ化 35">
            <a:extLst>
              <a:ext uri="{FF2B5EF4-FFF2-40B4-BE49-F238E27FC236}">
                <a16:creationId xmlns:a16="http://schemas.microsoft.com/office/drawing/2014/main" id="{68FB96A2-7798-459B-ABE7-36E27766715D}"/>
              </a:ext>
            </a:extLst>
          </p:cNvPr>
          <p:cNvGrpSpPr/>
          <p:nvPr/>
        </p:nvGrpSpPr>
        <p:grpSpPr>
          <a:xfrm>
            <a:off x="1928935" y="2688004"/>
            <a:ext cx="1360680" cy="849355"/>
            <a:chOff x="1928935" y="2688004"/>
            <a:chExt cx="1360680" cy="849355"/>
          </a:xfrm>
        </p:grpSpPr>
        <p:grpSp>
          <p:nvGrpSpPr>
            <p:cNvPr id="31" name="グループ化 30">
              <a:extLst>
                <a:ext uri="{FF2B5EF4-FFF2-40B4-BE49-F238E27FC236}">
                  <a16:creationId xmlns:a16="http://schemas.microsoft.com/office/drawing/2014/main" id="{6344775C-2EFC-46C4-AB6B-7221534133D8}"/>
                </a:ext>
              </a:extLst>
            </p:cNvPr>
            <p:cNvGrpSpPr/>
            <p:nvPr/>
          </p:nvGrpSpPr>
          <p:grpSpPr>
            <a:xfrm>
              <a:off x="2321468" y="2688004"/>
              <a:ext cx="471399" cy="486541"/>
              <a:chOff x="3799588" y="3191881"/>
              <a:chExt cx="942797" cy="973082"/>
            </a:xfrm>
          </p:grpSpPr>
          <p:sp>
            <p:nvSpPr>
              <p:cNvPr id="30" name="正方形/長方形 29">
                <a:extLst>
                  <a:ext uri="{FF2B5EF4-FFF2-40B4-BE49-F238E27FC236}">
                    <a16:creationId xmlns:a16="http://schemas.microsoft.com/office/drawing/2014/main" id="{F7E70681-7B4D-4917-A54F-47BE690DFB10}"/>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66605E7-8797-4F13-8C27-C926D12A705D}"/>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555A512-8088-44BD-A8D2-C3BA3BC53004}"/>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DA1216B-EAAB-4766-83C7-DC9B1F8E27EB}"/>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2214CD7-9A29-4D0C-9C22-1CAEFE9A2B7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10C4238B-478C-463F-BDC5-3EF998DDC0BC}"/>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E67B2E24-2C97-4A86-A283-99A3DB948BF6}"/>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grpSp>
        <p:nvGrpSpPr>
          <p:cNvPr id="37" name="グループ化 36">
            <a:extLst>
              <a:ext uri="{FF2B5EF4-FFF2-40B4-BE49-F238E27FC236}">
                <a16:creationId xmlns:a16="http://schemas.microsoft.com/office/drawing/2014/main" id="{257CCE9E-85CE-40C9-9179-F7A755CC9DC6}"/>
              </a:ext>
            </a:extLst>
          </p:cNvPr>
          <p:cNvGrpSpPr/>
          <p:nvPr/>
        </p:nvGrpSpPr>
        <p:grpSpPr>
          <a:xfrm>
            <a:off x="1472262" y="3694172"/>
            <a:ext cx="1360680" cy="849355"/>
            <a:chOff x="1928935" y="2688004"/>
            <a:chExt cx="1360680" cy="849355"/>
          </a:xfrm>
        </p:grpSpPr>
        <p:grpSp>
          <p:nvGrpSpPr>
            <p:cNvPr id="38" name="グループ化 37">
              <a:extLst>
                <a:ext uri="{FF2B5EF4-FFF2-40B4-BE49-F238E27FC236}">
                  <a16:creationId xmlns:a16="http://schemas.microsoft.com/office/drawing/2014/main" id="{A3B998B2-58C0-47CD-8740-78A33F91F32E}"/>
                </a:ext>
              </a:extLst>
            </p:cNvPr>
            <p:cNvGrpSpPr/>
            <p:nvPr/>
          </p:nvGrpSpPr>
          <p:grpSpPr>
            <a:xfrm>
              <a:off x="2321468" y="2688004"/>
              <a:ext cx="471399" cy="486541"/>
              <a:chOff x="3799588" y="3191881"/>
              <a:chExt cx="942797" cy="973082"/>
            </a:xfrm>
          </p:grpSpPr>
          <p:sp>
            <p:nvSpPr>
              <p:cNvPr id="45" name="正方形/長方形 44">
                <a:extLst>
                  <a:ext uri="{FF2B5EF4-FFF2-40B4-BE49-F238E27FC236}">
                    <a16:creationId xmlns:a16="http://schemas.microsoft.com/office/drawing/2014/main" id="{3E7D77C1-3DE3-432A-9B1B-99ABB492DAC3}"/>
                  </a:ext>
                </a:extLst>
              </p:cNvPr>
              <p:cNvSpPr/>
              <p:nvPr/>
            </p:nvSpPr>
            <p:spPr>
              <a:xfrm>
                <a:off x="3799588" y="3566729"/>
                <a:ext cx="942797" cy="598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E54390B-749C-4D0E-9351-E222BFEF8C8C}"/>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B0F8484-03B6-4EF3-96AA-2650D68570E1}"/>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1A777220-C1D6-4296-82A9-6E87721092E1}"/>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6BF2C5E1-89D0-46F8-83BF-6D5B94C3D7E6}"/>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F9B6ED05-BA8B-40CA-AA8D-449D571836DE}"/>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BD437728-7CB3-4449-8CB9-B6660D57984F}"/>
                </a:ext>
              </a:extLst>
            </p:cNvPr>
            <p:cNvSpPr txBox="1"/>
            <p:nvPr/>
          </p:nvSpPr>
          <p:spPr>
            <a:xfrm>
              <a:off x="1928935" y="3152445"/>
              <a:ext cx="1360680"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p>
          </p:txBody>
        </p:sp>
      </p:gr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923608" y="3254390"/>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748295" y="2624575"/>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773280" y="3939982"/>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6181737" y="3290513"/>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660683" y="3349681"/>
            <a:ext cx="1896612" cy="688982"/>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000" dirty="0">
                <a:solidFill>
                  <a:srgbClr val="FF0000"/>
                </a:solidFill>
                <a:latin typeface="ＭＳ Ｐゴシック" panose="020B0600070205080204" pitchFamily="50" charset="-128"/>
                <a:ea typeface="ＭＳ Ｐゴシック" panose="020B0600070205080204" pitchFamily="50" charset="-128"/>
              </a:rPr>
              <a:t>時間</a:t>
            </a:r>
            <a:r>
              <a:rPr lang="en-US" altLang="ja-JP" sz="2000" dirty="0">
                <a:solidFill>
                  <a:srgbClr val="FF0000"/>
                </a:solidFill>
                <a:latin typeface="ＭＳ Ｐゴシック" panose="020B0600070205080204" pitchFamily="50" charset="-128"/>
                <a:ea typeface="ＭＳ Ｐゴシック" panose="020B0600070205080204" pitchFamily="50" charset="-128"/>
              </a:rPr>
              <a:t>:57</a:t>
            </a:r>
            <a:r>
              <a:rPr lang="ja-JP" altLang="en-US" sz="2000" dirty="0">
                <a:solidFill>
                  <a:srgbClr val="FF0000"/>
                </a:solidFill>
                <a:latin typeface="ＭＳ Ｐゴシック" panose="020B0600070205080204" pitchFamily="50" charset="-128"/>
                <a:ea typeface="ＭＳ Ｐゴシック" panose="020B0600070205080204" pitchFamily="50" charset="-128"/>
              </a:rPr>
              <a:t>分</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p:pic>
        <p:nvPicPr>
          <p:cNvPr id="51" name="Picture 8" descr="ãè»ããã¯ãã°ã©ã ãã¤ã©ã¹ããã®ç»åæ¤ç´¢çµæ">
            <a:extLst>
              <a:ext uri="{FF2B5EF4-FFF2-40B4-BE49-F238E27FC236}">
                <a16:creationId xmlns:a16="http://schemas.microsoft.com/office/drawing/2014/main" id="{9C43BFB5-50A2-4DF5-9A38-AB838BBC629D}"/>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7065817" y="2970483"/>
            <a:ext cx="1086344" cy="488534"/>
          </a:xfrm>
          <a:prstGeom prst="rect">
            <a:avLst/>
          </a:prstGeom>
          <a:noFill/>
          <a:extLst>
            <a:ext uri="{909E8E84-426E-40DD-AFC4-6F175D3DCCD1}">
              <a14:hiddenFill xmlns:a14="http://schemas.microsoft.com/office/drawing/2010/main">
                <a:solidFill>
                  <a:srgbClr val="FFFFFF"/>
                </a:solidFill>
              </a14:hiddenFill>
            </a:ext>
          </a:extLst>
        </p:spPr>
      </p:pic>
      <p:sp>
        <p:nvSpPr>
          <p:cNvPr id="56" name="矢印: 右 55">
            <a:extLst>
              <a:ext uri="{FF2B5EF4-FFF2-40B4-BE49-F238E27FC236}">
                <a16:creationId xmlns:a16="http://schemas.microsoft.com/office/drawing/2014/main" id="{DEFFFA8F-671D-45CD-981B-AC4C9F729815}"/>
              </a:ext>
            </a:extLst>
          </p:cNvPr>
          <p:cNvSpPr/>
          <p:nvPr/>
        </p:nvSpPr>
        <p:spPr>
          <a:xfrm rot="19835661">
            <a:off x="2801520" y="2348363"/>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286509" y="2157370"/>
            <a:ext cx="4185474" cy="1906363"/>
            <a:chOff x="2173380" y="1906618"/>
            <a:chExt cx="4208512" cy="1916856"/>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906618"/>
              <a:ext cx="4208512" cy="191685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3602846"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c</m:t>
                        </m:r>
                        <m:r>
                          <m:rPr>
                            <m:sty m:val="p"/>
                          </m:rPr>
                          <a:rPr lang="ja-JP" altLang="en-US" sz="2000" i="0">
                            <a:latin typeface="Cambria Math" panose="02040503050406030204" pitchFamily="18" charset="0"/>
                          </a:rPr>
                          <m:t>ost</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xmlns="">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3602846" cy="6756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318047" y="1097635"/>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移動時間を考慮したモデル</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grpSp>
          <p:nvGrpSpPr>
            <p:cNvPr id="7" name="グループ化 6">
              <a:extLst>
                <a:ext uri="{FF2B5EF4-FFF2-40B4-BE49-F238E27FC236}">
                  <a16:creationId xmlns:a16="http://schemas.microsoft.com/office/drawing/2014/main" id="{FD255A89-2B83-4695-AB9F-A20CD4FC0441}"/>
                </a:ext>
              </a:extLst>
            </p:cNvPr>
            <p:cNvGrpSpPr/>
            <p:nvPr/>
          </p:nvGrpSpPr>
          <p:grpSpPr>
            <a:xfrm>
              <a:off x="115554" y="4350599"/>
              <a:ext cx="1485257" cy="868669"/>
              <a:chOff x="1814538" y="2688004"/>
              <a:chExt cx="1485257" cy="868669"/>
            </a:xfrm>
          </p:grpSpPr>
          <p:grpSp>
            <p:nvGrpSpPr>
              <p:cNvPr id="8" name="グループ化 7">
                <a:extLst>
                  <a:ext uri="{FF2B5EF4-FFF2-40B4-BE49-F238E27FC236}">
                    <a16:creationId xmlns:a16="http://schemas.microsoft.com/office/drawing/2014/main" id="{91E7689B-33D0-44EB-99B6-2017F2E9D33F}"/>
                  </a:ext>
                </a:extLst>
              </p:cNvPr>
              <p:cNvGrpSpPr/>
              <p:nvPr/>
            </p:nvGrpSpPr>
            <p:grpSpPr>
              <a:xfrm>
                <a:off x="2321468" y="2688004"/>
                <a:ext cx="471399" cy="486541"/>
                <a:chOff x="3799588" y="3191881"/>
                <a:chExt cx="942797" cy="973082"/>
              </a:xfrm>
            </p:grpSpPr>
            <p:sp>
              <p:nvSpPr>
                <p:cNvPr id="10" name="正方形/長方形 9">
                  <a:extLst>
                    <a:ext uri="{FF2B5EF4-FFF2-40B4-BE49-F238E27FC236}">
                      <a16:creationId xmlns:a16="http://schemas.microsoft.com/office/drawing/2014/main" id="{13FC1896-11EA-4AD4-B686-EDBAB918457B}"/>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BDACBF1-BCD9-4822-AFCA-BB018B8F71F6}"/>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31C701-A397-40C7-A493-15BA9E3EB283}"/>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79EFD85-17E7-4141-B025-03904CD57B60}"/>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9ED7A9E-4460-4416-ADBF-A41447C5F59D}"/>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F32997-6538-4589-9712-D460907088BD}"/>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1CF935B-9FB5-418D-BE4E-81BBC212E8CB}"/>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16" name="グループ化 15">
              <a:extLst>
                <a:ext uri="{FF2B5EF4-FFF2-40B4-BE49-F238E27FC236}">
                  <a16:creationId xmlns:a16="http://schemas.microsoft.com/office/drawing/2014/main" id="{147D6F02-5B42-41C5-8605-3F38FD5B1515}"/>
                </a:ext>
              </a:extLst>
            </p:cNvPr>
            <p:cNvGrpSpPr/>
            <p:nvPr/>
          </p:nvGrpSpPr>
          <p:grpSpPr>
            <a:xfrm>
              <a:off x="3521621" y="4339044"/>
              <a:ext cx="1485257" cy="868669"/>
              <a:chOff x="1814538" y="2688004"/>
              <a:chExt cx="1485257" cy="868669"/>
            </a:xfrm>
          </p:grpSpPr>
          <p:grpSp>
            <p:nvGrpSpPr>
              <p:cNvPr id="17" name="グループ化 16">
                <a:extLst>
                  <a:ext uri="{FF2B5EF4-FFF2-40B4-BE49-F238E27FC236}">
                    <a16:creationId xmlns:a16="http://schemas.microsoft.com/office/drawing/2014/main" id="{C4B50607-6BC0-4D02-BDBB-E6BE787CACB7}"/>
                  </a:ext>
                </a:extLst>
              </p:cNvPr>
              <p:cNvGrpSpPr/>
              <p:nvPr/>
            </p:nvGrpSpPr>
            <p:grpSpPr>
              <a:xfrm>
                <a:off x="2321468" y="2688004"/>
                <a:ext cx="471399" cy="486541"/>
                <a:chOff x="3799588" y="3191881"/>
                <a:chExt cx="942797" cy="973082"/>
              </a:xfrm>
            </p:grpSpPr>
            <p:sp>
              <p:nvSpPr>
                <p:cNvPr id="19" name="正方形/長方形 18">
                  <a:extLst>
                    <a:ext uri="{FF2B5EF4-FFF2-40B4-BE49-F238E27FC236}">
                      <a16:creationId xmlns:a16="http://schemas.microsoft.com/office/drawing/2014/main" id="{6F10593E-8C08-4C31-BCE1-B623A31BDB33}"/>
                    </a:ext>
                  </a:extLst>
                </p:cNvPr>
                <p:cNvSpPr/>
                <p:nvPr/>
              </p:nvSpPr>
              <p:spPr>
                <a:xfrm>
                  <a:off x="4029610"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E5EF14BB-7CF4-42F5-842F-1548AA1AF4F8}"/>
                    </a:ext>
                  </a:extLst>
                </p:cNvPr>
                <p:cNvSpPr/>
                <p:nvPr/>
              </p:nvSpPr>
              <p:spPr>
                <a:xfrm>
                  <a:off x="4329472" y="3566729"/>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0BB046E-C456-429F-A99C-303A09C0D182}"/>
                    </a:ext>
                  </a:extLst>
                </p:cNvPr>
                <p:cNvSpPr/>
                <p:nvPr/>
              </p:nvSpPr>
              <p:spPr>
                <a:xfrm>
                  <a:off x="4331464"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A0C09B9-E183-4F0E-8404-D5F57A8332BB}"/>
                    </a:ext>
                  </a:extLst>
                </p:cNvPr>
                <p:cNvSpPr/>
                <p:nvPr/>
              </p:nvSpPr>
              <p:spPr>
                <a:xfrm>
                  <a:off x="4038128" y="3865846"/>
                  <a:ext cx="217813" cy="21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36E01210-E41E-4148-BAB4-5CCC1CD2DD64}"/>
                    </a:ext>
                  </a:extLst>
                </p:cNvPr>
                <p:cNvSpPr/>
                <p:nvPr/>
              </p:nvSpPr>
              <p:spPr>
                <a:xfrm>
                  <a:off x="3799588" y="3191881"/>
                  <a:ext cx="942797" cy="37484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9B1C502-8FA3-4C0E-9AD2-05A6E2ECCF0C}"/>
                    </a:ext>
                  </a:extLst>
                </p:cNvPr>
                <p:cNvSpPr/>
                <p:nvPr/>
              </p:nvSpPr>
              <p:spPr>
                <a:xfrm>
                  <a:off x="3799588" y="3566729"/>
                  <a:ext cx="942797" cy="598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1814538" y="317175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2240612" y="4552757"/>
            <a:ext cx="4938275" cy="1422441"/>
            <a:chOff x="4557060" y="2359193"/>
            <a:chExt cx="4938275" cy="1350585"/>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xmlns="">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4938275" cy="350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ja-JP" altLang="en-US" dirty="0"/>
                </a:p>
              </p:txBody>
            </p:sp>
          </mc:Choice>
          <mc:Fallback xmlns="">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4938275" cy="350675"/>
                </a:xfrm>
                <a:prstGeom prst="rect">
                  <a:avLst/>
                </a:prstGeom>
                <a:blipFill>
                  <a:blip r:embed="rId8"/>
                  <a:stretch>
                    <a:fillRect b="-5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2888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16544</TotalTime>
  <Words>555</Words>
  <Application>Microsoft Office PowerPoint</Application>
  <PresentationFormat>画面に合わせる (4:3)</PresentationFormat>
  <Paragraphs>124</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ＭＳ Ｐゴシック</vt:lpstr>
      <vt:lpstr>Arial</vt:lpstr>
      <vt:lpstr>Calibri</vt:lpstr>
      <vt:lpstr>Calibri Light</vt:lpstr>
      <vt:lpstr>Cambria Math</vt:lpstr>
      <vt:lpstr>Impact</vt:lpstr>
      <vt:lpstr>Times New Roman</vt:lpstr>
      <vt:lpstr>Wingdings</vt:lpstr>
      <vt:lpstr>Office テーマ</vt:lpstr>
      <vt:lpstr>ユーザ再配置を導入したワンウェイ型カーシェアリングの再配置最適化</vt:lpstr>
      <vt:lpstr>研究背景</vt:lpstr>
      <vt:lpstr>研究背景</vt:lpstr>
      <vt:lpstr>既存のシステム</vt:lpstr>
      <vt:lpstr>類似研究</vt:lpstr>
      <vt:lpstr>研究目的</vt:lpstr>
      <vt:lpstr>システム構成図</vt:lpstr>
      <vt:lpstr>研究手法</vt:lpstr>
      <vt:lpstr>研究手法</vt:lpstr>
      <vt:lpstr>研究手法</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160</cp:revision>
  <dcterms:created xsi:type="dcterms:W3CDTF">2018-01-30T05:51:03Z</dcterms:created>
  <dcterms:modified xsi:type="dcterms:W3CDTF">2019-07-05T11:10:43Z</dcterms:modified>
</cp:coreProperties>
</file>