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1" r:id="rId3"/>
    <p:sldId id="302" r:id="rId4"/>
    <p:sldId id="304" r:id="rId5"/>
    <p:sldId id="303" r:id="rId6"/>
    <p:sldId id="295" r:id="rId7"/>
    <p:sldId id="305" r:id="rId8"/>
    <p:sldId id="307" r:id="rId9"/>
    <p:sldId id="306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04C8075-2D1F-4993-B4D8-69FB33C0E121}">
          <p14:sldIdLst>
            <p14:sldId id="256"/>
            <p14:sldId id="301"/>
            <p14:sldId id="302"/>
            <p14:sldId id="304"/>
            <p14:sldId id="303"/>
            <p14:sldId id="295"/>
            <p14:sldId id="305"/>
            <p14:sldId id="307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関 倖太郎" initials="関" lastIdx="2" clrIdx="0">
    <p:extLst>
      <p:ext uri="{19B8F6BF-5375-455C-9EA6-DF929625EA0E}">
        <p15:presenceInfo xmlns:p15="http://schemas.microsoft.com/office/powerpoint/2012/main" userId="1b3a03a001b6b5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E101"/>
    <a:srgbClr val="37FE22"/>
    <a:srgbClr val="2B2E36"/>
    <a:srgbClr val="9E373E"/>
    <a:srgbClr val="FFCCCC"/>
    <a:srgbClr val="F2F2F2"/>
    <a:srgbClr val="FF7C80"/>
    <a:srgbClr val="3F5959"/>
    <a:srgbClr val="063559"/>
    <a:srgbClr val="F3D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5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430838" y="795569"/>
            <a:ext cx="8280000" cy="2878956"/>
            <a:chOff x="430838" y="1032645"/>
            <a:chExt cx="8280000" cy="2878956"/>
          </a:xfrm>
        </p:grpSpPr>
        <p:sp>
          <p:nvSpPr>
            <p:cNvPr id="12" name="1 つの角を切り取った四角形 11"/>
            <p:cNvSpPr/>
            <p:nvPr userDrawn="1"/>
          </p:nvSpPr>
          <p:spPr>
            <a:xfrm flipH="1">
              <a:off x="433161" y="1032645"/>
              <a:ext cx="8277677" cy="2353629"/>
            </a:xfrm>
            <a:prstGeom prst="snip1Rect">
              <a:avLst>
                <a:gd name="adj" fmla="val 32135"/>
              </a:avLst>
            </a:prstGeom>
            <a:solidFill>
              <a:srgbClr val="2B2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/>
            <p:cNvCxnSpPr/>
            <p:nvPr userDrawn="1"/>
          </p:nvCxnSpPr>
          <p:spPr>
            <a:xfrm>
              <a:off x="430838" y="3386274"/>
              <a:ext cx="8280000" cy="0"/>
            </a:xfrm>
            <a:prstGeom prst="line">
              <a:avLst/>
            </a:prstGeom>
            <a:ln w="82550">
              <a:solidFill>
                <a:srgbClr val="9E3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 userDrawn="1"/>
          </p:nvSpPr>
          <p:spPr>
            <a:xfrm>
              <a:off x="430839" y="3386275"/>
              <a:ext cx="2598112" cy="525326"/>
            </a:xfrm>
            <a:prstGeom prst="rect">
              <a:avLst/>
            </a:prstGeom>
            <a:solidFill>
              <a:srgbClr val="9E3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角三角形 16"/>
            <p:cNvSpPr/>
            <p:nvPr userDrawn="1"/>
          </p:nvSpPr>
          <p:spPr>
            <a:xfrm rot="5400000">
              <a:off x="3152775" y="3300857"/>
              <a:ext cx="482600" cy="730250"/>
            </a:xfrm>
            <a:prstGeom prst="rtTriangle">
              <a:avLst/>
            </a:prstGeom>
            <a:solidFill>
              <a:srgbClr val="9E3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638" y="1337875"/>
            <a:ext cx="7772400" cy="146641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br>
              <a:rPr lang="en-US" altLang="ja-JP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0266" y="5657849"/>
            <a:ext cx="4460571" cy="573119"/>
          </a:xfrm>
          <a:ln>
            <a:noFill/>
          </a:ln>
        </p:spPr>
        <p:txBody>
          <a:bodyPr>
            <a:noAutofit/>
          </a:bodyPr>
          <a:lstStyle>
            <a:lvl1pPr marL="0" indent="0" algn="r">
              <a:buNone/>
              <a:defRPr sz="3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MF16058</a:t>
            </a:r>
            <a:r>
              <a:rPr lang="ja-JP" altLang="en-US" dirty="0"/>
              <a:t>　ﾌｼﾞｻｧﾝ</a:t>
            </a:r>
            <a:endParaRPr lang="en-US" altLang="ja-JP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6200745" y="698401"/>
            <a:ext cx="2618861" cy="567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j-cs"/>
              </a:defRPr>
            </a:lvl1pPr>
          </a:lstStyle>
          <a:p>
            <a:r>
              <a:rPr lang="en-US" altLang="ja-JP" sz="2800" dirty="0"/>
              <a:t>2019</a:t>
            </a:r>
            <a:r>
              <a:rPr lang="ja-JP" altLang="en-US" sz="2800" dirty="0"/>
              <a:t>年</a:t>
            </a:r>
            <a:r>
              <a:rPr lang="en-US" altLang="ja-JP" sz="2800" dirty="0"/>
              <a:t>7</a:t>
            </a:r>
            <a:r>
              <a:rPr lang="ja-JP" altLang="en-US" sz="2800" dirty="0"/>
              <a:t>月</a:t>
            </a:r>
            <a:r>
              <a:rPr lang="en-US" altLang="ja-JP" sz="2800" dirty="0"/>
              <a:t>6</a:t>
            </a:r>
            <a:r>
              <a:rPr lang="ja-JP" altLang="en-US" sz="2800" dirty="0"/>
              <a:t>日</a:t>
            </a:r>
            <a:endParaRPr lang="en-US" sz="2800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373066" y="3149198"/>
            <a:ext cx="2785001" cy="4983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j-cs"/>
              </a:defRPr>
            </a:lvl1pPr>
          </a:lstStyle>
          <a:p>
            <a:r>
              <a:rPr lang="ja-JP" altLang="en-US" sz="3200" dirty="0"/>
              <a:t>芝浦工業大学</a:t>
            </a:r>
            <a:endParaRPr lang="en-US" sz="3200" dirty="0"/>
          </a:p>
        </p:txBody>
      </p:sp>
      <p:sp>
        <p:nvSpPr>
          <p:cNvPr id="18" name="テキスト ボックス 17"/>
          <p:cNvSpPr txBox="1"/>
          <p:nvPr userDrawn="1"/>
        </p:nvSpPr>
        <p:spPr>
          <a:xfrm>
            <a:off x="4250266" y="3352055"/>
            <a:ext cx="4460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r"/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機械制御システム学科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r"/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システムデザイン研究室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4250266" y="5051644"/>
            <a:ext cx="4460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指導教員：長谷川 浩志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294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9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2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651933"/>
          </a:xfrm>
          <a:prstGeom prst="rect">
            <a:avLst/>
          </a:prstGeom>
          <a:solidFill>
            <a:srgbClr val="2B2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584"/>
            <a:ext cx="8243888" cy="637117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70982"/>
            <a:ext cx="9144000" cy="0"/>
          </a:xfrm>
          <a:prstGeom prst="line">
            <a:avLst/>
          </a:prstGeom>
          <a:ln w="63500">
            <a:solidFill>
              <a:srgbClr val="9E3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 userDrawn="1"/>
        </p:nvSpPr>
        <p:spPr>
          <a:xfrm>
            <a:off x="8515349" y="283633"/>
            <a:ext cx="628651" cy="387348"/>
          </a:xfrm>
          <a:prstGeom prst="rect">
            <a:avLst/>
          </a:prstGeom>
          <a:solidFill>
            <a:srgbClr val="9E3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 flipH="1">
            <a:off x="8341519" y="283633"/>
            <a:ext cx="173830" cy="361949"/>
          </a:xfrm>
          <a:prstGeom prst="rtTriangle">
            <a:avLst/>
          </a:prstGeom>
          <a:solidFill>
            <a:srgbClr val="9E3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934507"/>
            <a:ext cx="8596312" cy="52472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5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2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8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19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72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91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24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2E54BB-EC33-406F-9547-5B4FD4B59F01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E5AEAD-DEBE-49E6-AC87-DB95C1F69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24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3242735" y="6457890"/>
            <a:ext cx="5901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2B2E36"/>
                </a:solidFill>
                <a:latin typeface="Impact" panose="020B0806030902050204" pitchFamily="34" charset="0"/>
              </a:rPr>
              <a:t>Shibaura Institute</a:t>
            </a:r>
            <a:r>
              <a:rPr kumimoji="1" lang="en-US" altLang="ja-JP" sz="2000" baseline="0" dirty="0">
                <a:solidFill>
                  <a:srgbClr val="2B2E36"/>
                </a:solidFill>
                <a:latin typeface="Impact" panose="020B0806030902050204" pitchFamily="34" charset="0"/>
              </a:rPr>
              <a:t> of Technology  </a:t>
            </a:r>
            <a:r>
              <a:rPr kumimoji="1" lang="en-US" altLang="ja-JP" sz="2000" baseline="0" dirty="0">
                <a:solidFill>
                  <a:srgbClr val="9E373E"/>
                </a:solidFill>
                <a:latin typeface="Impact" panose="020B0806030902050204" pitchFamily="34" charset="0"/>
              </a:rPr>
              <a:t>Hasegawa Laboratory</a:t>
            </a:r>
            <a:endParaRPr kumimoji="1" lang="ja-JP" altLang="en-US" sz="2000" dirty="0">
              <a:solidFill>
                <a:srgbClr val="9E373E"/>
              </a:solidFill>
              <a:latin typeface="Impact" panose="020B0806030902050204" pitchFamily="34" charset="0"/>
            </a:endParaRPr>
          </a:p>
        </p:txBody>
      </p:sp>
      <p:pic>
        <p:nvPicPr>
          <p:cNvPr id="1026" name="Picture 2" descr="https://pbs.twimg.com/profile_images/635244069464051716/gCdiryeI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3500" l="10000" r="90000">
                        <a14:foregroundMark x1="37250" y1="45250" x2="37250" y2="45250"/>
                        <a14:foregroundMark x1="14000" y1="56250" x2="14000" y2="56250"/>
                        <a14:foregroundMark x1="17750" y1="71500" x2="17750" y2="71500"/>
                        <a14:foregroundMark x1="35250" y1="58500" x2="35250" y2="58500"/>
                        <a14:foregroundMark x1="49000" y1="49000" x2="49000" y2="49000"/>
                        <a14:foregroundMark x1="49500" y1="38500" x2="49500" y2="38500"/>
                        <a14:foregroundMark x1="72750" y1="41250" x2="72750" y2="41250"/>
                        <a14:foregroundMark x1="81250" y1="56500" x2="81250" y2="56500"/>
                        <a14:foregroundMark x1="82500" y1="67750" x2="82500" y2="67750"/>
                        <a14:foregroundMark x1="65000" y1="81000" x2="64250" y2="81000"/>
                        <a14:foregroundMark x1="46750" y1="87750" x2="46750" y2="87750"/>
                        <a14:foregroundMark x1="34250" y1="82000" x2="34250" y2="82000"/>
                        <a14:foregroundMark x1="48250" y1="72750" x2="48250" y2="7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60" y="6497439"/>
            <a:ext cx="321011" cy="32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02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363340"/>
            <a:ext cx="7872506" cy="1707007"/>
          </a:xfrm>
        </p:spPr>
        <p:txBody>
          <a:bodyPr>
            <a:normAutofit fontScale="90000"/>
          </a:bodyPr>
          <a:lstStyle/>
          <a:p>
            <a:r>
              <a:rPr lang="ja-JP" altLang="en-US" b="1" dirty="0"/>
              <a:t>ユーザ再配置を導入したワンウェイ型カーシェアリングの再配置最適化</a:t>
            </a:r>
            <a:endParaRPr kumimoji="1" lang="ja-JP" altLang="en-US" sz="3600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BQ16048 </a:t>
            </a:r>
            <a:r>
              <a:rPr kumimoji="1" lang="ja-JP" altLang="en-US" dirty="0"/>
              <a:t>関倖太郎</a:t>
            </a:r>
          </a:p>
        </p:txBody>
      </p:sp>
    </p:spTree>
    <p:extLst>
      <p:ext uri="{BB962C8B-B14F-4D97-AF65-F5344CB8AC3E}">
        <p14:creationId xmlns:p14="http://schemas.microsoft.com/office/powerpoint/2010/main" val="262691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3A4C9-8BE8-4FA7-AA07-A9C54EE6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システム構成図</a:t>
            </a:r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1A5E1B31-1902-4AAA-BCFA-9FD41A95EBC7}"/>
              </a:ext>
            </a:extLst>
          </p:cNvPr>
          <p:cNvGrpSpPr/>
          <p:nvPr/>
        </p:nvGrpSpPr>
        <p:grpSpPr>
          <a:xfrm>
            <a:off x="1271095" y="2275706"/>
            <a:ext cx="6601811" cy="2432248"/>
            <a:chOff x="46254" y="1073425"/>
            <a:chExt cx="8802414" cy="324299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F037472-1172-4D9B-B3D6-3309A7B6934A}"/>
                </a:ext>
              </a:extLst>
            </p:cNvPr>
            <p:cNvGrpSpPr/>
            <p:nvPr/>
          </p:nvGrpSpPr>
          <p:grpSpPr>
            <a:xfrm>
              <a:off x="5696542" y="1073425"/>
              <a:ext cx="3152126" cy="2442187"/>
              <a:chOff x="1064817" y="1363080"/>
              <a:chExt cx="3586695" cy="2442187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63966EC-D249-4042-B1BF-BB198EAB83AB}"/>
                  </a:ext>
                </a:extLst>
              </p:cNvPr>
              <p:cNvSpPr/>
              <p:nvPr/>
            </p:nvSpPr>
            <p:spPr>
              <a:xfrm>
                <a:off x="1064817" y="1556184"/>
                <a:ext cx="3586695" cy="224908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35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7" name="フローチャート: 端子 6">
                <a:extLst>
                  <a:ext uri="{FF2B5EF4-FFF2-40B4-BE49-F238E27FC236}">
                    <a16:creationId xmlns:a16="http://schemas.microsoft.com/office/drawing/2014/main" id="{EA7AEB45-8A93-4FF0-8B58-C7498E160099}"/>
                  </a:ext>
                </a:extLst>
              </p:cNvPr>
              <p:cNvSpPr/>
              <p:nvPr/>
            </p:nvSpPr>
            <p:spPr>
              <a:xfrm>
                <a:off x="1752158" y="1363080"/>
                <a:ext cx="2212010" cy="386206"/>
              </a:xfrm>
              <a:prstGeom prst="flowChartTerminator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5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NAVITIME API</a:t>
                </a:r>
                <a:endParaRPr lang="ja-JP" altLang="en-US" sz="15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F3FAD79C-2605-40C7-8655-D117EE4F9347}"/>
                </a:ext>
              </a:extLst>
            </p:cNvPr>
            <p:cNvSpPr/>
            <p:nvPr/>
          </p:nvSpPr>
          <p:spPr>
            <a:xfrm>
              <a:off x="46254" y="1279102"/>
              <a:ext cx="3491524" cy="30373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フローチャート: 端子 10">
              <a:extLst>
                <a:ext uri="{FF2B5EF4-FFF2-40B4-BE49-F238E27FC236}">
                  <a16:creationId xmlns:a16="http://schemas.microsoft.com/office/drawing/2014/main" id="{0918277C-D3FA-4E5F-A7C3-2041A16E7736}"/>
                </a:ext>
              </a:extLst>
            </p:cNvPr>
            <p:cNvSpPr/>
            <p:nvPr/>
          </p:nvSpPr>
          <p:spPr>
            <a:xfrm>
              <a:off x="563343" y="1073425"/>
              <a:ext cx="2457343" cy="411353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5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シミュレーション</a:t>
              </a:r>
            </a:p>
          </p:txBody>
        </p:sp>
        <p:sp>
          <p:nvSpPr>
            <p:cNvPr id="13" name="フローチャート: 端子 12">
              <a:extLst>
                <a:ext uri="{FF2B5EF4-FFF2-40B4-BE49-F238E27FC236}">
                  <a16:creationId xmlns:a16="http://schemas.microsoft.com/office/drawing/2014/main" id="{B0488AF7-0FF4-4844-8C1C-D201DE47892E}"/>
                </a:ext>
              </a:extLst>
            </p:cNvPr>
            <p:cNvSpPr/>
            <p:nvPr/>
          </p:nvSpPr>
          <p:spPr>
            <a:xfrm>
              <a:off x="745089" y="1663554"/>
              <a:ext cx="2033495" cy="386206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35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予約データ作成</a:t>
              </a:r>
            </a:p>
          </p:txBody>
        </p:sp>
        <p:sp>
          <p:nvSpPr>
            <p:cNvPr id="14" name="フローチャート: 端子 13">
              <a:extLst>
                <a:ext uri="{FF2B5EF4-FFF2-40B4-BE49-F238E27FC236}">
                  <a16:creationId xmlns:a16="http://schemas.microsoft.com/office/drawing/2014/main" id="{4336DEB5-A7B9-4AE3-8CE5-8A0BAEB1A989}"/>
                </a:ext>
              </a:extLst>
            </p:cNvPr>
            <p:cNvSpPr/>
            <p:nvPr/>
          </p:nvSpPr>
          <p:spPr>
            <a:xfrm>
              <a:off x="6027662" y="1664089"/>
              <a:ext cx="2489884" cy="386206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35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位置情報移動データ</a:t>
              </a:r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FC53FD93-9B8E-4EFF-BCAE-EB75A787FE38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>
            <a:xfrm flipH="1" flipV="1">
              <a:off x="2778584" y="1856657"/>
              <a:ext cx="3249078" cy="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9E32A20A-3D7A-4256-B854-931C3F280A52}"/>
                </a:ext>
              </a:extLst>
            </p:cNvPr>
            <p:cNvSpPr txBox="1"/>
            <p:nvPr/>
          </p:nvSpPr>
          <p:spPr>
            <a:xfrm>
              <a:off x="3242995" y="1340391"/>
              <a:ext cx="2658010" cy="363467"/>
            </a:xfrm>
            <a:prstGeom prst="rect">
              <a:avLst/>
            </a:prstGeom>
          </p:spPr>
          <p:txBody>
            <a:bodyPr vert="horz" wrap="square" lIns="68580" tIns="34290" rIns="68580" bIns="34290" rtlCol="0" anchor="ctr">
              <a:noAutofit/>
            </a:bodyPr>
            <a:lstStyle/>
            <a:p>
              <a:pPr algn="ctr"/>
              <a:r>
                <a:rPr lang="ja-JP" altLang="en-US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①</a:t>
              </a:r>
              <a:r>
                <a:rPr lang="en-US" altLang="ja-JP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HTTP</a:t>
              </a:r>
              <a:r>
                <a:rPr lang="ja-JP" altLang="en-US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リクエスト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E3AF0AA2-DB22-4886-9442-2C2A436ADCAC}"/>
                </a:ext>
              </a:extLst>
            </p:cNvPr>
            <p:cNvSpPr txBox="1"/>
            <p:nvPr/>
          </p:nvSpPr>
          <p:spPr>
            <a:xfrm>
              <a:off x="3242995" y="1845839"/>
              <a:ext cx="2658010" cy="363467"/>
            </a:xfrm>
            <a:prstGeom prst="rect">
              <a:avLst/>
            </a:prstGeom>
          </p:spPr>
          <p:txBody>
            <a:bodyPr vert="horz" wrap="square" lIns="68580" tIns="34290" rIns="68580" bIns="34290" rtlCol="0" anchor="ctr">
              <a:noAutofit/>
            </a:bodyPr>
            <a:lstStyle/>
            <a:p>
              <a:pPr algn="ctr"/>
              <a:r>
                <a:rPr lang="ja-JP" altLang="en-US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②</a:t>
              </a:r>
              <a:r>
                <a:rPr lang="en-US" altLang="ja-JP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JSON</a:t>
              </a:r>
              <a:r>
                <a:rPr lang="ja-JP" altLang="en-US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レスポンス</a:t>
              </a:r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9270540A-67F7-4D7C-A6E3-B6B877A7B01A}"/>
                </a:ext>
              </a:extLst>
            </p:cNvPr>
            <p:cNvCxnSpPr>
              <a:cxnSpLocks/>
            </p:cNvCxnSpPr>
            <p:nvPr/>
          </p:nvCxnSpPr>
          <p:spPr>
            <a:xfrm>
              <a:off x="3538328" y="1652735"/>
              <a:ext cx="21582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8271D0C4-A5C5-439A-A5CC-3FCDB2378A9D}"/>
                </a:ext>
              </a:extLst>
            </p:cNvPr>
            <p:cNvSpPr txBox="1"/>
            <p:nvPr/>
          </p:nvSpPr>
          <p:spPr>
            <a:xfrm>
              <a:off x="2580851" y="1482372"/>
              <a:ext cx="1009047" cy="363467"/>
            </a:xfrm>
            <a:prstGeom prst="rect">
              <a:avLst/>
            </a:prstGeom>
          </p:spPr>
          <p:txBody>
            <a:bodyPr vert="horz" wrap="square" lIns="68580" tIns="34290" rIns="68580" bIns="34290" rtlCol="0" anchor="ctr">
              <a:noAutofit/>
            </a:bodyPr>
            <a:lstStyle/>
            <a:p>
              <a:pPr algn="ctr"/>
              <a:r>
                <a:rPr lang="ja-JP" altLang="en-US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③加工</a:t>
              </a: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D7B0C318-6FEF-4AA3-8B66-6F02FE3D3E4E}"/>
                </a:ext>
              </a:extLst>
            </p:cNvPr>
            <p:cNvCxnSpPr>
              <a:cxnSpLocks/>
              <a:stCxn id="13" idx="2"/>
              <a:endCxn id="68" idx="0"/>
            </p:cNvCxnSpPr>
            <p:nvPr/>
          </p:nvCxnSpPr>
          <p:spPr>
            <a:xfrm flipH="1">
              <a:off x="1761836" y="2049760"/>
              <a:ext cx="1" cy="3981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フローチャート: 端子 67">
              <a:extLst>
                <a:ext uri="{FF2B5EF4-FFF2-40B4-BE49-F238E27FC236}">
                  <a16:creationId xmlns:a16="http://schemas.microsoft.com/office/drawing/2014/main" id="{106EC2BE-1C13-4507-B267-DD5386C94B48}"/>
                </a:ext>
              </a:extLst>
            </p:cNvPr>
            <p:cNvSpPr/>
            <p:nvPr/>
          </p:nvSpPr>
          <p:spPr>
            <a:xfrm>
              <a:off x="954033" y="2447887"/>
              <a:ext cx="1615605" cy="607688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35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コスト・</a:t>
              </a:r>
              <a:endParaRPr lang="en-US" altLang="ja-JP" sz="135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pPr algn="ctr"/>
              <a:r>
                <a:rPr lang="ja-JP" altLang="en-US" sz="135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時間を計算</a:t>
              </a:r>
            </a:p>
          </p:txBody>
        </p:sp>
        <p:sp>
          <p:nvSpPr>
            <p:cNvPr id="69" name="フローチャート: 端子 68">
              <a:extLst>
                <a:ext uri="{FF2B5EF4-FFF2-40B4-BE49-F238E27FC236}">
                  <a16:creationId xmlns:a16="http://schemas.microsoft.com/office/drawing/2014/main" id="{54D5415C-2419-4DB5-A21A-0ECCDFD83612}"/>
                </a:ext>
              </a:extLst>
            </p:cNvPr>
            <p:cNvSpPr/>
            <p:nvPr/>
          </p:nvSpPr>
          <p:spPr>
            <a:xfrm>
              <a:off x="6027662" y="2555779"/>
              <a:ext cx="2489884" cy="386206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35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地理データ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E98FA64-744D-43D7-92BB-57968AD7985D}"/>
                </a:ext>
              </a:extLst>
            </p:cNvPr>
            <p:cNvSpPr txBox="1"/>
            <p:nvPr/>
          </p:nvSpPr>
          <p:spPr>
            <a:xfrm>
              <a:off x="3242995" y="2232074"/>
              <a:ext cx="2658010" cy="363467"/>
            </a:xfrm>
            <a:prstGeom prst="rect">
              <a:avLst/>
            </a:prstGeom>
          </p:spPr>
          <p:txBody>
            <a:bodyPr vert="horz" wrap="square" lIns="68580" tIns="34290" rIns="68580" bIns="34290" rtlCol="0" anchor="ctr">
              <a:noAutofit/>
            </a:bodyPr>
            <a:lstStyle/>
            <a:p>
              <a:pPr algn="ctr"/>
              <a:r>
                <a:rPr lang="ja-JP" altLang="en-US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⑤</a:t>
              </a:r>
              <a:r>
                <a:rPr lang="en-US" altLang="ja-JP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HTTP</a:t>
              </a:r>
              <a:r>
                <a:rPr lang="ja-JP" altLang="en-US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リクエスト</a:t>
              </a:r>
            </a:p>
          </p:txBody>
        </p: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958C7CB9-F921-4980-8787-4081375F19D0}"/>
                </a:ext>
              </a:extLst>
            </p:cNvPr>
            <p:cNvCxnSpPr>
              <a:cxnSpLocks/>
            </p:cNvCxnSpPr>
            <p:nvPr/>
          </p:nvCxnSpPr>
          <p:spPr>
            <a:xfrm>
              <a:off x="3538328" y="2544418"/>
              <a:ext cx="21582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79C9373D-3B61-4E5C-AB64-F4F2846E7730}"/>
                </a:ext>
              </a:extLst>
            </p:cNvPr>
            <p:cNvCxnSpPr>
              <a:cxnSpLocks/>
              <a:stCxn id="69" idx="1"/>
              <a:endCxn id="68" idx="3"/>
            </p:cNvCxnSpPr>
            <p:nvPr/>
          </p:nvCxnSpPr>
          <p:spPr>
            <a:xfrm flipH="1">
              <a:off x="2569638" y="2748882"/>
              <a:ext cx="3458024" cy="28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8B49B9E3-0498-4A0D-B90A-85DA210ADA1D}"/>
                </a:ext>
              </a:extLst>
            </p:cNvPr>
            <p:cNvSpPr txBox="1"/>
            <p:nvPr/>
          </p:nvSpPr>
          <p:spPr>
            <a:xfrm>
              <a:off x="3242995" y="2760251"/>
              <a:ext cx="2658010" cy="363467"/>
            </a:xfrm>
            <a:prstGeom prst="rect">
              <a:avLst/>
            </a:prstGeom>
          </p:spPr>
          <p:txBody>
            <a:bodyPr vert="horz" wrap="square" lIns="68580" tIns="34290" rIns="68580" bIns="34290" rtlCol="0" anchor="ctr">
              <a:noAutofit/>
            </a:bodyPr>
            <a:lstStyle/>
            <a:p>
              <a:pPr algn="ctr"/>
              <a:r>
                <a:rPr lang="ja-JP" altLang="en-US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⑥</a:t>
              </a:r>
              <a:r>
                <a:rPr lang="en-US" altLang="ja-JP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JSON</a:t>
              </a:r>
              <a:r>
                <a:rPr lang="ja-JP" altLang="en-US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レスポンス</a:t>
              </a:r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F342C069-584E-450B-BB89-2E4B8FA5EF90}"/>
                </a:ext>
              </a:extLst>
            </p:cNvPr>
            <p:cNvCxnSpPr>
              <a:cxnSpLocks/>
              <a:stCxn id="68" idx="2"/>
              <a:endCxn id="85" idx="0"/>
            </p:cNvCxnSpPr>
            <p:nvPr/>
          </p:nvCxnSpPr>
          <p:spPr>
            <a:xfrm flipH="1">
              <a:off x="1759668" y="3055575"/>
              <a:ext cx="2168" cy="332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フローチャート: 端子 84">
              <a:extLst>
                <a:ext uri="{FF2B5EF4-FFF2-40B4-BE49-F238E27FC236}">
                  <a16:creationId xmlns:a16="http://schemas.microsoft.com/office/drawing/2014/main" id="{A4C4587A-5403-4EBF-8763-5443898BE120}"/>
                </a:ext>
              </a:extLst>
            </p:cNvPr>
            <p:cNvSpPr/>
            <p:nvPr/>
          </p:nvSpPr>
          <p:spPr>
            <a:xfrm>
              <a:off x="951865" y="3388417"/>
              <a:ext cx="1615605" cy="607688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35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最適パスの決定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06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4C8DD0D-CC2E-4EF0-BFDB-3C8EF7AF3EBE}"/>
              </a:ext>
            </a:extLst>
          </p:cNvPr>
          <p:cNvGrpSpPr/>
          <p:nvPr/>
        </p:nvGrpSpPr>
        <p:grpSpPr>
          <a:xfrm>
            <a:off x="2058248" y="1571316"/>
            <a:ext cx="5015121" cy="3921034"/>
            <a:chOff x="1220331" y="952086"/>
            <a:chExt cx="6686828" cy="5228045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366D4C20-EE9C-479A-BDE9-F382897AFAE9}"/>
                </a:ext>
              </a:extLst>
            </p:cNvPr>
            <p:cNvGrpSpPr/>
            <p:nvPr/>
          </p:nvGrpSpPr>
          <p:grpSpPr>
            <a:xfrm>
              <a:off x="1220331" y="952086"/>
              <a:ext cx="6686828" cy="2492376"/>
              <a:chOff x="1261586" y="2170853"/>
              <a:chExt cx="6686828" cy="2492376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81BFEAA6-19CB-4028-9D65-5DEFA10E723B}"/>
                  </a:ext>
                </a:extLst>
              </p:cNvPr>
              <p:cNvGrpSpPr/>
              <p:nvPr/>
            </p:nvGrpSpPr>
            <p:grpSpPr>
              <a:xfrm>
                <a:off x="5536414" y="2170853"/>
                <a:ext cx="2412000" cy="2492376"/>
                <a:chOff x="5662462" y="1863802"/>
                <a:chExt cx="2412000" cy="2492376"/>
              </a:xfrm>
            </p:grpSpPr>
            <p:sp>
              <p:nvSpPr>
                <p:cNvPr id="4" name="四角形: 角を丸くする 3">
                  <a:extLst>
                    <a:ext uri="{FF2B5EF4-FFF2-40B4-BE49-F238E27FC236}">
                      <a16:creationId xmlns:a16="http://schemas.microsoft.com/office/drawing/2014/main" id="{8029BD27-7122-4E60-B658-41F94FCFB058}"/>
                    </a:ext>
                  </a:extLst>
                </p:cNvPr>
                <p:cNvSpPr/>
                <p:nvPr/>
              </p:nvSpPr>
              <p:spPr>
                <a:xfrm>
                  <a:off x="5662462" y="2107095"/>
                  <a:ext cx="2412000" cy="2249083"/>
                </a:xfrm>
                <a:prstGeom prst="round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" name="フローチャート: 端子 4">
                  <a:extLst>
                    <a:ext uri="{FF2B5EF4-FFF2-40B4-BE49-F238E27FC236}">
                      <a16:creationId xmlns:a16="http://schemas.microsoft.com/office/drawing/2014/main" id="{A1FBEBE3-D97A-4212-99F2-7BABB46E10D2}"/>
                    </a:ext>
                  </a:extLst>
                </p:cNvPr>
                <p:cNvSpPr/>
                <p:nvPr/>
              </p:nvSpPr>
              <p:spPr>
                <a:xfrm>
                  <a:off x="5882576" y="1863802"/>
                  <a:ext cx="1971772" cy="386206"/>
                </a:xfrm>
                <a:prstGeom prst="flowChartTerminator">
                  <a:avLst/>
                </a:prstGeom>
                <a:solidFill>
                  <a:schemeClr val="bg1"/>
                </a:solidFill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5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NAVITIME API</a:t>
                  </a:r>
                  <a:endParaRPr lang="ja-JP" altLang="en-US" sz="15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pic>
              <p:nvPicPr>
                <p:cNvPr id="9" name="図 8">
                  <a:extLst>
                    <a:ext uri="{FF2B5EF4-FFF2-40B4-BE49-F238E27FC236}">
                      <a16:creationId xmlns:a16="http://schemas.microsoft.com/office/drawing/2014/main" id="{076DE387-B1C7-49FF-A206-3C593A9E43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18516" y="2392921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1" name="図 10">
                  <a:extLst>
                    <a:ext uri="{FF2B5EF4-FFF2-40B4-BE49-F238E27FC236}">
                      <a16:creationId xmlns:a16="http://schemas.microsoft.com/office/drawing/2014/main" id="{D82F8FB2-9411-45B5-AD55-6B8926312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2681" y="2392921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4E0E8F7-F8F6-4DB2-891E-FF1E15E26A94}"/>
                    </a:ext>
                  </a:extLst>
                </p:cNvPr>
                <p:cNvSpPr txBox="1"/>
                <p:nvPr/>
              </p:nvSpPr>
              <p:spPr>
                <a:xfrm>
                  <a:off x="6047433" y="3163756"/>
                  <a:ext cx="1652736" cy="1073426"/>
                </a:xfrm>
                <a:prstGeom prst="rect">
                  <a:avLst/>
                </a:prstGeom>
              </p:spPr>
              <p:txBody>
                <a:bodyPr vert="horz" wrap="square" lIns="68580" tIns="34290" rIns="68580" bIns="34290" rtlCol="0" anchor="ctr">
                  <a:noAutofit/>
                </a:bodyPr>
                <a:lstStyle/>
                <a:p>
                  <a:pPr algn="ctr"/>
                  <a:r>
                    <a:rPr lang="ja-JP" altLang="en-US" sz="135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移動データ</a:t>
                  </a:r>
                  <a:endParaRPr lang="en-US" altLang="ja-JP" sz="135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  <a:p>
                  <a:pPr algn="ctr"/>
                  <a:r>
                    <a:rPr lang="ja-JP" altLang="en-US" sz="135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地理データ</a:t>
                  </a:r>
                  <a:endParaRPr lang="en-US" altLang="ja-JP" sz="135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  <a:p>
                  <a:pPr algn="ctr"/>
                  <a:r>
                    <a:rPr lang="ja-JP" altLang="en-US" sz="135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経路情報</a:t>
                  </a:r>
                  <a:r>
                    <a:rPr lang="en-US" altLang="ja-JP" sz="135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etc.</a:t>
                  </a:r>
                  <a:endParaRPr lang="ja-JP" altLang="en-US" sz="135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C2B09BFF-731B-46BA-8B72-3F5900C5620E}"/>
                  </a:ext>
                </a:extLst>
              </p:cNvPr>
              <p:cNvGrpSpPr/>
              <p:nvPr/>
            </p:nvGrpSpPr>
            <p:grpSpPr>
              <a:xfrm>
                <a:off x="1261586" y="2221043"/>
                <a:ext cx="2412000" cy="2442186"/>
                <a:chOff x="1441248" y="1913992"/>
                <a:chExt cx="2412000" cy="2442186"/>
              </a:xfrm>
            </p:grpSpPr>
            <p:sp>
              <p:nvSpPr>
                <p:cNvPr id="6" name="四角形: 角を丸くする 5">
                  <a:extLst>
                    <a:ext uri="{FF2B5EF4-FFF2-40B4-BE49-F238E27FC236}">
                      <a16:creationId xmlns:a16="http://schemas.microsoft.com/office/drawing/2014/main" id="{37776F31-8DAA-42A4-BFF2-F759B53D1183}"/>
                    </a:ext>
                  </a:extLst>
                </p:cNvPr>
                <p:cNvSpPr/>
                <p:nvPr/>
              </p:nvSpPr>
              <p:spPr>
                <a:xfrm>
                  <a:off x="1441248" y="2107095"/>
                  <a:ext cx="2412000" cy="2249083"/>
                </a:xfrm>
                <a:prstGeom prst="round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7" name="フローチャート: 端子 6">
                  <a:extLst>
                    <a:ext uri="{FF2B5EF4-FFF2-40B4-BE49-F238E27FC236}">
                      <a16:creationId xmlns:a16="http://schemas.microsoft.com/office/drawing/2014/main" id="{F7583D0F-B8B1-4523-A5C0-7896A6A4B1E3}"/>
                    </a:ext>
                  </a:extLst>
                </p:cNvPr>
                <p:cNvSpPr/>
                <p:nvPr/>
              </p:nvSpPr>
              <p:spPr>
                <a:xfrm>
                  <a:off x="1692710" y="1913992"/>
                  <a:ext cx="1909076" cy="386206"/>
                </a:xfrm>
                <a:prstGeom prst="flowChartTerminator">
                  <a:avLst/>
                </a:prstGeom>
                <a:solidFill>
                  <a:schemeClr val="bg1"/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5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ローカル環境</a:t>
                  </a:r>
                </a:p>
              </p:txBody>
            </p:sp>
            <p:pic>
              <p:nvPicPr>
                <p:cNvPr id="14" name="図 13">
                  <a:extLst>
                    <a:ext uri="{FF2B5EF4-FFF2-40B4-BE49-F238E27FC236}">
                      <a16:creationId xmlns:a16="http://schemas.microsoft.com/office/drawing/2014/main" id="{BABD4358-B207-4B54-9EAA-7112A7983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3521" y="2443756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420228C7-6DDC-4AC7-A756-08716E3437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5733" y="2443756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0B5E9A6-269B-45F3-A3D0-B20B19643483}"/>
                    </a:ext>
                  </a:extLst>
                </p:cNvPr>
                <p:cNvSpPr txBox="1"/>
                <p:nvPr/>
              </p:nvSpPr>
              <p:spPr>
                <a:xfrm>
                  <a:off x="1621494" y="3163754"/>
                  <a:ext cx="2101423" cy="1073426"/>
                </a:xfrm>
                <a:prstGeom prst="rect">
                  <a:avLst/>
                </a:prstGeom>
              </p:spPr>
              <p:txBody>
                <a:bodyPr vert="horz" wrap="square" lIns="68580" tIns="34290" rIns="68580" bIns="34290" rtlCol="0" anchor="ctr">
                  <a:noAutofit/>
                </a:bodyPr>
                <a:lstStyle/>
                <a:p>
                  <a:pPr algn="ctr"/>
                  <a:r>
                    <a:rPr lang="ja-JP" altLang="en-US" sz="135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データ作成</a:t>
                  </a:r>
                  <a:endParaRPr lang="en-US" altLang="ja-JP" sz="135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  <a:p>
                  <a:pPr algn="ctr"/>
                  <a:r>
                    <a:rPr lang="ja-JP" altLang="en-US" sz="135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シミュレーション</a:t>
                  </a:r>
                  <a:r>
                    <a:rPr lang="en-US" altLang="ja-JP" sz="135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etc.</a:t>
                  </a:r>
                  <a:endParaRPr lang="ja-JP" altLang="en-US" sz="135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</p:grpSp>
          <p:sp>
            <p:nvSpPr>
              <p:cNvPr id="18" name="矢印: 右 17">
                <a:extLst>
                  <a:ext uri="{FF2B5EF4-FFF2-40B4-BE49-F238E27FC236}">
                    <a16:creationId xmlns:a16="http://schemas.microsoft.com/office/drawing/2014/main" id="{201857F2-2B7A-42B5-9F29-CD1F2461288E}"/>
                  </a:ext>
                </a:extLst>
              </p:cNvPr>
              <p:cNvSpPr/>
              <p:nvPr/>
            </p:nvSpPr>
            <p:spPr>
              <a:xfrm>
                <a:off x="3375343" y="3053080"/>
                <a:ext cx="2520000" cy="340770"/>
              </a:xfrm>
              <a:prstGeom prst="rightArrow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9" name="矢印: 右 18">
                <a:extLst>
                  <a:ext uri="{FF2B5EF4-FFF2-40B4-BE49-F238E27FC236}">
                    <a16:creationId xmlns:a16="http://schemas.microsoft.com/office/drawing/2014/main" id="{A35505BA-6C10-4607-AC83-60B947035D01}"/>
                  </a:ext>
                </a:extLst>
              </p:cNvPr>
              <p:cNvSpPr/>
              <p:nvPr/>
            </p:nvSpPr>
            <p:spPr>
              <a:xfrm rot="10800000">
                <a:off x="3348066" y="3621595"/>
                <a:ext cx="2520000" cy="340770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6" name="矢印: 右 45">
                <a:extLst>
                  <a:ext uri="{FF2B5EF4-FFF2-40B4-BE49-F238E27FC236}">
                    <a16:creationId xmlns:a16="http://schemas.microsoft.com/office/drawing/2014/main" id="{89F570FF-8902-4EBA-8070-886988B3E795}"/>
                  </a:ext>
                </a:extLst>
              </p:cNvPr>
              <p:cNvSpPr/>
              <p:nvPr/>
            </p:nvSpPr>
            <p:spPr>
              <a:xfrm rot="10800000">
                <a:off x="3340518" y="3621415"/>
                <a:ext cx="2520000" cy="340770"/>
              </a:xfrm>
              <a:prstGeom prst="rightArrow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F299B4DB-1B4E-486D-8FD2-48B935BB0BE0}"/>
                </a:ext>
              </a:extLst>
            </p:cNvPr>
            <p:cNvSpPr/>
            <p:nvPr/>
          </p:nvSpPr>
          <p:spPr>
            <a:xfrm>
              <a:off x="3562681" y="1811595"/>
              <a:ext cx="2016000" cy="38620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①</a:t>
              </a:r>
              <a:r>
                <a:rPr lang="en-US" altLang="ja-JP" sz="12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HTTP</a:t>
              </a:r>
              <a:r>
                <a:rPr lang="ja-JP" altLang="en-US" sz="12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リクエスト</a:t>
              </a:r>
              <a:endParaRPr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3D3628B-383C-4D75-886D-674DDF5AF9A2}"/>
                </a:ext>
              </a:extLst>
            </p:cNvPr>
            <p:cNvSpPr/>
            <p:nvPr/>
          </p:nvSpPr>
          <p:spPr>
            <a:xfrm>
              <a:off x="3559424" y="2382400"/>
              <a:ext cx="2016000" cy="38620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②</a:t>
              </a:r>
              <a:r>
                <a:rPr lang="en-US" altLang="ja-JP" sz="12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JSON</a:t>
              </a:r>
              <a:r>
                <a:rPr lang="ja-JP" altLang="en-US" sz="12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レスポンス</a:t>
              </a:r>
              <a:endParaRPr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BBF5CCE6-3F74-4D66-97A1-2C88F3A0AE36}"/>
                </a:ext>
              </a:extLst>
            </p:cNvPr>
            <p:cNvGrpSpPr/>
            <p:nvPr/>
          </p:nvGrpSpPr>
          <p:grpSpPr>
            <a:xfrm>
              <a:off x="3388088" y="3687755"/>
              <a:ext cx="2412000" cy="2492376"/>
              <a:chOff x="5662462" y="1863802"/>
              <a:chExt cx="2412000" cy="2492376"/>
            </a:xfrm>
          </p:grpSpPr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AF61BDAE-D80A-4C81-AAFA-2DDF5099C585}"/>
                  </a:ext>
                </a:extLst>
              </p:cNvPr>
              <p:cNvSpPr/>
              <p:nvPr/>
            </p:nvSpPr>
            <p:spPr>
              <a:xfrm>
                <a:off x="5662462" y="2107095"/>
                <a:ext cx="2412000" cy="2249083"/>
              </a:xfrm>
              <a:prstGeom prst="roundRect">
                <a:avLst/>
              </a:prstGeom>
              <a:noFill/>
              <a:ln w="38100">
                <a:solidFill>
                  <a:srgbClr val="16E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0" name="フローチャート: 端子 29">
                <a:extLst>
                  <a:ext uri="{FF2B5EF4-FFF2-40B4-BE49-F238E27FC236}">
                    <a16:creationId xmlns:a16="http://schemas.microsoft.com/office/drawing/2014/main" id="{70F13602-EEB6-4D9C-BF2D-2118D103A4F3}"/>
                  </a:ext>
                </a:extLst>
              </p:cNvPr>
              <p:cNvSpPr/>
              <p:nvPr/>
            </p:nvSpPr>
            <p:spPr>
              <a:xfrm>
                <a:off x="5882576" y="1863802"/>
                <a:ext cx="1971772" cy="386206"/>
              </a:xfrm>
              <a:prstGeom prst="flowChartTerminator">
                <a:avLst/>
              </a:prstGeom>
              <a:solidFill>
                <a:schemeClr val="bg1"/>
              </a:solidFill>
              <a:ln w="38100">
                <a:solidFill>
                  <a:srgbClr val="16E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5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Careco</a:t>
                </a:r>
                <a:endParaRPr lang="ja-JP" altLang="en-US" sz="15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3E16ABB6-1FFF-475E-B945-093349AB9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8516" y="239292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A9E9F69-59F8-4AF2-9524-FB76B0C0FFDF}"/>
                  </a:ext>
                </a:extLst>
              </p:cNvPr>
              <p:cNvSpPr txBox="1"/>
              <p:nvPr/>
            </p:nvSpPr>
            <p:spPr>
              <a:xfrm>
                <a:off x="6047433" y="3163756"/>
                <a:ext cx="1652736" cy="1073426"/>
              </a:xfrm>
              <a:prstGeom prst="rect">
                <a:avLst/>
              </a:prstGeom>
            </p:spPr>
            <p:txBody>
              <a:bodyPr vert="horz" wrap="square" lIns="68580" tIns="34290" rIns="68580" bIns="34290" rtlCol="0" anchor="ctr">
                <a:noAutofit/>
              </a:bodyPr>
              <a:lstStyle/>
              <a:p>
                <a:pPr algn="ctr"/>
                <a:r>
                  <a:rPr lang="ja-JP" altLang="en-US" sz="135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駅データ</a:t>
                </a:r>
                <a:endParaRPr lang="en-US" altLang="ja-JP" sz="135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  <a:p>
                <a:pPr algn="ctr"/>
                <a:r>
                  <a:rPr lang="en-US" altLang="ja-JP" sz="135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etc.</a:t>
                </a:r>
                <a:endParaRPr lang="ja-JP" altLang="en-US" sz="135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0F96AB5-F325-4FFB-A326-BC959267C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532" y="4267709"/>
              <a:ext cx="720000" cy="720000"/>
            </a:xfrm>
            <a:prstGeom prst="rect">
              <a:avLst/>
            </a:prstGeom>
          </p:spPr>
        </p:pic>
        <p:sp>
          <p:nvSpPr>
            <p:cNvPr id="48" name="矢印: 右 47">
              <a:extLst>
                <a:ext uri="{FF2B5EF4-FFF2-40B4-BE49-F238E27FC236}">
                  <a16:creationId xmlns:a16="http://schemas.microsoft.com/office/drawing/2014/main" id="{19D362A3-4B2A-4D1C-AD76-5E89BA111310}"/>
                </a:ext>
              </a:extLst>
            </p:cNvPr>
            <p:cNvSpPr/>
            <p:nvPr/>
          </p:nvSpPr>
          <p:spPr>
            <a:xfrm rot="19098578">
              <a:off x="5140703" y="3894063"/>
              <a:ext cx="2387732" cy="340770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85B210DF-00AE-41B6-AB38-A2F54C4A2B30}"/>
                </a:ext>
              </a:extLst>
            </p:cNvPr>
            <p:cNvSpPr/>
            <p:nvPr/>
          </p:nvSpPr>
          <p:spPr>
            <a:xfrm rot="19098578">
              <a:off x="5386894" y="3868046"/>
              <a:ext cx="1910186" cy="38620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データ提供</a:t>
              </a:r>
              <a:endParaRPr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11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4C8DD0D-CC2E-4EF0-BFDB-3C8EF7AF3EBE}"/>
              </a:ext>
            </a:extLst>
          </p:cNvPr>
          <p:cNvGrpSpPr/>
          <p:nvPr/>
        </p:nvGrpSpPr>
        <p:grpSpPr>
          <a:xfrm>
            <a:off x="2058248" y="1606260"/>
            <a:ext cx="5015121" cy="3886090"/>
            <a:chOff x="1220331" y="998678"/>
            <a:chExt cx="6686828" cy="5181453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366D4C20-EE9C-479A-BDE9-F382897AFAE9}"/>
                </a:ext>
              </a:extLst>
            </p:cNvPr>
            <p:cNvGrpSpPr/>
            <p:nvPr/>
          </p:nvGrpSpPr>
          <p:grpSpPr>
            <a:xfrm>
              <a:off x="1220331" y="998678"/>
              <a:ext cx="6686828" cy="2492376"/>
              <a:chOff x="1261586" y="2217445"/>
              <a:chExt cx="6686828" cy="2492376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81BFEAA6-19CB-4028-9D65-5DEFA10E723B}"/>
                  </a:ext>
                </a:extLst>
              </p:cNvPr>
              <p:cNvGrpSpPr/>
              <p:nvPr/>
            </p:nvGrpSpPr>
            <p:grpSpPr>
              <a:xfrm>
                <a:off x="5536414" y="2217445"/>
                <a:ext cx="2412000" cy="2492376"/>
                <a:chOff x="5662462" y="1910394"/>
                <a:chExt cx="2412000" cy="2492376"/>
              </a:xfrm>
            </p:grpSpPr>
            <p:sp>
              <p:nvSpPr>
                <p:cNvPr id="4" name="四角形: 角を丸くする 3">
                  <a:extLst>
                    <a:ext uri="{FF2B5EF4-FFF2-40B4-BE49-F238E27FC236}">
                      <a16:creationId xmlns:a16="http://schemas.microsoft.com/office/drawing/2014/main" id="{8029BD27-7122-4E60-B658-41F94FCFB058}"/>
                    </a:ext>
                  </a:extLst>
                </p:cNvPr>
                <p:cNvSpPr/>
                <p:nvPr/>
              </p:nvSpPr>
              <p:spPr>
                <a:xfrm>
                  <a:off x="5662462" y="2153687"/>
                  <a:ext cx="2412000" cy="2249083"/>
                </a:xfrm>
                <a:prstGeom prst="round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" name="フローチャート: 端子 4">
                  <a:extLst>
                    <a:ext uri="{FF2B5EF4-FFF2-40B4-BE49-F238E27FC236}">
                      <a16:creationId xmlns:a16="http://schemas.microsoft.com/office/drawing/2014/main" id="{A1FBEBE3-D97A-4212-99F2-7BABB46E10D2}"/>
                    </a:ext>
                  </a:extLst>
                </p:cNvPr>
                <p:cNvSpPr/>
                <p:nvPr/>
              </p:nvSpPr>
              <p:spPr>
                <a:xfrm>
                  <a:off x="5882576" y="1910394"/>
                  <a:ext cx="1971772" cy="386206"/>
                </a:xfrm>
                <a:prstGeom prst="flowChartTerminator">
                  <a:avLst/>
                </a:prstGeom>
                <a:solidFill>
                  <a:schemeClr val="bg1"/>
                </a:solidFill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5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NAVITIME API</a:t>
                  </a:r>
                  <a:endParaRPr lang="ja-JP" altLang="en-US" sz="15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pic>
              <p:nvPicPr>
                <p:cNvPr id="9" name="図 8">
                  <a:extLst>
                    <a:ext uri="{FF2B5EF4-FFF2-40B4-BE49-F238E27FC236}">
                      <a16:creationId xmlns:a16="http://schemas.microsoft.com/office/drawing/2014/main" id="{076DE387-B1C7-49FF-A206-3C593A9E43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18516" y="2439513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1" name="図 10">
                  <a:extLst>
                    <a:ext uri="{FF2B5EF4-FFF2-40B4-BE49-F238E27FC236}">
                      <a16:creationId xmlns:a16="http://schemas.microsoft.com/office/drawing/2014/main" id="{D82F8FB2-9411-45B5-AD55-6B8926312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2681" y="2439513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4E0E8F7-F8F6-4DB2-891E-FF1E15E26A94}"/>
                    </a:ext>
                  </a:extLst>
                </p:cNvPr>
                <p:cNvSpPr txBox="1"/>
                <p:nvPr/>
              </p:nvSpPr>
              <p:spPr>
                <a:xfrm>
                  <a:off x="6047433" y="3210348"/>
                  <a:ext cx="1652736" cy="1073426"/>
                </a:xfrm>
                <a:prstGeom prst="rect">
                  <a:avLst/>
                </a:prstGeom>
              </p:spPr>
              <p:txBody>
                <a:bodyPr vert="horz" wrap="square" lIns="68580" tIns="34290" rIns="68580" bIns="34290" rtlCol="0" anchor="ctr">
                  <a:noAutofit/>
                </a:bodyPr>
                <a:lstStyle/>
                <a:p>
                  <a:pPr algn="ctr"/>
                  <a:r>
                    <a:rPr lang="ja-JP" altLang="en-US" sz="135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移動データ</a:t>
                  </a:r>
                  <a:endParaRPr lang="en-US" altLang="ja-JP" sz="135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  <a:p>
                  <a:pPr algn="ctr"/>
                  <a:r>
                    <a:rPr lang="ja-JP" altLang="en-US" sz="135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地理データ</a:t>
                  </a:r>
                  <a:endParaRPr lang="en-US" altLang="ja-JP" sz="135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  <a:p>
                  <a:pPr algn="ctr"/>
                  <a:r>
                    <a:rPr lang="ja-JP" altLang="en-US" sz="135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経路情報</a:t>
                  </a:r>
                  <a:r>
                    <a:rPr lang="en-US" altLang="ja-JP" sz="135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etc.</a:t>
                  </a:r>
                  <a:endParaRPr lang="ja-JP" altLang="en-US" sz="135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C2B09BFF-731B-46BA-8B72-3F5900C5620E}"/>
                  </a:ext>
                </a:extLst>
              </p:cNvPr>
              <p:cNvGrpSpPr/>
              <p:nvPr/>
            </p:nvGrpSpPr>
            <p:grpSpPr>
              <a:xfrm>
                <a:off x="1261586" y="2221043"/>
                <a:ext cx="2412000" cy="2442186"/>
                <a:chOff x="1441248" y="1913992"/>
                <a:chExt cx="2412000" cy="2442186"/>
              </a:xfrm>
            </p:grpSpPr>
            <p:sp>
              <p:nvSpPr>
                <p:cNvPr id="6" name="四角形: 角を丸くする 5">
                  <a:extLst>
                    <a:ext uri="{FF2B5EF4-FFF2-40B4-BE49-F238E27FC236}">
                      <a16:creationId xmlns:a16="http://schemas.microsoft.com/office/drawing/2014/main" id="{37776F31-8DAA-42A4-BFF2-F759B53D1183}"/>
                    </a:ext>
                  </a:extLst>
                </p:cNvPr>
                <p:cNvSpPr/>
                <p:nvPr/>
              </p:nvSpPr>
              <p:spPr>
                <a:xfrm>
                  <a:off x="1441248" y="2107095"/>
                  <a:ext cx="2412000" cy="2249083"/>
                </a:xfrm>
                <a:prstGeom prst="round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7" name="フローチャート: 端子 6">
                  <a:extLst>
                    <a:ext uri="{FF2B5EF4-FFF2-40B4-BE49-F238E27FC236}">
                      <a16:creationId xmlns:a16="http://schemas.microsoft.com/office/drawing/2014/main" id="{F7583D0F-B8B1-4523-A5C0-7896A6A4B1E3}"/>
                    </a:ext>
                  </a:extLst>
                </p:cNvPr>
                <p:cNvSpPr/>
                <p:nvPr/>
              </p:nvSpPr>
              <p:spPr>
                <a:xfrm>
                  <a:off x="1692710" y="1913992"/>
                  <a:ext cx="1909076" cy="386206"/>
                </a:xfrm>
                <a:prstGeom prst="flowChartTerminator">
                  <a:avLst/>
                </a:prstGeom>
                <a:solidFill>
                  <a:schemeClr val="bg1"/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5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ローカル環境</a:t>
                  </a:r>
                </a:p>
              </p:txBody>
            </p:sp>
            <p:pic>
              <p:nvPicPr>
                <p:cNvPr id="14" name="図 13">
                  <a:extLst>
                    <a:ext uri="{FF2B5EF4-FFF2-40B4-BE49-F238E27FC236}">
                      <a16:creationId xmlns:a16="http://schemas.microsoft.com/office/drawing/2014/main" id="{BABD4358-B207-4B54-9EAA-7112A7983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3521" y="2443756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420228C7-6DDC-4AC7-A756-08716E3437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5733" y="2443756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0B5E9A6-269B-45F3-A3D0-B20B19643483}"/>
                    </a:ext>
                  </a:extLst>
                </p:cNvPr>
                <p:cNvSpPr txBox="1"/>
                <p:nvPr/>
              </p:nvSpPr>
              <p:spPr>
                <a:xfrm>
                  <a:off x="1621494" y="3163754"/>
                  <a:ext cx="2101423" cy="1073426"/>
                </a:xfrm>
                <a:prstGeom prst="rect">
                  <a:avLst/>
                </a:prstGeom>
              </p:spPr>
              <p:txBody>
                <a:bodyPr vert="horz" wrap="square" lIns="68580" tIns="34290" rIns="68580" bIns="34290" rtlCol="0" anchor="ctr">
                  <a:noAutofit/>
                </a:bodyPr>
                <a:lstStyle/>
                <a:p>
                  <a:pPr algn="ctr"/>
                  <a:r>
                    <a:rPr lang="ja-JP" altLang="en-US" sz="135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データ作成</a:t>
                  </a:r>
                  <a:endParaRPr lang="en-US" altLang="ja-JP" sz="135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  <a:p>
                  <a:pPr algn="ctr"/>
                  <a:r>
                    <a:rPr lang="ja-JP" altLang="en-US" sz="135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シミュレーション</a:t>
                  </a:r>
                  <a:r>
                    <a:rPr lang="en-US" altLang="ja-JP" sz="135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</a:rPr>
                    <a:t>etc.</a:t>
                  </a:r>
                  <a:endParaRPr lang="ja-JP" altLang="en-US" sz="135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</p:grpSp>
          <p:sp>
            <p:nvSpPr>
              <p:cNvPr id="18" name="矢印: 右 17">
                <a:extLst>
                  <a:ext uri="{FF2B5EF4-FFF2-40B4-BE49-F238E27FC236}">
                    <a16:creationId xmlns:a16="http://schemas.microsoft.com/office/drawing/2014/main" id="{201857F2-2B7A-42B5-9F29-CD1F2461288E}"/>
                  </a:ext>
                </a:extLst>
              </p:cNvPr>
              <p:cNvSpPr/>
              <p:nvPr/>
            </p:nvSpPr>
            <p:spPr>
              <a:xfrm>
                <a:off x="3375343" y="3053080"/>
                <a:ext cx="2520000" cy="340770"/>
              </a:xfrm>
              <a:prstGeom prst="rightArrow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9" name="矢印: 右 18">
                <a:extLst>
                  <a:ext uri="{FF2B5EF4-FFF2-40B4-BE49-F238E27FC236}">
                    <a16:creationId xmlns:a16="http://schemas.microsoft.com/office/drawing/2014/main" id="{A35505BA-6C10-4607-AC83-60B947035D01}"/>
                  </a:ext>
                </a:extLst>
              </p:cNvPr>
              <p:cNvSpPr/>
              <p:nvPr/>
            </p:nvSpPr>
            <p:spPr>
              <a:xfrm rot="10800000">
                <a:off x="3348066" y="3621595"/>
                <a:ext cx="2520000" cy="340770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6" name="矢印: 右 45">
                <a:extLst>
                  <a:ext uri="{FF2B5EF4-FFF2-40B4-BE49-F238E27FC236}">
                    <a16:creationId xmlns:a16="http://schemas.microsoft.com/office/drawing/2014/main" id="{89F570FF-8902-4EBA-8070-886988B3E795}"/>
                  </a:ext>
                </a:extLst>
              </p:cNvPr>
              <p:cNvSpPr/>
              <p:nvPr/>
            </p:nvSpPr>
            <p:spPr>
              <a:xfrm rot="10800000">
                <a:off x="3340518" y="3621415"/>
                <a:ext cx="2520000" cy="340770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F299B4DB-1B4E-486D-8FD2-48B935BB0BE0}"/>
                </a:ext>
              </a:extLst>
            </p:cNvPr>
            <p:cNvSpPr/>
            <p:nvPr/>
          </p:nvSpPr>
          <p:spPr>
            <a:xfrm>
              <a:off x="3562681" y="1811595"/>
              <a:ext cx="2016000" cy="38620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①</a:t>
              </a:r>
              <a:r>
                <a:rPr lang="en-US" altLang="ja-JP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HTTP</a:t>
              </a:r>
              <a:r>
                <a:rPr lang="ja-JP" altLang="en-US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リクエスト</a:t>
              </a:r>
              <a:endParaRPr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3D3628B-383C-4D75-886D-674DDF5AF9A2}"/>
                </a:ext>
              </a:extLst>
            </p:cNvPr>
            <p:cNvSpPr/>
            <p:nvPr/>
          </p:nvSpPr>
          <p:spPr>
            <a:xfrm>
              <a:off x="3559424" y="2382400"/>
              <a:ext cx="2016000" cy="38620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②</a:t>
              </a:r>
              <a:r>
                <a:rPr lang="en-US" altLang="ja-JP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JSON</a:t>
              </a:r>
              <a:r>
                <a:rPr lang="ja-JP" altLang="en-US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レスポンス</a:t>
              </a:r>
              <a:endParaRPr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BBF5CCE6-3F74-4D66-97A1-2C88F3A0AE36}"/>
                </a:ext>
              </a:extLst>
            </p:cNvPr>
            <p:cNvGrpSpPr/>
            <p:nvPr/>
          </p:nvGrpSpPr>
          <p:grpSpPr>
            <a:xfrm>
              <a:off x="3388088" y="3687755"/>
              <a:ext cx="2412000" cy="2492376"/>
              <a:chOff x="5662462" y="1863802"/>
              <a:chExt cx="2412000" cy="2492376"/>
            </a:xfrm>
          </p:grpSpPr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AF61BDAE-D80A-4C81-AAFA-2DDF5099C585}"/>
                  </a:ext>
                </a:extLst>
              </p:cNvPr>
              <p:cNvSpPr/>
              <p:nvPr/>
            </p:nvSpPr>
            <p:spPr>
              <a:xfrm>
                <a:off x="5662462" y="2107095"/>
                <a:ext cx="2412000" cy="2249083"/>
              </a:xfrm>
              <a:prstGeom prst="roundRect">
                <a:avLst/>
              </a:prstGeom>
              <a:noFill/>
              <a:ln w="38100">
                <a:solidFill>
                  <a:srgbClr val="16E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0" name="フローチャート: 端子 29">
                <a:extLst>
                  <a:ext uri="{FF2B5EF4-FFF2-40B4-BE49-F238E27FC236}">
                    <a16:creationId xmlns:a16="http://schemas.microsoft.com/office/drawing/2014/main" id="{70F13602-EEB6-4D9C-BF2D-2118D103A4F3}"/>
                  </a:ext>
                </a:extLst>
              </p:cNvPr>
              <p:cNvSpPr/>
              <p:nvPr/>
            </p:nvSpPr>
            <p:spPr>
              <a:xfrm>
                <a:off x="5882576" y="1863802"/>
                <a:ext cx="1971772" cy="386206"/>
              </a:xfrm>
              <a:prstGeom prst="flowChartTerminator">
                <a:avLst/>
              </a:prstGeom>
              <a:solidFill>
                <a:schemeClr val="bg1"/>
              </a:solidFill>
              <a:ln w="38100">
                <a:solidFill>
                  <a:srgbClr val="16E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5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Careco</a:t>
                </a:r>
                <a:endParaRPr lang="ja-JP" altLang="en-US" sz="15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3E16ABB6-1FFF-475E-B945-093349AB9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8516" y="239292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A9E9F69-59F8-4AF2-9524-FB76B0C0FFDF}"/>
                  </a:ext>
                </a:extLst>
              </p:cNvPr>
              <p:cNvSpPr txBox="1"/>
              <p:nvPr/>
            </p:nvSpPr>
            <p:spPr>
              <a:xfrm>
                <a:off x="6047433" y="3163756"/>
                <a:ext cx="1652736" cy="1073426"/>
              </a:xfrm>
              <a:prstGeom prst="rect">
                <a:avLst/>
              </a:prstGeom>
            </p:spPr>
            <p:txBody>
              <a:bodyPr vert="horz" wrap="square" lIns="68580" tIns="34290" rIns="68580" bIns="34290" rtlCol="0" anchor="ctr">
                <a:noAutofit/>
              </a:bodyPr>
              <a:lstStyle/>
              <a:p>
                <a:pPr algn="ctr"/>
                <a:r>
                  <a:rPr lang="ja-JP" altLang="en-US" sz="135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駅データ</a:t>
                </a:r>
                <a:endParaRPr lang="en-US" altLang="ja-JP" sz="135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  <a:p>
                <a:pPr algn="ctr"/>
                <a:r>
                  <a:rPr lang="en-US" altLang="ja-JP" sz="135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etc.</a:t>
                </a:r>
                <a:endParaRPr lang="ja-JP" altLang="en-US" sz="135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0F96AB5-F325-4FFB-A326-BC959267C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532" y="4267709"/>
              <a:ext cx="720000" cy="720000"/>
            </a:xfrm>
            <a:prstGeom prst="rect">
              <a:avLst/>
            </a:prstGeom>
          </p:spPr>
        </p:pic>
        <p:sp>
          <p:nvSpPr>
            <p:cNvPr id="48" name="矢印: 右 47">
              <a:extLst>
                <a:ext uri="{FF2B5EF4-FFF2-40B4-BE49-F238E27FC236}">
                  <a16:creationId xmlns:a16="http://schemas.microsoft.com/office/drawing/2014/main" id="{19D362A3-4B2A-4D1C-AD76-5E89BA111310}"/>
                </a:ext>
              </a:extLst>
            </p:cNvPr>
            <p:cNvSpPr/>
            <p:nvPr/>
          </p:nvSpPr>
          <p:spPr>
            <a:xfrm rot="19098578">
              <a:off x="5140703" y="3894063"/>
              <a:ext cx="2387732" cy="340770"/>
            </a:xfrm>
            <a:prstGeom prst="rightArrow">
              <a:avLst/>
            </a:prstGeom>
            <a:solidFill>
              <a:srgbClr val="16E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85B210DF-00AE-41B6-AB38-A2F54C4A2B30}"/>
                </a:ext>
              </a:extLst>
            </p:cNvPr>
            <p:cNvSpPr/>
            <p:nvPr/>
          </p:nvSpPr>
          <p:spPr>
            <a:xfrm rot="19098578">
              <a:off x="5386894" y="3868046"/>
              <a:ext cx="1910186" cy="386206"/>
            </a:xfrm>
            <a:prstGeom prst="roundRect">
              <a:avLst/>
            </a:prstGeom>
            <a:solidFill>
              <a:srgbClr val="16E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データ提供</a:t>
              </a:r>
              <a:endParaRPr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09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7EA6E53-7B25-4411-8AFF-FF39873B59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31" y="1597358"/>
            <a:ext cx="5741021" cy="3038658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622F3A4-C637-467C-9D6A-82E9C86C7A0B}"/>
              </a:ext>
            </a:extLst>
          </p:cNvPr>
          <p:cNvCxnSpPr>
            <a:cxnSpLocks/>
          </p:cNvCxnSpPr>
          <p:nvPr/>
        </p:nvCxnSpPr>
        <p:spPr>
          <a:xfrm>
            <a:off x="1424041" y="4161522"/>
            <a:ext cx="8349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7DEFA8-7DF8-4C52-BC9F-E1587B11FE96}"/>
              </a:ext>
            </a:extLst>
          </p:cNvPr>
          <p:cNvSpPr txBox="1"/>
          <p:nvPr/>
        </p:nvSpPr>
        <p:spPr>
          <a:xfrm>
            <a:off x="2308843" y="4028458"/>
            <a:ext cx="628918" cy="266129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r>
              <a:rPr lang="ja-JP" altLang="en-US" sz="15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乗客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E59AB87-65D0-4C97-A085-83CB53D613EF}"/>
              </a:ext>
            </a:extLst>
          </p:cNvPr>
          <p:cNvGrpSpPr/>
          <p:nvPr/>
        </p:nvGrpSpPr>
        <p:grpSpPr>
          <a:xfrm>
            <a:off x="3171522" y="4028458"/>
            <a:ext cx="2140162" cy="266129"/>
            <a:chOff x="1735540" y="5939051"/>
            <a:chExt cx="2853549" cy="354839"/>
          </a:xfrm>
        </p:grpSpPr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41B5D6DE-8A48-42FC-8001-3744783F9649}"/>
                </a:ext>
              </a:extLst>
            </p:cNvPr>
            <p:cNvCxnSpPr/>
            <p:nvPr/>
          </p:nvCxnSpPr>
          <p:spPr>
            <a:xfrm>
              <a:off x="1735540" y="6116472"/>
              <a:ext cx="12897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7175C2D-DDF6-4EB5-AD88-71E93FF071AD}"/>
                </a:ext>
              </a:extLst>
            </p:cNvPr>
            <p:cNvCxnSpPr/>
            <p:nvPr/>
          </p:nvCxnSpPr>
          <p:spPr>
            <a:xfrm>
              <a:off x="1753738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E63DA608-1901-4C6D-8E0E-7F13C92EA180}"/>
                </a:ext>
              </a:extLst>
            </p:cNvPr>
            <p:cNvCxnSpPr/>
            <p:nvPr/>
          </p:nvCxnSpPr>
          <p:spPr>
            <a:xfrm>
              <a:off x="1851546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EE3D7C9B-4C80-4A35-AE48-FCE927116778}"/>
                </a:ext>
              </a:extLst>
            </p:cNvPr>
            <p:cNvCxnSpPr/>
            <p:nvPr/>
          </p:nvCxnSpPr>
          <p:spPr>
            <a:xfrm>
              <a:off x="1940257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D2423FEC-EDD0-4C20-95F6-7192C455C014}"/>
                </a:ext>
              </a:extLst>
            </p:cNvPr>
            <p:cNvCxnSpPr/>
            <p:nvPr/>
          </p:nvCxnSpPr>
          <p:spPr>
            <a:xfrm>
              <a:off x="2038065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6BCA932-CECB-4705-BE28-2E0686402DC9}"/>
                </a:ext>
              </a:extLst>
            </p:cNvPr>
            <p:cNvCxnSpPr/>
            <p:nvPr/>
          </p:nvCxnSpPr>
          <p:spPr>
            <a:xfrm>
              <a:off x="2144973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851825CE-36CC-4E97-B5E7-88C2DA5857A6}"/>
                </a:ext>
              </a:extLst>
            </p:cNvPr>
            <p:cNvCxnSpPr/>
            <p:nvPr/>
          </p:nvCxnSpPr>
          <p:spPr>
            <a:xfrm>
              <a:off x="2242781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6009CC1-A30A-44E4-8DE4-C213DC743AEE}"/>
                </a:ext>
              </a:extLst>
            </p:cNvPr>
            <p:cNvCxnSpPr/>
            <p:nvPr/>
          </p:nvCxnSpPr>
          <p:spPr>
            <a:xfrm>
              <a:off x="2331492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451844B-B36B-42B8-B29F-8491950EA7F6}"/>
                </a:ext>
              </a:extLst>
            </p:cNvPr>
            <p:cNvCxnSpPr/>
            <p:nvPr/>
          </p:nvCxnSpPr>
          <p:spPr>
            <a:xfrm>
              <a:off x="2429300" y="5979994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9D464E1F-6546-4DCC-B45D-408D0F0093D3}"/>
                </a:ext>
              </a:extLst>
            </p:cNvPr>
            <p:cNvCxnSpPr/>
            <p:nvPr/>
          </p:nvCxnSpPr>
          <p:spPr>
            <a:xfrm>
              <a:off x="2527111" y="5973170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3A4A403-6506-4EA7-A6C2-D7726D046544}"/>
                </a:ext>
              </a:extLst>
            </p:cNvPr>
            <p:cNvCxnSpPr/>
            <p:nvPr/>
          </p:nvCxnSpPr>
          <p:spPr>
            <a:xfrm>
              <a:off x="2624919" y="5973170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6187BC3-0B90-421A-81F3-F60518431948}"/>
                </a:ext>
              </a:extLst>
            </p:cNvPr>
            <p:cNvCxnSpPr/>
            <p:nvPr/>
          </p:nvCxnSpPr>
          <p:spPr>
            <a:xfrm>
              <a:off x="2713630" y="5973170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2586AFDB-FCEB-4F29-A781-EBE02270A64F}"/>
                </a:ext>
              </a:extLst>
            </p:cNvPr>
            <p:cNvCxnSpPr/>
            <p:nvPr/>
          </p:nvCxnSpPr>
          <p:spPr>
            <a:xfrm>
              <a:off x="2811438" y="5973170"/>
              <a:ext cx="0" cy="307074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674B047-C21D-4762-973C-6501A1CD5F95}"/>
                </a:ext>
              </a:extLst>
            </p:cNvPr>
            <p:cNvSpPr txBox="1"/>
            <p:nvPr/>
          </p:nvSpPr>
          <p:spPr>
            <a:xfrm>
              <a:off x="3094660" y="5939051"/>
              <a:ext cx="1494429" cy="354839"/>
            </a:xfrm>
            <a:prstGeom prst="rect">
              <a:avLst/>
            </a:prstGeom>
          </p:spPr>
          <p:txBody>
            <a:bodyPr vert="horz" wrap="square" lIns="68580" tIns="34290" rIns="68580" bIns="34290" rtlCol="0" anchor="ctr">
              <a:noAutofit/>
            </a:bodyPr>
            <a:lstStyle/>
            <a:p>
              <a:r>
                <a:rPr lang="ja-JP" altLang="en-US" sz="15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従業員</a:t>
              </a:r>
            </a:p>
          </p:txBody>
        </p:sp>
      </p:grpSp>
      <p:sp>
        <p:nvSpPr>
          <p:cNvPr id="22" name="楕円 21">
            <a:extLst>
              <a:ext uri="{FF2B5EF4-FFF2-40B4-BE49-F238E27FC236}">
                <a16:creationId xmlns:a16="http://schemas.microsoft.com/office/drawing/2014/main" id="{E8797EE7-6888-4BCB-9B15-CF1EFAE5311C}"/>
              </a:ext>
            </a:extLst>
          </p:cNvPr>
          <p:cNvSpPr/>
          <p:nvPr/>
        </p:nvSpPr>
        <p:spPr>
          <a:xfrm>
            <a:off x="2219370" y="1942545"/>
            <a:ext cx="231242" cy="2312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497104EB-266B-4CF3-AD2D-E7DD3FC0C60B}"/>
              </a:ext>
            </a:extLst>
          </p:cNvPr>
          <p:cNvSpPr/>
          <p:nvPr/>
        </p:nvSpPr>
        <p:spPr>
          <a:xfrm>
            <a:off x="2230999" y="3153868"/>
            <a:ext cx="231242" cy="2312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1A4587B-6744-4646-9EFE-768D77EB7670}"/>
              </a:ext>
            </a:extLst>
          </p:cNvPr>
          <p:cNvSpPr txBox="1"/>
          <p:nvPr/>
        </p:nvSpPr>
        <p:spPr>
          <a:xfrm>
            <a:off x="1627101" y="2124216"/>
            <a:ext cx="888811" cy="41440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満車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202C14-6EC6-4B1A-8234-CCA7E5BBA877}"/>
              </a:ext>
            </a:extLst>
          </p:cNvPr>
          <p:cNvSpPr txBox="1"/>
          <p:nvPr/>
        </p:nvSpPr>
        <p:spPr>
          <a:xfrm>
            <a:off x="1557542" y="3269489"/>
            <a:ext cx="888811" cy="41440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空車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B035C9D-BA4A-4989-AA78-70A3799EC786}"/>
              </a:ext>
            </a:extLst>
          </p:cNvPr>
          <p:cNvSpPr/>
          <p:nvPr/>
        </p:nvSpPr>
        <p:spPr>
          <a:xfrm rot="3917712">
            <a:off x="3283492" y="2654263"/>
            <a:ext cx="1205942" cy="158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2DC4703-04EC-4D56-8AFD-5EF800654CAD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3634456" y="2185605"/>
            <a:ext cx="504015" cy="109556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291785E-407F-4273-A891-351274C491C9}"/>
              </a:ext>
            </a:extLst>
          </p:cNvPr>
          <p:cNvSpPr/>
          <p:nvPr/>
        </p:nvSpPr>
        <p:spPr>
          <a:xfrm rot="18017302">
            <a:off x="2569923" y="2698414"/>
            <a:ext cx="1215215" cy="67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8F75F7E-4174-41A1-B3D6-C1B2144EECBC}"/>
              </a:ext>
            </a:extLst>
          </p:cNvPr>
          <p:cNvCxnSpPr>
            <a:cxnSpLocks/>
          </p:cNvCxnSpPr>
          <p:nvPr/>
        </p:nvCxnSpPr>
        <p:spPr>
          <a:xfrm>
            <a:off x="5222490" y="4174317"/>
            <a:ext cx="844058" cy="39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32E0963-428F-4CBC-A948-BD84BD943AD9}"/>
              </a:ext>
            </a:extLst>
          </p:cNvPr>
          <p:cNvSpPr txBox="1"/>
          <p:nvPr/>
        </p:nvSpPr>
        <p:spPr>
          <a:xfrm>
            <a:off x="5979679" y="4032844"/>
            <a:ext cx="1984229" cy="266129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 algn="ctr"/>
            <a:r>
              <a:rPr lang="ja-JP" altLang="en-US" sz="15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再配置可能な利用者</a:t>
            </a:r>
          </a:p>
        </p:txBody>
      </p:sp>
    </p:spTree>
    <p:extLst>
      <p:ext uri="{BB962C8B-B14F-4D97-AF65-F5344CB8AC3E}">
        <p14:creationId xmlns:p14="http://schemas.microsoft.com/office/powerpoint/2010/main" val="398896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5">
            <a:extLst>
              <a:ext uri="{FF2B5EF4-FFF2-40B4-BE49-F238E27FC236}">
                <a16:creationId xmlns:a16="http://schemas.microsoft.com/office/drawing/2014/main" id="{92351D4F-B6D9-4D01-85ED-17F43636D629}"/>
              </a:ext>
            </a:extLst>
          </p:cNvPr>
          <p:cNvSpPr/>
          <p:nvPr/>
        </p:nvSpPr>
        <p:spPr>
          <a:xfrm>
            <a:off x="222025" y="2367275"/>
            <a:ext cx="8507366" cy="2891945"/>
          </a:xfrm>
          <a:prstGeom prst="roundRect">
            <a:avLst>
              <a:gd name="adj" fmla="val 56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ja-JP" altLang="en-US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43EA71-517F-448D-BA0F-E9256DEC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23CECA-9264-4D23-8636-E8F150122BE1}"/>
              </a:ext>
            </a:extLst>
          </p:cNvPr>
          <p:cNvSpPr txBox="1"/>
          <p:nvPr/>
        </p:nvSpPr>
        <p:spPr>
          <a:xfrm>
            <a:off x="295328" y="1522122"/>
            <a:ext cx="6860840" cy="5281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先行研究では</a:t>
            </a:r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8EB136-A0EC-4285-A279-0B7CD026D972}"/>
              </a:ext>
            </a:extLst>
          </p:cNvPr>
          <p:cNvSpPr txBox="1"/>
          <p:nvPr/>
        </p:nvSpPr>
        <p:spPr>
          <a:xfrm>
            <a:off x="471388" y="2635305"/>
            <a:ext cx="6684775" cy="454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kumimoji="1" lang="ja-JP" altLang="en-US" sz="20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移動時間</a:t>
            </a: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を考慮していなかった　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2DD94F0-0CDE-4DD0-9A0C-A301B3D939FA}"/>
              </a:ext>
            </a:extLst>
          </p:cNvPr>
          <p:cNvSpPr/>
          <p:nvPr/>
        </p:nvSpPr>
        <p:spPr>
          <a:xfrm>
            <a:off x="4270975" y="2544432"/>
            <a:ext cx="662609" cy="636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0BC9A9-F061-4520-ABEB-0A1A31C4F30A}"/>
              </a:ext>
            </a:extLst>
          </p:cNvPr>
          <p:cNvSpPr txBox="1"/>
          <p:nvPr/>
        </p:nvSpPr>
        <p:spPr>
          <a:xfrm>
            <a:off x="5264899" y="2544438"/>
            <a:ext cx="3464497" cy="590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NAVITIME API</a:t>
            </a: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などを用いて実際の地図を用いる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3899B8-BBBB-466A-B6E3-889414A752D5}"/>
              </a:ext>
            </a:extLst>
          </p:cNvPr>
          <p:cNvSpPr txBox="1"/>
          <p:nvPr/>
        </p:nvSpPr>
        <p:spPr>
          <a:xfrm>
            <a:off x="471388" y="3549704"/>
            <a:ext cx="3578087" cy="5338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・フランスでの実証実験が元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276668ED-78EC-460D-A131-D2404226A981}"/>
              </a:ext>
            </a:extLst>
          </p:cNvPr>
          <p:cNvSpPr/>
          <p:nvPr/>
        </p:nvSpPr>
        <p:spPr>
          <a:xfrm>
            <a:off x="4270974" y="3498589"/>
            <a:ext cx="662609" cy="636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5B361B-3AAB-415E-A364-5214B09E9035}"/>
              </a:ext>
            </a:extLst>
          </p:cNvPr>
          <p:cNvSpPr txBox="1"/>
          <p:nvPr/>
        </p:nvSpPr>
        <p:spPr>
          <a:xfrm>
            <a:off x="5264899" y="3498589"/>
            <a:ext cx="3464497" cy="590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東京駅周辺での</a:t>
            </a:r>
            <a:r>
              <a:rPr kumimoji="1" lang="ja-JP" altLang="en-US" sz="20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実際のデータ</a:t>
            </a: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を用いる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3754A7-EA64-4A6A-9077-C9CC53F2F5D6}"/>
              </a:ext>
            </a:extLst>
          </p:cNvPr>
          <p:cNvSpPr txBox="1"/>
          <p:nvPr/>
        </p:nvSpPr>
        <p:spPr>
          <a:xfrm>
            <a:off x="471388" y="4490725"/>
            <a:ext cx="3578087" cy="5338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・再配置はすべて従業員による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210B28E4-055A-4326-BFE8-729C007D3AFC}"/>
              </a:ext>
            </a:extLst>
          </p:cNvPr>
          <p:cNvSpPr/>
          <p:nvPr/>
        </p:nvSpPr>
        <p:spPr>
          <a:xfrm>
            <a:off x="4270974" y="4439610"/>
            <a:ext cx="662609" cy="636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A23E33-220E-41D8-91E8-1B5491F50B5E}"/>
              </a:ext>
            </a:extLst>
          </p:cNvPr>
          <p:cNvSpPr txBox="1"/>
          <p:nvPr/>
        </p:nvSpPr>
        <p:spPr>
          <a:xfrm>
            <a:off x="5042874" y="4406211"/>
            <a:ext cx="3879101" cy="590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より低コストで実現するため</a:t>
            </a:r>
            <a:endParaRPr kumimoji="1"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利用者による再配置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も考慮</a:t>
            </a:r>
          </a:p>
        </p:txBody>
      </p:sp>
    </p:spTree>
    <p:extLst>
      <p:ext uri="{BB962C8B-B14F-4D97-AF65-F5344CB8AC3E}">
        <p14:creationId xmlns:p14="http://schemas.microsoft.com/office/powerpoint/2010/main" val="348483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0932D-A202-4973-ADA8-73099563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研究手法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DDC699-B0BF-49D9-907C-5F57C0DB71DB}"/>
              </a:ext>
            </a:extLst>
          </p:cNvPr>
          <p:cNvSpPr txBox="1"/>
          <p:nvPr/>
        </p:nvSpPr>
        <p:spPr>
          <a:xfrm>
            <a:off x="-36113" y="775195"/>
            <a:ext cx="3322434" cy="5186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シミュレーション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26D34557-E545-4BE1-8397-0487E3A41588}"/>
              </a:ext>
            </a:extLst>
          </p:cNvPr>
          <p:cNvSpPr/>
          <p:nvPr/>
        </p:nvSpPr>
        <p:spPr>
          <a:xfrm>
            <a:off x="812439" y="1360767"/>
            <a:ext cx="1683601" cy="344889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82F799E8-4C15-4CAE-A344-460E3C3D4A45}"/>
              </a:ext>
            </a:extLst>
          </p:cNvPr>
          <p:cNvSpPr/>
          <p:nvPr/>
        </p:nvSpPr>
        <p:spPr>
          <a:xfrm>
            <a:off x="728489" y="1867157"/>
            <a:ext cx="1851500" cy="4895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 = 0</a:t>
            </a:r>
            <a:r>
              <a:rPr lang="ja-JP" altLang="en-US" sz="1400" dirty="0">
                <a:solidFill>
                  <a:schemeClr val="tx1"/>
                </a:solidFill>
              </a:rPr>
              <a:t>，</a:t>
            </a:r>
            <a:r>
              <a:rPr lang="en-US" altLang="ja-JP" sz="1400" dirty="0">
                <a:solidFill>
                  <a:schemeClr val="tx1"/>
                </a:solidFill>
              </a:rPr>
              <a:t>path_list</a:t>
            </a:r>
            <a:r>
              <a:rPr lang="ja-JP" altLang="en-US" sz="1400" dirty="0">
                <a:solidFill>
                  <a:schemeClr val="tx1"/>
                </a:solidFill>
              </a:rPr>
              <a:t>を定義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E6F4B53A-ABA5-42AA-BF39-34A763BE44DE}"/>
              </a:ext>
            </a:extLst>
          </p:cNvPr>
          <p:cNvSpPr/>
          <p:nvPr/>
        </p:nvSpPr>
        <p:spPr>
          <a:xfrm>
            <a:off x="728490" y="2518173"/>
            <a:ext cx="1851500" cy="4895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Time&gt;t</a:t>
            </a:r>
            <a:r>
              <a:rPr lang="ja-JP" altLang="en-US" sz="1400" dirty="0">
                <a:solidFill>
                  <a:schemeClr val="tx1"/>
                </a:solidFill>
              </a:rPr>
              <a:t>で</a:t>
            </a:r>
            <a:r>
              <a:rPr kumimoji="1" lang="ja-JP" altLang="en-US" sz="1400" dirty="0">
                <a:solidFill>
                  <a:schemeClr val="tx1"/>
                </a:solidFill>
              </a:rPr>
              <a:t>発生し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得る</a:t>
            </a:r>
            <a:r>
              <a:rPr kumimoji="1" lang="en-US" altLang="ja-JP" sz="1400" dirty="0">
                <a:solidFill>
                  <a:schemeClr val="tx1"/>
                </a:solidFill>
              </a:rPr>
              <a:t>RDF</a:t>
            </a:r>
            <a:r>
              <a:rPr kumimoji="1" lang="ja-JP" altLang="en-US" sz="1400" dirty="0">
                <a:solidFill>
                  <a:schemeClr val="tx1"/>
                </a:solidFill>
              </a:rPr>
              <a:t>を探索</a:t>
            </a:r>
          </a:p>
        </p:txBody>
      </p:sp>
      <p:sp>
        <p:nvSpPr>
          <p:cNvPr id="22" name="フローチャート: 判断 21">
            <a:extLst>
              <a:ext uri="{FF2B5EF4-FFF2-40B4-BE49-F238E27FC236}">
                <a16:creationId xmlns:a16="http://schemas.microsoft.com/office/drawing/2014/main" id="{DC52F99F-7854-4784-AB7F-521BF530AA3F}"/>
              </a:ext>
            </a:extLst>
          </p:cNvPr>
          <p:cNvSpPr/>
          <p:nvPr/>
        </p:nvSpPr>
        <p:spPr>
          <a:xfrm>
            <a:off x="400395" y="3166087"/>
            <a:ext cx="2507690" cy="50906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発見できたか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332BF68-E35D-432B-8021-E2638056DAE5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1654239" y="1705656"/>
            <a:ext cx="1" cy="16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B63F7AB-3DA3-403A-BC4B-92A4DDBDDA4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1654239" y="2356672"/>
            <a:ext cx="1" cy="16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F3B3387-B3DF-48CD-AD2C-7AA9BEF9BD5E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1654240" y="3007688"/>
            <a:ext cx="0" cy="1583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95723137-9363-45CC-81A3-D40E2411600F}"/>
              </a:ext>
            </a:extLst>
          </p:cNvPr>
          <p:cNvCxnSpPr>
            <a:cxnSpLocks/>
            <a:stCxn id="85" idx="3"/>
            <a:endCxn id="112" idx="0"/>
          </p:cNvCxnSpPr>
          <p:nvPr/>
        </p:nvCxnSpPr>
        <p:spPr>
          <a:xfrm flipV="1">
            <a:off x="2908085" y="4044814"/>
            <a:ext cx="1380498" cy="694289"/>
          </a:xfrm>
          <a:prstGeom prst="bentConnector4">
            <a:avLst>
              <a:gd name="adj1" fmla="val 16470"/>
              <a:gd name="adj2" fmla="val 13292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5DE37296-B01D-4F11-92AD-C42477649910}"/>
              </a:ext>
            </a:extLst>
          </p:cNvPr>
          <p:cNvCxnSpPr>
            <a:cxnSpLocks/>
            <a:stCxn id="107" idx="2"/>
            <a:endCxn id="106" idx="1"/>
          </p:cNvCxnSpPr>
          <p:nvPr/>
        </p:nvCxnSpPr>
        <p:spPr>
          <a:xfrm rot="16200000" flipH="1">
            <a:off x="4537387" y="2791245"/>
            <a:ext cx="394393" cy="104502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: 処理 72">
            <a:extLst>
              <a:ext uri="{FF2B5EF4-FFF2-40B4-BE49-F238E27FC236}">
                <a16:creationId xmlns:a16="http://schemas.microsoft.com/office/drawing/2014/main" id="{1528F7B4-12AF-4302-9F7A-D8027252A459}"/>
              </a:ext>
            </a:extLst>
          </p:cNvPr>
          <p:cNvSpPr/>
          <p:nvPr/>
        </p:nvSpPr>
        <p:spPr>
          <a:xfrm>
            <a:off x="728489" y="3836270"/>
            <a:ext cx="1851500" cy="4895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Time&gt;t+1</a:t>
            </a:r>
            <a:r>
              <a:rPr lang="ja-JP" altLang="en-US" sz="1400" dirty="0">
                <a:solidFill>
                  <a:schemeClr val="tx1"/>
                </a:solidFill>
              </a:rPr>
              <a:t>で</a:t>
            </a:r>
            <a:r>
              <a:rPr kumimoji="1" lang="ja-JP" altLang="en-US" sz="1400" dirty="0">
                <a:solidFill>
                  <a:schemeClr val="tx1"/>
                </a:solidFill>
              </a:rPr>
              <a:t>発生し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得る</a:t>
            </a:r>
            <a:r>
              <a:rPr kumimoji="1" lang="en-US" altLang="ja-JP" sz="1400" dirty="0">
                <a:solidFill>
                  <a:schemeClr val="tx1"/>
                </a:solidFill>
              </a:rPr>
              <a:t>RDE</a:t>
            </a:r>
            <a:r>
              <a:rPr kumimoji="1" lang="ja-JP" altLang="en-US" sz="1400" dirty="0">
                <a:solidFill>
                  <a:schemeClr val="tx1"/>
                </a:solidFill>
              </a:rPr>
              <a:t>を探索</a:t>
            </a: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CB3C5A9-668B-47E2-A65B-208816E6260F}"/>
              </a:ext>
            </a:extLst>
          </p:cNvPr>
          <p:cNvCxnSpPr>
            <a:cxnSpLocks/>
            <a:stCxn id="22" idx="2"/>
            <a:endCxn id="73" idx="0"/>
          </p:cNvCxnSpPr>
          <p:nvPr/>
        </p:nvCxnSpPr>
        <p:spPr>
          <a:xfrm flipH="1">
            <a:off x="1654239" y="3675154"/>
            <a:ext cx="1" cy="1611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フローチャート: 判断 84">
            <a:extLst>
              <a:ext uri="{FF2B5EF4-FFF2-40B4-BE49-F238E27FC236}">
                <a16:creationId xmlns:a16="http://schemas.microsoft.com/office/drawing/2014/main" id="{B99E10C1-6535-41C0-811B-ED24814B9FA8}"/>
              </a:ext>
            </a:extLst>
          </p:cNvPr>
          <p:cNvSpPr/>
          <p:nvPr/>
        </p:nvSpPr>
        <p:spPr>
          <a:xfrm>
            <a:off x="400395" y="4484569"/>
            <a:ext cx="2507690" cy="50906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発見できたか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DB00446C-5C7C-4245-9F6F-D5E042174244}"/>
              </a:ext>
            </a:extLst>
          </p:cNvPr>
          <p:cNvCxnSpPr>
            <a:cxnSpLocks/>
            <a:stCxn id="73" idx="2"/>
            <a:endCxn id="85" idx="0"/>
          </p:cNvCxnSpPr>
          <p:nvPr/>
        </p:nvCxnSpPr>
        <p:spPr>
          <a:xfrm>
            <a:off x="1654239" y="4325785"/>
            <a:ext cx="1" cy="158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フローチャート: 処理 88">
            <a:extLst>
              <a:ext uri="{FF2B5EF4-FFF2-40B4-BE49-F238E27FC236}">
                <a16:creationId xmlns:a16="http://schemas.microsoft.com/office/drawing/2014/main" id="{BCFA13E2-6058-45BE-9DDB-11A45E4505D0}"/>
              </a:ext>
            </a:extLst>
          </p:cNvPr>
          <p:cNvSpPr/>
          <p:nvPr/>
        </p:nvSpPr>
        <p:spPr>
          <a:xfrm>
            <a:off x="728489" y="5151339"/>
            <a:ext cx="1851500" cy="4895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Time&gt;t+2</a:t>
            </a:r>
            <a:r>
              <a:rPr lang="ja-JP" altLang="en-US" sz="1400" dirty="0">
                <a:solidFill>
                  <a:schemeClr val="tx1"/>
                </a:solidFill>
              </a:rPr>
              <a:t>で空き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のある駅を探索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0BD8619-E9D5-46A0-9717-4C9273AB49BE}"/>
              </a:ext>
            </a:extLst>
          </p:cNvPr>
          <p:cNvSpPr txBox="1"/>
          <p:nvPr/>
        </p:nvSpPr>
        <p:spPr>
          <a:xfrm>
            <a:off x="2496040" y="3114008"/>
            <a:ext cx="506616" cy="2667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kumimoji="1" lang="en-US" altLang="ja-JP" sz="1400" dirty="0"/>
              <a:t>NO</a:t>
            </a:r>
            <a:endParaRPr kumimoji="1" lang="ja-JP" altLang="en-US" sz="16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2FEAB85-6A72-4B3C-B197-59911F9DD670}"/>
              </a:ext>
            </a:extLst>
          </p:cNvPr>
          <p:cNvSpPr txBox="1"/>
          <p:nvPr/>
        </p:nvSpPr>
        <p:spPr>
          <a:xfrm>
            <a:off x="938056" y="3566157"/>
            <a:ext cx="506616" cy="2667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kumimoji="1" lang="en-US" altLang="ja-JP" sz="1400" dirty="0"/>
              <a:t>YES</a:t>
            </a:r>
            <a:endParaRPr kumimoji="1" lang="ja-JP" altLang="en-US" sz="16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5C4B797-9711-4E2C-A516-7D4E4F5CF80B}"/>
              </a:ext>
            </a:extLst>
          </p:cNvPr>
          <p:cNvSpPr txBox="1"/>
          <p:nvPr/>
        </p:nvSpPr>
        <p:spPr>
          <a:xfrm>
            <a:off x="938056" y="4884639"/>
            <a:ext cx="506616" cy="2667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kumimoji="1" lang="en-US" altLang="ja-JP" sz="1400" dirty="0"/>
              <a:t>NO</a:t>
            </a:r>
            <a:endParaRPr kumimoji="1" lang="ja-JP" altLang="en-US" sz="1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212D56A-0C9E-43E6-BCE1-2C0E88DDF1FF}"/>
              </a:ext>
            </a:extLst>
          </p:cNvPr>
          <p:cNvSpPr txBox="1"/>
          <p:nvPr/>
        </p:nvSpPr>
        <p:spPr>
          <a:xfrm>
            <a:off x="2496040" y="4405477"/>
            <a:ext cx="506616" cy="2667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kumimoji="1" lang="en-US" altLang="ja-JP" sz="1400" dirty="0"/>
              <a:t>YES</a:t>
            </a:r>
            <a:endParaRPr kumimoji="1" lang="ja-JP" altLang="en-US" sz="1600" dirty="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0CD19058-2B35-4F50-8FC6-53327A017FC1}"/>
              </a:ext>
            </a:extLst>
          </p:cNvPr>
          <p:cNvCxnSpPr>
            <a:cxnSpLocks/>
            <a:stCxn id="85" idx="2"/>
            <a:endCxn id="89" idx="0"/>
          </p:cNvCxnSpPr>
          <p:nvPr/>
        </p:nvCxnSpPr>
        <p:spPr>
          <a:xfrm flipH="1">
            <a:off x="1654239" y="4993636"/>
            <a:ext cx="1" cy="157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フローチャート: 判断 96">
            <a:extLst>
              <a:ext uri="{FF2B5EF4-FFF2-40B4-BE49-F238E27FC236}">
                <a16:creationId xmlns:a16="http://schemas.microsoft.com/office/drawing/2014/main" id="{63321253-86AD-4827-A2D8-FCC5411AF14E}"/>
              </a:ext>
            </a:extLst>
          </p:cNvPr>
          <p:cNvSpPr/>
          <p:nvPr/>
        </p:nvSpPr>
        <p:spPr>
          <a:xfrm>
            <a:off x="400395" y="5817667"/>
            <a:ext cx="2507690" cy="50906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発見できたか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670574D-9089-487C-BDBE-D26020C78184}"/>
              </a:ext>
            </a:extLst>
          </p:cNvPr>
          <p:cNvSpPr txBox="1"/>
          <p:nvPr/>
        </p:nvSpPr>
        <p:spPr>
          <a:xfrm>
            <a:off x="938056" y="6236847"/>
            <a:ext cx="506616" cy="2667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kumimoji="1" lang="en-US" altLang="ja-JP" sz="1400" dirty="0"/>
              <a:t>NO</a:t>
            </a:r>
            <a:endParaRPr kumimoji="1" lang="ja-JP" altLang="en-US" sz="1600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EF4B355-DB6E-409F-8129-66DCBF1AB023}"/>
              </a:ext>
            </a:extLst>
          </p:cNvPr>
          <p:cNvSpPr txBox="1"/>
          <p:nvPr/>
        </p:nvSpPr>
        <p:spPr>
          <a:xfrm>
            <a:off x="2496986" y="5743081"/>
            <a:ext cx="506616" cy="2667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kumimoji="1" lang="en-US" altLang="ja-JP" sz="1400" dirty="0"/>
              <a:t>YES</a:t>
            </a:r>
            <a:endParaRPr kumimoji="1" lang="ja-JP" altLang="en-US" sz="1600" dirty="0"/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A8CE1106-2A2F-4777-9C56-58D24F9CA661}"/>
              </a:ext>
            </a:extLst>
          </p:cNvPr>
          <p:cNvCxnSpPr>
            <a:cxnSpLocks/>
            <a:stCxn id="89" idx="2"/>
            <a:endCxn id="97" idx="0"/>
          </p:cNvCxnSpPr>
          <p:nvPr/>
        </p:nvCxnSpPr>
        <p:spPr>
          <a:xfrm>
            <a:off x="1654239" y="5640854"/>
            <a:ext cx="1" cy="1768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フローチャート: 処理 103">
            <a:extLst>
              <a:ext uri="{FF2B5EF4-FFF2-40B4-BE49-F238E27FC236}">
                <a16:creationId xmlns:a16="http://schemas.microsoft.com/office/drawing/2014/main" id="{5D383081-30EA-489D-B36A-433642C91781}"/>
              </a:ext>
            </a:extLst>
          </p:cNvPr>
          <p:cNvSpPr/>
          <p:nvPr/>
        </p:nvSpPr>
        <p:spPr>
          <a:xfrm>
            <a:off x="3286321" y="1879124"/>
            <a:ext cx="1851500" cy="4895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Time&gt;t+1</a:t>
            </a:r>
            <a:r>
              <a:rPr lang="ja-JP" altLang="en-US" sz="1400" dirty="0">
                <a:solidFill>
                  <a:schemeClr val="tx1"/>
                </a:solidFill>
              </a:rPr>
              <a:t>で</a:t>
            </a:r>
            <a:r>
              <a:rPr kumimoji="1" lang="ja-JP" altLang="en-US" sz="1400" dirty="0">
                <a:solidFill>
                  <a:schemeClr val="tx1"/>
                </a:solidFill>
              </a:rPr>
              <a:t>発生し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得る</a:t>
            </a:r>
            <a:r>
              <a:rPr kumimoji="1" lang="en-US" altLang="ja-JP" sz="1400" dirty="0">
                <a:solidFill>
                  <a:schemeClr val="tx1"/>
                </a:solidFill>
              </a:rPr>
              <a:t>RDE</a:t>
            </a:r>
            <a:r>
              <a:rPr kumimoji="1" lang="ja-JP" altLang="en-US" sz="1400" dirty="0">
                <a:solidFill>
                  <a:schemeClr val="tx1"/>
                </a:solidFill>
              </a:rPr>
              <a:t>を探索</a:t>
            </a:r>
          </a:p>
        </p:txBody>
      </p:sp>
      <p:sp>
        <p:nvSpPr>
          <p:cNvPr id="105" name="フローチャート: 判断 104">
            <a:extLst>
              <a:ext uri="{FF2B5EF4-FFF2-40B4-BE49-F238E27FC236}">
                <a16:creationId xmlns:a16="http://schemas.microsoft.com/office/drawing/2014/main" id="{A333DBFC-5F51-4BCB-9924-B301B4998FE0}"/>
              </a:ext>
            </a:extLst>
          </p:cNvPr>
          <p:cNvSpPr/>
          <p:nvPr/>
        </p:nvSpPr>
        <p:spPr>
          <a:xfrm>
            <a:off x="4929750" y="5077648"/>
            <a:ext cx="2507690" cy="50906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発見できたか</a:t>
            </a:r>
          </a:p>
        </p:txBody>
      </p:sp>
      <p:sp>
        <p:nvSpPr>
          <p:cNvPr id="106" name="フローチャート: 処理 105">
            <a:extLst>
              <a:ext uri="{FF2B5EF4-FFF2-40B4-BE49-F238E27FC236}">
                <a16:creationId xmlns:a16="http://schemas.microsoft.com/office/drawing/2014/main" id="{546425B3-BA82-4F97-B323-59E1345E46B0}"/>
              </a:ext>
            </a:extLst>
          </p:cNvPr>
          <p:cNvSpPr/>
          <p:nvPr/>
        </p:nvSpPr>
        <p:spPr>
          <a:xfrm>
            <a:off x="5257096" y="3266197"/>
            <a:ext cx="1851500" cy="4895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Time&gt;t+1</a:t>
            </a:r>
            <a:r>
              <a:rPr lang="ja-JP" altLang="en-US" sz="1400" dirty="0">
                <a:solidFill>
                  <a:schemeClr val="tx1"/>
                </a:solidFill>
              </a:rPr>
              <a:t>で空きが</a:t>
            </a:r>
            <a:r>
              <a:rPr lang="en-US" altLang="ja-JP" sz="1400" dirty="0">
                <a:solidFill>
                  <a:schemeClr val="tx1"/>
                </a:solidFill>
              </a:rPr>
              <a:t>1</a:t>
            </a:r>
            <a:r>
              <a:rPr lang="ja-JP" altLang="en-US" sz="1400" dirty="0">
                <a:solidFill>
                  <a:schemeClr val="tx1"/>
                </a:solidFill>
              </a:rPr>
              <a:t>つ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できる駅を探索</a:t>
            </a:r>
          </a:p>
        </p:txBody>
      </p:sp>
      <p:sp>
        <p:nvSpPr>
          <p:cNvPr id="107" name="フローチャート: 判断 106">
            <a:extLst>
              <a:ext uri="{FF2B5EF4-FFF2-40B4-BE49-F238E27FC236}">
                <a16:creationId xmlns:a16="http://schemas.microsoft.com/office/drawing/2014/main" id="{57703679-1C01-4E64-9767-F67AEC0530DD}"/>
              </a:ext>
            </a:extLst>
          </p:cNvPr>
          <p:cNvSpPr/>
          <p:nvPr/>
        </p:nvSpPr>
        <p:spPr>
          <a:xfrm>
            <a:off x="2958226" y="2607495"/>
            <a:ext cx="2507690" cy="50906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発見できたか</a:t>
            </a:r>
          </a:p>
        </p:txBody>
      </p:sp>
      <p:sp>
        <p:nvSpPr>
          <p:cNvPr id="108" name="フローチャート: 端子 107">
            <a:extLst>
              <a:ext uri="{FF2B5EF4-FFF2-40B4-BE49-F238E27FC236}">
                <a16:creationId xmlns:a16="http://schemas.microsoft.com/office/drawing/2014/main" id="{582FA654-9DA2-487B-9F19-5FBBCF4C39CC}"/>
              </a:ext>
            </a:extLst>
          </p:cNvPr>
          <p:cNvSpPr/>
          <p:nvPr/>
        </p:nvSpPr>
        <p:spPr>
          <a:xfrm>
            <a:off x="7310169" y="6115889"/>
            <a:ext cx="1683601" cy="344889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終了</a:t>
            </a:r>
          </a:p>
        </p:txBody>
      </p:sp>
      <p:sp>
        <p:nvSpPr>
          <p:cNvPr id="109" name="フローチャート: 判断 108">
            <a:extLst>
              <a:ext uri="{FF2B5EF4-FFF2-40B4-BE49-F238E27FC236}">
                <a16:creationId xmlns:a16="http://schemas.microsoft.com/office/drawing/2014/main" id="{2CC52227-B691-411C-9E29-E3FE0A3ED8C5}"/>
              </a:ext>
            </a:extLst>
          </p:cNvPr>
          <p:cNvSpPr/>
          <p:nvPr/>
        </p:nvSpPr>
        <p:spPr>
          <a:xfrm>
            <a:off x="4279345" y="6047662"/>
            <a:ext cx="2507690" cy="50906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試行時間終了</a:t>
            </a:r>
          </a:p>
        </p:txBody>
      </p:sp>
      <p:sp>
        <p:nvSpPr>
          <p:cNvPr id="110" name="フローチャート: 処理 109">
            <a:extLst>
              <a:ext uri="{FF2B5EF4-FFF2-40B4-BE49-F238E27FC236}">
                <a16:creationId xmlns:a16="http://schemas.microsoft.com/office/drawing/2014/main" id="{E1A2E564-FDF1-47F4-9F9E-D81A8FFC4ED9}"/>
              </a:ext>
            </a:extLst>
          </p:cNvPr>
          <p:cNvSpPr/>
          <p:nvPr/>
        </p:nvSpPr>
        <p:spPr>
          <a:xfrm>
            <a:off x="6140081" y="4150312"/>
            <a:ext cx="1851500" cy="4895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</a:t>
            </a:r>
            <a:r>
              <a:rPr kumimoji="1" lang="ja-JP" altLang="en-US" sz="1400" dirty="0">
                <a:solidFill>
                  <a:schemeClr val="tx1"/>
                </a:solidFill>
              </a:rPr>
              <a:t>を更新</a:t>
            </a:r>
          </a:p>
        </p:txBody>
      </p:sp>
      <p:sp>
        <p:nvSpPr>
          <p:cNvPr id="111" name="フローチャート: 処理 110">
            <a:extLst>
              <a:ext uri="{FF2B5EF4-FFF2-40B4-BE49-F238E27FC236}">
                <a16:creationId xmlns:a16="http://schemas.microsoft.com/office/drawing/2014/main" id="{A0BD8FA7-5EAB-47BD-9BCB-320619CBE6A9}"/>
              </a:ext>
            </a:extLst>
          </p:cNvPr>
          <p:cNvSpPr/>
          <p:nvPr/>
        </p:nvSpPr>
        <p:spPr>
          <a:xfrm>
            <a:off x="2776304" y="5390506"/>
            <a:ext cx="1851500" cy="4895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行列を更新</a:t>
            </a:r>
          </a:p>
        </p:txBody>
      </p:sp>
      <p:sp>
        <p:nvSpPr>
          <p:cNvPr id="112" name="フローチャート: 処理 111">
            <a:extLst>
              <a:ext uri="{FF2B5EF4-FFF2-40B4-BE49-F238E27FC236}">
                <a16:creationId xmlns:a16="http://schemas.microsoft.com/office/drawing/2014/main" id="{5E71A607-8A50-4788-B478-43EA3FF7C5A3}"/>
              </a:ext>
            </a:extLst>
          </p:cNvPr>
          <p:cNvSpPr/>
          <p:nvPr/>
        </p:nvSpPr>
        <p:spPr>
          <a:xfrm>
            <a:off x="3362833" y="4044814"/>
            <a:ext cx="1851500" cy="4895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最適パスを計算し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Path_list</a:t>
            </a:r>
            <a:r>
              <a:rPr lang="ja-JP" altLang="en-US" sz="1400" dirty="0">
                <a:solidFill>
                  <a:schemeClr val="tx1"/>
                </a:solidFill>
              </a:rPr>
              <a:t>に追加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フローチャート: 処理 112">
            <a:extLst>
              <a:ext uri="{FF2B5EF4-FFF2-40B4-BE49-F238E27FC236}">
                <a16:creationId xmlns:a16="http://schemas.microsoft.com/office/drawing/2014/main" id="{4082F31E-4D87-45B8-A319-64F7AC644C79}"/>
              </a:ext>
            </a:extLst>
          </p:cNvPr>
          <p:cNvSpPr/>
          <p:nvPr/>
        </p:nvSpPr>
        <p:spPr>
          <a:xfrm>
            <a:off x="7489761" y="5114346"/>
            <a:ext cx="1851500" cy="4895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実行可能なパスなし</a:t>
            </a: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C0493D64-6EE7-4FC7-9834-1B28080674D3}"/>
              </a:ext>
            </a:extLst>
          </p:cNvPr>
          <p:cNvCxnSpPr>
            <a:cxnSpLocks/>
            <a:stCxn id="97" idx="3"/>
            <a:endCxn id="112" idx="1"/>
          </p:cNvCxnSpPr>
          <p:nvPr/>
        </p:nvCxnSpPr>
        <p:spPr>
          <a:xfrm flipV="1">
            <a:off x="2908085" y="4289572"/>
            <a:ext cx="454748" cy="1782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21D6F21B-92EE-418D-9AEA-FD7E6A87919E}"/>
              </a:ext>
            </a:extLst>
          </p:cNvPr>
          <p:cNvCxnSpPr>
            <a:cxnSpLocks/>
            <a:stCxn id="106" idx="2"/>
            <a:endCxn id="112" idx="0"/>
          </p:cNvCxnSpPr>
          <p:nvPr/>
        </p:nvCxnSpPr>
        <p:spPr>
          <a:xfrm flipH="1">
            <a:off x="4288583" y="3755712"/>
            <a:ext cx="1894263" cy="289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コネクタ: カギ線 125">
            <a:extLst>
              <a:ext uri="{FF2B5EF4-FFF2-40B4-BE49-F238E27FC236}">
                <a16:creationId xmlns:a16="http://schemas.microsoft.com/office/drawing/2014/main" id="{25DF7AB2-FAD6-4A39-8587-76EDF0831867}"/>
              </a:ext>
            </a:extLst>
          </p:cNvPr>
          <p:cNvCxnSpPr>
            <a:cxnSpLocks/>
            <a:stCxn id="105" idx="1"/>
            <a:endCxn id="112" idx="3"/>
          </p:cNvCxnSpPr>
          <p:nvPr/>
        </p:nvCxnSpPr>
        <p:spPr>
          <a:xfrm rot="10800000" flipH="1">
            <a:off x="4929749" y="4289572"/>
            <a:ext cx="284583" cy="1042610"/>
          </a:xfrm>
          <a:prstGeom prst="bentConnector5">
            <a:avLst>
              <a:gd name="adj1" fmla="val -80328"/>
              <a:gd name="adj2" fmla="val 50469"/>
              <a:gd name="adj3" fmla="val 18032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7DE709B8-64EF-49C5-A1F5-04CCC8E22620}"/>
              </a:ext>
            </a:extLst>
          </p:cNvPr>
          <p:cNvCxnSpPr>
            <a:cxnSpLocks/>
            <a:endCxn id="112" idx="3"/>
          </p:cNvCxnSpPr>
          <p:nvPr/>
        </p:nvCxnSpPr>
        <p:spPr>
          <a:xfrm flipH="1">
            <a:off x="5214333" y="4289572"/>
            <a:ext cx="3532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3CEB809F-98A8-4579-9D07-583F5F6C569A}"/>
              </a:ext>
            </a:extLst>
          </p:cNvPr>
          <p:cNvCxnSpPr>
            <a:cxnSpLocks/>
            <a:stCxn id="22" idx="3"/>
            <a:endCxn id="104" idx="1"/>
          </p:cNvCxnSpPr>
          <p:nvPr/>
        </p:nvCxnSpPr>
        <p:spPr>
          <a:xfrm flipV="1">
            <a:off x="2908085" y="2123882"/>
            <a:ext cx="378236" cy="1296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473C39C4-5E2A-4FEF-B9C2-39F4898DF095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4212071" y="2368639"/>
            <a:ext cx="0" cy="2388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コネクタ: カギ線 141">
            <a:extLst>
              <a:ext uri="{FF2B5EF4-FFF2-40B4-BE49-F238E27FC236}">
                <a16:creationId xmlns:a16="http://schemas.microsoft.com/office/drawing/2014/main" id="{73235CDE-5623-4EDF-9922-99E7E2397DF8}"/>
              </a:ext>
            </a:extLst>
          </p:cNvPr>
          <p:cNvCxnSpPr>
            <a:cxnSpLocks/>
            <a:stCxn id="104" idx="3"/>
            <a:endCxn id="113" idx="0"/>
          </p:cNvCxnSpPr>
          <p:nvPr/>
        </p:nvCxnSpPr>
        <p:spPr>
          <a:xfrm>
            <a:off x="5137821" y="2123882"/>
            <a:ext cx="3277690" cy="299046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BDF7A402-CB5A-449F-BB4E-FCECD9AB780D}"/>
              </a:ext>
            </a:extLst>
          </p:cNvPr>
          <p:cNvCxnSpPr>
            <a:cxnSpLocks/>
            <a:stCxn id="113" idx="2"/>
            <a:endCxn id="108" idx="0"/>
          </p:cNvCxnSpPr>
          <p:nvPr/>
        </p:nvCxnSpPr>
        <p:spPr>
          <a:xfrm flipH="1">
            <a:off x="8151970" y="5603861"/>
            <a:ext cx="263541" cy="512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コネクタ: カギ線 148">
            <a:extLst>
              <a:ext uri="{FF2B5EF4-FFF2-40B4-BE49-F238E27FC236}">
                <a16:creationId xmlns:a16="http://schemas.microsoft.com/office/drawing/2014/main" id="{03278B83-5382-4A0A-81DA-3DE0E3EA30F9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6787035" y="6288334"/>
            <a:ext cx="523134" cy="138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コネクタ: カギ線 156">
            <a:extLst>
              <a:ext uri="{FF2B5EF4-FFF2-40B4-BE49-F238E27FC236}">
                <a16:creationId xmlns:a16="http://schemas.microsoft.com/office/drawing/2014/main" id="{66D03782-505E-48F2-B9B5-A8EF3ABD4F70}"/>
              </a:ext>
            </a:extLst>
          </p:cNvPr>
          <p:cNvCxnSpPr>
            <a:cxnSpLocks/>
            <a:stCxn id="18" idx="3"/>
            <a:endCxn id="109" idx="1"/>
          </p:cNvCxnSpPr>
          <p:nvPr/>
        </p:nvCxnSpPr>
        <p:spPr>
          <a:xfrm>
            <a:off x="2579990" y="2762931"/>
            <a:ext cx="1699355" cy="35392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508B2045-0B2E-4AAE-BD39-90084F9FF1AC}"/>
              </a:ext>
            </a:extLst>
          </p:cNvPr>
          <p:cNvCxnSpPr>
            <a:cxnSpLocks/>
            <a:stCxn id="110" idx="2"/>
            <a:endCxn id="109" idx="0"/>
          </p:cNvCxnSpPr>
          <p:nvPr/>
        </p:nvCxnSpPr>
        <p:spPr>
          <a:xfrm flipH="1">
            <a:off x="5533190" y="4639827"/>
            <a:ext cx="1532641" cy="1407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38D24744-FECA-4138-A8D5-00279AF955D2}"/>
              </a:ext>
            </a:extLst>
          </p:cNvPr>
          <p:cNvCxnSpPr>
            <a:cxnSpLocks/>
            <a:stCxn id="111" idx="2"/>
            <a:endCxn id="110" idx="0"/>
          </p:cNvCxnSpPr>
          <p:nvPr/>
        </p:nvCxnSpPr>
        <p:spPr>
          <a:xfrm flipV="1">
            <a:off x="3702054" y="4150312"/>
            <a:ext cx="3363777" cy="17297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AA7A0B3F-53FB-48FD-B3FD-E3E621A6960B}"/>
              </a:ext>
            </a:extLst>
          </p:cNvPr>
          <p:cNvCxnSpPr>
            <a:cxnSpLocks/>
            <a:stCxn id="112" idx="2"/>
            <a:endCxn id="111" idx="0"/>
          </p:cNvCxnSpPr>
          <p:nvPr/>
        </p:nvCxnSpPr>
        <p:spPr>
          <a:xfrm flipH="1">
            <a:off x="3702054" y="4534329"/>
            <a:ext cx="586529" cy="856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F50534DD-F313-482D-B8E8-75D367EB48FC}"/>
              </a:ext>
            </a:extLst>
          </p:cNvPr>
          <p:cNvCxnSpPr>
            <a:cxnSpLocks/>
            <a:stCxn id="97" idx="2"/>
            <a:endCxn id="110" idx="1"/>
          </p:cNvCxnSpPr>
          <p:nvPr/>
        </p:nvCxnSpPr>
        <p:spPr>
          <a:xfrm flipV="1">
            <a:off x="1654240" y="4395070"/>
            <a:ext cx="4485841" cy="1931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979BC748-815D-4D60-94C9-28E15C0F7839}"/>
              </a:ext>
            </a:extLst>
          </p:cNvPr>
          <p:cNvCxnSpPr>
            <a:cxnSpLocks/>
            <a:stCxn id="105" idx="2"/>
            <a:endCxn id="110" idx="3"/>
          </p:cNvCxnSpPr>
          <p:nvPr/>
        </p:nvCxnSpPr>
        <p:spPr>
          <a:xfrm flipV="1">
            <a:off x="6183595" y="4395070"/>
            <a:ext cx="1807986" cy="1191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24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1E7C4-7DDD-4F27-8B2A-36962BCF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研究手法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AC928F-3121-4CE3-B846-6B142250AD8F}"/>
              </a:ext>
            </a:extLst>
          </p:cNvPr>
          <p:cNvSpPr txBox="1"/>
          <p:nvPr/>
        </p:nvSpPr>
        <p:spPr>
          <a:xfrm>
            <a:off x="-36113" y="775195"/>
            <a:ext cx="3322434" cy="5186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シミュレーション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68CE8E76-5740-48D6-A437-0911CEBFAC9A}"/>
              </a:ext>
            </a:extLst>
          </p:cNvPr>
          <p:cNvSpPr/>
          <p:nvPr/>
        </p:nvSpPr>
        <p:spPr>
          <a:xfrm>
            <a:off x="1124811" y="1394844"/>
            <a:ext cx="1683601" cy="344889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開始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14D9215-997D-4A14-800E-54782700CCA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966611" y="1739733"/>
            <a:ext cx="1" cy="245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EF0CBF3C-8EB7-4325-95A3-760EC5E2702F}"/>
              </a:ext>
            </a:extLst>
          </p:cNvPr>
          <p:cNvSpPr/>
          <p:nvPr/>
        </p:nvSpPr>
        <p:spPr>
          <a:xfrm>
            <a:off x="1040861" y="1984779"/>
            <a:ext cx="1851500" cy="4895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HTTP</a:t>
            </a:r>
            <a:r>
              <a:rPr kumimoji="1" lang="ja-JP" altLang="en-US" sz="1400" dirty="0">
                <a:solidFill>
                  <a:schemeClr val="tx1"/>
                </a:solidFill>
              </a:rPr>
              <a:t>リクエストを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作成</a:t>
            </a:r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01333646-B99C-484B-96B3-CCBF0D119331}"/>
              </a:ext>
            </a:extLst>
          </p:cNvPr>
          <p:cNvSpPr/>
          <p:nvPr/>
        </p:nvSpPr>
        <p:spPr>
          <a:xfrm>
            <a:off x="1040861" y="2719341"/>
            <a:ext cx="1851500" cy="4895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NAVITIME API</a:t>
            </a:r>
            <a:r>
              <a:rPr kumimoji="1" lang="ja-JP" altLang="en-US" sz="1400" dirty="0">
                <a:solidFill>
                  <a:schemeClr val="tx1"/>
                </a:solidFill>
              </a:rPr>
              <a:t>に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アクセス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D77B93C-76C5-4664-A90E-7BCB580529B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1966611" y="2474294"/>
            <a:ext cx="0" cy="245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09D07D94-6B42-4C8C-AA26-2EC4A51621AC}"/>
              </a:ext>
            </a:extLst>
          </p:cNvPr>
          <p:cNvSpPr/>
          <p:nvPr/>
        </p:nvSpPr>
        <p:spPr>
          <a:xfrm>
            <a:off x="1040861" y="3447659"/>
            <a:ext cx="1851500" cy="4895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JSON</a:t>
            </a:r>
            <a:r>
              <a:rPr kumimoji="1" lang="ja-JP" altLang="en-US" sz="1400" dirty="0">
                <a:solidFill>
                  <a:schemeClr val="tx1"/>
                </a:solidFill>
              </a:rPr>
              <a:t>レスポンス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を受け取り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4E91D95-19D1-4924-A1F9-E8576653A9D8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966611" y="3208856"/>
            <a:ext cx="0" cy="23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EE178DC-79F9-4ABB-AF61-8F01B0E25C88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966611" y="3937174"/>
            <a:ext cx="0" cy="245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92F94401-E542-485F-8FDE-A7317BFA139A}"/>
              </a:ext>
            </a:extLst>
          </p:cNvPr>
          <p:cNvSpPr/>
          <p:nvPr/>
        </p:nvSpPr>
        <p:spPr>
          <a:xfrm>
            <a:off x="1040861" y="4182221"/>
            <a:ext cx="1851500" cy="4895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データ作成</a:t>
            </a: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41EEC943-50F7-49BF-8DE5-66AFA9FF23E2}"/>
              </a:ext>
            </a:extLst>
          </p:cNvPr>
          <p:cNvSpPr/>
          <p:nvPr/>
        </p:nvSpPr>
        <p:spPr>
          <a:xfrm>
            <a:off x="1040861" y="4916783"/>
            <a:ext cx="1851500" cy="4895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各パラメータ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を設定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CCCD08F-6D63-4945-B9A0-2A9861B5FDCC}"/>
              </a:ext>
            </a:extLst>
          </p:cNvPr>
          <p:cNvCxnSpPr>
            <a:cxnSpLocks/>
          </p:cNvCxnSpPr>
          <p:nvPr/>
        </p:nvCxnSpPr>
        <p:spPr>
          <a:xfrm>
            <a:off x="1962434" y="4671736"/>
            <a:ext cx="0" cy="245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>
            <a:extLst>
              <a:ext uri="{FF2B5EF4-FFF2-40B4-BE49-F238E27FC236}">
                <a16:creationId xmlns:a16="http://schemas.microsoft.com/office/drawing/2014/main" id="{827B66DC-DBCB-40EB-87D3-C8AF21AECCA6}"/>
              </a:ext>
            </a:extLst>
          </p:cNvPr>
          <p:cNvSpPr/>
          <p:nvPr/>
        </p:nvSpPr>
        <p:spPr>
          <a:xfrm>
            <a:off x="1040861" y="5651345"/>
            <a:ext cx="1851500" cy="4895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各パラメータ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を設定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B0FF0D7-980C-4404-9D87-BE607E9A2A5C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1966611" y="5406298"/>
            <a:ext cx="0" cy="245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4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517E7-61E9-4D3C-A1A3-D47F352B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4" name="角丸四角形 5">
            <a:extLst>
              <a:ext uri="{FF2B5EF4-FFF2-40B4-BE49-F238E27FC236}">
                <a16:creationId xmlns:a16="http://schemas.microsoft.com/office/drawing/2014/main" id="{8267EF5C-9A43-4220-960B-27B7C9C40DD0}"/>
              </a:ext>
            </a:extLst>
          </p:cNvPr>
          <p:cNvSpPr/>
          <p:nvPr/>
        </p:nvSpPr>
        <p:spPr>
          <a:xfrm>
            <a:off x="222025" y="2196885"/>
            <a:ext cx="8507366" cy="2891945"/>
          </a:xfrm>
          <a:prstGeom prst="roundRect">
            <a:avLst>
              <a:gd name="adj" fmla="val 56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ja-JP" altLang="en-US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41CE4A-8475-466D-A3C1-F8FF5C8ACFE8}"/>
              </a:ext>
            </a:extLst>
          </p:cNvPr>
          <p:cNvSpPr txBox="1"/>
          <p:nvPr/>
        </p:nvSpPr>
        <p:spPr>
          <a:xfrm>
            <a:off x="471388" y="2464915"/>
            <a:ext cx="6684775" cy="454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API</a:t>
            </a: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を用いた入力データの作成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9225576-8E2E-444F-8708-C3696706D4DB}"/>
              </a:ext>
            </a:extLst>
          </p:cNvPr>
          <p:cNvSpPr txBox="1"/>
          <p:nvPr/>
        </p:nvSpPr>
        <p:spPr>
          <a:xfrm>
            <a:off x="471388" y="3379314"/>
            <a:ext cx="6730222" cy="5338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・移動時間を考慮しないシミュレーション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ADDBCE-8C0A-46E0-BAEC-B6953CC23407}"/>
              </a:ext>
            </a:extLst>
          </p:cNvPr>
          <p:cNvSpPr txBox="1"/>
          <p:nvPr/>
        </p:nvSpPr>
        <p:spPr>
          <a:xfrm>
            <a:off x="471388" y="4320335"/>
            <a:ext cx="6434888" cy="5338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・利用者による再配置なしでのシミュレーションの実行</a:t>
            </a:r>
            <a:endParaRPr kumimoji="1" lang="ja-JP" altLang="en-US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16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16651</TotalTime>
  <Words>349</Words>
  <Application>Microsoft Office PowerPoint</Application>
  <PresentationFormat>画面に合わせる (4:3)</PresentationFormat>
  <Paragraphs>106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Impact</vt:lpstr>
      <vt:lpstr>Office テーマ</vt:lpstr>
      <vt:lpstr>ユーザ再配置を導入したワンウェイ型カーシェアリングの再配置最適化</vt:lpstr>
      <vt:lpstr>システム構成図</vt:lpstr>
      <vt:lpstr>PowerPoint プレゼンテーション</vt:lpstr>
      <vt:lpstr>PowerPoint プレゼンテーション</vt:lpstr>
      <vt:lpstr>PowerPoint プレゼンテーション</vt:lpstr>
      <vt:lpstr>研究目的</vt:lpstr>
      <vt:lpstr>研究手法</vt:lpstr>
      <vt:lpstr>研究手法</vt:lpstr>
      <vt:lpstr>今後の予定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Daisaku Senoo</dc:creator>
  <cp:lastModifiedBy>関 倖太郎</cp:lastModifiedBy>
  <cp:revision>166</cp:revision>
  <dcterms:created xsi:type="dcterms:W3CDTF">2018-01-30T05:51:03Z</dcterms:created>
  <dcterms:modified xsi:type="dcterms:W3CDTF">2019-07-05T20:47:52Z</dcterms:modified>
</cp:coreProperties>
</file>