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92" r:id="rId3"/>
    <p:sldId id="300" r:id="rId4"/>
    <p:sldId id="293" r:id="rId5"/>
    <p:sldId id="294" r:id="rId6"/>
    <p:sldId id="304" r:id="rId7"/>
    <p:sldId id="309" r:id="rId8"/>
    <p:sldId id="302" r:id="rId9"/>
    <p:sldId id="310" r:id="rId10"/>
    <p:sldId id="296" r:id="rId11"/>
    <p:sldId id="297" r:id="rId12"/>
    <p:sldId id="299" r:id="rId13"/>
    <p:sldId id="308" r:id="rId14"/>
    <p:sldId id="29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304"/>
            <p14:sldId id="309"/>
            <p14:sldId id="302"/>
            <p14:sldId id="310"/>
            <p14:sldId id="296"/>
            <p14:sldId id="297"/>
            <p14:sldId id="299"/>
            <p14:sldId id="308"/>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3"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16E101"/>
    <a:srgbClr val="37FE22"/>
    <a:srgbClr val="FFCCCC"/>
    <a:srgbClr val="F2F2F2"/>
    <a:srgbClr val="FF7C80"/>
    <a:srgbClr val="3F5959"/>
    <a:srgbClr val="063559"/>
    <a:srgbClr val="F3D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6" autoAdjust="0"/>
    <p:restoredTop sz="94660"/>
  </p:normalViewPr>
  <p:slideViewPr>
    <p:cSldViewPr snapToGrid="0">
      <p:cViewPr>
        <p:scale>
          <a:sx n="80" d="100"/>
          <a:sy n="80" d="100"/>
        </p:scale>
        <p:origin x="930"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60D4C-139F-479A-901E-76AD5914F71A}" type="datetimeFigureOut">
              <a:rPr kumimoji="1" lang="ja-JP" altLang="en-US" smtClean="0"/>
              <a:t>2019/7/6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BCAF3-B106-44C6-B80D-2005E241AB41}" type="slidenum">
              <a:rPr kumimoji="1" lang="ja-JP" altLang="en-US" smtClean="0"/>
              <a:t>‹#›</a:t>
            </a:fld>
            <a:endParaRPr kumimoji="1" lang="ja-JP" altLang="en-US"/>
          </a:p>
        </p:txBody>
      </p:sp>
    </p:spTree>
    <p:extLst>
      <p:ext uri="{BB962C8B-B14F-4D97-AF65-F5344CB8AC3E}">
        <p14:creationId xmlns:p14="http://schemas.microsoft.com/office/powerpoint/2010/main" val="229829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3215840" y="3352055"/>
            <a:ext cx="5494997"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最適システムデザイン研究室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6" name="Slide Number Placeholder 5"/>
          <p:cNvSpPr>
            <a:spLocks noGrp="1"/>
          </p:cNvSpPr>
          <p:nvPr>
            <p:ph type="sldNum" sz="quarter" idx="12"/>
          </p:nvPr>
        </p:nvSpPr>
        <p:spPr>
          <a:xfrm>
            <a:off x="8381698" y="276968"/>
            <a:ext cx="2057400" cy="365125"/>
          </a:xfrm>
          <a:prstGeom prst="rect">
            <a:avLst/>
          </a:prstGeom>
        </p:spPr>
        <p:txBody>
          <a:bodyPr/>
          <a:lstStyle>
            <a:lvl1pPr>
              <a:defRPr sz="2000">
                <a:solidFill>
                  <a:schemeClr val="bg1"/>
                </a:solidFill>
                <a:latin typeface="Times New Roman" panose="02020603050405020304" pitchFamily="18" charset="0"/>
                <a:cs typeface="Times New Roman" panose="02020603050405020304" pitchFamily="18" charset="0"/>
              </a:defRPr>
            </a:lvl1pPr>
          </a:lstStyle>
          <a:p>
            <a:fld id="{75E5AEAD-DEBE-49E6-AC87-DB95C1F69E6A}" type="slidenum">
              <a:rPr lang="ja-JP" altLang="en-US" smtClean="0"/>
              <a:pPr/>
              <a:t>‹#›</a:t>
            </a:fld>
            <a:r>
              <a:rPr lang="en-US" altLang="ja-JP" sz="1800" dirty="0"/>
              <a:t>/12</a:t>
            </a:r>
            <a:endParaRPr lang="ja-JP" alt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0.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6.png"/><Relationship Id="rId5" Type="http://schemas.openxmlformats.org/officeDocument/2006/relationships/image" Target="../media/image120.png"/><Relationship Id="rId10" Type="http://schemas.openxmlformats.org/officeDocument/2006/relationships/image" Target="../media/image7.jpeg"/><Relationship Id="rId4" Type="http://schemas.openxmlformats.org/officeDocument/2006/relationships/image" Target="../media/image110.png"/><Relationship Id="rId9"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sv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3.wdp"/><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2838" y="1505068"/>
            <a:ext cx="7872506" cy="1207470"/>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619069" y="3511634"/>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271912" y="2955921"/>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146111" y="5614584"/>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421288" y="5553680"/>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707790" y="4395975"/>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532477" y="3766160"/>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557462" y="5081567"/>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5965919" y="4432098"/>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024579" y="3943208"/>
            <a:ext cx="3119421" cy="1451342"/>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ステーション間の</a:t>
            </a:r>
            <a:endParaRPr kumimoji="1" lang="en-US" altLang="ja-JP" sz="2400" dirty="0">
              <a:solidFill>
                <a:srgbClr val="FF0000"/>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移動時間</a:t>
            </a:r>
            <a:r>
              <a:rPr lang="en-US" altLang="ja-JP" sz="2400" dirty="0">
                <a:solidFill>
                  <a:srgbClr val="FF0000"/>
                </a:solidFill>
                <a:latin typeface="ＭＳ Ｐゴシック" panose="020B0600070205080204" pitchFamily="50" charset="-128"/>
                <a:ea typeface="ＭＳ Ｐゴシック" panose="020B0600070205080204" pitchFamily="50" charset="-128"/>
              </a:rPr>
              <a:t>:57</a:t>
            </a:r>
            <a:r>
              <a:rPr lang="ja-JP" altLang="en-US" sz="2400" dirty="0">
                <a:solidFill>
                  <a:srgbClr val="FF0000"/>
                </a:solidFill>
                <a:latin typeface="ＭＳ Ｐゴシック" panose="020B0600070205080204" pitchFamily="50" charset="-128"/>
                <a:ea typeface="ＭＳ Ｐゴシック" panose="020B0600070205080204" pitchFamily="50" charset="-128"/>
              </a:rPr>
              <a:t>分</a:t>
            </a:r>
            <a:endParaRPr lang="en-US" altLang="ja-JP" sz="2400" dirty="0">
              <a:solidFill>
                <a:srgbClr val="FF0000"/>
              </a:solidFill>
              <a:latin typeface="ＭＳ Ｐゴシック" panose="020B0600070205080204" pitchFamily="50" charset="-128"/>
              <a:ea typeface="ＭＳ Ｐゴシック" panose="020B0600070205080204" pitchFamily="50" charset="-128"/>
            </a:endParaRPr>
          </a:p>
        </p:txBody>
      </p:sp>
      <p:sp>
        <p:nvSpPr>
          <p:cNvPr id="56" name="矢印: 右 55">
            <a:extLst>
              <a:ext uri="{FF2B5EF4-FFF2-40B4-BE49-F238E27FC236}">
                <a16:creationId xmlns:a16="http://schemas.microsoft.com/office/drawing/2014/main" id="{DEFFFA8F-671D-45CD-981B-AC4C9F729815}"/>
              </a:ext>
            </a:extLst>
          </p:cNvPr>
          <p:cNvSpPr/>
          <p:nvPr/>
        </p:nvSpPr>
        <p:spPr>
          <a:xfrm rot="19835661">
            <a:off x="2585702" y="3489948"/>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pic>
        <p:nvPicPr>
          <p:cNvPr id="63" name="図 62">
            <a:extLst>
              <a:ext uri="{FF2B5EF4-FFF2-40B4-BE49-F238E27FC236}">
                <a16:creationId xmlns:a16="http://schemas.microsoft.com/office/drawing/2014/main" id="{B6118C53-BD20-4BFA-BCB8-6983FC5985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773" y="5141848"/>
            <a:ext cx="612000" cy="612000"/>
          </a:xfrm>
          <a:prstGeom prst="rect">
            <a:avLst/>
          </a:prstGeom>
        </p:spPr>
      </p:pic>
      <p:pic>
        <p:nvPicPr>
          <p:cNvPr id="64" name="図 63">
            <a:extLst>
              <a:ext uri="{FF2B5EF4-FFF2-40B4-BE49-F238E27FC236}">
                <a16:creationId xmlns:a16="http://schemas.microsoft.com/office/drawing/2014/main" id="{1E617557-7F58-4619-9D35-3637496503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559" y="3936257"/>
            <a:ext cx="612000" cy="612000"/>
          </a:xfrm>
          <a:prstGeom prst="rect">
            <a:avLst/>
          </a:prstGeom>
        </p:spPr>
      </p:pic>
      <p:pic>
        <p:nvPicPr>
          <p:cNvPr id="65" name="図 64">
            <a:extLst>
              <a:ext uri="{FF2B5EF4-FFF2-40B4-BE49-F238E27FC236}">
                <a16:creationId xmlns:a16="http://schemas.microsoft.com/office/drawing/2014/main" id="{933A52D3-A72A-477B-BB43-9F5BDC8EED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1" y="3731196"/>
            <a:ext cx="612000" cy="612000"/>
          </a:xfrm>
          <a:prstGeom prst="rect">
            <a:avLst/>
          </a:prstGeom>
        </p:spPr>
      </p:pic>
      <p:sp>
        <p:nvSpPr>
          <p:cNvPr id="3" name="テキスト ボックス 2">
            <a:extLst>
              <a:ext uri="{FF2B5EF4-FFF2-40B4-BE49-F238E27FC236}">
                <a16:creationId xmlns:a16="http://schemas.microsoft.com/office/drawing/2014/main" id="{83D91D60-BD16-41F1-AF9D-B90C04F4132C}"/>
              </a:ext>
            </a:extLst>
          </p:cNvPr>
          <p:cNvSpPr txBox="1"/>
          <p:nvPr/>
        </p:nvSpPr>
        <p:spPr>
          <a:xfrm>
            <a:off x="1168476" y="5615752"/>
            <a:ext cx="1590593" cy="528194"/>
          </a:xfrm>
          <a:prstGeom prst="rect">
            <a:avLst/>
          </a:prstGeom>
        </p:spPr>
        <p:txBody>
          <a:bodyPr vert="horz" wrap="square" lIns="91440" tIns="45720" rIns="91440" bIns="45720" rtlCol="0" anchor="ctr">
            <a:noAutofit/>
          </a:bodyPr>
          <a:lstStyle/>
          <a:p>
            <a:pPr algn="ctr"/>
            <a:r>
              <a:rPr lang="ja-JP" altLang="en-US" dirty="0">
                <a:latin typeface="ＭＳ Ｐゴシック" panose="020B0600070205080204" pitchFamily="50" charset="-128"/>
                <a:ea typeface="ＭＳ Ｐゴシック" panose="020B0600070205080204" pitchFamily="50" charset="-128"/>
              </a:rPr>
              <a:t>ステーション</a:t>
            </a:r>
            <a:r>
              <a:rPr lang="en-US" altLang="ja-JP" i="1" dirty="0">
                <a:latin typeface="ＭＳ Ｐゴシック" panose="020B0600070205080204" pitchFamily="50" charset="-128"/>
                <a:ea typeface="ＭＳ Ｐゴシック" panose="020B0600070205080204" pitchFamily="50" charset="-128"/>
              </a:rPr>
              <a:t>i</a:t>
            </a:r>
          </a:p>
        </p:txBody>
      </p:sp>
      <p:sp>
        <p:nvSpPr>
          <p:cNvPr id="66" name="テキスト ボックス 65">
            <a:extLst>
              <a:ext uri="{FF2B5EF4-FFF2-40B4-BE49-F238E27FC236}">
                <a16:creationId xmlns:a16="http://schemas.microsoft.com/office/drawing/2014/main" id="{5DE8A67D-485A-40BF-97DC-186625883841}"/>
              </a:ext>
            </a:extLst>
          </p:cNvPr>
          <p:cNvSpPr txBox="1"/>
          <p:nvPr/>
        </p:nvSpPr>
        <p:spPr>
          <a:xfrm>
            <a:off x="1527262" y="4446141"/>
            <a:ext cx="1590593" cy="528194"/>
          </a:xfrm>
          <a:prstGeom prst="rect">
            <a:avLst/>
          </a:prstGeom>
        </p:spPr>
        <p:txBody>
          <a:bodyPr vert="horz" wrap="square" lIns="91440" tIns="45720" rIns="91440" bIns="45720" rtlCol="0" anchor="ctr">
            <a:noAutofit/>
          </a:bodyPr>
          <a:lstStyle/>
          <a:p>
            <a:pPr algn="ctr"/>
            <a:r>
              <a:rPr lang="ja-JP" altLang="en-US" dirty="0">
                <a:latin typeface="ＭＳ Ｐゴシック" panose="020B0600070205080204" pitchFamily="50" charset="-128"/>
                <a:ea typeface="ＭＳ Ｐゴシック" panose="020B0600070205080204" pitchFamily="50" charset="-128"/>
              </a:rPr>
              <a:t>ステーション</a:t>
            </a:r>
            <a:r>
              <a:rPr lang="en-US" altLang="ja-JP" i="1" dirty="0">
                <a:latin typeface="ＭＳ Ｐゴシック" panose="020B0600070205080204" pitchFamily="50" charset="-128"/>
                <a:ea typeface="ＭＳ Ｐゴシック" panose="020B0600070205080204" pitchFamily="50" charset="-128"/>
              </a:rPr>
              <a:t>j</a:t>
            </a:r>
          </a:p>
        </p:txBody>
      </p:sp>
      <p:grpSp>
        <p:nvGrpSpPr>
          <p:cNvPr id="5" name="グループ化 4">
            <a:extLst>
              <a:ext uri="{FF2B5EF4-FFF2-40B4-BE49-F238E27FC236}">
                <a16:creationId xmlns:a16="http://schemas.microsoft.com/office/drawing/2014/main" id="{B74B0B37-CA2D-4419-9582-40BCC3D94333}"/>
              </a:ext>
            </a:extLst>
          </p:cNvPr>
          <p:cNvGrpSpPr/>
          <p:nvPr/>
        </p:nvGrpSpPr>
        <p:grpSpPr>
          <a:xfrm>
            <a:off x="588793" y="2243201"/>
            <a:ext cx="8100843" cy="688982"/>
            <a:chOff x="588793" y="2243201"/>
            <a:chExt cx="8100843" cy="688982"/>
          </a:xfrm>
        </p:grpSpPr>
        <p:sp>
          <p:nvSpPr>
            <p:cNvPr id="67" name="テキスト ボックス 66">
              <a:extLst>
                <a:ext uri="{FF2B5EF4-FFF2-40B4-BE49-F238E27FC236}">
                  <a16:creationId xmlns:a16="http://schemas.microsoft.com/office/drawing/2014/main" id="{8F181B14-7045-4BA3-A287-7BC009905EF0}"/>
                </a:ext>
              </a:extLst>
            </p:cNvPr>
            <p:cNvSpPr txBox="1"/>
            <p:nvPr/>
          </p:nvSpPr>
          <p:spPr>
            <a:xfrm>
              <a:off x="588793" y="2372989"/>
              <a:ext cx="1595986" cy="398028"/>
            </a:xfrm>
            <a:prstGeom prst="rect">
              <a:avLst/>
            </a:prstGeom>
            <a:solidFill>
              <a:srgbClr val="00B050"/>
            </a:solidFill>
          </p:spPr>
          <p:txBody>
            <a:bodyPr vert="horz" wrap="square" lIns="91440" tIns="45720" rIns="91440" bIns="45720" rtlCol="0" anchor="ctr">
              <a:noAutofit/>
            </a:bodyPr>
            <a:lstStyle/>
            <a:p>
              <a:pPr algn="ctr"/>
              <a:r>
                <a:rPr kumimoji="1" lang="en-US" altLang="ja-JP"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68" name="テキスト ボックス 67">
              <a:extLst>
                <a:ext uri="{FF2B5EF4-FFF2-40B4-BE49-F238E27FC236}">
                  <a16:creationId xmlns:a16="http://schemas.microsoft.com/office/drawing/2014/main" id="{68E79001-678E-4673-A7A9-CC8053E1DB47}"/>
                </a:ext>
              </a:extLst>
            </p:cNvPr>
            <p:cNvSpPr txBox="1"/>
            <p:nvPr/>
          </p:nvSpPr>
          <p:spPr>
            <a:xfrm>
              <a:off x="3146111" y="2243201"/>
              <a:ext cx="5543525" cy="688982"/>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経路探索を始め移動時のガソリン消費量など様々な地理情報を取得することができる</a:t>
              </a:r>
              <a:r>
                <a:rPr kumimoji="1" lang="en-US" altLang="ja-JP" dirty="0">
                  <a:latin typeface="ＭＳ Ｐゴシック" panose="020B0600070205080204" pitchFamily="50" charset="-128"/>
                  <a:ea typeface="ＭＳ Ｐゴシック" panose="020B0600070205080204" pitchFamily="50" charset="-128"/>
                </a:rPr>
                <a:t>API</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9" name="矢印: 右 68">
              <a:extLst>
                <a:ext uri="{FF2B5EF4-FFF2-40B4-BE49-F238E27FC236}">
                  <a16:creationId xmlns:a16="http://schemas.microsoft.com/office/drawing/2014/main" id="{B8C323DA-D259-4C4A-B6D6-632DBD6ADAE0}"/>
                </a:ext>
              </a:extLst>
            </p:cNvPr>
            <p:cNvSpPr/>
            <p:nvPr/>
          </p:nvSpPr>
          <p:spPr>
            <a:xfrm>
              <a:off x="2386916" y="2387524"/>
              <a:ext cx="730939"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72" name="テキスト ボックス 71">
            <a:extLst>
              <a:ext uri="{FF2B5EF4-FFF2-40B4-BE49-F238E27FC236}">
                <a16:creationId xmlns:a16="http://schemas.microsoft.com/office/drawing/2014/main" id="{B0C8FF2B-A0BB-4E6B-BD8D-807E64D00731}"/>
              </a:ext>
            </a:extLst>
          </p:cNvPr>
          <p:cNvSpPr txBox="1"/>
          <p:nvPr/>
        </p:nvSpPr>
        <p:spPr>
          <a:xfrm>
            <a:off x="3396042" y="1436755"/>
            <a:ext cx="5141979" cy="688982"/>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各種データや機能にプログラミングから</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アクセスするためのインターフェース</a:t>
            </a:r>
          </a:p>
        </p:txBody>
      </p:sp>
      <p:sp>
        <p:nvSpPr>
          <p:cNvPr id="74" name="テキスト ボックス 73">
            <a:extLst>
              <a:ext uri="{FF2B5EF4-FFF2-40B4-BE49-F238E27FC236}">
                <a16:creationId xmlns:a16="http://schemas.microsoft.com/office/drawing/2014/main" id="{8FFD6AF4-C303-4D81-B971-73184E5BDD2C}"/>
              </a:ext>
            </a:extLst>
          </p:cNvPr>
          <p:cNvSpPr txBox="1"/>
          <p:nvPr/>
        </p:nvSpPr>
        <p:spPr>
          <a:xfrm>
            <a:off x="671544" y="1549928"/>
            <a:ext cx="1430483" cy="461174"/>
          </a:xfrm>
          <a:prstGeom prst="rect">
            <a:avLst/>
          </a:prstGeom>
        </p:spPr>
        <p:txBody>
          <a:bodyPr vert="horz" wrap="square" lIns="91440" tIns="45720" rIns="91440" bIns="45720" rtlCol="0" anchor="ctr">
            <a:noAutofit/>
          </a:bodyPr>
          <a:lstStyle/>
          <a:p>
            <a:pPr algn="ctr"/>
            <a:r>
              <a:rPr lang="en-US" altLang="ja-JP" sz="2000" dirty="0">
                <a:latin typeface="ＭＳ Ｐゴシック" panose="020B0600070205080204" pitchFamily="50" charset="-128"/>
                <a:ea typeface="ＭＳ Ｐゴシック" panose="020B0600070205080204" pitchFamily="50" charset="-128"/>
              </a:rPr>
              <a:t>API</a:t>
            </a:r>
          </a:p>
        </p:txBody>
      </p:sp>
      <p:sp>
        <p:nvSpPr>
          <p:cNvPr id="75" name="矢印: 右 74">
            <a:extLst>
              <a:ext uri="{FF2B5EF4-FFF2-40B4-BE49-F238E27FC236}">
                <a16:creationId xmlns:a16="http://schemas.microsoft.com/office/drawing/2014/main" id="{38930ABF-71C4-45D0-95AE-66D25A6CBF23}"/>
              </a:ext>
            </a:extLst>
          </p:cNvPr>
          <p:cNvSpPr/>
          <p:nvPr/>
        </p:nvSpPr>
        <p:spPr>
          <a:xfrm>
            <a:off x="2383565" y="1580347"/>
            <a:ext cx="730939"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8" name="スライド番号プレースホルダー 7">
            <a:extLst>
              <a:ext uri="{FF2B5EF4-FFF2-40B4-BE49-F238E27FC236}">
                <a16:creationId xmlns:a16="http://schemas.microsoft.com/office/drawing/2014/main" id="{F285FBBA-D121-483E-9D0F-12194F4639D4}"/>
              </a:ext>
            </a:extLst>
          </p:cNvPr>
          <p:cNvSpPr>
            <a:spLocks noGrp="1"/>
          </p:cNvSpPr>
          <p:nvPr>
            <p:ph type="sldNum" sz="quarter" idx="12"/>
          </p:nvPr>
        </p:nvSpPr>
        <p:spPr/>
        <p:txBody>
          <a:bodyPr/>
          <a:lstStyle/>
          <a:p>
            <a:fld id="{75E5AEAD-DEBE-49E6-AC87-DB95C1F69E6A}" type="slidenum">
              <a:rPr lang="ja-JP" altLang="en-US" smtClean="0"/>
              <a:pPr/>
              <a:t>10</a:t>
            </a:fld>
            <a:r>
              <a:rPr lang="en-US" altLang="ja-JP" sz="1800"/>
              <a:t>/12</a:t>
            </a:r>
            <a:endParaRPr lang="ja-JP" altLang="en-US" dirty="0"/>
          </a:p>
        </p:txBody>
      </p:sp>
      <p:sp>
        <p:nvSpPr>
          <p:cNvPr id="76" name="テキスト ボックス 75">
            <a:extLst>
              <a:ext uri="{FF2B5EF4-FFF2-40B4-BE49-F238E27FC236}">
                <a16:creationId xmlns:a16="http://schemas.microsoft.com/office/drawing/2014/main" id="{B4DBF620-D382-40C3-9B6F-B7511FC362A3}"/>
              </a:ext>
            </a:extLst>
          </p:cNvPr>
          <p:cNvSpPr txBox="1"/>
          <p:nvPr/>
        </p:nvSpPr>
        <p:spPr>
          <a:xfrm>
            <a:off x="133866" y="750926"/>
            <a:ext cx="3307914" cy="637117"/>
          </a:xfrm>
          <a:prstGeom prst="rect">
            <a:avLst/>
          </a:prstGeom>
        </p:spPr>
        <p:txBody>
          <a:bodyPr vert="horz" wrap="square" lIns="91440" tIns="45720" rIns="91440" bIns="45720" rtlCol="0" anchor="ctr">
            <a:noAutofit/>
          </a:bodyPr>
          <a:lstStyle/>
          <a:p>
            <a:pPr marL="457200" indent="-457200">
              <a:buFont typeface="Wingdings" panose="05000000000000000000" pitchFamily="2" charset="2"/>
              <a:buChar char="Ø"/>
            </a:pPr>
            <a:r>
              <a:rPr kumimoji="1" lang="ja-JP" altLang="en-US" sz="2800" dirty="0">
                <a:latin typeface="ＭＳ Ｐゴシック" panose="020B0600070205080204" pitchFamily="50" charset="-128"/>
                <a:ea typeface="ＭＳ Ｐゴシック" panose="020B0600070205080204" pitchFamily="50" charset="-128"/>
              </a:rPr>
              <a:t>使用構成</a:t>
            </a:r>
          </a:p>
        </p:txBody>
      </p:sp>
    </p:spTree>
    <p:extLst>
      <p:ext uri="{BB962C8B-B14F-4D97-AF65-F5344CB8AC3E}">
        <p14:creationId xmlns:p14="http://schemas.microsoft.com/office/powerpoint/2010/main" val="376440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161557" y="2096931"/>
            <a:ext cx="4359019" cy="1895760"/>
            <a:chOff x="2173380" y="1845847"/>
            <a:chExt cx="4383012" cy="1906195"/>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845847"/>
              <a:ext cx="4360479" cy="190619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4080179" cy="679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𝑐</m:t>
                            </m:r>
                          </m:e>
                          <m:sub>
                            <m:r>
                              <a:rPr lang="en-US" altLang="ja-JP" sz="2000" b="0" i="1" smtClean="0">
                                <a:solidFill>
                                  <a:schemeClr val="tx1"/>
                                </a:solidFill>
                                <a:latin typeface="Cambria Math" panose="02040503050406030204" pitchFamily="18" charset="0"/>
                              </a:rPr>
                              <m:t>𝑖𝑗</m:t>
                            </m:r>
                          </m:sub>
                        </m:sSub>
                        <m:r>
                          <a:rPr lang="en-US" altLang="ja-JP" sz="2000" i="1">
                            <a:solidFill>
                              <a:srgbClr val="FF0000"/>
                            </a:solidFill>
                            <a:latin typeface="Cambria Math" panose="02040503050406030204" pitchFamily="18" charset="0"/>
                          </a:rPr>
                          <m:t> </m:t>
                        </m:r>
                        <m:r>
                          <a:rPr lang="ja-JP" altLang="en-US" sz="2000" i="0">
                            <a:latin typeface="Cambria Math" panose="02040503050406030204" pitchFamily="18" charset="0"/>
                          </a:rPr>
                          <m:t>=</m:t>
                        </m:r>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𝑑</m:t>
                            </m:r>
                          </m:sub>
                        </m:sSub>
                        <m:r>
                          <a:rPr lang="en-US" altLang="ja-JP" sz="2000" b="0" i="0" smtClean="0">
                            <a:latin typeface="Cambria Math" panose="02040503050406030204" pitchFamily="18" charset="0"/>
                          </a:rPr>
                          <m:t>(</m:t>
                        </m:r>
                        <m:f>
                          <m:fPr>
                            <m:ctrlPr>
                              <a:rPr lang="ja-JP" altLang="en-US" sz="2000" i="1">
                                <a:latin typeface="Cambria Math" panose="02040503050406030204" pitchFamily="18" charset="0"/>
                              </a:rPr>
                            </m:ctrlPr>
                          </m:fPr>
                          <m:num>
                            <m:r>
                              <a:rPr lang="en-US" altLang="ja-JP" sz="2000" b="0" i="1" smtClean="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en-US" altLang="ja-JP" sz="2000" b="0" i="0" smtClean="0">
                            <a:latin typeface="Cambria Math" panose="02040503050406030204" pitchFamily="18" charset="0"/>
                          </a:rPr>
                          <m:t>)</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4080179" cy="6794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161557" y="109099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移動時間を考慮したコスト関数</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sp>
          <p:nvSpPr>
            <p:cNvPr id="9" name="テキスト ボックス 8">
              <a:extLst>
                <a:ext uri="{FF2B5EF4-FFF2-40B4-BE49-F238E27FC236}">
                  <a16:creationId xmlns:a16="http://schemas.microsoft.com/office/drawing/2014/main" id="{51CF935B-9FB5-418D-BE4E-81BBC212E8CB}"/>
                </a:ext>
              </a:extLst>
            </p:cNvPr>
            <p:cNvSpPr txBox="1"/>
            <p:nvPr/>
          </p:nvSpPr>
          <p:spPr>
            <a:xfrm>
              <a:off x="115554" y="4834354"/>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3521621" y="482279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1903669" y="4375115"/>
            <a:ext cx="5036507" cy="1699440"/>
            <a:chOff x="4557060" y="2359193"/>
            <a:chExt cx="5036507" cy="1613591"/>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5036507" cy="613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en-US" altLang="ja-JP" dirty="0"/>
                </a:p>
                <a:p>
                  <a14:m>
                    <m:oMath xmlns:m="http://schemas.openxmlformats.org/officeDocument/2006/math">
                      <m:r>
                        <a:rPr lang="ja-JP" altLang="en-US" i="1" dirty="0" smtClean="0">
                          <a:solidFill>
                            <a:srgbClr val="FF0000"/>
                          </a:solidFill>
                          <a:latin typeface="Cambria Math" panose="02040503050406030204" pitchFamily="18" charset="0"/>
                        </a:rPr>
                        <m:t> </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𝑑</m:t>
                          </m:r>
                        </m:sub>
                      </m:sSub>
                    </m:oMath>
                  </a14:m>
                  <a:r>
                    <a:rPr lang="en-US" altLang="ja-JP" dirty="0"/>
                    <a:t>: </a:t>
                  </a:r>
                  <a:r>
                    <a:rPr lang="ja-JP" altLang="en-US" dirty="0"/>
                    <a:t>要求拒否に関する重み付け係数</a:t>
                  </a:r>
                </a:p>
              </p:txBody>
            </p:sp>
          </mc:Choice>
          <mc:Fallback>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5036507" cy="613681"/>
                </a:xfrm>
                <a:prstGeom prst="rect">
                  <a:avLst/>
                </a:prstGeom>
                <a:blipFill>
                  <a:blip r:embed="rId8"/>
                  <a:stretch>
                    <a:fillRect b="-1509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a:extLst>
              <a:ext uri="{FF2B5EF4-FFF2-40B4-BE49-F238E27FC236}">
                <a16:creationId xmlns:a16="http://schemas.microsoft.com/office/drawing/2014/main" id="{280FE77C-50A6-4608-BF7A-23BD2FAC85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53551" y="2770351"/>
            <a:ext cx="453599" cy="453599"/>
          </a:xfrm>
          <a:prstGeom prst="rect">
            <a:avLst/>
          </a:prstGeom>
        </p:spPr>
      </p:pic>
      <p:pic>
        <p:nvPicPr>
          <p:cNvPr id="42" name="図 41">
            <a:extLst>
              <a:ext uri="{FF2B5EF4-FFF2-40B4-BE49-F238E27FC236}">
                <a16:creationId xmlns:a16="http://schemas.microsoft.com/office/drawing/2014/main" id="{8FF0A22E-3F86-4629-9382-C2E13C3A4B9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5231" y="2770351"/>
            <a:ext cx="453599" cy="453599"/>
          </a:xfrm>
          <a:prstGeom prst="rect">
            <a:avLst/>
          </a:prstGeom>
        </p:spPr>
      </p:pic>
      <p:sp>
        <p:nvSpPr>
          <p:cNvPr id="43" name="テキスト ボックス 42">
            <a:extLst>
              <a:ext uri="{FF2B5EF4-FFF2-40B4-BE49-F238E27FC236}">
                <a16:creationId xmlns:a16="http://schemas.microsoft.com/office/drawing/2014/main" id="{66A60108-9CAE-4F87-8470-C9932C35E780}"/>
              </a:ext>
            </a:extLst>
          </p:cNvPr>
          <p:cNvSpPr txBox="1"/>
          <p:nvPr/>
        </p:nvSpPr>
        <p:spPr>
          <a:xfrm>
            <a:off x="2984736" y="2144141"/>
            <a:ext cx="1437187" cy="372456"/>
          </a:xfrm>
          <a:prstGeom prst="rect">
            <a:avLst/>
          </a:prstGeom>
        </p:spPr>
        <p:txBody>
          <a:bodyPr vert="horz" wrap="square" lIns="91440" tIns="45720" rIns="91440" bIns="45720" rtlCol="0" anchor="ctr">
            <a:noAutofit/>
          </a:bodyPr>
          <a:lstStyle/>
          <a:p>
            <a:pPr algn="ctr"/>
            <a:r>
              <a:rPr kumimoji="1" lang="ja-JP" altLang="en-US" sz="1600" i="1" dirty="0">
                <a:solidFill>
                  <a:srgbClr val="FF0000"/>
                </a:solidFill>
                <a:latin typeface="ＭＳ Ｐゴシック" panose="020B0600070205080204" pitchFamily="50" charset="-128"/>
                <a:ea typeface="ＭＳ Ｐゴシック" panose="020B0600070205080204" pitchFamily="50" charset="-128"/>
              </a:rPr>
              <a:t>追加した項目</a:t>
            </a:r>
          </a:p>
        </p:txBody>
      </p:sp>
      <p:sp>
        <p:nvSpPr>
          <p:cNvPr id="28" name="スライド番号プレースホルダー 27">
            <a:extLst>
              <a:ext uri="{FF2B5EF4-FFF2-40B4-BE49-F238E27FC236}">
                <a16:creationId xmlns:a16="http://schemas.microsoft.com/office/drawing/2014/main" id="{AE7061CF-78DA-4938-834F-8C7E46AA6320}"/>
              </a:ext>
            </a:extLst>
          </p:cNvPr>
          <p:cNvSpPr>
            <a:spLocks noGrp="1"/>
          </p:cNvSpPr>
          <p:nvPr>
            <p:ph type="sldNum" sz="quarter" idx="12"/>
          </p:nvPr>
        </p:nvSpPr>
        <p:spPr/>
        <p:txBody>
          <a:bodyPr/>
          <a:lstStyle/>
          <a:p>
            <a:fld id="{75E5AEAD-DEBE-49E6-AC87-DB95C1F69E6A}" type="slidenum">
              <a:rPr lang="ja-JP" altLang="en-US" smtClean="0"/>
              <a:pPr/>
              <a:t>11</a:t>
            </a:fld>
            <a:r>
              <a:rPr lang="en-US" altLang="ja-JP" sz="1800"/>
              <a:t>/12</a:t>
            </a:r>
            <a:endParaRPr lang="ja-JP" altLang="en-US" dirty="0"/>
          </a:p>
        </p:txBody>
      </p:sp>
    </p:spTree>
    <p:extLst>
      <p:ext uri="{BB962C8B-B14F-4D97-AF65-F5344CB8AC3E}">
        <p14:creationId xmlns:p14="http://schemas.microsoft.com/office/powerpoint/2010/main" val="151392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253084" y="2245987"/>
            <a:ext cx="1437187" cy="372456"/>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2566341" y="2234806"/>
            <a:ext cx="1437186" cy="372456"/>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253084" y="3951127"/>
            <a:ext cx="335908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420679" y="3944621"/>
              <a:ext cx="1762925" cy="1365530"/>
              <a:chOff x="3698543" y="4543484"/>
              <a:chExt cx="1762925" cy="1365530"/>
            </a:xfrm>
          </p:grpSpPr>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13DE40C2-95BF-426F-8715-41D87962DE88}"/>
                      </a:ext>
                    </a:extLst>
                  </p:cNvPr>
                  <p:cNvSpPr/>
                  <p:nvPr/>
                </p:nvSpPr>
                <p:spPr>
                  <a:xfrm>
                    <a:off x="3730431" y="4543484"/>
                    <a:ext cx="1603193" cy="709490"/>
                  </a:xfrm>
                  <a:prstGeom prst="rect">
                    <a:avLst/>
                  </a:prstGeom>
                </p:spPr>
                <p:txBody>
                  <a:bodyPr wrap="none">
                    <a:spAutoFit/>
                  </a:bodyPr>
                  <a:lstStyle/>
                  <a:p>
                    <a:pPr algn="ctr"/>
                    <a14:m>
                      <m:oMath xmlns:m="http://schemas.openxmlformats.org/officeDocument/2006/math">
                        <m:sSub>
                          <m:sSubPr>
                            <m:ctrlPr>
                              <a:rPr lang="ja-JP"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4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4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400" dirty="0"/>
                  </a:p>
                </p:txBody>
              </p:sp>
            </mc:Choice>
            <mc:Fallback>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730431" y="4543484"/>
                    <a:ext cx="1603193" cy="7094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3CC70D43-3C33-43F9-96CB-0E41191374BE}"/>
                      </a:ext>
                    </a:extLst>
                  </p:cNvPr>
                  <p:cNvSpPr/>
                  <p:nvPr/>
                </p:nvSpPr>
                <p:spPr>
                  <a:xfrm>
                    <a:off x="3698543" y="5169388"/>
                    <a:ext cx="1762925" cy="739626"/>
                  </a:xfrm>
                  <a:prstGeom prst="rect">
                    <a:avLst/>
                  </a:prstGeom>
                </p:spPr>
                <p:txBody>
                  <a:bodyPr wrap="none">
                    <a:spAutoFit/>
                  </a:bodyPr>
                  <a:lstStyle/>
                  <a:p>
                    <a:pPr algn="ctr"/>
                    <a14:m>
                      <m:oMath xmlns:m="http://schemas.openxmlformats.org/officeDocument/2006/math">
                        <m:r>
                          <m:rPr>
                            <m:sty m:val="p"/>
                          </m:rPr>
                          <a:rPr lang="en-US" altLang="ja-JP" sz="24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4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400" i="1">
                                <a:effectLst/>
                                <a:latin typeface="Cambria Math" panose="02040503050406030204" pitchFamily="18" charset="0"/>
                                <a:ea typeface="Cambria Math" panose="02040503050406030204" pitchFamily="18" charset="0"/>
                              </a:rPr>
                            </m:ctrlPr>
                          </m:fPr>
                          <m:num>
                            <m:sSub>
                              <m:sSubPr>
                                <m:ctrlPr>
                                  <a:rPr lang="ja-JP" altLang="ja-JP" sz="2400" i="1" smtClean="0">
                                    <a:solidFill>
                                      <a:srgbClr val="FF0000"/>
                                    </a:solidFill>
                                    <a:latin typeface="Cambria Math" panose="02040503050406030204" pitchFamily="18" charset="0"/>
                                    <a:ea typeface="Cambria Math" panose="02040503050406030204" pitchFamily="18" charset="0"/>
                                  </a:rPr>
                                </m:ctrlPr>
                              </m:sSubPr>
                              <m:e>
                                <m:r>
                                  <a:rPr lang="en-US" altLang="ja-JP" sz="2400" b="0" i="1" smtClean="0">
                                    <a:solidFill>
                                      <a:srgbClr val="FF0000"/>
                                    </a:solidFill>
                                    <a:latin typeface="Cambria Math" panose="02040503050406030204" pitchFamily="18" charset="0"/>
                                    <a:ea typeface="Cambria Math" panose="02040503050406030204" pitchFamily="18" charset="0"/>
                                  </a:rPr>
                                  <m:t>𝑐𝑖</m:t>
                                </m:r>
                              </m:e>
                              <m:sub>
                                <m:r>
                                  <a:rPr lang="en-US" altLang="ja-JP" sz="2400" b="0" i="1" smtClean="0">
                                    <a:solidFill>
                                      <a:srgbClr val="FF0000"/>
                                    </a:solidFill>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b="0" i="1" smtClean="0">
                                    <a:effectLst/>
                                    <a:latin typeface="Cambria Math" panose="02040503050406030204" pitchFamily="18" charset="0"/>
                                    <a:ea typeface="Cambria Math" panose="02040503050406030204" pitchFamily="18" charset="0"/>
                                  </a:rPr>
                                  <m:t>𝑐</m:t>
                                </m:r>
                              </m:e>
                              <m: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𝑐</m:t>
                                </m:r>
                              </m:e>
                              <m: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𝑎𝑣𝑒</m:t>
                                </m:r>
                              </m:e>
                              <m:sub>
                                <m:r>
                                  <a:rPr lang="en-US" altLang="ja-JP" sz="2400" b="0" i="1" smtClean="0">
                                    <a:latin typeface="Cambria Math" panose="02040503050406030204" pitchFamily="18" charset="0"/>
                                    <a:ea typeface="Cambria Math" panose="02040503050406030204" pitchFamily="18" charset="0"/>
                                  </a:rPr>
                                  <m:t>𝑡𝑟𝑖𝑝</m:t>
                                </m:r>
                              </m:sub>
                            </m:sSub>
                          </m:den>
                        </m:f>
                      </m:oMath>
                    </a14:m>
                    <a:r>
                      <a:rPr lang="en-US" altLang="ja-JP" sz="24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400" dirty="0"/>
                  </a:p>
                </p:txBody>
              </p:sp>
            </mc:Choice>
            <mc:Fallback>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98543" y="5169388"/>
                    <a:ext cx="1762925" cy="739626"/>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350500" y="4133804"/>
            <a:ext cx="4895731" cy="1103638"/>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報酬額や移動時間による確率に</a:t>
            </a:r>
            <a:endParaRPr kumimoji="1" lang="en-US" altLang="ja-JP" sz="2400" dirty="0">
              <a:latin typeface="ＭＳ Ｐゴシック" panose="020B0600070205080204" pitchFamily="50" charset="-128"/>
              <a:ea typeface="ＭＳ Ｐゴシック" panose="020B0600070205080204" pitchFamily="50" charset="-128"/>
            </a:endParaRPr>
          </a:p>
          <a:p>
            <a:pPr algn="ctr"/>
            <a:r>
              <a:rPr kumimoji="1" lang="ja-JP" altLang="en-US" sz="2400" dirty="0">
                <a:latin typeface="ＭＳ Ｐゴシック" panose="020B0600070205080204" pitchFamily="50" charset="-128"/>
                <a:ea typeface="ＭＳ Ｐゴシック" panose="020B0600070205080204" pitchFamily="50" charset="-128"/>
              </a:rPr>
              <a:t>よって</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a:t>
            </a:r>
            <a:r>
              <a:rPr kumimoji="1" lang="ja-JP" altLang="en-US" sz="2400" dirty="0">
                <a:latin typeface="ＭＳ Ｐゴシック" panose="020B0600070205080204" pitchFamily="50" charset="-128"/>
                <a:ea typeface="ＭＳ Ｐゴシック" panose="020B0600070205080204" pitchFamily="50" charset="-128"/>
              </a:rPr>
              <a:t>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pic>
        <p:nvPicPr>
          <p:cNvPr id="42" name="図 41">
            <a:extLst>
              <a:ext uri="{FF2B5EF4-FFF2-40B4-BE49-F238E27FC236}">
                <a16:creationId xmlns:a16="http://schemas.microsoft.com/office/drawing/2014/main" id="{89C96455-E3FD-4D52-BBB9-87076D6276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974" y="1688175"/>
            <a:ext cx="612000" cy="612000"/>
          </a:xfrm>
          <a:prstGeom prst="rect">
            <a:avLst/>
          </a:prstGeom>
        </p:spPr>
      </p:pic>
      <p:pic>
        <p:nvPicPr>
          <p:cNvPr id="44" name="図 43">
            <a:extLst>
              <a:ext uri="{FF2B5EF4-FFF2-40B4-BE49-F238E27FC236}">
                <a16:creationId xmlns:a16="http://schemas.microsoft.com/office/drawing/2014/main" id="{BD380D42-96A8-4F15-BA64-889DC18ABB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7890" y="1687026"/>
            <a:ext cx="612000" cy="612000"/>
          </a:xfrm>
          <a:prstGeom prst="rect">
            <a:avLst/>
          </a:prstGeom>
        </p:spPr>
      </p:pic>
      <p:sp>
        <p:nvSpPr>
          <p:cNvPr id="5" name="スライド番号プレースホルダー 4">
            <a:extLst>
              <a:ext uri="{FF2B5EF4-FFF2-40B4-BE49-F238E27FC236}">
                <a16:creationId xmlns:a16="http://schemas.microsoft.com/office/drawing/2014/main" id="{943F8A16-F887-4B5D-AA7D-8ACAADB80686}"/>
              </a:ext>
            </a:extLst>
          </p:cNvPr>
          <p:cNvSpPr>
            <a:spLocks noGrp="1"/>
          </p:cNvSpPr>
          <p:nvPr>
            <p:ph type="sldNum" sz="quarter" idx="12"/>
          </p:nvPr>
        </p:nvSpPr>
        <p:spPr/>
        <p:txBody>
          <a:bodyPr/>
          <a:lstStyle/>
          <a:p>
            <a:fld id="{75E5AEAD-DEBE-49E6-AC87-DB95C1F69E6A}" type="slidenum">
              <a:rPr lang="ja-JP" altLang="en-US" smtClean="0"/>
              <a:pPr/>
              <a:t>12</a:t>
            </a:fld>
            <a:r>
              <a:rPr lang="en-US" altLang="ja-JP" sz="1800"/>
              <a:t>/12</a:t>
            </a:r>
            <a:endParaRPr lang="ja-JP" altLang="en-US" dirty="0"/>
          </a:p>
        </p:txBody>
      </p:sp>
    </p:spTree>
    <p:extLst>
      <p:ext uri="{BB962C8B-B14F-4D97-AF65-F5344CB8AC3E}">
        <p14:creationId xmlns:p14="http://schemas.microsoft.com/office/powerpoint/2010/main" val="336388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7BFA6-7BAD-4D85-A8F2-DF64F70F3A2D}"/>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E181C78D-D76B-4DE1-99A8-F9F00A46AA23}"/>
              </a:ext>
            </a:extLst>
          </p:cNvPr>
          <p:cNvSpPr txBox="1"/>
          <p:nvPr/>
        </p:nvSpPr>
        <p:spPr>
          <a:xfrm>
            <a:off x="-876523" y="856830"/>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貪欲法</a:t>
            </a:r>
          </a:p>
        </p:txBody>
      </p:sp>
      <p:sp>
        <p:nvSpPr>
          <p:cNvPr id="5" name="テキスト ボックス 4">
            <a:extLst>
              <a:ext uri="{FF2B5EF4-FFF2-40B4-BE49-F238E27FC236}">
                <a16:creationId xmlns:a16="http://schemas.microsoft.com/office/drawing/2014/main" id="{6DF7A3D3-C45F-414F-8326-29D237B4AA32}"/>
              </a:ext>
            </a:extLst>
          </p:cNvPr>
          <p:cNvSpPr txBox="1"/>
          <p:nvPr/>
        </p:nvSpPr>
        <p:spPr>
          <a:xfrm>
            <a:off x="166122" y="1521917"/>
            <a:ext cx="9244814" cy="637117"/>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最適化において近似解を求める基本的なアルゴリズムの一つ．</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各課程で，制約条件に反さない最も高い評価値の選択肢をとることで近似解を得る</a:t>
            </a:r>
          </a:p>
        </p:txBody>
      </p:sp>
      <p:sp>
        <p:nvSpPr>
          <p:cNvPr id="8" name="テキスト ボックス 7">
            <a:extLst>
              <a:ext uri="{FF2B5EF4-FFF2-40B4-BE49-F238E27FC236}">
                <a16:creationId xmlns:a16="http://schemas.microsoft.com/office/drawing/2014/main" id="{AC34F0C2-DFB4-48B0-BBC8-1AA747B8E505}"/>
              </a:ext>
            </a:extLst>
          </p:cNvPr>
          <p:cNvSpPr txBox="1"/>
          <p:nvPr/>
        </p:nvSpPr>
        <p:spPr>
          <a:xfrm>
            <a:off x="-71601" y="2296951"/>
            <a:ext cx="5035023"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代表的な例</a:t>
            </a:r>
            <a:r>
              <a:rPr kumimoji="1" lang="en-US" altLang="ja-JP" sz="2800" dirty="0">
                <a:latin typeface="ＭＳ Ｐゴシック" panose="020B0600070205080204" pitchFamily="50" charset="-128"/>
                <a:ea typeface="ＭＳ Ｐゴシック" panose="020B0600070205080204" pitchFamily="50" charset="-128"/>
              </a:rPr>
              <a:t>: </a:t>
            </a:r>
            <a:r>
              <a:rPr kumimoji="1" lang="ja-JP" altLang="en-US" sz="2800" dirty="0">
                <a:latin typeface="ＭＳ Ｐゴシック" panose="020B0600070205080204" pitchFamily="50" charset="-128"/>
                <a:ea typeface="ＭＳ Ｐゴシック" panose="020B0600070205080204" pitchFamily="50" charset="-128"/>
              </a:rPr>
              <a:t>ナップサック問題</a:t>
            </a:r>
          </a:p>
        </p:txBody>
      </p:sp>
      <p:sp>
        <p:nvSpPr>
          <p:cNvPr id="9" name="テキスト ボックス 8">
            <a:extLst>
              <a:ext uri="{FF2B5EF4-FFF2-40B4-BE49-F238E27FC236}">
                <a16:creationId xmlns:a16="http://schemas.microsoft.com/office/drawing/2014/main" id="{618CDC94-4B22-401E-88D3-7D9C6943B4FC}"/>
              </a:ext>
            </a:extLst>
          </p:cNvPr>
          <p:cNvSpPr txBox="1"/>
          <p:nvPr/>
        </p:nvSpPr>
        <p:spPr>
          <a:xfrm>
            <a:off x="166122" y="2877333"/>
            <a:ext cx="8869967" cy="1081299"/>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できるだけナップサックの価値を高くするためには限られた</a:t>
            </a:r>
            <a:r>
              <a:rPr kumimoji="1" lang="ja-JP" altLang="en-US" sz="2000" dirty="0">
                <a:latin typeface="ＭＳ Ｐゴシック" panose="020B0600070205080204" pitchFamily="50" charset="-128"/>
                <a:ea typeface="ＭＳ Ｐゴシック" panose="020B0600070205080204" pitchFamily="50" charset="-128"/>
              </a:rPr>
              <a:t>容量のナップサックに，どの品物を入れればよいか．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ただし品物は異なる容積と価値を持っている．</a:t>
            </a:r>
          </a:p>
        </p:txBody>
      </p:sp>
      <p:grpSp>
        <p:nvGrpSpPr>
          <p:cNvPr id="24" name="グループ化 23">
            <a:extLst>
              <a:ext uri="{FF2B5EF4-FFF2-40B4-BE49-F238E27FC236}">
                <a16:creationId xmlns:a16="http://schemas.microsoft.com/office/drawing/2014/main" id="{5FDFFE6A-D9CE-4F94-B4A5-5B3148AD7CAA}"/>
              </a:ext>
            </a:extLst>
          </p:cNvPr>
          <p:cNvGrpSpPr/>
          <p:nvPr/>
        </p:nvGrpSpPr>
        <p:grpSpPr>
          <a:xfrm>
            <a:off x="70639" y="5205225"/>
            <a:ext cx="4697037" cy="720000"/>
            <a:chOff x="-93402" y="4032962"/>
            <a:chExt cx="4697037" cy="720000"/>
          </a:xfrm>
        </p:grpSpPr>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3D859376-A28F-4D28-90C3-ED1AA196141B}"/>
                    </a:ext>
                  </a:extLst>
                </p:cNvPr>
                <p:cNvSpPr txBox="1"/>
                <p:nvPr/>
              </p:nvSpPr>
              <p:spPr>
                <a:xfrm>
                  <a:off x="3111357" y="4120590"/>
                  <a:ext cx="1492278" cy="544744"/>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𝑐</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rgbClr val="FF0000"/>
                            </a:solidFill>
                            <a:latin typeface="Cambria Math" panose="02040503050406030204" pitchFamily="18" charset="0"/>
                            <a:ea typeface="ＭＳ Ｐゴシック" panose="020B0600070205080204" pitchFamily="50" charset="-128"/>
                          </a:rPr>
                          <m:t>= </m:t>
                        </m:r>
                        <m:sSub>
                          <m:sSubPr>
                            <m:ctrlPr>
                              <a:rPr kumimoji="1" lang="en-US" altLang="ja-JP" sz="2000" b="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𝑣</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rgbClr val="FF0000"/>
                            </a:solidFill>
                            <a:latin typeface="Cambria Math" panose="02040503050406030204" pitchFamily="18" charset="0"/>
                            <a:ea typeface="ＭＳ Ｐゴシック" panose="020B0600070205080204" pitchFamily="50" charset="-128"/>
                          </a:rPr>
                          <m:t>/</m:t>
                        </m:r>
                        <m:sSub>
                          <m:sSubPr>
                            <m:ctrlPr>
                              <a:rPr kumimoji="1" lang="en-US" altLang="ja-JP" sz="2000" b="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𝑤</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8" name="テキスト ボックス 17">
                  <a:extLst>
                    <a:ext uri="{FF2B5EF4-FFF2-40B4-BE49-F238E27FC236}">
                      <a16:creationId xmlns:a16="http://schemas.microsoft.com/office/drawing/2014/main" id="{3D859376-A28F-4D28-90C3-ED1AA196141B}"/>
                    </a:ext>
                  </a:extLst>
                </p:cNvPr>
                <p:cNvSpPr txBox="1">
                  <a:spLocks noRot="1" noChangeAspect="1" noMove="1" noResize="1" noEditPoints="1" noAdjustHandles="1" noChangeArrowheads="1" noChangeShapeType="1" noTextEdit="1"/>
                </p:cNvSpPr>
                <p:nvPr/>
              </p:nvSpPr>
              <p:spPr>
                <a:xfrm>
                  <a:off x="3111357" y="4120590"/>
                  <a:ext cx="1492278" cy="544744"/>
                </a:xfrm>
                <a:prstGeom prst="rect">
                  <a:avLst/>
                </a:prstGeom>
                <a:blipFill>
                  <a:blip r:embed="rId2"/>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18F63079-9FB9-4EF2-89D4-9ACE8C29F80E}"/>
                </a:ext>
              </a:extLst>
            </p:cNvPr>
            <p:cNvSpPr txBox="1"/>
            <p:nvPr/>
          </p:nvSpPr>
          <p:spPr>
            <a:xfrm>
              <a:off x="-93402" y="4032962"/>
              <a:ext cx="2286663" cy="720000"/>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ナップサック問題</a:t>
              </a:r>
              <a:endParaRPr kumimoji="1" lang="en-US" altLang="ja-JP" sz="2000" dirty="0">
                <a:latin typeface="ＭＳ Ｐゴシック" panose="020B0600070205080204" pitchFamily="50" charset="-128"/>
                <a:ea typeface="ＭＳ Ｐゴシック" panose="020B0600070205080204" pitchFamily="50" charset="-128"/>
              </a:endParaRPr>
            </a:p>
            <a:p>
              <a:pPr algn="ctr"/>
              <a:r>
                <a:rPr kumimoji="1" lang="ja-JP" altLang="en-US" sz="2000" dirty="0">
                  <a:latin typeface="ＭＳ Ｐゴシック" panose="020B0600070205080204" pitchFamily="50" charset="-128"/>
                  <a:ea typeface="ＭＳ Ｐゴシック" panose="020B0600070205080204" pitchFamily="50" charset="-128"/>
                </a:rPr>
                <a:t>における評価値</a:t>
              </a:r>
            </a:p>
          </p:txBody>
        </p:sp>
        <p:sp>
          <p:nvSpPr>
            <p:cNvPr id="20" name="矢印: 右 19">
              <a:extLst>
                <a:ext uri="{FF2B5EF4-FFF2-40B4-BE49-F238E27FC236}">
                  <a16:creationId xmlns:a16="http://schemas.microsoft.com/office/drawing/2014/main" id="{73AA74E9-F8BA-499E-86B6-B7F851F71A2E}"/>
                </a:ext>
              </a:extLst>
            </p:cNvPr>
            <p:cNvSpPr/>
            <p:nvPr/>
          </p:nvSpPr>
          <p:spPr>
            <a:xfrm>
              <a:off x="2269066" y="4188603"/>
              <a:ext cx="690682" cy="4183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86758DC-027B-4913-9965-FA6948B93EEE}"/>
              </a:ext>
            </a:extLst>
          </p:cNvPr>
          <p:cNvGrpSpPr/>
          <p:nvPr/>
        </p:nvGrpSpPr>
        <p:grpSpPr>
          <a:xfrm>
            <a:off x="5640591" y="4868900"/>
            <a:ext cx="3337287" cy="1608318"/>
            <a:chOff x="1000476" y="4970700"/>
            <a:chExt cx="3337287" cy="1608318"/>
          </a:xfrm>
        </p:grpSpPr>
        <p:pic>
          <p:nvPicPr>
            <p:cNvPr id="7" name="グラフィックス 6" descr="バックパック">
              <a:extLst>
                <a:ext uri="{FF2B5EF4-FFF2-40B4-BE49-F238E27FC236}">
                  <a16:creationId xmlns:a16="http://schemas.microsoft.com/office/drawing/2014/main" id="{1283679B-6D36-476D-A5B9-6A6E373FE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476" y="4970700"/>
              <a:ext cx="1445435" cy="1445435"/>
            </a:xfrm>
            <a:prstGeom prst="rect">
              <a:avLst/>
            </a:prstGeom>
          </p:spPr>
        </p:pic>
        <p:pic>
          <p:nvPicPr>
            <p:cNvPr id="11" name="図 10">
              <a:extLst>
                <a:ext uri="{FF2B5EF4-FFF2-40B4-BE49-F238E27FC236}">
                  <a16:creationId xmlns:a16="http://schemas.microsoft.com/office/drawing/2014/main" id="{355A1F90-7749-4BAC-B80C-6A76C67C20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5847" y="5402492"/>
              <a:ext cx="720000" cy="720000"/>
            </a:xfrm>
            <a:prstGeom prst="rect">
              <a:avLst/>
            </a:prstGeom>
          </p:spPr>
        </p:pic>
        <p:pic>
          <p:nvPicPr>
            <p:cNvPr id="13" name="図 12">
              <a:extLst>
                <a:ext uri="{FF2B5EF4-FFF2-40B4-BE49-F238E27FC236}">
                  <a16:creationId xmlns:a16="http://schemas.microsoft.com/office/drawing/2014/main" id="{30BF5925-4B53-408D-A82A-F0CA5A6305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17763" y="5402492"/>
              <a:ext cx="720000" cy="720000"/>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3AF83C2-798E-41BD-BB83-43E701BCF9C8}"/>
                    </a:ext>
                  </a:extLst>
                </p:cNvPr>
                <p:cNvSpPr txBox="1"/>
                <p:nvPr/>
              </p:nvSpPr>
              <p:spPr>
                <a:xfrm>
                  <a:off x="2758713" y="6067698"/>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ea typeface="ＭＳ Ｐゴシック" panose="020B0600070205080204" pitchFamily="50" charset="-128"/>
                              </a:rPr>
                            </m:ctrlPr>
                          </m:sSubPr>
                          <m:e>
                            <m:r>
                              <a:rPr kumimoji="1" lang="en-US" altLang="ja-JP" sz="2000" b="0" i="1" smtClean="0">
                                <a:latin typeface="Cambria Math" panose="02040503050406030204" pitchFamily="18" charset="0"/>
                                <a:ea typeface="ＭＳ Ｐゴシック" panose="020B0600070205080204" pitchFamily="50" charset="-128"/>
                              </a:rPr>
                              <m:t>𝑣</m:t>
                            </m:r>
                          </m:e>
                          <m:sub>
                            <m:r>
                              <a:rPr kumimoji="1" lang="en-US" altLang="ja-JP" sz="2000" b="0" i="1" smtClean="0">
                                <a:latin typeface="Cambria Math" panose="02040503050406030204" pitchFamily="18" charset="0"/>
                                <a:ea typeface="ＭＳ Ｐゴシック" panose="020B0600070205080204" pitchFamily="50" charset="-128"/>
                              </a:rPr>
                              <m:t>𝑖</m:t>
                            </m:r>
                          </m:sub>
                        </m:sSub>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4" name="テキスト ボックス 13">
                  <a:extLst>
                    <a:ext uri="{FF2B5EF4-FFF2-40B4-BE49-F238E27FC236}">
                      <a16:creationId xmlns:a16="http://schemas.microsoft.com/office/drawing/2014/main" id="{A3AF83C2-798E-41BD-BB83-43E701BCF9C8}"/>
                    </a:ext>
                  </a:extLst>
                </p:cNvPr>
                <p:cNvSpPr txBox="1">
                  <a:spLocks noRot="1" noChangeAspect="1" noMove="1" noResize="1" noEditPoints="1" noAdjustHandles="1" noChangeArrowheads="1" noChangeShapeType="1" noTextEdit="1"/>
                </p:cNvSpPr>
                <p:nvPr/>
              </p:nvSpPr>
              <p:spPr>
                <a:xfrm>
                  <a:off x="2758713" y="6067698"/>
                  <a:ext cx="574268" cy="348437"/>
                </a:xfrm>
                <a:prstGeom prst="rect">
                  <a:avLst/>
                </a:prstGeom>
                <a:blipFill>
                  <a:blip r:embed="rId7"/>
                  <a:stretch>
                    <a:fillRect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7C2A1A5-6F7F-4A50-87D9-502959670F4E}"/>
                    </a:ext>
                  </a:extLst>
                </p:cNvPr>
                <p:cNvSpPr txBox="1"/>
                <p:nvPr/>
              </p:nvSpPr>
              <p:spPr>
                <a:xfrm>
                  <a:off x="3690629" y="6067698"/>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ea typeface="ＭＳ Ｐゴシック" panose="020B0600070205080204" pitchFamily="50" charset="-128"/>
                              </a:rPr>
                            </m:ctrlPr>
                          </m:sSubPr>
                          <m:e>
                            <m:r>
                              <a:rPr kumimoji="1" lang="en-US" altLang="ja-JP" sz="2000" b="0" i="1" smtClean="0">
                                <a:latin typeface="Cambria Math" panose="02040503050406030204" pitchFamily="18" charset="0"/>
                                <a:ea typeface="ＭＳ Ｐゴシック" panose="020B0600070205080204" pitchFamily="50" charset="-128"/>
                              </a:rPr>
                              <m:t>𝑤</m:t>
                            </m:r>
                          </m:e>
                          <m:sub>
                            <m:r>
                              <a:rPr kumimoji="1" lang="en-US" altLang="ja-JP" sz="2000" b="0" i="1" smtClean="0">
                                <a:latin typeface="Cambria Math" panose="02040503050406030204" pitchFamily="18" charset="0"/>
                                <a:ea typeface="ＭＳ Ｐゴシック" panose="020B0600070205080204" pitchFamily="50" charset="-128"/>
                              </a:rPr>
                              <m:t>𝑖</m:t>
                            </m:r>
                          </m:sub>
                        </m:sSub>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5" name="テキスト ボックス 14">
                  <a:extLst>
                    <a:ext uri="{FF2B5EF4-FFF2-40B4-BE49-F238E27FC236}">
                      <a16:creationId xmlns:a16="http://schemas.microsoft.com/office/drawing/2014/main" id="{77C2A1A5-6F7F-4A50-87D9-502959670F4E}"/>
                    </a:ext>
                  </a:extLst>
                </p:cNvPr>
                <p:cNvSpPr txBox="1">
                  <a:spLocks noRot="1" noChangeAspect="1" noMove="1" noResize="1" noEditPoints="1" noAdjustHandles="1" noChangeArrowheads="1" noChangeShapeType="1" noTextEdit="1"/>
                </p:cNvSpPr>
                <p:nvPr/>
              </p:nvSpPr>
              <p:spPr>
                <a:xfrm>
                  <a:off x="3690629" y="6067698"/>
                  <a:ext cx="574268" cy="348437"/>
                </a:xfrm>
                <a:prstGeom prst="rect">
                  <a:avLst/>
                </a:prstGeom>
                <a:blipFill>
                  <a:blip r:embed="rId8"/>
                  <a:stretch>
                    <a:fillRect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69B617AA-DAD4-4CE4-BC9E-7B521C691031}"/>
                    </a:ext>
                  </a:extLst>
                </p:cNvPr>
                <p:cNvSpPr txBox="1"/>
                <p:nvPr/>
              </p:nvSpPr>
              <p:spPr>
                <a:xfrm>
                  <a:off x="1416181" y="6230581"/>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r>
                          <a:rPr kumimoji="1" lang="en-US" altLang="ja-JP" sz="2000" i="1" smtClean="0">
                            <a:latin typeface="Cambria Math" panose="02040503050406030204" pitchFamily="18" charset="0"/>
                            <a:ea typeface="ＭＳ Ｐゴシック" panose="020B0600070205080204" pitchFamily="50" charset="-128"/>
                          </a:rPr>
                          <m:t>𝐶</m:t>
                        </m:r>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6" name="テキスト ボックス 15">
                  <a:extLst>
                    <a:ext uri="{FF2B5EF4-FFF2-40B4-BE49-F238E27FC236}">
                      <a16:creationId xmlns:a16="http://schemas.microsoft.com/office/drawing/2014/main" id="{69B617AA-DAD4-4CE4-BC9E-7B521C691031}"/>
                    </a:ext>
                  </a:extLst>
                </p:cNvPr>
                <p:cNvSpPr txBox="1">
                  <a:spLocks noRot="1" noChangeAspect="1" noMove="1" noResize="1" noEditPoints="1" noAdjustHandles="1" noChangeArrowheads="1" noChangeShapeType="1" noTextEdit="1"/>
                </p:cNvSpPr>
                <p:nvPr/>
              </p:nvSpPr>
              <p:spPr>
                <a:xfrm>
                  <a:off x="1416181" y="6230581"/>
                  <a:ext cx="574268" cy="348437"/>
                </a:xfrm>
                <a:prstGeom prst="rect">
                  <a:avLst/>
                </a:prstGeom>
                <a:blipFill>
                  <a:blip r:embed="rId9"/>
                  <a:stretch>
                    <a:fillRect b="-1724"/>
                  </a:stretch>
                </a:blipFill>
              </p:spPr>
              <p:txBody>
                <a:bodyPr/>
                <a:lstStyle/>
                <a:p>
                  <a:r>
                    <a:rPr lang="ja-JP" altLang="en-US">
                      <a:noFill/>
                    </a:rPr>
                    <a:t> </a:t>
                  </a:r>
                </a:p>
              </p:txBody>
            </p:sp>
          </mc:Fallback>
        </mc:AlternateContent>
        <p:sp>
          <p:nvSpPr>
            <p:cNvPr id="21" name="矢印: 下カーブ 20">
              <a:extLst>
                <a:ext uri="{FF2B5EF4-FFF2-40B4-BE49-F238E27FC236}">
                  <a16:creationId xmlns:a16="http://schemas.microsoft.com/office/drawing/2014/main" id="{ACD00D92-355C-4F84-9C8A-0CC51FA4D2D1}"/>
                </a:ext>
              </a:extLst>
            </p:cNvPr>
            <p:cNvSpPr/>
            <p:nvPr/>
          </p:nvSpPr>
          <p:spPr>
            <a:xfrm flipH="1">
              <a:off x="2271801" y="5010140"/>
              <a:ext cx="1217211" cy="543202"/>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a:extLst>
              <a:ext uri="{FF2B5EF4-FFF2-40B4-BE49-F238E27FC236}">
                <a16:creationId xmlns:a16="http://schemas.microsoft.com/office/drawing/2014/main" id="{62625189-7928-4BA4-97F2-FA986AB035F8}"/>
              </a:ext>
            </a:extLst>
          </p:cNvPr>
          <p:cNvGrpSpPr/>
          <p:nvPr/>
        </p:nvGrpSpPr>
        <p:grpSpPr>
          <a:xfrm>
            <a:off x="166122" y="4008455"/>
            <a:ext cx="6295953" cy="973756"/>
            <a:chOff x="145880" y="4827292"/>
            <a:chExt cx="6295953" cy="973756"/>
          </a:xfrm>
        </p:grpSpPr>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43F4EA07-4555-42C5-B812-6FF26B295B3B}"/>
                    </a:ext>
                  </a:extLst>
                </p:cNvPr>
                <p:cNvSpPr txBox="1"/>
                <p:nvPr/>
              </p:nvSpPr>
              <p:spPr>
                <a:xfrm>
                  <a:off x="3486953" y="4827292"/>
                  <a:ext cx="2954880" cy="973756"/>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func>
                          <m:funcPr>
                            <m:ctrlPr>
                              <a:rPr kumimoji="1" lang="en-US" altLang="ja-JP" sz="1600" b="0" i="1" smtClean="0">
                                <a:latin typeface="Cambria Math" panose="02040503050406030204" pitchFamily="18" charset="0"/>
                                <a:ea typeface="ＭＳ Ｐゴシック" panose="020B0600070205080204" pitchFamily="50" charset="-128"/>
                              </a:rPr>
                            </m:ctrlPr>
                          </m:funcPr>
                          <m:fName>
                            <m:r>
                              <m:rPr>
                                <m:sty m:val="p"/>
                              </m:rPr>
                              <a:rPr kumimoji="1" lang="en-US" altLang="ja-JP" sz="1600" i="0" smtClean="0">
                                <a:latin typeface="Cambria Math" panose="02040503050406030204" pitchFamily="18" charset="0"/>
                                <a:ea typeface="ＭＳ Ｐゴシック" panose="020B0600070205080204" pitchFamily="50" charset="-128"/>
                              </a:rPr>
                              <m:t>max</m:t>
                            </m:r>
                          </m:fName>
                          <m:e>
                            <m:nary>
                              <m:naryPr>
                                <m:chr m:val="∑"/>
                                <m:ctrlPr>
                                  <a:rPr kumimoji="1" lang="en-US" altLang="ja-JP" sz="1600" i="1" smtClean="0">
                                    <a:latin typeface="Cambria Math" panose="02040503050406030204" pitchFamily="18" charset="0"/>
                                    <a:ea typeface="ＭＳ Ｐゴシック" panose="020B0600070205080204" pitchFamily="50" charset="-128"/>
                                  </a:rPr>
                                </m:ctrlPr>
                              </m:naryPr>
                              <m:sub>
                                <m:r>
                                  <m:rPr>
                                    <m:brk m:alnAt="23"/>
                                  </m:rPr>
                                  <a:rPr kumimoji="1" lang="en-US" altLang="ja-JP" sz="1600" b="0" i="1" smtClean="0">
                                    <a:latin typeface="Cambria Math" panose="02040503050406030204" pitchFamily="18" charset="0"/>
                                    <a:ea typeface="ＭＳ Ｐゴシック" panose="020B0600070205080204" pitchFamily="50" charset="-128"/>
                                  </a:rPr>
                                  <m:t>𝑖</m:t>
                                </m:r>
                                <m:r>
                                  <a:rPr kumimoji="1" lang="en-US" altLang="ja-JP" sz="1600" b="0" i="1" smtClean="0">
                                    <a:latin typeface="Cambria Math" panose="02040503050406030204" pitchFamily="18" charset="0"/>
                                    <a:ea typeface="ＭＳ Ｐゴシック" panose="020B0600070205080204" pitchFamily="50" charset="-128"/>
                                  </a:rPr>
                                  <m:t>=0</m:t>
                                </m:r>
                              </m:sub>
                              <m:sup>
                                <m:r>
                                  <a:rPr kumimoji="1" lang="en-US" altLang="ja-JP" sz="1600" b="0" i="1" smtClean="0">
                                    <a:latin typeface="Cambria Math" panose="02040503050406030204" pitchFamily="18" charset="0"/>
                                    <a:ea typeface="ＭＳ Ｐゴシック" panose="020B0600070205080204" pitchFamily="50" charset="-128"/>
                                  </a:rPr>
                                  <m:t>𝑛</m:t>
                                </m:r>
                              </m:sup>
                              <m:e>
                                <m:sSub>
                                  <m:sSubPr>
                                    <m:ctrlPr>
                                      <a:rPr kumimoji="1" lang="en-US" altLang="ja-JP" sz="1600" i="1" smtClean="0">
                                        <a:latin typeface="Cambria Math" panose="02040503050406030204" pitchFamily="18" charset="0"/>
                                        <a:ea typeface="ＭＳ Ｐゴシック" panose="020B0600070205080204" pitchFamily="50" charset="-128"/>
                                      </a:rPr>
                                    </m:ctrlPr>
                                  </m:sSubPr>
                                  <m:e>
                                    <m:r>
                                      <a:rPr kumimoji="1" lang="en-US" altLang="ja-JP" sz="1600" b="0" i="1" smtClean="0">
                                        <a:latin typeface="Cambria Math" panose="02040503050406030204" pitchFamily="18" charset="0"/>
                                        <a:ea typeface="ＭＳ Ｐゴシック" panose="020B0600070205080204" pitchFamily="50" charset="-128"/>
                                      </a:rPr>
                                      <m:t>𝑣</m:t>
                                    </m:r>
                                  </m:e>
                                  <m:sub>
                                    <m:r>
                                      <a:rPr kumimoji="1" lang="en-US" altLang="ja-JP" sz="1600" b="0" i="1" smtClean="0">
                                        <a:latin typeface="Cambria Math" panose="02040503050406030204" pitchFamily="18" charset="0"/>
                                        <a:ea typeface="ＭＳ Ｐゴシック" panose="020B0600070205080204" pitchFamily="50" charset="-128"/>
                                      </a:rPr>
                                      <m:t>𝑖</m:t>
                                    </m:r>
                                  </m:sub>
                                </m:sSub>
                                <m:sSub>
                                  <m:sSubPr>
                                    <m:ctrlPr>
                                      <a:rPr kumimoji="1" lang="en-US" altLang="ja-JP" sz="1600" i="1" smtClean="0">
                                        <a:latin typeface="Cambria Math" panose="02040503050406030204" pitchFamily="18" charset="0"/>
                                        <a:ea typeface="ＭＳ Ｐゴシック" panose="020B0600070205080204" pitchFamily="50" charset="-128"/>
                                      </a:rPr>
                                    </m:ctrlPr>
                                  </m:sSubPr>
                                  <m:e>
                                    <m:r>
                                      <a:rPr kumimoji="1" lang="en-US" altLang="ja-JP" sz="1600" b="0" i="1" smtClean="0">
                                        <a:latin typeface="Cambria Math" panose="02040503050406030204" pitchFamily="18" charset="0"/>
                                        <a:ea typeface="ＭＳ Ｐゴシック" panose="020B0600070205080204" pitchFamily="50" charset="-128"/>
                                      </a:rPr>
                                      <m:t>𝑥</m:t>
                                    </m:r>
                                  </m:e>
                                  <m:sub>
                                    <m:r>
                                      <a:rPr kumimoji="1" lang="en-US" altLang="ja-JP" sz="1600" b="0" i="1" smtClean="0">
                                        <a:latin typeface="Cambria Math" panose="02040503050406030204" pitchFamily="18" charset="0"/>
                                        <a:ea typeface="ＭＳ Ｐゴシック" panose="020B0600070205080204" pitchFamily="50" charset="-128"/>
                                      </a:rPr>
                                      <m:t>𝑖</m:t>
                                    </m:r>
                                  </m:sub>
                                </m:sSub>
                              </m:e>
                            </m:nary>
                          </m:e>
                        </m:func>
                        <m:r>
                          <a:rPr lang="ja-JP" altLang="en-US" sz="1600" i="1">
                            <a:latin typeface="Cambria Math" panose="02040503050406030204" pitchFamily="18" charset="0"/>
                            <a:ea typeface="ＭＳ Ｐゴシック" panose="020B0600070205080204" pitchFamily="50" charset="-128"/>
                          </a:rPr>
                          <m:t>　</m:t>
                        </m:r>
                        <m:r>
                          <a:rPr lang="ja-JP" altLang="en-US" sz="1600" i="1" smtClean="0">
                            <a:latin typeface="Cambria Math" panose="02040503050406030204" pitchFamily="18" charset="0"/>
                            <a:ea typeface="ＭＳ Ｐゴシック" panose="020B0600070205080204" pitchFamily="50" charset="-128"/>
                          </a:rPr>
                          <m:t>　</m:t>
                        </m:r>
                        <m:r>
                          <a:rPr kumimoji="1" lang="en-US" altLang="ja-JP" sz="1600" b="0" i="1" smtClean="0">
                            <a:latin typeface="Cambria Math" panose="02040503050406030204" pitchFamily="18" charset="0"/>
                            <a:ea typeface="ＭＳ Ｐゴシック" panose="020B0600070205080204" pitchFamily="50" charset="-128"/>
                          </a:rPr>
                          <m:t>𝑠</m:t>
                        </m:r>
                        <m:r>
                          <a:rPr kumimoji="1" lang="en-US" altLang="ja-JP" sz="1600" b="0" i="1" smtClean="0">
                            <a:latin typeface="Cambria Math" panose="02040503050406030204" pitchFamily="18" charset="0"/>
                            <a:ea typeface="ＭＳ Ｐゴシック" panose="020B0600070205080204" pitchFamily="50" charset="-128"/>
                          </a:rPr>
                          <m:t>.</m:t>
                        </m:r>
                        <m:r>
                          <a:rPr kumimoji="1" lang="en-US" altLang="ja-JP" sz="1600" b="0" i="1" smtClean="0">
                            <a:latin typeface="Cambria Math" panose="02040503050406030204" pitchFamily="18" charset="0"/>
                            <a:ea typeface="ＭＳ Ｐゴシック" panose="020B0600070205080204" pitchFamily="50" charset="-128"/>
                          </a:rPr>
                          <m:t>𝑡</m:t>
                        </m:r>
                        <m:r>
                          <a:rPr kumimoji="1" lang="en-US" altLang="ja-JP" sz="1600" b="0" i="1" smtClean="0">
                            <a:latin typeface="Cambria Math" panose="02040503050406030204" pitchFamily="18" charset="0"/>
                            <a:ea typeface="ＭＳ Ｐゴシック" panose="020B0600070205080204" pitchFamily="50" charset="-128"/>
                          </a:rPr>
                          <m:t>.</m:t>
                        </m:r>
                        <m:nary>
                          <m:naryPr>
                            <m:chr m:val="∑"/>
                            <m:ctrlPr>
                              <a:rPr lang="en-US" altLang="ja-JP" sz="1600" i="1">
                                <a:latin typeface="Cambria Math" panose="02040503050406030204" pitchFamily="18" charset="0"/>
                                <a:ea typeface="ＭＳ Ｐゴシック" panose="020B0600070205080204" pitchFamily="50" charset="-128"/>
                              </a:rPr>
                            </m:ctrlPr>
                          </m:naryPr>
                          <m:sub>
                            <m:r>
                              <m:rPr>
                                <m:brk m:alnAt="23"/>
                              </m:rPr>
                              <a:rPr lang="en-US" altLang="ja-JP" sz="1600" i="1">
                                <a:latin typeface="Cambria Math" panose="02040503050406030204" pitchFamily="18" charset="0"/>
                                <a:ea typeface="ＭＳ Ｐゴシック" panose="020B0600070205080204" pitchFamily="50" charset="-128"/>
                              </a:rPr>
                              <m:t>𝑖</m:t>
                            </m:r>
                            <m:r>
                              <a:rPr lang="en-US" altLang="ja-JP" sz="1600" i="1">
                                <a:latin typeface="Cambria Math" panose="02040503050406030204" pitchFamily="18" charset="0"/>
                                <a:ea typeface="ＭＳ Ｐゴシック" panose="020B0600070205080204" pitchFamily="50" charset="-128"/>
                              </a:rPr>
                              <m:t>=0</m:t>
                            </m:r>
                          </m:sub>
                          <m:sup>
                            <m:r>
                              <a:rPr lang="en-US" altLang="ja-JP" sz="1600" i="1">
                                <a:latin typeface="Cambria Math" panose="02040503050406030204" pitchFamily="18" charset="0"/>
                                <a:ea typeface="ＭＳ Ｐゴシック" panose="020B0600070205080204" pitchFamily="50" charset="-128"/>
                              </a:rPr>
                              <m:t>𝑛</m:t>
                            </m:r>
                          </m:sup>
                          <m:e>
                            <m:sSub>
                              <m:sSubPr>
                                <m:ctrlPr>
                                  <a:rPr lang="en-US" altLang="ja-JP" sz="1600" i="1">
                                    <a:latin typeface="Cambria Math" panose="02040503050406030204" pitchFamily="18" charset="0"/>
                                    <a:ea typeface="ＭＳ Ｐゴシック" panose="020B0600070205080204" pitchFamily="50" charset="-128"/>
                                  </a:rPr>
                                </m:ctrlPr>
                              </m:sSubPr>
                              <m:e>
                                <m:r>
                                  <a:rPr lang="en-US" altLang="ja-JP" sz="1600" b="0" i="1" smtClean="0">
                                    <a:latin typeface="Cambria Math" panose="02040503050406030204" pitchFamily="18" charset="0"/>
                                    <a:ea typeface="ＭＳ Ｐゴシック" panose="020B0600070205080204" pitchFamily="50" charset="-128"/>
                                  </a:rPr>
                                  <m:t>𝑤</m:t>
                                </m:r>
                              </m:e>
                              <m:sub>
                                <m:r>
                                  <a:rPr lang="en-US" altLang="ja-JP" sz="1600" i="1">
                                    <a:latin typeface="Cambria Math" panose="02040503050406030204" pitchFamily="18" charset="0"/>
                                    <a:ea typeface="ＭＳ Ｐゴシック" panose="020B0600070205080204" pitchFamily="50" charset="-128"/>
                                  </a:rPr>
                                  <m:t>𝑖</m:t>
                                </m:r>
                              </m:sub>
                            </m:sSub>
                            <m:sSub>
                              <m:sSubPr>
                                <m:ctrlPr>
                                  <a:rPr lang="en-US" altLang="ja-JP" sz="1600" i="1">
                                    <a:latin typeface="Cambria Math" panose="02040503050406030204" pitchFamily="18" charset="0"/>
                                    <a:ea typeface="ＭＳ Ｐゴシック" panose="020B0600070205080204" pitchFamily="50" charset="-128"/>
                                  </a:rPr>
                                </m:ctrlPr>
                              </m:sSubPr>
                              <m:e>
                                <m:r>
                                  <a:rPr lang="en-US" altLang="ja-JP" sz="1600" i="1">
                                    <a:latin typeface="Cambria Math" panose="02040503050406030204" pitchFamily="18" charset="0"/>
                                    <a:ea typeface="ＭＳ Ｐゴシック" panose="020B0600070205080204" pitchFamily="50" charset="-128"/>
                                  </a:rPr>
                                  <m:t>𝑥</m:t>
                                </m:r>
                              </m:e>
                              <m:sub>
                                <m:r>
                                  <a:rPr lang="en-US" altLang="ja-JP" sz="1600" i="1">
                                    <a:latin typeface="Cambria Math" panose="02040503050406030204" pitchFamily="18" charset="0"/>
                                    <a:ea typeface="ＭＳ Ｐゴシック" panose="020B0600070205080204" pitchFamily="50" charset="-128"/>
                                  </a:rPr>
                                  <m:t>𝑖</m:t>
                                </m:r>
                              </m:sub>
                            </m:sSub>
                            <m:r>
                              <a:rPr lang="en-US" altLang="ja-JP" sz="1600" b="0" i="1" smtClean="0">
                                <a:latin typeface="Cambria Math" panose="02040503050406030204" pitchFamily="18" charset="0"/>
                                <a:ea typeface="ＭＳ Ｐゴシック" panose="020B0600070205080204" pitchFamily="50" charset="-128"/>
                              </a:rPr>
                              <m:t> </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𝐶</m:t>
                            </m:r>
                          </m:e>
                        </m:nary>
                      </m:oMath>
                    </m:oMathPara>
                  </a14:m>
                  <a:endParaRPr kumimoji="1" lang="ja-JP" altLang="en-US" sz="1600" dirty="0">
                    <a:latin typeface="ＭＳ Ｐゴシック" panose="020B0600070205080204" pitchFamily="50" charset="-128"/>
                    <a:ea typeface="ＭＳ Ｐゴシック" panose="020B0600070205080204" pitchFamily="50" charset="-128"/>
                  </a:endParaRPr>
                </a:p>
              </p:txBody>
            </p:sp>
          </mc:Choice>
          <mc:Fallback>
            <p:sp>
              <p:nvSpPr>
                <p:cNvPr id="17" name="テキスト ボックス 16">
                  <a:extLst>
                    <a:ext uri="{FF2B5EF4-FFF2-40B4-BE49-F238E27FC236}">
                      <a16:creationId xmlns:a16="http://schemas.microsoft.com/office/drawing/2014/main" id="{43F4EA07-4555-42C5-B812-6FF26B295B3B}"/>
                    </a:ext>
                  </a:extLst>
                </p:cNvPr>
                <p:cNvSpPr txBox="1">
                  <a:spLocks noRot="1" noChangeAspect="1" noMove="1" noResize="1" noEditPoints="1" noAdjustHandles="1" noChangeArrowheads="1" noChangeShapeType="1" noTextEdit="1"/>
                </p:cNvSpPr>
                <p:nvPr/>
              </p:nvSpPr>
              <p:spPr>
                <a:xfrm>
                  <a:off x="3486953" y="4827292"/>
                  <a:ext cx="2954880" cy="973756"/>
                </a:xfrm>
                <a:prstGeom prst="rect">
                  <a:avLst/>
                </a:prstGeom>
                <a:blipFill>
                  <a:blip r:embed="rId10"/>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FBF45369-86DE-437E-BFC3-79836D15E92C}"/>
                </a:ext>
              </a:extLst>
            </p:cNvPr>
            <p:cNvSpPr txBox="1"/>
            <p:nvPr/>
          </p:nvSpPr>
          <p:spPr>
            <a:xfrm>
              <a:off x="145880" y="4967737"/>
              <a:ext cx="2286663" cy="720000"/>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一般的な整数線型計画法への定式化</a:t>
              </a:r>
            </a:p>
          </p:txBody>
        </p:sp>
        <p:sp>
          <p:nvSpPr>
            <p:cNvPr id="25" name="矢印: 右 24">
              <a:extLst>
                <a:ext uri="{FF2B5EF4-FFF2-40B4-BE49-F238E27FC236}">
                  <a16:creationId xmlns:a16="http://schemas.microsoft.com/office/drawing/2014/main" id="{58EE2CC7-24BD-4F0F-87EE-DA5BBBAF0CA3}"/>
                </a:ext>
              </a:extLst>
            </p:cNvPr>
            <p:cNvSpPr/>
            <p:nvPr/>
          </p:nvSpPr>
          <p:spPr>
            <a:xfrm>
              <a:off x="2614407" y="5118586"/>
              <a:ext cx="690682" cy="4183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スライド番号プレースホルダー 27">
            <a:extLst>
              <a:ext uri="{FF2B5EF4-FFF2-40B4-BE49-F238E27FC236}">
                <a16:creationId xmlns:a16="http://schemas.microsoft.com/office/drawing/2014/main" id="{F040BB26-388D-4C06-A37B-C5F027E96E0F}"/>
              </a:ext>
            </a:extLst>
          </p:cNvPr>
          <p:cNvSpPr>
            <a:spLocks noGrp="1"/>
          </p:cNvSpPr>
          <p:nvPr>
            <p:ph type="sldNum" sz="quarter" idx="12"/>
          </p:nvPr>
        </p:nvSpPr>
        <p:spPr/>
        <p:txBody>
          <a:bodyPr/>
          <a:lstStyle/>
          <a:p>
            <a:fld id="{75E5AEAD-DEBE-49E6-AC87-DB95C1F69E6A}" type="slidenum">
              <a:rPr lang="ja-JP" altLang="en-US" smtClean="0"/>
              <a:pPr/>
              <a:t>13</a:t>
            </a:fld>
            <a:r>
              <a:rPr lang="en-US" altLang="ja-JP" sz="1800"/>
              <a:t>/12</a:t>
            </a:r>
            <a:endParaRPr lang="ja-JP" altLang="en-US" dirty="0"/>
          </a:p>
        </p:txBody>
      </p:sp>
    </p:spTree>
    <p:extLst>
      <p:ext uri="{BB962C8B-B14F-4D97-AF65-F5344CB8AC3E}">
        <p14:creationId xmlns:p14="http://schemas.microsoft.com/office/powerpoint/2010/main" val="92045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今後の展望</a:t>
            </a:r>
          </a:p>
        </p:txBody>
      </p:sp>
      <p:pic>
        <p:nvPicPr>
          <p:cNvPr id="11" name="グラフィックス 10" descr="右向き指示マーク">
            <a:extLst>
              <a:ext uri="{FF2B5EF4-FFF2-40B4-BE49-F238E27FC236}">
                <a16:creationId xmlns:a16="http://schemas.microsoft.com/office/drawing/2014/main" id="{A0488418-F1F5-4228-9BB2-F6235AEEDE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2534596"/>
            <a:ext cx="540000" cy="540000"/>
          </a:xfrm>
          <a:prstGeom prst="rect">
            <a:avLst/>
          </a:prstGeom>
        </p:spPr>
      </p:pic>
      <p:sp>
        <p:nvSpPr>
          <p:cNvPr id="13" name="テキスト ボックス 12">
            <a:extLst>
              <a:ext uri="{FF2B5EF4-FFF2-40B4-BE49-F238E27FC236}">
                <a16:creationId xmlns:a16="http://schemas.microsoft.com/office/drawing/2014/main" id="{A715BD0C-E0A3-422D-A93B-29E585590EBD}"/>
              </a:ext>
            </a:extLst>
          </p:cNvPr>
          <p:cNvSpPr txBox="1"/>
          <p:nvPr/>
        </p:nvSpPr>
        <p:spPr>
          <a:xfrm>
            <a:off x="-484637" y="1632826"/>
            <a:ext cx="3579966"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今後の展望</a:t>
            </a:r>
          </a:p>
        </p:txBody>
      </p:sp>
      <p:sp>
        <p:nvSpPr>
          <p:cNvPr id="14" name="テキスト ボックス 13">
            <a:extLst>
              <a:ext uri="{FF2B5EF4-FFF2-40B4-BE49-F238E27FC236}">
                <a16:creationId xmlns:a16="http://schemas.microsoft.com/office/drawing/2014/main" id="{90877E57-70B6-47A3-9C29-906870B140D8}"/>
              </a:ext>
            </a:extLst>
          </p:cNvPr>
          <p:cNvSpPr txBox="1"/>
          <p:nvPr/>
        </p:nvSpPr>
        <p:spPr>
          <a:xfrm>
            <a:off x="1700931" y="2545290"/>
            <a:ext cx="6545709"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より正確な調査および調査に基づくデータの作成</a:t>
            </a:r>
          </a:p>
        </p:txBody>
      </p:sp>
      <p:sp>
        <p:nvSpPr>
          <p:cNvPr id="18" name="テキスト ボックス 17">
            <a:extLst>
              <a:ext uri="{FF2B5EF4-FFF2-40B4-BE49-F238E27FC236}">
                <a16:creationId xmlns:a16="http://schemas.microsoft.com/office/drawing/2014/main" id="{57C039F3-6021-4EBE-BBA3-9C470494DCBE}"/>
              </a:ext>
            </a:extLst>
          </p:cNvPr>
          <p:cNvSpPr txBox="1"/>
          <p:nvPr/>
        </p:nvSpPr>
        <p:spPr>
          <a:xfrm>
            <a:off x="1770961" y="3157730"/>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再配置を行わない場合，移動時間を考慮しない条件下での実験</a:t>
            </a:r>
          </a:p>
        </p:txBody>
      </p:sp>
      <p:sp>
        <p:nvSpPr>
          <p:cNvPr id="21" name="テキスト ボックス 20">
            <a:extLst>
              <a:ext uri="{FF2B5EF4-FFF2-40B4-BE49-F238E27FC236}">
                <a16:creationId xmlns:a16="http://schemas.microsoft.com/office/drawing/2014/main" id="{A71F2756-8BD2-4A6D-8E3B-583835B42342}"/>
              </a:ext>
            </a:extLst>
          </p:cNvPr>
          <p:cNvSpPr txBox="1"/>
          <p:nvPr/>
        </p:nvSpPr>
        <p:spPr>
          <a:xfrm>
            <a:off x="1770961" y="3780864"/>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従業員と利用者による再配置を考慮した条件下での実験</a:t>
            </a:r>
          </a:p>
        </p:txBody>
      </p:sp>
      <p:sp>
        <p:nvSpPr>
          <p:cNvPr id="24" name="テキスト ボックス 23">
            <a:extLst>
              <a:ext uri="{FF2B5EF4-FFF2-40B4-BE49-F238E27FC236}">
                <a16:creationId xmlns:a16="http://schemas.microsoft.com/office/drawing/2014/main" id="{3BD827EA-C359-44E9-950E-8C59424E30BC}"/>
              </a:ext>
            </a:extLst>
          </p:cNvPr>
          <p:cNvSpPr txBox="1"/>
          <p:nvPr/>
        </p:nvSpPr>
        <p:spPr>
          <a:xfrm>
            <a:off x="1770961" y="4412053"/>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更に移動時間とコストおを考慮した条件下での実験</a:t>
            </a:r>
          </a:p>
        </p:txBody>
      </p:sp>
      <p:pic>
        <p:nvPicPr>
          <p:cNvPr id="25" name="グラフィックス 24" descr="右向き指示マーク">
            <a:extLst>
              <a:ext uri="{FF2B5EF4-FFF2-40B4-BE49-F238E27FC236}">
                <a16:creationId xmlns:a16="http://schemas.microsoft.com/office/drawing/2014/main" id="{3828358E-A2B9-4C6A-9D65-17E705C98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3147036"/>
            <a:ext cx="540000" cy="540000"/>
          </a:xfrm>
          <a:prstGeom prst="rect">
            <a:avLst/>
          </a:prstGeom>
        </p:spPr>
      </p:pic>
      <p:pic>
        <p:nvPicPr>
          <p:cNvPr id="26" name="グラフィックス 25" descr="右向き指示マーク">
            <a:extLst>
              <a:ext uri="{FF2B5EF4-FFF2-40B4-BE49-F238E27FC236}">
                <a16:creationId xmlns:a16="http://schemas.microsoft.com/office/drawing/2014/main" id="{BB271FBC-5273-4A5F-94E4-7AC0DCB565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4401359"/>
            <a:ext cx="540000" cy="540000"/>
          </a:xfrm>
          <a:prstGeom prst="rect">
            <a:avLst/>
          </a:prstGeom>
        </p:spPr>
      </p:pic>
      <p:pic>
        <p:nvPicPr>
          <p:cNvPr id="27" name="グラフィックス 26" descr="右向き指示マーク">
            <a:extLst>
              <a:ext uri="{FF2B5EF4-FFF2-40B4-BE49-F238E27FC236}">
                <a16:creationId xmlns:a16="http://schemas.microsoft.com/office/drawing/2014/main" id="{E2E39391-DBD9-4B4E-8CF2-322EAEA9BB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3770170"/>
            <a:ext cx="540000" cy="540000"/>
          </a:xfrm>
          <a:prstGeom prst="rect">
            <a:avLst/>
          </a:prstGeom>
        </p:spPr>
      </p:pic>
      <p:sp>
        <p:nvSpPr>
          <p:cNvPr id="29" name="スライド番号プレースホルダー 28">
            <a:extLst>
              <a:ext uri="{FF2B5EF4-FFF2-40B4-BE49-F238E27FC236}">
                <a16:creationId xmlns:a16="http://schemas.microsoft.com/office/drawing/2014/main" id="{1C45D4B5-2EF4-47CD-93C5-962D15C22D66}"/>
              </a:ext>
            </a:extLst>
          </p:cNvPr>
          <p:cNvSpPr>
            <a:spLocks noGrp="1"/>
          </p:cNvSpPr>
          <p:nvPr>
            <p:ph type="sldNum" sz="quarter" idx="12"/>
          </p:nvPr>
        </p:nvSpPr>
        <p:spPr/>
        <p:txBody>
          <a:bodyPr/>
          <a:lstStyle/>
          <a:p>
            <a:fld id="{75E5AEAD-DEBE-49E6-AC87-DB95C1F69E6A}" type="slidenum">
              <a:rPr lang="ja-JP" altLang="en-US" smtClean="0"/>
              <a:pPr/>
              <a:t>14</a:t>
            </a:fld>
            <a:r>
              <a:rPr lang="en-US" altLang="ja-JP" sz="1800"/>
              <a:t>/12</a:t>
            </a:r>
            <a:endParaRPr lang="ja-JP" altLang="en-US" dirty="0"/>
          </a:p>
        </p:txBody>
      </p:sp>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 </a:t>
            </a:r>
            <a:r>
              <a:rPr lang="en-US" altLang="ja-JP" dirty="0"/>
              <a:t>(1/2)</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り、自動車を</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する人の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607832" y="5844207"/>
            <a:ext cx="662609" cy="636105"/>
          </a:xfrm>
          <a:prstGeom prst="rightArrow">
            <a:avLst/>
          </a:prstGeom>
          <a:solidFill>
            <a:srgbClr val="2B2E36"/>
          </a:solidFill>
          <a:ln>
            <a:solidFill>
              <a:srgbClr val="2B2E3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
        <p:nvSpPr>
          <p:cNvPr id="4" name="スライド番号プレースホルダー 3">
            <a:extLst>
              <a:ext uri="{FF2B5EF4-FFF2-40B4-BE49-F238E27FC236}">
                <a16:creationId xmlns:a16="http://schemas.microsoft.com/office/drawing/2014/main" id="{07FA96E0-1814-4203-9DD3-CE7E76072E54}"/>
              </a:ext>
            </a:extLst>
          </p:cNvPr>
          <p:cNvSpPr>
            <a:spLocks noGrp="1"/>
          </p:cNvSpPr>
          <p:nvPr>
            <p:ph type="sldNum" sz="quarter" idx="12"/>
          </p:nvPr>
        </p:nvSpPr>
        <p:spPr/>
        <p:txBody>
          <a:bodyPr/>
          <a:lstStyle/>
          <a:p>
            <a:fld id="{75E5AEAD-DEBE-49E6-AC87-DB95C1F69E6A}" type="slidenum">
              <a:rPr lang="ja-JP" altLang="en-US" smtClean="0"/>
              <a:pPr/>
              <a:t>2</a:t>
            </a:fld>
            <a:r>
              <a:rPr lang="en-US" altLang="ja-JP" sz="1800"/>
              <a:t>/12</a:t>
            </a:r>
            <a:endParaRPr lang="ja-JP" altLang="en-US" dirty="0"/>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 </a:t>
            </a:r>
            <a:r>
              <a:rPr lang="en-US" altLang="ja-JP" dirty="0"/>
              <a:t>(2/2)</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910623" y="5495860"/>
            <a:ext cx="662609" cy="636105"/>
          </a:xfrm>
          <a:prstGeom prst="rightArrow">
            <a:avLst/>
          </a:prstGeom>
          <a:solidFill>
            <a:srgbClr val="2B2E36"/>
          </a:solidFill>
          <a:ln>
            <a:solidFill>
              <a:srgbClr val="2B2E3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1149164"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
        <p:nvSpPr>
          <p:cNvPr id="4" name="スライド番号プレースホルダー 3">
            <a:extLst>
              <a:ext uri="{FF2B5EF4-FFF2-40B4-BE49-F238E27FC236}">
                <a16:creationId xmlns:a16="http://schemas.microsoft.com/office/drawing/2014/main" id="{20AAD3B1-DF0B-4479-9167-55DC4E38090F}"/>
              </a:ext>
            </a:extLst>
          </p:cNvPr>
          <p:cNvSpPr>
            <a:spLocks noGrp="1"/>
          </p:cNvSpPr>
          <p:nvPr>
            <p:ph type="sldNum" sz="quarter" idx="12"/>
          </p:nvPr>
        </p:nvSpPr>
        <p:spPr/>
        <p:txBody>
          <a:bodyPr/>
          <a:lstStyle/>
          <a:p>
            <a:fld id="{75E5AEAD-DEBE-49E6-AC87-DB95C1F69E6A}" type="slidenum">
              <a:rPr lang="ja-JP" altLang="en-US" smtClean="0"/>
              <a:pPr/>
              <a:t>3</a:t>
            </a:fld>
            <a:r>
              <a:rPr lang="en-US" altLang="ja-JP" sz="1800"/>
              <a:t>/12</a:t>
            </a:r>
            <a:endParaRPr lang="ja-JP" altLang="en-US"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カーシェアリングについて</a:t>
            </a:r>
          </a:p>
        </p:txBody>
      </p:sp>
      <p:sp>
        <p:nvSpPr>
          <p:cNvPr id="5" name="角丸四角形 4"/>
          <p:cNvSpPr/>
          <p:nvPr/>
        </p:nvSpPr>
        <p:spPr>
          <a:xfrm>
            <a:off x="2518903" y="842359"/>
            <a:ext cx="4106191"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ワンウェイ型カーシェアリング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86100" y="387205"/>
            <a:ext cx="285800" cy="2285999"/>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cxnSpLocks/>
            <a:stCxn id="5" idx="2"/>
            <a:endCxn id="7" idx="0"/>
          </p:cNvCxnSpPr>
          <p:nvPr/>
        </p:nvCxnSpPr>
        <p:spPr>
          <a:xfrm rot="16200000" flipH="1">
            <a:off x="5572099" y="387203"/>
            <a:ext cx="285800" cy="228600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233825" y="3484848"/>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欠点：特定のステーションにおける車両の偏在</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434401" y="5552662"/>
              <a:ext cx="943274" cy="4014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855671" y="5531951"/>
              <a:ext cx="913825" cy="4221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534208" y="5878986"/>
            <a:ext cx="662609" cy="636105"/>
          </a:xfrm>
          <a:prstGeom prst="rightArrow">
            <a:avLst/>
          </a:prstGeom>
          <a:solidFill>
            <a:srgbClr val="2B2E36"/>
          </a:solidFill>
          <a:ln>
            <a:solidFill>
              <a:srgbClr val="2B2E3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1208987" y="5911610"/>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車の再配置およびそのコストが必要</a:t>
            </a:r>
            <a:endParaRPr kumimoji="1" lang="ja-JP" altLang="en-US" sz="2400" b="1" u="sng" dirty="0"/>
          </a:p>
        </p:txBody>
      </p:sp>
      <p:pic>
        <p:nvPicPr>
          <p:cNvPr id="10" name="図 9">
            <a:extLst>
              <a:ext uri="{FF2B5EF4-FFF2-40B4-BE49-F238E27FC236}">
                <a16:creationId xmlns:a16="http://schemas.microsoft.com/office/drawing/2014/main" id="{85BC6AEC-85F3-4547-A482-74F9243CBB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9560" y="4802423"/>
            <a:ext cx="624130" cy="624130"/>
          </a:xfrm>
          <a:prstGeom prst="rect">
            <a:avLst/>
          </a:prstGeom>
        </p:spPr>
      </p:pic>
      <p:pic>
        <p:nvPicPr>
          <p:cNvPr id="43" name="図 42">
            <a:extLst>
              <a:ext uri="{FF2B5EF4-FFF2-40B4-BE49-F238E27FC236}">
                <a16:creationId xmlns:a16="http://schemas.microsoft.com/office/drawing/2014/main" id="{266E5D3F-FD6A-4447-B67A-DD88BD1C82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5834" y="4794869"/>
            <a:ext cx="624130" cy="624130"/>
          </a:xfrm>
          <a:prstGeom prst="rect">
            <a:avLst/>
          </a:prstGeom>
        </p:spPr>
      </p:pic>
      <p:sp>
        <p:nvSpPr>
          <p:cNvPr id="18" name="スライド番号プレースホルダー 17">
            <a:extLst>
              <a:ext uri="{FF2B5EF4-FFF2-40B4-BE49-F238E27FC236}">
                <a16:creationId xmlns:a16="http://schemas.microsoft.com/office/drawing/2014/main" id="{5B1A2014-2C63-4AD5-8337-B40D91142BCA}"/>
              </a:ext>
            </a:extLst>
          </p:cNvPr>
          <p:cNvSpPr>
            <a:spLocks noGrp="1"/>
          </p:cNvSpPr>
          <p:nvPr>
            <p:ph type="sldNum" sz="quarter" idx="12"/>
          </p:nvPr>
        </p:nvSpPr>
        <p:spPr/>
        <p:txBody>
          <a:bodyPr/>
          <a:lstStyle/>
          <a:p>
            <a:fld id="{75E5AEAD-DEBE-49E6-AC87-DB95C1F69E6A}" type="slidenum">
              <a:rPr lang="ja-JP" altLang="en-US" smtClean="0"/>
              <a:pPr/>
              <a:t>4</a:t>
            </a:fld>
            <a:r>
              <a:rPr lang="en-US" altLang="ja-JP" sz="1800"/>
              <a:t>/12</a:t>
            </a:r>
            <a:endParaRPr lang="ja-JP" altLang="en-US"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4230" y="1294376"/>
            <a:ext cx="6717756" cy="3555633"/>
          </a:xfrm>
          <a:prstGeom prst="rect">
            <a:avLst/>
          </a:prstGeom>
        </p:spPr>
      </p:pic>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371901" y="681287"/>
            <a:ext cx="7500085" cy="637117"/>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貪欲法もしくは</a:t>
            </a:r>
            <a:r>
              <a:rPr kumimoji="1" lang="en-US" altLang="ja-JP" sz="2800" dirty="0">
                <a:latin typeface="ＭＳ Ｐゴシック" panose="020B0600070205080204" pitchFamily="50" charset="-128"/>
                <a:ea typeface="ＭＳ Ｐゴシック" panose="020B0600070205080204" pitchFamily="50" charset="-128"/>
              </a:rPr>
              <a:t>CPLEX</a:t>
            </a:r>
            <a:r>
              <a:rPr kumimoji="1" lang="ja-JP" altLang="en-US" sz="2800" dirty="0">
                <a:latin typeface="ＭＳ Ｐゴシック" panose="020B0600070205080204" pitchFamily="50" charset="-128"/>
                <a:ea typeface="ＭＳ Ｐゴシック" panose="020B0600070205080204" pitchFamily="50" charset="-128"/>
              </a:rPr>
              <a:t>で解く再配置問題</a:t>
            </a:r>
          </a:p>
        </p:txBody>
      </p:sp>
      <p:grpSp>
        <p:nvGrpSpPr>
          <p:cNvPr id="36" name="グループ化 35">
            <a:extLst>
              <a:ext uri="{FF2B5EF4-FFF2-40B4-BE49-F238E27FC236}">
                <a16:creationId xmlns:a16="http://schemas.microsoft.com/office/drawing/2014/main" id="{4BC4CB8A-0750-4D1C-925E-D7657AF9DC99}"/>
              </a:ext>
            </a:extLst>
          </p:cNvPr>
          <p:cNvGrpSpPr/>
          <p:nvPr/>
        </p:nvGrpSpPr>
        <p:grpSpPr>
          <a:xfrm>
            <a:off x="649275" y="4067931"/>
            <a:ext cx="2360282" cy="354839"/>
            <a:chOff x="1726442" y="4873707"/>
            <a:chExt cx="2360282" cy="354839"/>
          </a:xfrm>
        </p:grpSpPr>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503045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7" y="4873707"/>
              <a:ext cx="838557"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乗客</a:t>
              </a:r>
            </a:p>
          </p:txBody>
        </p:sp>
      </p:grpSp>
      <p:grpSp>
        <p:nvGrpSpPr>
          <p:cNvPr id="8" name="グループ化 7">
            <a:extLst>
              <a:ext uri="{FF2B5EF4-FFF2-40B4-BE49-F238E27FC236}">
                <a16:creationId xmlns:a16="http://schemas.microsoft.com/office/drawing/2014/main" id="{86A59B9E-D2C0-40A8-BC5E-6BA958C95C75}"/>
              </a:ext>
            </a:extLst>
          </p:cNvPr>
          <p:cNvGrpSpPr/>
          <p:nvPr/>
        </p:nvGrpSpPr>
        <p:grpSpPr>
          <a:xfrm>
            <a:off x="3604016" y="4047256"/>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a:t>
              </a:r>
            </a:p>
          </p:txBody>
        </p:sp>
      </p:grpSp>
      <p:sp>
        <p:nvSpPr>
          <p:cNvPr id="3" name="楕円 2">
            <a:extLst>
              <a:ext uri="{FF2B5EF4-FFF2-40B4-BE49-F238E27FC236}">
                <a16:creationId xmlns:a16="http://schemas.microsoft.com/office/drawing/2014/main" id="{3579B9CB-97B5-4A9E-AE3B-EB7FD889A51A}"/>
              </a:ext>
            </a:extLst>
          </p:cNvPr>
          <p:cNvSpPr/>
          <p:nvPr/>
        </p:nvSpPr>
        <p:spPr>
          <a:xfrm>
            <a:off x="1776028" y="1681886"/>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768728" y="3107587"/>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552720" y="2036920"/>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52719" y="3415909"/>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1980579" y="4799981"/>
            <a:ext cx="6098188" cy="530087"/>
          </a:xfrm>
          <a:prstGeom prst="rect">
            <a:avLst/>
          </a:prstGeom>
        </p:spPr>
        <p:txBody>
          <a:bodyPr vert="horz" wrap="square" lIns="91440" tIns="45720" rIns="91440" bIns="45720" rtlCol="0" anchor="ctr">
            <a:noAutofit/>
          </a:bodyPr>
          <a:lstStyle/>
          <a:p>
            <a:pPr algn="ctr"/>
            <a:r>
              <a:rPr kumimoji="1" lang="ja-JP" altLang="en-US" sz="2400" b="1" u="sng" dirty="0">
                <a:latin typeface="ＭＳ Ｐゴシック" panose="020B0600070205080204" pitchFamily="50" charset="-128"/>
                <a:ea typeface="ＭＳ Ｐゴシック" panose="020B0600070205080204" pitchFamily="50" charset="-128"/>
              </a:rPr>
              <a:t>サービスを利用できない人数の最小化が目的</a:t>
            </a:r>
          </a:p>
        </p:txBody>
      </p:sp>
      <p:grpSp>
        <p:nvGrpSpPr>
          <p:cNvPr id="39" name="グループ化 38">
            <a:extLst>
              <a:ext uri="{FF2B5EF4-FFF2-40B4-BE49-F238E27FC236}">
                <a16:creationId xmlns:a16="http://schemas.microsoft.com/office/drawing/2014/main" id="{F63A45AF-6C82-45DE-8E41-64C507DAF960}"/>
              </a:ext>
            </a:extLst>
          </p:cNvPr>
          <p:cNvGrpSpPr/>
          <p:nvPr/>
        </p:nvGrpSpPr>
        <p:grpSpPr>
          <a:xfrm>
            <a:off x="6736250" y="4047256"/>
            <a:ext cx="1741362" cy="369332"/>
            <a:chOff x="6399208" y="4853032"/>
            <a:chExt cx="1741362" cy="369332"/>
          </a:xfrm>
        </p:grpSpPr>
        <p:sp>
          <p:nvSpPr>
            <p:cNvPr id="37" name="楕円 36">
              <a:extLst>
                <a:ext uri="{FF2B5EF4-FFF2-40B4-BE49-F238E27FC236}">
                  <a16:creationId xmlns:a16="http://schemas.microsoft.com/office/drawing/2014/main" id="{8CFF1E79-9BCA-4A26-8E91-BE99FCA1C8CD}"/>
                </a:ext>
              </a:extLst>
            </p:cNvPr>
            <p:cNvSpPr/>
            <p:nvPr/>
          </p:nvSpPr>
          <p:spPr>
            <a:xfrm>
              <a:off x="6399208" y="4921512"/>
              <a:ext cx="252000" cy="252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4CFD3EC-EBA9-4BFA-BB69-6C829A0CCD72}"/>
                </a:ext>
              </a:extLst>
            </p:cNvPr>
            <p:cNvSpPr/>
            <p:nvPr/>
          </p:nvSpPr>
          <p:spPr>
            <a:xfrm>
              <a:off x="6781921" y="4853032"/>
              <a:ext cx="1358649" cy="369332"/>
            </a:xfrm>
            <a:prstGeom prst="rect">
              <a:avLst/>
            </a:prstGeom>
          </p:spPr>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ステーション</a:t>
              </a:r>
              <a:endParaRPr lang="en-US" altLang="ja-JP" dirty="0">
                <a:latin typeface="ＭＳ Ｐゴシック" panose="020B0600070205080204" pitchFamily="50" charset="-128"/>
                <a:ea typeface="ＭＳ Ｐゴシック" panose="020B0600070205080204" pitchFamily="50" charset="-128"/>
              </a:endParaRPr>
            </a:p>
          </p:txBody>
        </p:sp>
      </p:grpSp>
      <p:sp>
        <p:nvSpPr>
          <p:cNvPr id="40" name="矢印: 右 39">
            <a:extLst>
              <a:ext uri="{FF2B5EF4-FFF2-40B4-BE49-F238E27FC236}">
                <a16:creationId xmlns:a16="http://schemas.microsoft.com/office/drawing/2014/main" id="{CE1FB60D-023A-4D61-83E8-0CB52622F6F2}"/>
              </a:ext>
            </a:extLst>
          </p:cNvPr>
          <p:cNvSpPr/>
          <p:nvPr/>
        </p:nvSpPr>
        <p:spPr>
          <a:xfrm>
            <a:off x="1382121" y="4816271"/>
            <a:ext cx="598458" cy="530087"/>
          </a:xfrm>
          <a:prstGeom prst="rightArrow">
            <a:avLst/>
          </a:prstGeom>
          <a:solidFill>
            <a:srgbClr val="2B2E36"/>
          </a:solidFill>
          <a:ln>
            <a:solidFill>
              <a:srgbClr val="2B2E3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スライド番号プレースホルダー 41">
            <a:extLst>
              <a:ext uri="{FF2B5EF4-FFF2-40B4-BE49-F238E27FC236}">
                <a16:creationId xmlns:a16="http://schemas.microsoft.com/office/drawing/2014/main" id="{E2F3117A-FE26-4EF0-AEE6-6C7D6968C94F}"/>
              </a:ext>
            </a:extLst>
          </p:cNvPr>
          <p:cNvSpPr>
            <a:spLocks noGrp="1"/>
          </p:cNvSpPr>
          <p:nvPr>
            <p:ph type="sldNum" sz="quarter" idx="12"/>
          </p:nvPr>
        </p:nvSpPr>
        <p:spPr/>
        <p:txBody>
          <a:bodyPr/>
          <a:lstStyle/>
          <a:p>
            <a:fld id="{75E5AEAD-DEBE-49E6-AC87-DB95C1F69E6A}" type="slidenum">
              <a:rPr lang="ja-JP" altLang="en-US" smtClean="0"/>
              <a:pPr/>
              <a:t>5</a:t>
            </a:fld>
            <a:r>
              <a:rPr lang="en-US" altLang="ja-JP" sz="1800"/>
              <a:t>/12</a:t>
            </a:r>
            <a:endParaRPr lang="ja-JP" altLang="en-US" dirty="0"/>
          </a:p>
        </p:txBody>
      </p:sp>
      <p:sp>
        <p:nvSpPr>
          <p:cNvPr id="43" name="正方形/長方形 42">
            <a:extLst>
              <a:ext uri="{FF2B5EF4-FFF2-40B4-BE49-F238E27FC236}">
                <a16:creationId xmlns:a16="http://schemas.microsoft.com/office/drawing/2014/main" id="{1075D925-4E93-4AB0-8813-C26D21C805CF}"/>
              </a:ext>
            </a:extLst>
          </p:cNvPr>
          <p:cNvSpPr/>
          <p:nvPr/>
        </p:nvSpPr>
        <p:spPr>
          <a:xfrm>
            <a:off x="817849" y="6315828"/>
            <a:ext cx="8455632" cy="243015"/>
          </a:xfrm>
          <a:prstGeom prst="rect">
            <a:avLst/>
          </a:prstGeom>
        </p:spPr>
        <p:txBody>
          <a:bodyPr wrap="square">
            <a:spAutoFit/>
          </a:bodyPr>
          <a:lstStyle/>
          <a:p>
            <a:pPr lvl="0" algn="just">
              <a:lnSpc>
                <a:spcPts val="1300"/>
              </a:lnSpc>
              <a:spcAft>
                <a:spcPts val="0"/>
              </a:spcAft>
            </a:pP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Ref. Rabih Zakaria</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Laurent Moalic</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Mohammad Dib</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Alexandre Caminada</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“Car relocation for carsharing service: Comparison of CPLEX and Greedy Search”</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IEEE</a:t>
            </a:r>
            <a:r>
              <a:rPr lang="ja-JP"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a:t>
            </a:r>
            <a:r>
              <a:rPr lang="en-US" altLang="ja-JP" sz="900" kern="100" dirty="0">
                <a:solidFill>
                  <a:srgbClr val="000000"/>
                </a:solidFill>
                <a:latin typeface="Times New Roman" panose="02020603050405020304" pitchFamily="18" charset="0"/>
                <a:ea typeface="ＭＳ Ｐ明朝" panose="02020600040205080304" pitchFamily="18" charset="-128"/>
                <a:cs typeface="Cordia New" panose="020B0304020202020204" pitchFamily="34" charset="-34"/>
              </a:rPr>
              <a:t>(2014)</a:t>
            </a:r>
            <a:endParaRPr lang="ja-JP" altLang="ja-JP" sz="900" kern="100" dirty="0">
              <a:latin typeface="Century" panose="02040604050505020304" pitchFamily="18" charset="0"/>
              <a:ea typeface="ＭＳ 明朝" panose="02020609040205080304" pitchFamily="17" charset="-128"/>
              <a:cs typeface="Cordia New" panose="020B0304020202020204" pitchFamily="34" charset="-34"/>
            </a:endParaRPr>
          </a:p>
        </p:txBody>
      </p:sp>
      <p:cxnSp>
        <p:nvCxnSpPr>
          <p:cNvPr id="45" name="直線矢印コネクタ 44">
            <a:extLst>
              <a:ext uri="{FF2B5EF4-FFF2-40B4-BE49-F238E27FC236}">
                <a16:creationId xmlns:a16="http://schemas.microsoft.com/office/drawing/2014/main" id="{4D6AF1A2-4209-4DD2-82E0-3FDE76FDD281}"/>
              </a:ext>
            </a:extLst>
          </p:cNvPr>
          <p:cNvCxnSpPr>
            <a:cxnSpLocks/>
            <a:endCxn id="3" idx="3"/>
          </p:cNvCxnSpPr>
          <p:nvPr/>
        </p:nvCxnSpPr>
        <p:spPr>
          <a:xfrm flipV="1">
            <a:off x="1507444" y="1945055"/>
            <a:ext cx="313737" cy="2572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E294BCC-05F1-490A-A52D-68125F45C581}"/>
              </a:ext>
            </a:extLst>
          </p:cNvPr>
          <p:cNvCxnSpPr>
            <a:cxnSpLocks/>
            <a:endCxn id="23" idx="3"/>
          </p:cNvCxnSpPr>
          <p:nvPr/>
        </p:nvCxnSpPr>
        <p:spPr>
          <a:xfrm flipV="1">
            <a:off x="1500144" y="3370756"/>
            <a:ext cx="313737" cy="184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467B90D-5BE6-4D13-B79B-182D6960BB87}"/>
              </a:ext>
            </a:extLst>
          </p:cNvPr>
          <p:cNvSpPr/>
          <p:nvPr/>
        </p:nvSpPr>
        <p:spPr>
          <a:xfrm>
            <a:off x="1556942" y="5693085"/>
            <a:ext cx="6050327" cy="532597"/>
          </a:xfrm>
          <a:prstGeom prst="roundRect">
            <a:avLst/>
          </a:prstGeom>
          <a:solidFill>
            <a:srgbClr val="9E373E"/>
          </a:solidFill>
          <a:ln>
            <a:solidFill>
              <a:srgbClr val="9E3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latin typeface="ＭＳ Ｐゴシック" panose="020B0600070205080204" pitchFamily="50" charset="-128"/>
                <a:ea typeface="ＭＳ Ｐゴシック" panose="020B0600070205080204" pitchFamily="50" charset="-128"/>
              </a:rPr>
              <a:t>コスト面に関しては考慮されていない</a:t>
            </a:r>
          </a:p>
        </p:txBody>
      </p:sp>
      <p:sp>
        <p:nvSpPr>
          <p:cNvPr id="53" name="テキスト ボックス 52">
            <a:extLst>
              <a:ext uri="{FF2B5EF4-FFF2-40B4-BE49-F238E27FC236}">
                <a16:creationId xmlns:a16="http://schemas.microsoft.com/office/drawing/2014/main" id="{9BB1B1AA-7308-4C75-9621-053A20E7D1FE}"/>
              </a:ext>
            </a:extLst>
          </p:cNvPr>
          <p:cNvSpPr txBox="1"/>
          <p:nvPr/>
        </p:nvSpPr>
        <p:spPr>
          <a:xfrm>
            <a:off x="388908" y="5238004"/>
            <a:ext cx="2356994" cy="501266"/>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しかしながら</a:t>
            </a:r>
            <a:r>
              <a:rPr kumimoji="1" lang="en-US" altLang="ja-JP"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56396-71A5-46C8-9692-AD4990A24913}"/>
              </a:ext>
            </a:extLst>
          </p:cNvPr>
          <p:cNvSpPr>
            <a:spLocks noGrp="1"/>
          </p:cNvSpPr>
          <p:nvPr>
            <p:ph type="title"/>
          </p:nvPr>
        </p:nvSpPr>
        <p:spPr/>
        <p:txBody>
          <a:bodyPr/>
          <a:lstStyle/>
          <a:p>
            <a:r>
              <a:rPr lang="ja-JP" altLang="en-US" dirty="0"/>
              <a:t>研究目的</a:t>
            </a:r>
            <a:endParaRPr kumimoji="1" lang="ja-JP" altLang="en-US" dirty="0"/>
          </a:p>
        </p:txBody>
      </p:sp>
      <p:cxnSp>
        <p:nvCxnSpPr>
          <p:cNvPr id="5" name="直線矢印コネクタ 4">
            <a:extLst>
              <a:ext uri="{FF2B5EF4-FFF2-40B4-BE49-F238E27FC236}">
                <a16:creationId xmlns:a16="http://schemas.microsoft.com/office/drawing/2014/main" id="{9622F3A4-C637-467C-9D6A-82E9C86C7A0B}"/>
              </a:ext>
            </a:extLst>
          </p:cNvPr>
          <p:cNvCxnSpPr>
            <a:cxnSpLocks/>
          </p:cNvCxnSpPr>
          <p:nvPr/>
        </p:nvCxnSpPr>
        <p:spPr>
          <a:xfrm>
            <a:off x="5852272" y="2554442"/>
            <a:ext cx="124323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D07DEFA8-7DF8-4C52-BC9F-E1587B11FE96}"/>
              </a:ext>
            </a:extLst>
          </p:cNvPr>
          <p:cNvSpPr txBox="1"/>
          <p:nvPr/>
        </p:nvSpPr>
        <p:spPr>
          <a:xfrm>
            <a:off x="7590469" y="2364486"/>
            <a:ext cx="772010" cy="3799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乗客</a:t>
            </a:r>
          </a:p>
        </p:txBody>
      </p:sp>
      <p:grpSp>
        <p:nvGrpSpPr>
          <p:cNvPr id="7" name="グループ化 6">
            <a:extLst>
              <a:ext uri="{FF2B5EF4-FFF2-40B4-BE49-F238E27FC236}">
                <a16:creationId xmlns:a16="http://schemas.microsoft.com/office/drawing/2014/main" id="{8E59AB87-65D0-4C97-A085-83CB53D613EF}"/>
              </a:ext>
            </a:extLst>
          </p:cNvPr>
          <p:cNvGrpSpPr/>
          <p:nvPr/>
        </p:nvGrpSpPr>
        <p:grpSpPr>
          <a:xfrm>
            <a:off x="5791974" y="1793400"/>
            <a:ext cx="3225644" cy="354839"/>
            <a:chOff x="1735540" y="5939052"/>
            <a:chExt cx="3225644" cy="354839"/>
          </a:xfrm>
        </p:grpSpPr>
        <p:cxnSp>
          <p:nvCxnSpPr>
            <p:cNvPr id="8" name="直線矢印コネクタ 7">
              <a:extLst>
                <a:ext uri="{FF2B5EF4-FFF2-40B4-BE49-F238E27FC236}">
                  <a16:creationId xmlns:a16="http://schemas.microsoft.com/office/drawing/2014/main" id="{41B5D6DE-8A48-42FC-8001-3744783F9649}"/>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B7175C2D-DDF6-4EB5-AD88-71E93FF071AD}"/>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63DA608-1901-4C6D-8E0E-7F13C92EA180}"/>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E3D7C9B-4C80-4A35-AE48-FCE927116778}"/>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2423FEC-EDD0-4C20-95F6-7192C455C014}"/>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CA932-CECB-4705-BE28-2E0686402DC9}"/>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51825CE-36CC-4E97-B5E7-88C2DA5857A6}"/>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6009CC1-A30A-44E4-8DE4-C213DC743AEE}"/>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451844B-B36B-42B8-B29F-8491950EA7F6}"/>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D464E1F-6546-4DCC-B45D-408D0F0093D3}"/>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3A4A403-6506-4EA7-A6C2-D7726D046544}"/>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187BC3-0B90-421A-81F3-F60518431948}"/>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586AFDB-FCEB-4F29-A781-EBE02270A64F}"/>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674B047-C21D-4762-973C-6501A1CD5F95}"/>
                </a:ext>
              </a:extLst>
            </p:cNvPr>
            <p:cNvSpPr txBox="1"/>
            <p:nvPr/>
          </p:nvSpPr>
          <p:spPr>
            <a:xfrm>
              <a:off x="3466755" y="5939052"/>
              <a:ext cx="1494429"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a:t>
              </a:r>
            </a:p>
          </p:txBody>
        </p:sp>
      </p:grpSp>
      <p:cxnSp>
        <p:nvCxnSpPr>
          <p:cNvPr id="31" name="直線矢印コネクタ 30">
            <a:extLst>
              <a:ext uri="{FF2B5EF4-FFF2-40B4-BE49-F238E27FC236}">
                <a16:creationId xmlns:a16="http://schemas.microsoft.com/office/drawing/2014/main" id="{28F75F7E-4174-41A1-B3D6-C1B2144EECBC}"/>
              </a:ext>
            </a:extLst>
          </p:cNvPr>
          <p:cNvCxnSpPr>
            <a:cxnSpLocks/>
          </p:cNvCxnSpPr>
          <p:nvPr/>
        </p:nvCxnSpPr>
        <p:spPr>
          <a:xfrm>
            <a:off x="5791974" y="1342335"/>
            <a:ext cx="125875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32E0963-428F-4CBC-A948-BD84BD943AD9}"/>
              </a:ext>
            </a:extLst>
          </p:cNvPr>
          <p:cNvSpPr txBox="1"/>
          <p:nvPr/>
        </p:nvSpPr>
        <p:spPr>
          <a:xfrm>
            <a:off x="7050724" y="984599"/>
            <a:ext cx="1851501" cy="68215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再配置可能な</a:t>
            </a:r>
            <a:endParaRPr kumimoji="1" lang="en-US" altLang="ja-JP" sz="2000" dirty="0">
              <a:latin typeface="ＭＳ Ｐゴシック" panose="020B0600070205080204" pitchFamily="50" charset="-128"/>
              <a:ea typeface="ＭＳ Ｐゴシック" panose="020B0600070205080204" pitchFamily="50" charset="-128"/>
            </a:endParaRPr>
          </a:p>
          <a:p>
            <a:pPr algn="ctr"/>
            <a:r>
              <a:rPr kumimoji="1" lang="ja-JP" altLang="en-US" sz="2000" dirty="0">
                <a:latin typeface="ＭＳ Ｐゴシック" panose="020B0600070205080204" pitchFamily="50" charset="-128"/>
                <a:ea typeface="ＭＳ Ｐゴシック" panose="020B0600070205080204" pitchFamily="50" charset="-128"/>
              </a:rPr>
              <a:t>利用者</a:t>
            </a:r>
          </a:p>
        </p:txBody>
      </p:sp>
      <mc:AlternateContent xmlns:mc="http://schemas.openxmlformats.org/markup-compatibility/2006">
        <mc:Choice xmlns:a14="http://schemas.microsoft.com/office/drawing/2010/main" Requires="a14">
          <p:sp>
            <p:nvSpPr>
              <p:cNvPr id="152" name="テキスト ボックス 151">
                <a:extLst>
                  <a:ext uri="{FF2B5EF4-FFF2-40B4-BE49-F238E27FC236}">
                    <a16:creationId xmlns:a16="http://schemas.microsoft.com/office/drawing/2014/main" id="{7DF2E02E-2C4B-4E2A-B088-0C66B3E99AAB}"/>
                  </a:ext>
                </a:extLst>
              </p:cNvPr>
              <p:cNvSpPr txBox="1"/>
              <p:nvPr/>
            </p:nvSpPr>
            <p:spPr>
              <a:xfrm>
                <a:off x="4852079" y="3503424"/>
                <a:ext cx="4675483" cy="719942"/>
              </a:xfrm>
              <a:prstGeom prst="rect">
                <a:avLst/>
              </a:prstGeom>
            </p:spPr>
            <p:txBody>
              <a:bodyPr vert="horz" wrap="square" lIns="91440" tIns="45720" rIns="91440" bIns="45720" rtlCol="0" anchor="ctr">
                <a:noAutofit/>
              </a:bodyPr>
              <a:lstStyle/>
              <a:p>
                <a:pPr algn="ctr"/>
                <a14:m>
                  <m:oMath xmlns:m="http://schemas.openxmlformats.org/officeDocument/2006/math">
                    <m:sSub>
                      <m:sSubPr>
                        <m:ctrlPr>
                          <a:rPr lang="ja-JP" altLang="en-US" sz="240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𝑐𝑜𝑠𝑡</m:t>
                        </m:r>
                      </m:e>
                      <m:sub>
                        <m:r>
                          <a:rPr lang="en-US" altLang="ja-JP" sz="2400" b="0" i="1" smtClean="0">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i="1">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𝐶</m:t>
                            </m:r>
                          </m:sub>
                        </m:sSub>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𝐶</m:t>
                        </m:r>
                        <m:r>
                          <a:rPr lang="en-US" altLang="ja-JP" sz="2400" b="0" i="1" smtClean="0">
                            <a:solidFill>
                              <a:schemeClr val="tx1"/>
                            </a:solidFill>
                            <a:latin typeface="Cambria Math" panose="02040503050406030204" pitchFamily="18" charset="0"/>
                          </a:rPr>
                          <m:t>)</m:t>
                        </m:r>
                      </m:sub>
                    </m:sSub>
                  </m:oMath>
                </a14:m>
                <a:r>
                  <a:rPr kumimoji="1" lang="ja-JP" altLang="en-US" sz="2400" dirty="0">
                    <a:solidFill>
                      <a:schemeClr val="tx1"/>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solidFill>
                    <a:latin typeface="ＭＳ Ｐゴシック" panose="020B0600070205080204" pitchFamily="50" charset="-128"/>
                    <a:ea typeface="ＭＳ Ｐゴシック" panose="020B0600070205080204" pitchFamily="50" charset="-128"/>
                  </a:rPr>
                  <a:t>&gt; </a:t>
                </a:r>
                <a14:m>
                  <m:oMath xmlns:m="http://schemas.openxmlformats.org/officeDocument/2006/math">
                    <m:sSub>
                      <m:sSubPr>
                        <m:ctrlPr>
                          <a:rPr lang="ja-JP" altLang="en-US"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𝑐𝑜𝑠𝑡</m:t>
                        </m:r>
                      </m:e>
                      <m:sub>
                        <m:r>
                          <a:rPr lang="en-US" altLang="ja-JP" sz="2400" i="1">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b="0" i="1" smtClean="0">
                                <a:solidFill>
                                  <a:schemeClr val="tx1"/>
                                </a:solidFill>
                                <a:latin typeface="Cambria Math" panose="02040503050406030204" pitchFamily="18" charset="0"/>
                              </a:rPr>
                              <m:t>𝐵𝐶</m:t>
                            </m:r>
                          </m:sub>
                        </m:sSub>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𝐵</m:t>
                        </m:r>
                        <m:r>
                          <a:rPr lang="en-US" altLang="ja-JP" sz="2400" i="1">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𝐶</m:t>
                        </m:r>
                        <m:r>
                          <a:rPr lang="en-US" altLang="ja-JP" sz="2400" i="1">
                            <a:solidFill>
                              <a:schemeClr val="tx1"/>
                            </a:solidFill>
                            <a:latin typeface="Cambria Math" panose="02040503050406030204" pitchFamily="18" charset="0"/>
                          </a:rPr>
                          <m:t>)</m:t>
                        </m:r>
                      </m:sub>
                    </m:sSub>
                  </m:oMath>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mc:Choice>
        <mc:Fallback>
          <p:sp>
            <p:nvSpPr>
              <p:cNvPr id="152" name="テキスト ボックス 151">
                <a:extLst>
                  <a:ext uri="{FF2B5EF4-FFF2-40B4-BE49-F238E27FC236}">
                    <a16:creationId xmlns:a16="http://schemas.microsoft.com/office/drawing/2014/main" id="{7DF2E02E-2C4B-4E2A-B088-0C66B3E99AAB}"/>
                  </a:ext>
                </a:extLst>
              </p:cNvPr>
              <p:cNvSpPr txBox="1">
                <a:spLocks noRot="1" noChangeAspect="1" noMove="1" noResize="1" noEditPoints="1" noAdjustHandles="1" noChangeArrowheads="1" noChangeShapeType="1" noTextEdit="1"/>
              </p:cNvSpPr>
              <p:nvPr/>
            </p:nvSpPr>
            <p:spPr>
              <a:xfrm>
                <a:off x="4852079" y="3503424"/>
                <a:ext cx="4675483" cy="719942"/>
              </a:xfrm>
              <a:prstGeom prst="rect">
                <a:avLst/>
              </a:prstGeom>
              <a:blipFill>
                <a:blip r:embed="rId2"/>
                <a:stretch>
                  <a:fillRect/>
                </a:stretch>
              </a:blipFill>
            </p:spPr>
            <p:txBody>
              <a:bodyPr/>
              <a:lstStyle/>
              <a:p>
                <a:r>
                  <a:rPr lang="ja-JP" altLang="en-US">
                    <a:noFill/>
                  </a:rPr>
                  <a:t> </a:t>
                </a:r>
              </a:p>
            </p:txBody>
          </p:sp>
        </mc:Fallback>
      </mc:AlternateContent>
      <p:sp>
        <p:nvSpPr>
          <p:cNvPr id="166" name="矢印: 右 165">
            <a:extLst>
              <a:ext uri="{FF2B5EF4-FFF2-40B4-BE49-F238E27FC236}">
                <a16:creationId xmlns:a16="http://schemas.microsoft.com/office/drawing/2014/main" id="{6303DF3A-1E65-4ABA-8BB4-EB831C3467C1}"/>
              </a:ext>
            </a:extLst>
          </p:cNvPr>
          <p:cNvSpPr/>
          <p:nvPr/>
        </p:nvSpPr>
        <p:spPr>
          <a:xfrm rot="5400000">
            <a:off x="6808728" y="4863063"/>
            <a:ext cx="784904" cy="899178"/>
          </a:xfrm>
          <a:prstGeom prst="rightArrow">
            <a:avLst/>
          </a:prstGeom>
          <a:solidFill>
            <a:srgbClr val="2B2E36"/>
          </a:solidFill>
          <a:ln>
            <a:solidFill>
              <a:srgbClr val="2B2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A90CD7C1-6689-49DB-8DD5-5DBDB255D9F5}"/>
              </a:ext>
            </a:extLst>
          </p:cNvPr>
          <p:cNvSpPr txBox="1"/>
          <p:nvPr/>
        </p:nvSpPr>
        <p:spPr>
          <a:xfrm>
            <a:off x="5192612" y="3052340"/>
            <a:ext cx="4017136" cy="43997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cost</a:t>
            </a:r>
            <a:r>
              <a:rPr kumimoji="1" lang="ja-JP" altLang="en-US" sz="2000" dirty="0">
                <a:latin typeface="ＭＳ Ｐゴシック" panose="020B0600070205080204" pitchFamily="50" charset="-128"/>
                <a:ea typeface="ＭＳ Ｐゴシック" panose="020B0600070205080204" pitchFamily="50" charset="-128"/>
              </a:rPr>
              <a:t>関数 </a:t>
            </a:r>
            <a:r>
              <a:rPr kumimoji="1" lang="en-US" altLang="ja-JP" sz="2000" dirty="0">
                <a:latin typeface="ＭＳ Ｐゴシック" panose="020B0600070205080204" pitchFamily="50" charset="-128"/>
                <a:ea typeface="ＭＳ Ｐゴシック" panose="020B0600070205080204" pitchFamily="50" charset="-128"/>
              </a:rPr>
              <a:t>:= </a:t>
            </a:r>
            <a:r>
              <a:rPr kumimoji="1" lang="ja-JP" altLang="en-US" sz="2000" dirty="0">
                <a:latin typeface="ＭＳ Ｐゴシック" panose="020B0600070205080204" pitchFamily="50" charset="-128"/>
                <a:ea typeface="ＭＳ Ｐゴシック" panose="020B0600070205080204" pitchFamily="50" charset="-128"/>
              </a:rPr>
              <a:t>時間や距離などに依存</a:t>
            </a:r>
          </a:p>
        </p:txBody>
      </p:sp>
      <p:grpSp>
        <p:nvGrpSpPr>
          <p:cNvPr id="179" name="グループ化 178">
            <a:extLst>
              <a:ext uri="{FF2B5EF4-FFF2-40B4-BE49-F238E27FC236}">
                <a16:creationId xmlns:a16="http://schemas.microsoft.com/office/drawing/2014/main" id="{C2AC80EB-0CFA-4455-BC45-F0EBE5569086}"/>
              </a:ext>
            </a:extLst>
          </p:cNvPr>
          <p:cNvGrpSpPr/>
          <p:nvPr/>
        </p:nvGrpSpPr>
        <p:grpSpPr>
          <a:xfrm>
            <a:off x="21446" y="997323"/>
            <a:ext cx="5311526" cy="5260113"/>
            <a:chOff x="21446" y="997323"/>
            <a:chExt cx="5311526" cy="5260113"/>
          </a:xfrm>
        </p:grpSpPr>
        <p:sp>
          <p:nvSpPr>
            <p:cNvPr id="33" name="四角形: 角を丸くする 32">
              <a:extLst>
                <a:ext uri="{FF2B5EF4-FFF2-40B4-BE49-F238E27FC236}">
                  <a16:creationId xmlns:a16="http://schemas.microsoft.com/office/drawing/2014/main" id="{23E7CBF7-5DA6-40C3-980B-B9C59F3B0005}"/>
                </a:ext>
              </a:extLst>
            </p:cNvPr>
            <p:cNvSpPr/>
            <p:nvPr/>
          </p:nvSpPr>
          <p:spPr>
            <a:xfrm>
              <a:off x="167912" y="997323"/>
              <a:ext cx="5033632" cy="471624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82AD852-ACBD-4F87-862F-84378E830873}"/>
                </a:ext>
              </a:extLst>
            </p:cNvPr>
            <p:cNvSpPr txBox="1"/>
            <p:nvPr/>
          </p:nvSpPr>
          <p:spPr>
            <a:xfrm>
              <a:off x="361831" y="5138114"/>
              <a:ext cx="1703225" cy="4818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dirty="0">
                  <a:latin typeface="ＭＳ Ｐゴシック" panose="020B0600070205080204" pitchFamily="50" charset="-128"/>
                  <a:ea typeface="ＭＳ Ｐゴシック" panose="020B0600070205080204" pitchFamily="50" charset="-128"/>
                </a:rPr>
                <a:t>B</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69" name="テキスト ボックス 68">
              <a:extLst>
                <a:ext uri="{FF2B5EF4-FFF2-40B4-BE49-F238E27FC236}">
                  <a16:creationId xmlns:a16="http://schemas.microsoft.com/office/drawing/2014/main" id="{080E9E81-D0F5-48F4-B340-61B88C366921}"/>
                </a:ext>
              </a:extLst>
            </p:cNvPr>
            <p:cNvSpPr txBox="1"/>
            <p:nvPr/>
          </p:nvSpPr>
          <p:spPr>
            <a:xfrm>
              <a:off x="3629747" y="3788170"/>
              <a:ext cx="1703225" cy="481815"/>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dirty="0">
                  <a:latin typeface="ＭＳ Ｐゴシック" panose="020B0600070205080204" pitchFamily="50" charset="-128"/>
                  <a:ea typeface="ＭＳ Ｐゴシック" panose="020B0600070205080204" pitchFamily="50" charset="-128"/>
                </a:rPr>
                <a:t>C</a:t>
              </a:r>
              <a:endParaRPr kumimoji="1" lang="ja-JP" altLang="en-US" sz="1600" dirty="0">
                <a:latin typeface="ＭＳ Ｐゴシック" panose="020B0600070205080204" pitchFamily="50" charset="-128"/>
                <a:ea typeface="ＭＳ Ｐゴシック" panose="020B0600070205080204" pitchFamily="50" charset="-128"/>
              </a:endParaRPr>
            </a:p>
          </p:txBody>
        </p:sp>
        <p:cxnSp>
          <p:nvCxnSpPr>
            <p:cNvPr id="71" name="直線矢印コネクタ 70">
              <a:extLst>
                <a:ext uri="{FF2B5EF4-FFF2-40B4-BE49-F238E27FC236}">
                  <a16:creationId xmlns:a16="http://schemas.microsoft.com/office/drawing/2014/main" id="{592EAFB9-4EEE-4D05-9EBD-7B1E2EBDFFAE}"/>
                </a:ext>
              </a:extLst>
            </p:cNvPr>
            <p:cNvCxnSpPr>
              <a:cxnSpLocks/>
            </p:cNvCxnSpPr>
            <p:nvPr/>
          </p:nvCxnSpPr>
          <p:spPr>
            <a:xfrm flipV="1">
              <a:off x="4216962" y="4208611"/>
              <a:ext cx="222940" cy="4886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B30D0EF4-3FAD-4E25-B4C8-F7885CDF2B21}"/>
                </a:ext>
              </a:extLst>
            </p:cNvPr>
            <p:cNvSpPr txBox="1"/>
            <p:nvPr/>
          </p:nvSpPr>
          <p:spPr>
            <a:xfrm>
              <a:off x="675371" y="4000900"/>
              <a:ext cx="1076143" cy="421389"/>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92" name="テキスト ボックス 91">
              <a:extLst>
                <a:ext uri="{FF2B5EF4-FFF2-40B4-BE49-F238E27FC236}">
                  <a16:creationId xmlns:a16="http://schemas.microsoft.com/office/drawing/2014/main" id="{89FC59EE-9022-416D-B548-6BBEBF3FA03F}"/>
                </a:ext>
              </a:extLst>
            </p:cNvPr>
            <p:cNvSpPr txBox="1"/>
            <p:nvPr/>
          </p:nvSpPr>
          <p:spPr>
            <a:xfrm>
              <a:off x="3962918" y="2732706"/>
              <a:ext cx="1014453" cy="367774"/>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空車</a:t>
              </a:r>
            </a:p>
          </p:txBody>
        </p:sp>
        <p:cxnSp>
          <p:nvCxnSpPr>
            <p:cNvPr id="93" name="直線矢印コネクタ 92">
              <a:extLst>
                <a:ext uri="{FF2B5EF4-FFF2-40B4-BE49-F238E27FC236}">
                  <a16:creationId xmlns:a16="http://schemas.microsoft.com/office/drawing/2014/main" id="{3AE28FB8-0189-4305-B037-914F534AA9C3}"/>
                </a:ext>
              </a:extLst>
            </p:cNvPr>
            <p:cNvCxnSpPr>
              <a:cxnSpLocks/>
            </p:cNvCxnSpPr>
            <p:nvPr/>
          </p:nvCxnSpPr>
          <p:spPr>
            <a:xfrm flipV="1">
              <a:off x="1817302" y="3758439"/>
              <a:ext cx="1989219" cy="113503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95" name="Picture 6" descr="é¢é£ç»å">
              <a:extLst>
                <a:ext uri="{FF2B5EF4-FFF2-40B4-BE49-F238E27FC236}">
                  <a16:creationId xmlns:a16="http://schemas.microsoft.com/office/drawing/2014/main" id="{4DE4CE7E-B8EF-4E6E-9E22-FADC32172A1B}"/>
                </a:ext>
              </a:extLst>
            </p:cNvPr>
            <p:cNvPicPr>
              <a:picLocks noChangeAspect="1" noChangeArrowheads="1"/>
            </p:cNvPicPr>
            <p:nvPr/>
          </p:nvPicPr>
          <p:blipFill rotWithShape="1">
            <a:blip r:embed="rId3">
              <a:clrChange>
                <a:clrFrom>
                  <a:srgbClr val="FEFEFE"/>
                </a:clrFrom>
                <a:clrTo>
                  <a:srgbClr val="FEFEFE">
                    <a:alpha val="0"/>
                  </a:srgbClr>
                </a:clrTo>
              </a:clrChange>
              <a:extLst>
                <a:ext uri="{BEBA8EAE-BF5A-486C-A8C5-ECC9F3942E4B}">
                  <a14:imgProps xmlns:a14="http://schemas.microsoft.com/office/drawing/2010/main">
                    <a14:imgLayer r:embed="rId4">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rot="19757904" flipH="1">
              <a:off x="2170185" y="3912077"/>
              <a:ext cx="836008" cy="488948"/>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線矢印コネクタ 95">
              <a:extLst>
                <a:ext uri="{FF2B5EF4-FFF2-40B4-BE49-F238E27FC236}">
                  <a16:creationId xmlns:a16="http://schemas.microsoft.com/office/drawing/2014/main" id="{24A32594-92EF-42DF-98C4-AA31674A7F33}"/>
                </a:ext>
              </a:extLst>
            </p:cNvPr>
            <p:cNvCxnSpPr>
              <a:cxnSpLocks/>
            </p:cNvCxnSpPr>
            <p:nvPr/>
          </p:nvCxnSpPr>
          <p:spPr>
            <a:xfrm flipH="1" flipV="1">
              <a:off x="2945830" y="2506247"/>
              <a:ext cx="906977" cy="847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7652F581-6CFC-487E-896A-2AB746B3750C}"/>
                </a:ext>
              </a:extLst>
            </p:cNvPr>
            <p:cNvCxnSpPr>
              <a:cxnSpLocks/>
            </p:cNvCxnSpPr>
            <p:nvPr/>
          </p:nvCxnSpPr>
          <p:spPr>
            <a:xfrm flipH="1" flipV="1">
              <a:off x="1390279" y="1672509"/>
              <a:ext cx="830857" cy="84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6" name="テキスト ボックス 125">
              <a:extLst>
                <a:ext uri="{FF2B5EF4-FFF2-40B4-BE49-F238E27FC236}">
                  <a16:creationId xmlns:a16="http://schemas.microsoft.com/office/drawing/2014/main" id="{141D87FB-EDAA-4316-B71B-4DCF2164B63B}"/>
                </a:ext>
              </a:extLst>
            </p:cNvPr>
            <p:cNvSpPr txBox="1"/>
            <p:nvPr/>
          </p:nvSpPr>
          <p:spPr>
            <a:xfrm>
              <a:off x="242244" y="2565846"/>
              <a:ext cx="1076143" cy="455375"/>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満車</a:t>
              </a:r>
            </a:p>
          </p:txBody>
        </p:sp>
        <p:cxnSp>
          <p:nvCxnSpPr>
            <p:cNvPr id="131" name="直線矢印コネクタ 130">
              <a:extLst>
                <a:ext uri="{FF2B5EF4-FFF2-40B4-BE49-F238E27FC236}">
                  <a16:creationId xmlns:a16="http://schemas.microsoft.com/office/drawing/2014/main" id="{58EFD5EC-4C18-4070-893B-F13B503C2721}"/>
                </a:ext>
              </a:extLst>
            </p:cNvPr>
            <p:cNvCxnSpPr>
              <a:cxnSpLocks/>
            </p:cNvCxnSpPr>
            <p:nvPr/>
          </p:nvCxnSpPr>
          <p:spPr>
            <a:xfrm>
              <a:off x="1318387" y="3400573"/>
              <a:ext cx="2488134" cy="136173"/>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3" name="テキスト ボックス 132">
                  <a:extLst>
                    <a:ext uri="{FF2B5EF4-FFF2-40B4-BE49-F238E27FC236}">
                      <a16:creationId xmlns:a16="http://schemas.microsoft.com/office/drawing/2014/main" id="{D8986EFC-817C-4FAD-B4F5-7E5AD88A7BC9}"/>
                    </a:ext>
                  </a:extLst>
                </p:cNvPr>
                <p:cNvSpPr txBox="1"/>
                <p:nvPr/>
              </p:nvSpPr>
              <p:spPr>
                <a:xfrm rot="213575">
                  <a:off x="2161717" y="3009576"/>
                  <a:ext cx="991347" cy="386161"/>
                </a:xfrm>
                <a:prstGeom prst="rect">
                  <a:avLst/>
                </a:prstGeom>
              </p:spPr>
              <p:txBody>
                <a:bodyPr vert="horz" wrap="square" lIns="91440" tIns="45720" rIns="91440" bIns="45720" rtlCol="0" anchor="ctr">
                  <a:noAutofit/>
                </a:bodyPr>
                <a:lstStyle/>
                <a:p>
                  <a:pPr algn="ctr"/>
                  <a14:m>
                    <m:oMathPara xmlns:m="http://schemas.openxmlformats.org/officeDocument/2006/math">
                      <m:oMathParaPr>
                        <m:jc m:val="centerGroup"/>
                      </m:oMathParaPr>
                      <m:oMath xmlns:m="http://schemas.openxmlformats.org/officeDocument/2006/math">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en-US" altLang="ja-JP" sz="2000" b="0" i="1" smtClean="0">
                                <a:solidFill>
                                  <a:srgbClr val="FF0000"/>
                                </a:solidFill>
                                <a:latin typeface="Cambria Math" panose="02040503050406030204" pitchFamily="18" charset="0"/>
                              </a:rPr>
                              <m:t>𝐴𝑐</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33" name="テキスト ボックス 132">
                  <a:extLst>
                    <a:ext uri="{FF2B5EF4-FFF2-40B4-BE49-F238E27FC236}">
                      <a16:creationId xmlns:a16="http://schemas.microsoft.com/office/drawing/2014/main" id="{D8986EFC-817C-4FAD-B4F5-7E5AD88A7BC9}"/>
                    </a:ext>
                  </a:extLst>
                </p:cNvPr>
                <p:cNvSpPr txBox="1">
                  <a:spLocks noRot="1" noChangeAspect="1" noMove="1" noResize="1" noEditPoints="1" noAdjustHandles="1" noChangeArrowheads="1" noChangeShapeType="1" noTextEdit="1"/>
                </p:cNvSpPr>
                <p:nvPr/>
              </p:nvSpPr>
              <p:spPr>
                <a:xfrm rot="213575">
                  <a:off x="2161717" y="3009576"/>
                  <a:ext cx="991347" cy="3861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4" name="テキスト ボックス 133">
                  <a:extLst>
                    <a:ext uri="{FF2B5EF4-FFF2-40B4-BE49-F238E27FC236}">
                      <a16:creationId xmlns:a16="http://schemas.microsoft.com/office/drawing/2014/main" id="{E9B61EBA-F5AF-4EC2-8F90-8DC497A84E13}"/>
                    </a:ext>
                  </a:extLst>
                </p:cNvPr>
                <p:cNvSpPr txBox="1"/>
                <p:nvPr/>
              </p:nvSpPr>
              <p:spPr>
                <a:xfrm rot="19555970">
                  <a:off x="1598382" y="4144446"/>
                  <a:ext cx="2680433" cy="455375"/>
                </a:xfrm>
                <a:prstGeom prst="rect">
                  <a:avLst/>
                </a:prstGeom>
              </p:spPr>
              <p:txBody>
                <a:bodyPr vert="horz" wrap="square" lIns="91440" tIns="45720" rIns="91440" bIns="45720" rtlCol="0" anchor="ctr">
                  <a:noAutofit/>
                </a:bodyPr>
                <a:lstStyle/>
                <a:p>
                  <a:pPr algn="ctr"/>
                  <a14:m>
                    <m:oMathPara xmlns:m="http://schemas.openxmlformats.org/officeDocument/2006/math">
                      <m:oMathParaPr>
                        <m:jc m:val="centerGroup"/>
                      </m:oMathParaPr>
                      <m:oMath xmlns:m="http://schemas.openxmlformats.org/officeDocument/2006/math">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en-US" altLang="ja-JP" sz="2000" b="0" i="1" smtClean="0">
                                <a:solidFill>
                                  <a:srgbClr val="FF0000"/>
                                </a:solidFill>
                                <a:latin typeface="Cambria Math" panose="02040503050406030204" pitchFamily="18" charset="0"/>
                              </a:rPr>
                              <m:t>𝐵𝐶</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34" name="テキスト ボックス 133">
                  <a:extLst>
                    <a:ext uri="{FF2B5EF4-FFF2-40B4-BE49-F238E27FC236}">
                      <a16:creationId xmlns:a16="http://schemas.microsoft.com/office/drawing/2014/main" id="{E9B61EBA-F5AF-4EC2-8F90-8DC497A84E13}"/>
                    </a:ext>
                  </a:extLst>
                </p:cNvPr>
                <p:cNvSpPr txBox="1">
                  <a:spLocks noRot="1" noChangeAspect="1" noMove="1" noResize="1" noEditPoints="1" noAdjustHandles="1" noChangeArrowheads="1" noChangeShapeType="1" noTextEdit="1"/>
                </p:cNvSpPr>
                <p:nvPr/>
              </p:nvSpPr>
              <p:spPr>
                <a:xfrm rot="19555970">
                  <a:off x="1598382" y="4144446"/>
                  <a:ext cx="2680433" cy="455375"/>
                </a:xfrm>
                <a:prstGeom prst="rect">
                  <a:avLst/>
                </a:prstGeom>
                <a:blipFill>
                  <a:blip r:embed="rId6"/>
                  <a:stretch>
                    <a:fillRect/>
                  </a:stretch>
                </a:blipFill>
              </p:spPr>
              <p:txBody>
                <a:bodyPr/>
                <a:lstStyle/>
                <a:p>
                  <a:r>
                    <a:rPr lang="ja-JP" altLang="en-US">
                      <a:noFill/>
                    </a:rPr>
                    <a:t> </a:t>
                  </a:r>
                </a:p>
              </p:txBody>
            </p:sp>
          </mc:Fallback>
        </mc:AlternateContent>
        <p:pic>
          <p:nvPicPr>
            <p:cNvPr id="137" name="図 136">
              <a:extLst>
                <a:ext uri="{FF2B5EF4-FFF2-40B4-BE49-F238E27FC236}">
                  <a16:creationId xmlns:a16="http://schemas.microsoft.com/office/drawing/2014/main" id="{F3F41202-B617-4401-8B96-9BA93CDC4C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118" y="4427995"/>
              <a:ext cx="720000" cy="720000"/>
            </a:xfrm>
            <a:prstGeom prst="rect">
              <a:avLst/>
            </a:prstGeom>
          </p:spPr>
        </p:pic>
        <p:pic>
          <p:nvPicPr>
            <p:cNvPr id="138" name="図 137">
              <a:extLst>
                <a:ext uri="{FF2B5EF4-FFF2-40B4-BE49-F238E27FC236}">
                  <a16:creationId xmlns:a16="http://schemas.microsoft.com/office/drawing/2014/main" id="{36C42E48-7FAB-477A-9011-CE6BA95AE2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0416" y="1302043"/>
              <a:ext cx="720000" cy="720000"/>
            </a:xfrm>
            <a:prstGeom prst="rect">
              <a:avLst/>
            </a:prstGeom>
          </p:spPr>
        </p:pic>
        <p:pic>
          <p:nvPicPr>
            <p:cNvPr id="139" name="図 138">
              <a:extLst>
                <a:ext uri="{FF2B5EF4-FFF2-40B4-BE49-F238E27FC236}">
                  <a16:creationId xmlns:a16="http://schemas.microsoft.com/office/drawing/2014/main" id="{7285E131-3C0F-401C-A21C-2BA4024FF2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263" y="2993636"/>
              <a:ext cx="720000" cy="720000"/>
            </a:xfrm>
            <a:prstGeom prst="rect">
              <a:avLst/>
            </a:prstGeom>
          </p:spPr>
        </p:pic>
        <p:pic>
          <p:nvPicPr>
            <p:cNvPr id="140" name="図 139">
              <a:extLst>
                <a:ext uri="{FF2B5EF4-FFF2-40B4-BE49-F238E27FC236}">
                  <a16:creationId xmlns:a16="http://schemas.microsoft.com/office/drawing/2014/main" id="{C8668B23-98D8-4B1B-98FC-B5E56B62F3F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80959" y="3125907"/>
              <a:ext cx="720000" cy="720000"/>
            </a:xfrm>
            <a:prstGeom prst="rect">
              <a:avLst/>
            </a:prstGeom>
          </p:spPr>
        </p:pic>
        <p:sp>
          <p:nvSpPr>
            <p:cNvPr id="141" name="テキスト ボックス 140">
              <a:extLst>
                <a:ext uri="{FF2B5EF4-FFF2-40B4-BE49-F238E27FC236}">
                  <a16:creationId xmlns:a16="http://schemas.microsoft.com/office/drawing/2014/main" id="{9F6E1A48-AE1E-4DE1-95F8-671E85C2AD4B}"/>
                </a:ext>
              </a:extLst>
            </p:cNvPr>
            <p:cNvSpPr txBox="1"/>
            <p:nvPr/>
          </p:nvSpPr>
          <p:spPr>
            <a:xfrm>
              <a:off x="1993399" y="2036395"/>
              <a:ext cx="1563681" cy="481811"/>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dirty="0">
                  <a:latin typeface="ＭＳ Ｐゴシック" panose="020B0600070205080204" pitchFamily="50" charset="-128"/>
                  <a:ea typeface="ＭＳ Ｐゴシック" panose="020B0600070205080204" pitchFamily="50" charset="-128"/>
                </a:rPr>
                <a:t>D</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142" name="テキスト ボックス 141">
              <a:extLst>
                <a:ext uri="{FF2B5EF4-FFF2-40B4-BE49-F238E27FC236}">
                  <a16:creationId xmlns:a16="http://schemas.microsoft.com/office/drawing/2014/main" id="{B5858150-F2BC-4427-9F2E-6C950B42F91D}"/>
                </a:ext>
              </a:extLst>
            </p:cNvPr>
            <p:cNvSpPr txBox="1"/>
            <p:nvPr/>
          </p:nvSpPr>
          <p:spPr>
            <a:xfrm>
              <a:off x="21446" y="3672668"/>
              <a:ext cx="1703225" cy="481815"/>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dirty="0">
                  <a:latin typeface="ＭＳ Ｐゴシック" panose="020B0600070205080204" pitchFamily="50" charset="-128"/>
                  <a:ea typeface="ＭＳ Ｐゴシック" panose="020B0600070205080204" pitchFamily="50" charset="-128"/>
                </a:rPr>
                <a:t>A</a:t>
              </a:r>
              <a:endParaRPr kumimoji="1" lang="ja-JP" altLang="en-US" sz="1600" dirty="0">
                <a:latin typeface="ＭＳ Ｐゴシック" panose="020B0600070205080204" pitchFamily="50" charset="-128"/>
                <a:ea typeface="ＭＳ Ｐゴシック" panose="020B0600070205080204" pitchFamily="50" charset="-128"/>
              </a:endParaRPr>
            </a:p>
          </p:txBody>
        </p:sp>
        <p:pic>
          <p:nvPicPr>
            <p:cNvPr id="147" name="図 146">
              <a:extLst>
                <a:ext uri="{FF2B5EF4-FFF2-40B4-BE49-F238E27FC236}">
                  <a16:creationId xmlns:a16="http://schemas.microsoft.com/office/drawing/2014/main" id="{15AC8FB2-B6B6-49CB-BAE9-7C1569AF91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8915" y="1112812"/>
              <a:ext cx="720000" cy="720000"/>
            </a:xfrm>
            <a:prstGeom prst="rect">
              <a:avLst/>
            </a:prstGeom>
          </p:spPr>
        </p:pic>
        <p:pic>
          <p:nvPicPr>
            <p:cNvPr id="149" name="図 148">
              <a:extLst>
                <a:ext uri="{FF2B5EF4-FFF2-40B4-BE49-F238E27FC236}">
                  <a16:creationId xmlns:a16="http://schemas.microsoft.com/office/drawing/2014/main" id="{BEF022F0-0B95-454C-9CDC-D1665A65606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89045" y="4619179"/>
              <a:ext cx="720000" cy="720000"/>
            </a:xfrm>
            <a:prstGeom prst="rect">
              <a:avLst/>
            </a:prstGeom>
          </p:spPr>
        </p:pic>
        <p:sp>
          <p:nvSpPr>
            <p:cNvPr id="150" name="テキスト ボックス 149">
              <a:extLst>
                <a:ext uri="{FF2B5EF4-FFF2-40B4-BE49-F238E27FC236}">
                  <a16:creationId xmlns:a16="http://schemas.microsoft.com/office/drawing/2014/main" id="{07907535-9944-4157-8068-55D16629AC68}"/>
                </a:ext>
              </a:extLst>
            </p:cNvPr>
            <p:cNvSpPr txBox="1"/>
            <p:nvPr/>
          </p:nvSpPr>
          <p:spPr>
            <a:xfrm>
              <a:off x="3179092" y="5121320"/>
              <a:ext cx="1585442" cy="637117"/>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出発地</a:t>
              </a:r>
            </a:p>
          </p:txBody>
        </p:sp>
        <p:sp>
          <p:nvSpPr>
            <p:cNvPr id="151" name="テキスト ボックス 150">
              <a:extLst>
                <a:ext uri="{FF2B5EF4-FFF2-40B4-BE49-F238E27FC236}">
                  <a16:creationId xmlns:a16="http://schemas.microsoft.com/office/drawing/2014/main" id="{1E6B1651-A53C-419E-A46C-4D5B50585762}"/>
                </a:ext>
              </a:extLst>
            </p:cNvPr>
            <p:cNvSpPr txBox="1"/>
            <p:nvPr/>
          </p:nvSpPr>
          <p:spPr>
            <a:xfrm>
              <a:off x="60947" y="1662043"/>
              <a:ext cx="1585442" cy="637117"/>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目的地</a:t>
              </a:r>
            </a:p>
          </p:txBody>
        </p:sp>
        <p:sp>
          <p:nvSpPr>
            <p:cNvPr id="168" name="テキスト ボックス 167">
              <a:extLst>
                <a:ext uri="{FF2B5EF4-FFF2-40B4-BE49-F238E27FC236}">
                  <a16:creationId xmlns:a16="http://schemas.microsoft.com/office/drawing/2014/main" id="{C2CA3325-542D-4D60-9103-4AC61E76868D}"/>
                </a:ext>
              </a:extLst>
            </p:cNvPr>
            <p:cNvSpPr txBox="1"/>
            <p:nvPr/>
          </p:nvSpPr>
          <p:spPr>
            <a:xfrm>
              <a:off x="713667" y="5817462"/>
              <a:ext cx="4017136" cy="439974"/>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例</a:t>
              </a:r>
              <a:r>
                <a:rPr kumimoji="1" lang="en-US" altLang="ja-JP" sz="2000" dirty="0">
                  <a:latin typeface="ＭＳ Ｐゴシック" panose="020B0600070205080204" pitchFamily="50" charset="-128"/>
                  <a:ea typeface="ＭＳ Ｐゴシック" panose="020B0600070205080204" pitchFamily="50" charset="-128"/>
                </a:rPr>
                <a:t>) </a:t>
              </a:r>
              <a:r>
                <a:rPr kumimoji="1" lang="ja-JP" altLang="en-US" sz="2000" dirty="0">
                  <a:latin typeface="ＭＳ Ｐゴシック" panose="020B0600070205080204" pitchFamily="50" charset="-128"/>
                  <a:ea typeface="ＭＳ Ｐゴシック" panose="020B0600070205080204" pitchFamily="50" charset="-128"/>
                </a:rPr>
                <a:t>新宿駅周辺など</a:t>
              </a:r>
            </a:p>
          </p:txBody>
        </p:sp>
      </p:grpSp>
      <p:sp>
        <p:nvSpPr>
          <p:cNvPr id="169" name="テキスト ボックス 168">
            <a:extLst>
              <a:ext uri="{FF2B5EF4-FFF2-40B4-BE49-F238E27FC236}">
                <a16:creationId xmlns:a16="http://schemas.microsoft.com/office/drawing/2014/main" id="{9344F914-AD46-4589-9E41-64F52E562AD1}"/>
              </a:ext>
            </a:extLst>
          </p:cNvPr>
          <p:cNvSpPr txBox="1"/>
          <p:nvPr/>
        </p:nvSpPr>
        <p:spPr>
          <a:xfrm>
            <a:off x="5878570" y="5657633"/>
            <a:ext cx="3122411" cy="720000"/>
          </a:xfrm>
          <a:prstGeom prst="rect">
            <a:avLst/>
          </a:prstGeom>
        </p:spPr>
        <p:txBody>
          <a:bodyPr vert="horz" wrap="square" lIns="91440" tIns="45720" rIns="91440" bIns="45720" rtlCol="0" anchor="ctr">
            <a:noAutofit/>
          </a:bodyPr>
          <a:lstStyle/>
          <a:p>
            <a:pPr algn="ctr"/>
            <a:r>
              <a:rPr kumimoji="1" lang="ja-JP" altLang="en-US" sz="2400" b="1" dirty="0">
                <a:latin typeface="ＭＳ Ｐゴシック" panose="020B0600070205080204" pitchFamily="50" charset="-128"/>
                <a:ea typeface="ＭＳ Ｐゴシック" panose="020B0600070205080204" pitchFamily="50" charset="-128"/>
              </a:rPr>
              <a:t>再配置時のコスト削減</a:t>
            </a:r>
          </a:p>
        </p:txBody>
      </p:sp>
      <p:sp>
        <p:nvSpPr>
          <p:cNvPr id="170" name="四角形: 角を丸くする 169">
            <a:extLst>
              <a:ext uri="{FF2B5EF4-FFF2-40B4-BE49-F238E27FC236}">
                <a16:creationId xmlns:a16="http://schemas.microsoft.com/office/drawing/2014/main" id="{EFE42112-BA67-4E7D-AFE7-2BD68DF21E32}"/>
              </a:ext>
            </a:extLst>
          </p:cNvPr>
          <p:cNvSpPr/>
          <p:nvPr/>
        </p:nvSpPr>
        <p:spPr>
          <a:xfrm>
            <a:off x="4777490" y="5775497"/>
            <a:ext cx="1158624" cy="532597"/>
          </a:xfrm>
          <a:prstGeom prst="roundRect">
            <a:avLst/>
          </a:prstGeom>
          <a:solidFill>
            <a:srgbClr val="9E373E"/>
          </a:solidFill>
          <a:ln>
            <a:solidFill>
              <a:srgbClr val="9E3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latin typeface="ＭＳ Ｐゴシック" panose="020B0600070205080204" pitchFamily="50" charset="-128"/>
                <a:ea typeface="ＭＳ Ｐゴシック" panose="020B0600070205080204" pitchFamily="50" charset="-128"/>
              </a:rPr>
              <a:t>目的</a:t>
            </a:r>
          </a:p>
        </p:txBody>
      </p:sp>
      <p:cxnSp>
        <p:nvCxnSpPr>
          <p:cNvPr id="172" name="直線コネクタ 171">
            <a:extLst>
              <a:ext uri="{FF2B5EF4-FFF2-40B4-BE49-F238E27FC236}">
                <a16:creationId xmlns:a16="http://schemas.microsoft.com/office/drawing/2014/main" id="{057D7ADC-786E-46D3-9BF5-67E9C2B9F95C}"/>
              </a:ext>
            </a:extLst>
          </p:cNvPr>
          <p:cNvCxnSpPr>
            <a:cxnSpLocks/>
          </p:cNvCxnSpPr>
          <p:nvPr/>
        </p:nvCxnSpPr>
        <p:spPr>
          <a:xfrm>
            <a:off x="5356802" y="6291054"/>
            <a:ext cx="3729214" cy="0"/>
          </a:xfrm>
          <a:prstGeom prst="line">
            <a:avLst/>
          </a:prstGeom>
          <a:ln w="38100">
            <a:solidFill>
              <a:srgbClr val="9E373E"/>
            </a:solidFill>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AD1D76A6-A51A-4906-8C58-CE403DA7D507}"/>
              </a:ext>
            </a:extLst>
          </p:cNvPr>
          <p:cNvSpPr txBox="1"/>
          <p:nvPr/>
        </p:nvSpPr>
        <p:spPr>
          <a:xfrm>
            <a:off x="5181252" y="4225726"/>
            <a:ext cx="4017136" cy="439974"/>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コストが小さい方を選択</a:t>
            </a:r>
          </a:p>
        </p:txBody>
      </p:sp>
      <p:sp>
        <p:nvSpPr>
          <p:cNvPr id="178" name="スライド番号プレースホルダー 177">
            <a:extLst>
              <a:ext uri="{FF2B5EF4-FFF2-40B4-BE49-F238E27FC236}">
                <a16:creationId xmlns:a16="http://schemas.microsoft.com/office/drawing/2014/main" id="{F3AEFD48-6399-4D20-AB51-68CD079DC2D6}"/>
              </a:ext>
            </a:extLst>
          </p:cNvPr>
          <p:cNvSpPr>
            <a:spLocks noGrp="1"/>
          </p:cNvSpPr>
          <p:nvPr>
            <p:ph type="sldNum" sz="quarter" idx="12"/>
          </p:nvPr>
        </p:nvSpPr>
        <p:spPr/>
        <p:txBody>
          <a:bodyPr/>
          <a:lstStyle/>
          <a:p>
            <a:fld id="{75E5AEAD-DEBE-49E6-AC87-DB95C1F69E6A}" type="slidenum">
              <a:rPr lang="ja-JP" altLang="en-US" smtClean="0"/>
              <a:pPr/>
              <a:t>6</a:t>
            </a:fld>
            <a:r>
              <a:rPr lang="en-US" altLang="ja-JP" sz="1800"/>
              <a:t>/12</a:t>
            </a:r>
            <a:endParaRPr lang="ja-JP" altLang="en-US" dirty="0"/>
          </a:p>
        </p:txBody>
      </p:sp>
    </p:spTree>
    <p:extLst>
      <p:ext uri="{BB962C8B-B14F-4D97-AF65-F5344CB8AC3E}">
        <p14:creationId xmlns:p14="http://schemas.microsoft.com/office/powerpoint/2010/main" val="63206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56396-71A5-46C8-9692-AD4990A24913}"/>
              </a:ext>
            </a:extLst>
          </p:cNvPr>
          <p:cNvSpPr>
            <a:spLocks noGrp="1"/>
          </p:cNvSpPr>
          <p:nvPr>
            <p:ph type="title"/>
          </p:nvPr>
        </p:nvSpPr>
        <p:spPr/>
        <p:txBody>
          <a:bodyPr/>
          <a:lstStyle/>
          <a:p>
            <a:r>
              <a:rPr lang="ja-JP" altLang="en-US" dirty="0"/>
              <a:t>研究目的</a:t>
            </a:r>
            <a:endParaRPr kumimoji="1" lang="ja-JP" altLang="en-US" dirty="0"/>
          </a:p>
        </p:txBody>
      </p:sp>
      <p:cxnSp>
        <p:nvCxnSpPr>
          <p:cNvPr id="5" name="直線矢印コネクタ 4">
            <a:extLst>
              <a:ext uri="{FF2B5EF4-FFF2-40B4-BE49-F238E27FC236}">
                <a16:creationId xmlns:a16="http://schemas.microsoft.com/office/drawing/2014/main" id="{9622F3A4-C637-467C-9D6A-82E9C86C7A0B}"/>
              </a:ext>
            </a:extLst>
          </p:cNvPr>
          <p:cNvCxnSpPr>
            <a:cxnSpLocks/>
          </p:cNvCxnSpPr>
          <p:nvPr/>
        </p:nvCxnSpPr>
        <p:spPr>
          <a:xfrm>
            <a:off x="5852272" y="2554442"/>
            <a:ext cx="124323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D07DEFA8-7DF8-4C52-BC9F-E1587B11FE96}"/>
              </a:ext>
            </a:extLst>
          </p:cNvPr>
          <p:cNvSpPr txBox="1"/>
          <p:nvPr/>
        </p:nvSpPr>
        <p:spPr>
          <a:xfrm>
            <a:off x="7590469" y="2364486"/>
            <a:ext cx="772010" cy="3799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乗客</a:t>
            </a:r>
          </a:p>
        </p:txBody>
      </p:sp>
      <p:grpSp>
        <p:nvGrpSpPr>
          <p:cNvPr id="7" name="グループ化 6">
            <a:extLst>
              <a:ext uri="{FF2B5EF4-FFF2-40B4-BE49-F238E27FC236}">
                <a16:creationId xmlns:a16="http://schemas.microsoft.com/office/drawing/2014/main" id="{8E59AB87-65D0-4C97-A085-83CB53D613EF}"/>
              </a:ext>
            </a:extLst>
          </p:cNvPr>
          <p:cNvGrpSpPr/>
          <p:nvPr/>
        </p:nvGrpSpPr>
        <p:grpSpPr>
          <a:xfrm>
            <a:off x="5791974" y="1793400"/>
            <a:ext cx="3225644" cy="354839"/>
            <a:chOff x="1735540" y="5939052"/>
            <a:chExt cx="3225644" cy="354839"/>
          </a:xfrm>
        </p:grpSpPr>
        <p:cxnSp>
          <p:nvCxnSpPr>
            <p:cNvPr id="8" name="直線矢印コネクタ 7">
              <a:extLst>
                <a:ext uri="{FF2B5EF4-FFF2-40B4-BE49-F238E27FC236}">
                  <a16:creationId xmlns:a16="http://schemas.microsoft.com/office/drawing/2014/main" id="{41B5D6DE-8A48-42FC-8001-3744783F9649}"/>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B7175C2D-DDF6-4EB5-AD88-71E93FF071AD}"/>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63DA608-1901-4C6D-8E0E-7F13C92EA180}"/>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E3D7C9B-4C80-4A35-AE48-FCE927116778}"/>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2423FEC-EDD0-4C20-95F6-7192C455C014}"/>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CA932-CECB-4705-BE28-2E0686402DC9}"/>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51825CE-36CC-4E97-B5E7-88C2DA5857A6}"/>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6009CC1-A30A-44E4-8DE4-C213DC743AEE}"/>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451844B-B36B-42B8-B29F-8491950EA7F6}"/>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D464E1F-6546-4DCC-B45D-408D0F0093D3}"/>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3A4A403-6506-4EA7-A6C2-D7726D046544}"/>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187BC3-0B90-421A-81F3-F60518431948}"/>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586AFDB-FCEB-4F29-A781-EBE02270A64F}"/>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674B047-C21D-4762-973C-6501A1CD5F95}"/>
                </a:ext>
              </a:extLst>
            </p:cNvPr>
            <p:cNvSpPr txBox="1"/>
            <p:nvPr/>
          </p:nvSpPr>
          <p:spPr>
            <a:xfrm>
              <a:off x="3466755" y="5939052"/>
              <a:ext cx="1494429"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a:t>
              </a:r>
            </a:p>
          </p:txBody>
        </p:sp>
      </p:grpSp>
      <p:cxnSp>
        <p:nvCxnSpPr>
          <p:cNvPr id="31" name="直線矢印コネクタ 30">
            <a:extLst>
              <a:ext uri="{FF2B5EF4-FFF2-40B4-BE49-F238E27FC236}">
                <a16:creationId xmlns:a16="http://schemas.microsoft.com/office/drawing/2014/main" id="{28F75F7E-4174-41A1-B3D6-C1B2144EECBC}"/>
              </a:ext>
            </a:extLst>
          </p:cNvPr>
          <p:cNvCxnSpPr>
            <a:cxnSpLocks/>
          </p:cNvCxnSpPr>
          <p:nvPr/>
        </p:nvCxnSpPr>
        <p:spPr>
          <a:xfrm>
            <a:off x="5791974" y="1342335"/>
            <a:ext cx="125875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32E0963-428F-4CBC-A948-BD84BD943AD9}"/>
              </a:ext>
            </a:extLst>
          </p:cNvPr>
          <p:cNvSpPr txBox="1"/>
          <p:nvPr/>
        </p:nvSpPr>
        <p:spPr>
          <a:xfrm>
            <a:off x="7050724" y="984599"/>
            <a:ext cx="1851501" cy="68215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再配置可能な</a:t>
            </a:r>
            <a:endParaRPr kumimoji="1" lang="en-US" altLang="ja-JP" sz="2000" dirty="0">
              <a:latin typeface="ＭＳ Ｐゴシック" panose="020B0600070205080204" pitchFamily="50" charset="-128"/>
              <a:ea typeface="ＭＳ Ｐゴシック" panose="020B0600070205080204" pitchFamily="50" charset="-128"/>
            </a:endParaRPr>
          </a:p>
          <a:p>
            <a:pPr algn="ctr"/>
            <a:r>
              <a:rPr kumimoji="1" lang="ja-JP" altLang="en-US" sz="2000" dirty="0">
                <a:latin typeface="ＭＳ Ｐゴシック" panose="020B0600070205080204" pitchFamily="50" charset="-128"/>
                <a:ea typeface="ＭＳ Ｐゴシック" panose="020B0600070205080204" pitchFamily="50" charset="-128"/>
              </a:rPr>
              <a:t>利用者</a:t>
            </a:r>
          </a:p>
        </p:txBody>
      </p:sp>
      <mc:AlternateContent xmlns:mc="http://schemas.openxmlformats.org/markup-compatibility/2006">
        <mc:Choice xmlns:a14="http://schemas.microsoft.com/office/drawing/2010/main" Requires="a14">
          <p:sp>
            <p:nvSpPr>
              <p:cNvPr id="152" name="テキスト ボックス 151">
                <a:extLst>
                  <a:ext uri="{FF2B5EF4-FFF2-40B4-BE49-F238E27FC236}">
                    <a16:creationId xmlns:a16="http://schemas.microsoft.com/office/drawing/2014/main" id="{7DF2E02E-2C4B-4E2A-B088-0C66B3E99AAB}"/>
                  </a:ext>
                </a:extLst>
              </p:cNvPr>
              <p:cNvSpPr txBox="1"/>
              <p:nvPr/>
            </p:nvSpPr>
            <p:spPr>
              <a:xfrm>
                <a:off x="4852079" y="3503424"/>
                <a:ext cx="4675483" cy="719942"/>
              </a:xfrm>
              <a:prstGeom prst="rect">
                <a:avLst/>
              </a:prstGeom>
            </p:spPr>
            <p:txBody>
              <a:bodyPr vert="horz" wrap="square" lIns="91440" tIns="45720" rIns="91440" bIns="45720" rtlCol="0" anchor="ctr">
                <a:noAutofit/>
              </a:bodyPr>
              <a:lstStyle/>
              <a:p>
                <a:pPr algn="ctr"/>
                <a14:m>
                  <m:oMath xmlns:m="http://schemas.openxmlformats.org/officeDocument/2006/math">
                    <m:sSub>
                      <m:sSubPr>
                        <m:ctrlPr>
                          <a:rPr lang="ja-JP" altLang="en-US" sz="240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𝑐𝑜𝑠𝑡</m:t>
                        </m:r>
                      </m:e>
                      <m:sub>
                        <m:r>
                          <a:rPr lang="en-US" altLang="ja-JP" sz="2400" b="0" i="1" smtClean="0">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i="1">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𝐶</m:t>
                            </m:r>
                          </m:sub>
                        </m:sSub>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𝐶</m:t>
                        </m:r>
                        <m:r>
                          <a:rPr lang="en-US" altLang="ja-JP" sz="2400" b="0" i="1" smtClean="0">
                            <a:solidFill>
                              <a:schemeClr val="tx1"/>
                            </a:solidFill>
                            <a:latin typeface="Cambria Math" panose="02040503050406030204" pitchFamily="18" charset="0"/>
                          </a:rPr>
                          <m:t>)</m:t>
                        </m:r>
                      </m:sub>
                    </m:sSub>
                  </m:oMath>
                </a14:m>
                <a:r>
                  <a:rPr kumimoji="1" lang="ja-JP" altLang="en-US" sz="2400" dirty="0">
                    <a:solidFill>
                      <a:schemeClr val="tx1"/>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solidFill>
                    <a:latin typeface="ＭＳ Ｐゴシック" panose="020B0600070205080204" pitchFamily="50" charset="-128"/>
                    <a:ea typeface="ＭＳ Ｐゴシック" panose="020B0600070205080204" pitchFamily="50" charset="-128"/>
                  </a:rPr>
                  <a:t>&gt; </a:t>
                </a:r>
                <a14:m>
                  <m:oMath xmlns:m="http://schemas.openxmlformats.org/officeDocument/2006/math">
                    <m:sSub>
                      <m:sSubPr>
                        <m:ctrlPr>
                          <a:rPr lang="ja-JP" altLang="en-US"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𝑐𝑜𝑠𝑡</m:t>
                        </m:r>
                      </m:e>
                      <m:sub>
                        <m:r>
                          <a:rPr lang="en-US" altLang="ja-JP" sz="2400" i="1">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b="0" i="1" smtClean="0">
                                <a:solidFill>
                                  <a:schemeClr val="tx1"/>
                                </a:solidFill>
                                <a:latin typeface="Cambria Math" panose="02040503050406030204" pitchFamily="18" charset="0"/>
                              </a:rPr>
                              <m:t>𝐵𝐶</m:t>
                            </m:r>
                          </m:sub>
                        </m:sSub>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𝐵</m:t>
                        </m:r>
                        <m:r>
                          <a:rPr lang="en-US" altLang="ja-JP" sz="2400" i="1">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𝐶</m:t>
                        </m:r>
                        <m:r>
                          <a:rPr lang="en-US" altLang="ja-JP" sz="2400" i="1">
                            <a:solidFill>
                              <a:schemeClr val="tx1"/>
                            </a:solidFill>
                            <a:latin typeface="Cambria Math" panose="02040503050406030204" pitchFamily="18" charset="0"/>
                          </a:rPr>
                          <m:t>)</m:t>
                        </m:r>
                      </m:sub>
                    </m:sSub>
                  </m:oMath>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mc:Choice>
        <mc:Fallback>
          <p:sp>
            <p:nvSpPr>
              <p:cNvPr id="152" name="テキスト ボックス 151">
                <a:extLst>
                  <a:ext uri="{FF2B5EF4-FFF2-40B4-BE49-F238E27FC236}">
                    <a16:creationId xmlns:a16="http://schemas.microsoft.com/office/drawing/2014/main" id="{7DF2E02E-2C4B-4E2A-B088-0C66B3E99AAB}"/>
                  </a:ext>
                </a:extLst>
              </p:cNvPr>
              <p:cNvSpPr txBox="1">
                <a:spLocks noRot="1" noChangeAspect="1" noMove="1" noResize="1" noEditPoints="1" noAdjustHandles="1" noChangeArrowheads="1" noChangeShapeType="1" noTextEdit="1"/>
              </p:cNvSpPr>
              <p:nvPr/>
            </p:nvSpPr>
            <p:spPr>
              <a:xfrm>
                <a:off x="4852079" y="3503424"/>
                <a:ext cx="4675483" cy="719942"/>
              </a:xfrm>
              <a:prstGeom prst="rect">
                <a:avLst/>
              </a:prstGeom>
              <a:blipFill>
                <a:blip r:embed="rId2"/>
                <a:stretch>
                  <a:fillRect/>
                </a:stretch>
              </a:blipFill>
            </p:spPr>
            <p:txBody>
              <a:bodyPr/>
              <a:lstStyle/>
              <a:p>
                <a:r>
                  <a:rPr lang="ja-JP" altLang="en-US">
                    <a:noFill/>
                  </a:rPr>
                  <a:t> </a:t>
                </a:r>
              </a:p>
            </p:txBody>
          </p:sp>
        </mc:Fallback>
      </mc:AlternateContent>
      <p:sp>
        <p:nvSpPr>
          <p:cNvPr id="166" name="矢印: 右 165">
            <a:extLst>
              <a:ext uri="{FF2B5EF4-FFF2-40B4-BE49-F238E27FC236}">
                <a16:creationId xmlns:a16="http://schemas.microsoft.com/office/drawing/2014/main" id="{6303DF3A-1E65-4ABA-8BB4-EB831C3467C1}"/>
              </a:ext>
            </a:extLst>
          </p:cNvPr>
          <p:cNvSpPr/>
          <p:nvPr/>
        </p:nvSpPr>
        <p:spPr>
          <a:xfrm rot="5400000">
            <a:off x="6808728" y="4863063"/>
            <a:ext cx="784904" cy="899178"/>
          </a:xfrm>
          <a:prstGeom prst="rightArrow">
            <a:avLst/>
          </a:prstGeom>
          <a:solidFill>
            <a:srgbClr val="2B2E36"/>
          </a:solidFill>
          <a:ln>
            <a:solidFill>
              <a:srgbClr val="2B2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A90CD7C1-6689-49DB-8DD5-5DBDB255D9F5}"/>
              </a:ext>
            </a:extLst>
          </p:cNvPr>
          <p:cNvSpPr txBox="1"/>
          <p:nvPr/>
        </p:nvSpPr>
        <p:spPr>
          <a:xfrm>
            <a:off x="5192612" y="3052340"/>
            <a:ext cx="4017136" cy="43997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cost</a:t>
            </a:r>
            <a:r>
              <a:rPr kumimoji="1" lang="ja-JP" altLang="en-US" sz="2000" dirty="0">
                <a:latin typeface="ＭＳ Ｐゴシック" panose="020B0600070205080204" pitchFamily="50" charset="-128"/>
                <a:ea typeface="ＭＳ Ｐゴシック" panose="020B0600070205080204" pitchFamily="50" charset="-128"/>
              </a:rPr>
              <a:t>関数 </a:t>
            </a:r>
            <a:r>
              <a:rPr kumimoji="1" lang="en-US" altLang="ja-JP" sz="2000" dirty="0">
                <a:latin typeface="ＭＳ Ｐゴシック" panose="020B0600070205080204" pitchFamily="50" charset="-128"/>
                <a:ea typeface="ＭＳ Ｐゴシック" panose="020B0600070205080204" pitchFamily="50" charset="-128"/>
              </a:rPr>
              <a:t>:= </a:t>
            </a:r>
            <a:r>
              <a:rPr kumimoji="1" lang="ja-JP" altLang="en-US" sz="2000" dirty="0">
                <a:latin typeface="ＭＳ Ｐゴシック" panose="020B0600070205080204" pitchFamily="50" charset="-128"/>
                <a:ea typeface="ＭＳ Ｐゴシック" panose="020B0600070205080204" pitchFamily="50" charset="-128"/>
              </a:rPr>
              <a:t>時間や距離などに依存</a:t>
            </a:r>
          </a:p>
        </p:txBody>
      </p:sp>
      <p:sp>
        <p:nvSpPr>
          <p:cNvPr id="169" name="テキスト ボックス 168">
            <a:extLst>
              <a:ext uri="{FF2B5EF4-FFF2-40B4-BE49-F238E27FC236}">
                <a16:creationId xmlns:a16="http://schemas.microsoft.com/office/drawing/2014/main" id="{9344F914-AD46-4589-9E41-64F52E562AD1}"/>
              </a:ext>
            </a:extLst>
          </p:cNvPr>
          <p:cNvSpPr txBox="1"/>
          <p:nvPr/>
        </p:nvSpPr>
        <p:spPr>
          <a:xfrm>
            <a:off x="5878570" y="5657633"/>
            <a:ext cx="3122411" cy="720000"/>
          </a:xfrm>
          <a:prstGeom prst="rect">
            <a:avLst/>
          </a:prstGeom>
        </p:spPr>
        <p:txBody>
          <a:bodyPr vert="horz" wrap="square" lIns="91440" tIns="45720" rIns="91440" bIns="45720" rtlCol="0" anchor="ctr">
            <a:noAutofit/>
          </a:bodyPr>
          <a:lstStyle/>
          <a:p>
            <a:pPr algn="ctr"/>
            <a:r>
              <a:rPr kumimoji="1" lang="ja-JP" altLang="en-US" sz="2400" b="1" dirty="0">
                <a:latin typeface="ＭＳ Ｐゴシック" panose="020B0600070205080204" pitchFamily="50" charset="-128"/>
                <a:ea typeface="ＭＳ Ｐゴシック" panose="020B0600070205080204" pitchFamily="50" charset="-128"/>
              </a:rPr>
              <a:t>再配置時のコスト削減</a:t>
            </a:r>
          </a:p>
        </p:txBody>
      </p:sp>
      <p:sp>
        <p:nvSpPr>
          <p:cNvPr id="170" name="四角形: 角を丸くする 169">
            <a:extLst>
              <a:ext uri="{FF2B5EF4-FFF2-40B4-BE49-F238E27FC236}">
                <a16:creationId xmlns:a16="http://schemas.microsoft.com/office/drawing/2014/main" id="{EFE42112-BA67-4E7D-AFE7-2BD68DF21E32}"/>
              </a:ext>
            </a:extLst>
          </p:cNvPr>
          <p:cNvSpPr/>
          <p:nvPr/>
        </p:nvSpPr>
        <p:spPr>
          <a:xfrm>
            <a:off x="4777490" y="5775497"/>
            <a:ext cx="1158624" cy="532597"/>
          </a:xfrm>
          <a:prstGeom prst="roundRect">
            <a:avLst/>
          </a:prstGeom>
          <a:solidFill>
            <a:srgbClr val="9E373E"/>
          </a:solidFill>
          <a:ln>
            <a:solidFill>
              <a:srgbClr val="9E3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latin typeface="ＭＳ Ｐゴシック" panose="020B0600070205080204" pitchFamily="50" charset="-128"/>
                <a:ea typeface="ＭＳ Ｐゴシック" panose="020B0600070205080204" pitchFamily="50" charset="-128"/>
              </a:rPr>
              <a:t>目的</a:t>
            </a:r>
          </a:p>
        </p:txBody>
      </p:sp>
      <p:cxnSp>
        <p:nvCxnSpPr>
          <p:cNvPr id="172" name="直線コネクタ 171">
            <a:extLst>
              <a:ext uri="{FF2B5EF4-FFF2-40B4-BE49-F238E27FC236}">
                <a16:creationId xmlns:a16="http://schemas.microsoft.com/office/drawing/2014/main" id="{057D7ADC-786E-46D3-9BF5-67E9C2B9F95C}"/>
              </a:ext>
            </a:extLst>
          </p:cNvPr>
          <p:cNvCxnSpPr>
            <a:cxnSpLocks/>
          </p:cNvCxnSpPr>
          <p:nvPr/>
        </p:nvCxnSpPr>
        <p:spPr>
          <a:xfrm>
            <a:off x="5356802" y="6291054"/>
            <a:ext cx="3729214" cy="0"/>
          </a:xfrm>
          <a:prstGeom prst="line">
            <a:avLst/>
          </a:prstGeom>
          <a:ln w="38100">
            <a:solidFill>
              <a:srgbClr val="9E373E"/>
            </a:solidFill>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AD1D76A6-A51A-4906-8C58-CE403DA7D507}"/>
              </a:ext>
            </a:extLst>
          </p:cNvPr>
          <p:cNvSpPr txBox="1"/>
          <p:nvPr/>
        </p:nvSpPr>
        <p:spPr>
          <a:xfrm>
            <a:off x="5181252" y="4225726"/>
            <a:ext cx="4017136" cy="439974"/>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コストが小さい方を選択</a:t>
            </a:r>
          </a:p>
        </p:txBody>
      </p:sp>
      <p:sp>
        <p:nvSpPr>
          <p:cNvPr id="178" name="スライド番号プレースホルダー 177">
            <a:extLst>
              <a:ext uri="{FF2B5EF4-FFF2-40B4-BE49-F238E27FC236}">
                <a16:creationId xmlns:a16="http://schemas.microsoft.com/office/drawing/2014/main" id="{F3AEFD48-6399-4D20-AB51-68CD079DC2D6}"/>
              </a:ext>
            </a:extLst>
          </p:cNvPr>
          <p:cNvSpPr>
            <a:spLocks noGrp="1"/>
          </p:cNvSpPr>
          <p:nvPr>
            <p:ph type="sldNum" sz="quarter" idx="12"/>
          </p:nvPr>
        </p:nvSpPr>
        <p:spPr/>
        <p:txBody>
          <a:bodyPr/>
          <a:lstStyle/>
          <a:p>
            <a:fld id="{75E5AEAD-DEBE-49E6-AC87-DB95C1F69E6A}" type="slidenum">
              <a:rPr lang="ja-JP" altLang="en-US" smtClean="0"/>
              <a:pPr/>
              <a:t>7</a:t>
            </a:fld>
            <a:r>
              <a:rPr lang="en-US" altLang="ja-JP" sz="1800"/>
              <a:t>/12</a:t>
            </a:r>
            <a:endParaRPr lang="ja-JP" altLang="en-US" dirty="0"/>
          </a:p>
        </p:txBody>
      </p:sp>
      <p:pic>
        <p:nvPicPr>
          <p:cNvPr id="3" name="図 2">
            <a:extLst>
              <a:ext uri="{FF2B5EF4-FFF2-40B4-BE49-F238E27FC236}">
                <a16:creationId xmlns:a16="http://schemas.microsoft.com/office/drawing/2014/main" id="{0DD443D1-6773-4A49-AB76-9750B1F46E5C}"/>
              </a:ext>
            </a:extLst>
          </p:cNvPr>
          <p:cNvPicPr>
            <a:picLocks noChangeAspect="1"/>
          </p:cNvPicPr>
          <p:nvPr/>
        </p:nvPicPr>
        <p:blipFill>
          <a:blip r:embed="rId3"/>
          <a:stretch>
            <a:fillRect/>
          </a:stretch>
        </p:blipFill>
        <p:spPr>
          <a:xfrm>
            <a:off x="-17729" y="1388042"/>
            <a:ext cx="5055443" cy="5096073"/>
          </a:xfrm>
          <a:prstGeom prst="rect">
            <a:avLst/>
          </a:prstGeom>
        </p:spPr>
      </p:pic>
      <p:sp>
        <p:nvSpPr>
          <p:cNvPr id="57" name="テキスト ボックス 56">
            <a:extLst>
              <a:ext uri="{FF2B5EF4-FFF2-40B4-BE49-F238E27FC236}">
                <a16:creationId xmlns:a16="http://schemas.microsoft.com/office/drawing/2014/main" id="{F65624A0-0CBF-4AA7-A46E-0FC5D90B2118}"/>
              </a:ext>
            </a:extLst>
          </p:cNvPr>
          <p:cNvSpPr txBox="1"/>
          <p:nvPr/>
        </p:nvSpPr>
        <p:spPr>
          <a:xfrm>
            <a:off x="133866" y="750926"/>
            <a:ext cx="3307914" cy="637117"/>
          </a:xfrm>
          <a:prstGeom prst="rect">
            <a:avLst/>
          </a:prstGeom>
        </p:spPr>
        <p:txBody>
          <a:bodyPr vert="horz" wrap="square" lIns="91440" tIns="45720" rIns="91440" bIns="45720" rtlCol="0" anchor="ctr">
            <a:noAutofit/>
          </a:bodyPr>
          <a:lstStyle/>
          <a:p>
            <a:pPr marL="457200" indent="-457200">
              <a:buFont typeface="Wingdings" panose="05000000000000000000" pitchFamily="2" charset="2"/>
              <a:buChar char="Ø"/>
            </a:pPr>
            <a:r>
              <a:rPr kumimoji="1" lang="ja-JP" altLang="en-US" sz="2800" dirty="0">
                <a:latin typeface="ＭＳ Ｐゴシック" panose="020B0600070205080204" pitchFamily="50" charset="-128"/>
                <a:ea typeface="ＭＳ Ｐゴシック" panose="020B0600070205080204" pitchFamily="50" charset="-128"/>
              </a:rPr>
              <a:t>コスト面に着目</a:t>
            </a:r>
          </a:p>
        </p:txBody>
      </p:sp>
    </p:spTree>
    <p:extLst>
      <p:ext uri="{BB962C8B-B14F-4D97-AF65-F5344CB8AC3E}">
        <p14:creationId xmlns:p14="http://schemas.microsoft.com/office/powerpoint/2010/main" val="338435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研究手法</a:t>
            </a: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320938" y="2658335"/>
            <a:ext cx="6502124" cy="3799260"/>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2034406"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 データ要求</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データ応答</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8846848">
              <a:off x="4780477" y="4392615"/>
              <a:ext cx="3194927" cy="25467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8846848">
              <a:off x="5107388" y="4372338"/>
              <a:ext cx="2555943" cy="2886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データ提供</a:t>
              </a:r>
              <a:endParaRPr lang="en-US" altLang="ja-JP" sz="1600" dirty="0">
                <a:latin typeface="ＭＳ Ｐゴシック" panose="020B0600070205080204" pitchFamily="50" charset="-128"/>
                <a:ea typeface="ＭＳ Ｐゴシック" panose="020B0600070205080204" pitchFamily="50" charset="-128"/>
              </a:endParaRPr>
            </a:p>
          </p:txBody>
        </p:sp>
      </p:grpSp>
      <p:sp>
        <p:nvSpPr>
          <p:cNvPr id="32" name="テキスト ボックス 31">
            <a:extLst>
              <a:ext uri="{FF2B5EF4-FFF2-40B4-BE49-F238E27FC236}">
                <a16:creationId xmlns:a16="http://schemas.microsoft.com/office/drawing/2014/main" id="{031B4338-7385-4951-97D6-64F484867DD4}"/>
              </a:ext>
            </a:extLst>
          </p:cNvPr>
          <p:cNvSpPr txBox="1"/>
          <p:nvPr/>
        </p:nvSpPr>
        <p:spPr>
          <a:xfrm>
            <a:off x="109163" y="786621"/>
            <a:ext cx="6860840" cy="528194"/>
          </a:xfrm>
          <a:prstGeom prst="rect">
            <a:avLst/>
          </a:prstGeom>
        </p:spPr>
        <p:txBody>
          <a:bodyPr vert="horz" wrap="square" lIns="91440" tIns="45720" rIns="91440" bIns="45720" rtlCol="0" anchor="ctr">
            <a:noAutofit/>
          </a:bodyPr>
          <a:lstStyle/>
          <a:p>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77D7D7F9-32C6-4AE5-8395-BA3BEDF4CCA4}"/>
              </a:ext>
            </a:extLst>
          </p:cNvPr>
          <p:cNvSpPr txBox="1"/>
          <p:nvPr/>
        </p:nvSpPr>
        <p:spPr>
          <a:xfrm>
            <a:off x="2968618" y="1372160"/>
            <a:ext cx="6122849" cy="495465"/>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あるサーバーに対して情報を得るために</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en-US" altLang="ja-JP" dirty="0">
                <a:latin typeface="ＭＳ Ｐゴシック" panose="020B0600070205080204" pitchFamily="50" charset="-128"/>
                <a:ea typeface="ＭＳ Ｐゴシック" panose="020B0600070205080204" pitchFamily="50" charset="-128"/>
              </a:rPr>
              <a:t>URL</a:t>
            </a:r>
            <a:r>
              <a:rPr kumimoji="1" lang="ja-JP" altLang="en-US" dirty="0">
                <a:latin typeface="ＭＳ Ｐゴシック" panose="020B0600070205080204" pitchFamily="50" charset="-128"/>
                <a:ea typeface="ＭＳ Ｐゴシック" panose="020B0600070205080204" pitchFamily="50" charset="-128"/>
              </a:rPr>
              <a:t>を通じて送信する要求のこと</a:t>
            </a:r>
          </a:p>
        </p:txBody>
      </p:sp>
      <p:sp>
        <p:nvSpPr>
          <p:cNvPr id="36" name="テキスト ボックス 35">
            <a:extLst>
              <a:ext uri="{FF2B5EF4-FFF2-40B4-BE49-F238E27FC236}">
                <a16:creationId xmlns:a16="http://schemas.microsoft.com/office/drawing/2014/main" id="{7E22CC2C-ABB7-4AB5-B798-738678BAFAC5}"/>
              </a:ext>
            </a:extLst>
          </p:cNvPr>
          <p:cNvSpPr txBox="1"/>
          <p:nvPr/>
        </p:nvSpPr>
        <p:spPr>
          <a:xfrm>
            <a:off x="2968618" y="1956459"/>
            <a:ext cx="6122849" cy="495465"/>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要求を受けてサーバーが</a:t>
            </a:r>
            <a:r>
              <a:rPr lang="en-US" altLang="ja-JP" dirty="0">
                <a:latin typeface="ＭＳ Ｐゴシック" panose="020B0600070205080204" pitchFamily="50" charset="-128"/>
                <a:ea typeface="ＭＳ Ｐゴシック" panose="020B0600070205080204" pitchFamily="50" charset="-128"/>
              </a:rPr>
              <a:t>JSON</a:t>
            </a:r>
            <a:r>
              <a:rPr lang="ja-JP" altLang="en-US" dirty="0">
                <a:latin typeface="ＭＳ Ｐゴシック" panose="020B0600070205080204" pitchFamily="50" charset="-128"/>
                <a:ea typeface="ＭＳ Ｐゴシック" panose="020B0600070205080204" pitchFamily="50" charset="-128"/>
              </a:rPr>
              <a:t>形式で返却するデータのこと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矢印: 右 9">
            <a:extLst>
              <a:ext uri="{FF2B5EF4-FFF2-40B4-BE49-F238E27FC236}">
                <a16:creationId xmlns:a16="http://schemas.microsoft.com/office/drawing/2014/main" id="{EC7DC64B-989E-4E6F-BC6D-0747DDE1945C}"/>
              </a:ext>
            </a:extLst>
          </p:cNvPr>
          <p:cNvSpPr/>
          <p:nvPr/>
        </p:nvSpPr>
        <p:spPr>
          <a:xfrm>
            <a:off x="2641855" y="1444392"/>
            <a:ext cx="326763" cy="298700"/>
          </a:xfrm>
          <a:prstGeom prst="rightArrow">
            <a:avLst/>
          </a:prstGeom>
          <a:solidFill>
            <a:srgbClr val="2B2E36"/>
          </a:solidFill>
          <a:ln>
            <a:solidFill>
              <a:srgbClr val="2B2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100DB9DA-6892-4495-8087-E52DFA7AE45A}"/>
              </a:ext>
            </a:extLst>
          </p:cNvPr>
          <p:cNvSpPr/>
          <p:nvPr/>
        </p:nvSpPr>
        <p:spPr>
          <a:xfrm>
            <a:off x="2641855" y="2055621"/>
            <a:ext cx="326763" cy="298700"/>
          </a:xfrm>
          <a:prstGeom prst="rightArrow">
            <a:avLst/>
          </a:prstGeom>
          <a:solidFill>
            <a:srgbClr val="2B2E36"/>
          </a:solidFill>
          <a:ln>
            <a:solidFill>
              <a:srgbClr val="2B2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54B0CBD9-586E-4227-8220-1A882FBE1E56}"/>
              </a:ext>
            </a:extLst>
          </p:cNvPr>
          <p:cNvSpPr/>
          <p:nvPr/>
        </p:nvSpPr>
        <p:spPr>
          <a:xfrm>
            <a:off x="533312" y="1441056"/>
            <a:ext cx="1960314" cy="28065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 データ要求</a:t>
            </a:r>
            <a:endParaRPr lang="en-US" altLang="ja-JP" sz="1600" dirty="0">
              <a:latin typeface="ＭＳ Ｐゴシック" panose="020B0600070205080204" pitchFamily="50" charset="-128"/>
              <a:ea typeface="ＭＳ Ｐゴシック" panose="020B0600070205080204" pitchFamily="50" charset="-128"/>
            </a:endParaRPr>
          </a:p>
        </p:txBody>
      </p:sp>
      <p:sp>
        <p:nvSpPr>
          <p:cNvPr id="39" name="四角形: 角を丸くする 38">
            <a:extLst>
              <a:ext uri="{FF2B5EF4-FFF2-40B4-BE49-F238E27FC236}">
                <a16:creationId xmlns:a16="http://schemas.microsoft.com/office/drawing/2014/main" id="{46A2DA28-36D5-4C03-999E-0E86E4E6F179}"/>
              </a:ext>
            </a:extLst>
          </p:cNvPr>
          <p:cNvSpPr/>
          <p:nvPr/>
        </p:nvSpPr>
        <p:spPr>
          <a:xfrm>
            <a:off x="527538" y="2068609"/>
            <a:ext cx="1960314" cy="28065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 データ応答</a:t>
            </a:r>
            <a:endParaRPr lang="en-US" altLang="ja-JP" sz="1600" dirty="0">
              <a:latin typeface="ＭＳ Ｐゴシック" panose="020B0600070205080204" pitchFamily="50" charset="-128"/>
              <a:ea typeface="ＭＳ Ｐゴシック" panose="020B0600070205080204" pitchFamily="50" charset="-128"/>
            </a:endParaRPr>
          </a:p>
        </p:txBody>
      </p:sp>
      <p:sp>
        <p:nvSpPr>
          <p:cNvPr id="24" name="スライド番号プレースホルダー 23">
            <a:extLst>
              <a:ext uri="{FF2B5EF4-FFF2-40B4-BE49-F238E27FC236}">
                <a16:creationId xmlns:a16="http://schemas.microsoft.com/office/drawing/2014/main" id="{545D5A5E-E747-46BF-91DB-4C6E05CF35B3}"/>
              </a:ext>
            </a:extLst>
          </p:cNvPr>
          <p:cNvSpPr>
            <a:spLocks noGrp="1"/>
          </p:cNvSpPr>
          <p:nvPr>
            <p:ph type="sldNum" sz="quarter" idx="12"/>
          </p:nvPr>
        </p:nvSpPr>
        <p:spPr/>
        <p:txBody>
          <a:bodyPr/>
          <a:lstStyle/>
          <a:p>
            <a:fld id="{75E5AEAD-DEBE-49E6-AC87-DB95C1F69E6A}" type="slidenum">
              <a:rPr lang="ja-JP" altLang="en-US" smtClean="0"/>
              <a:pPr/>
              <a:t>8</a:t>
            </a:fld>
            <a:r>
              <a:rPr lang="en-US" altLang="ja-JP" sz="1800"/>
              <a:t>/12</a:t>
            </a:r>
            <a:endParaRPr lang="ja-JP" altLang="en-US" dirty="0"/>
          </a:p>
        </p:txBody>
      </p:sp>
      <p:sp>
        <p:nvSpPr>
          <p:cNvPr id="41" name="テキスト ボックス 40">
            <a:extLst>
              <a:ext uri="{FF2B5EF4-FFF2-40B4-BE49-F238E27FC236}">
                <a16:creationId xmlns:a16="http://schemas.microsoft.com/office/drawing/2014/main" id="{8673F328-DF4B-45D9-9FAF-854F43E35D36}"/>
              </a:ext>
            </a:extLst>
          </p:cNvPr>
          <p:cNvSpPr txBox="1"/>
          <p:nvPr/>
        </p:nvSpPr>
        <p:spPr>
          <a:xfrm>
            <a:off x="133866" y="750926"/>
            <a:ext cx="3307914" cy="637117"/>
          </a:xfrm>
          <a:prstGeom prst="rect">
            <a:avLst/>
          </a:prstGeom>
        </p:spPr>
        <p:txBody>
          <a:bodyPr vert="horz" wrap="square" lIns="91440" tIns="45720" rIns="91440" bIns="45720" rtlCol="0" anchor="ctr">
            <a:noAutofit/>
          </a:bodyPr>
          <a:lstStyle/>
          <a:p>
            <a:pPr marL="457200" indent="-457200">
              <a:buFont typeface="Wingdings" panose="05000000000000000000" pitchFamily="2" charset="2"/>
              <a:buChar char="Ø"/>
            </a:pPr>
            <a:r>
              <a:rPr kumimoji="1" lang="ja-JP" altLang="en-US" sz="2800" dirty="0">
                <a:latin typeface="ＭＳ Ｐゴシック" panose="020B0600070205080204" pitchFamily="50" charset="-128"/>
                <a:ea typeface="ＭＳ Ｐゴシック" panose="020B0600070205080204" pitchFamily="50" charset="-128"/>
              </a:rPr>
              <a:t>システム構成</a:t>
            </a:r>
          </a:p>
        </p:txBody>
      </p:sp>
    </p:spTree>
    <p:extLst>
      <p:ext uri="{BB962C8B-B14F-4D97-AF65-F5344CB8AC3E}">
        <p14:creationId xmlns:p14="http://schemas.microsoft.com/office/powerpoint/2010/main" val="152011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研究手法</a:t>
            </a:r>
          </a:p>
        </p:txBody>
      </p:sp>
      <p:grpSp>
        <p:nvGrpSpPr>
          <p:cNvPr id="3" name="グループ化 2">
            <a:extLst>
              <a:ext uri="{FF2B5EF4-FFF2-40B4-BE49-F238E27FC236}">
                <a16:creationId xmlns:a16="http://schemas.microsoft.com/office/drawing/2014/main" id="{23A9256A-E4DB-4A91-978A-C63241523FF3}"/>
              </a:ext>
            </a:extLst>
          </p:cNvPr>
          <p:cNvGrpSpPr/>
          <p:nvPr/>
        </p:nvGrpSpPr>
        <p:grpSpPr>
          <a:xfrm>
            <a:off x="1320938" y="1388043"/>
            <a:ext cx="6502124" cy="3842241"/>
            <a:chOff x="1320938" y="2652656"/>
            <a:chExt cx="6502124" cy="3842241"/>
          </a:xfrm>
        </p:grpSpPr>
        <p:sp>
          <p:nvSpPr>
            <p:cNvPr id="40" name="矢印: 右 39">
              <a:extLst>
                <a:ext uri="{FF2B5EF4-FFF2-40B4-BE49-F238E27FC236}">
                  <a16:creationId xmlns:a16="http://schemas.microsoft.com/office/drawing/2014/main" id="{2A67C3AF-110E-47D8-B7BD-23DD6F9D265E}"/>
                </a:ext>
              </a:extLst>
            </p:cNvPr>
            <p:cNvSpPr/>
            <p:nvPr/>
          </p:nvSpPr>
          <p:spPr>
            <a:xfrm rot="18846848" flipH="1" flipV="1">
              <a:off x="5094912" y="5210188"/>
              <a:ext cx="2321778" cy="247640"/>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ＭＳ Ｐゴシック" panose="020B0600070205080204" pitchFamily="50" charset="-128"/>
                <a:ea typeface="ＭＳ Ｐゴシック" panose="020B0600070205080204" pitchFamily="50" charset="-128"/>
              </a:endParaRP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320938" y="2652656"/>
              <a:ext cx="6502124" cy="3799260"/>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2034406"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 データ要求</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データ応答</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8846848">
                <a:off x="4780477" y="4392615"/>
                <a:ext cx="3194928" cy="25467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8846848">
                <a:off x="5107388" y="4372338"/>
                <a:ext cx="2555943" cy="2886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データ連携</a:t>
                </a:r>
                <a:endParaRPr lang="en-US" altLang="ja-JP" sz="1600" dirty="0">
                  <a:latin typeface="ＭＳ Ｐゴシック" panose="020B0600070205080204" pitchFamily="50" charset="-128"/>
                  <a:ea typeface="ＭＳ Ｐゴシック" panose="020B0600070205080204" pitchFamily="50" charset="-128"/>
                </a:endParaRPr>
              </a:p>
            </p:txBody>
          </p:sp>
        </p:grpSp>
      </p:grpSp>
      <p:sp>
        <p:nvSpPr>
          <p:cNvPr id="32" name="テキスト ボックス 31">
            <a:extLst>
              <a:ext uri="{FF2B5EF4-FFF2-40B4-BE49-F238E27FC236}">
                <a16:creationId xmlns:a16="http://schemas.microsoft.com/office/drawing/2014/main" id="{031B4338-7385-4951-97D6-64F484867DD4}"/>
              </a:ext>
            </a:extLst>
          </p:cNvPr>
          <p:cNvSpPr txBox="1"/>
          <p:nvPr/>
        </p:nvSpPr>
        <p:spPr>
          <a:xfrm>
            <a:off x="109163" y="786621"/>
            <a:ext cx="6860840" cy="528194"/>
          </a:xfrm>
          <a:prstGeom prst="rect">
            <a:avLst/>
          </a:prstGeom>
        </p:spPr>
        <p:txBody>
          <a:bodyPr vert="horz" wrap="square" lIns="91440" tIns="45720" rIns="91440" bIns="45720" rtlCol="0" anchor="ctr">
            <a:noAutofit/>
          </a:bodyPr>
          <a:lstStyle/>
          <a:p>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4" name="スライド番号プレースホルダー 23">
            <a:extLst>
              <a:ext uri="{FF2B5EF4-FFF2-40B4-BE49-F238E27FC236}">
                <a16:creationId xmlns:a16="http://schemas.microsoft.com/office/drawing/2014/main" id="{545D5A5E-E747-46BF-91DB-4C6E05CF35B3}"/>
              </a:ext>
            </a:extLst>
          </p:cNvPr>
          <p:cNvSpPr>
            <a:spLocks noGrp="1"/>
          </p:cNvSpPr>
          <p:nvPr>
            <p:ph type="sldNum" sz="quarter" idx="12"/>
          </p:nvPr>
        </p:nvSpPr>
        <p:spPr/>
        <p:txBody>
          <a:bodyPr/>
          <a:lstStyle/>
          <a:p>
            <a:fld id="{75E5AEAD-DEBE-49E6-AC87-DB95C1F69E6A}" type="slidenum">
              <a:rPr lang="ja-JP" altLang="en-US" smtClean="0"/>
              <a:pPr/>
              <a:t>9</a:t>
            </a:fld>
            <a:r>
              <a:rPr lang="en-US" altLang="ja-JP" sz="1800"/>
              <a:t>/12</a:t>
            </a:r>
            <a:endParaRPr lang="ja-JP" altLang="en-US" dirty="0"/>
          </a:p>
        </p:txBody>
      </p:sp>
      <p:sp>
        <p:nvSpPr>
          <p:cNvPr id="41" name="テキスト ボックス 40">
            <a:extLst>
              <a:ext uri="{FF2B5EF4-FFF2-40B4-BE49-F238E27FC236}">
                <a16:creationId xmlns:a16="http://schemas.microsoft.com/office/drawing/2014/main" id="{8673F328-DF4B-45D9-9FAF-854F43E35D36}"/>
              </a:ext>
            </a:extLst>
          </p:cNvPr>
          <p:cNvSpPr txBox="1"/>
          <p:nvPr/>
        </p:nvSpPr>
        <p:spPr>
          <a:xfrm>
            <a:off x="133866" y="750926"/>
            <a:ext cx="3307914" cy="637117"/>
          </a:xfrm>
          <a:prstGeom prst="rect">
            <a:avLst/>
          </a:prstGeom>
        </p:spPr>
        <p:txBody>
          <a:bodyPr vert="horz" wrap="square" lIns="91440" tIns="45720" rIns="91440" bIns="45720" rtlCol="0" anchor="ctr">
            <a:noAutofit/>
          </a:bodyPr>
          <a:lstStyle/>
          <a:p>
            <a:pPr marL="457200" indent="-457200">
              <a:buFont typeface="Wingdings" panose="05000000000000000000" pitchFamily="2" charset="2"/>
              <a:buChar char="Ø"/>
            </a:pPr>
            <a:r>
              <a:rPr kumimoji="1" lang="ja-JP" altLang="en-US" sz="2800" dirty="0">
                <a:latin typeface="ＭＳ Ｐゴシック" panose="020B0600070205080204" pitchFamily="50" charset="-128"/>
                <a:ea typeface="ＭＳ Ｐゴシック" panose="020B0600070205080204" pitchFamily="50" charset="-128"/>
              </a:rPr>
              <a:t>システム構成</a:t>
            </a:r>
          </a:p>
        </p:txBody>
      </p:sp>
      <p:sp>
        <p:nvSpPr>
          <p:cNvPr id="15" name="四角形: 角を丸くする 14">
            <a:extLst>
              <a:ext uri="{FF2B5EF4-FFF2-40B4-BE49-F238E27FC236}">
                <a16:creationId xmlns:a16="http://schemas.microsoft.com/office/drawing/2014/main" id="{BF7DB9DC-F6BA-4353-A3E2-5365A6A260A8}"/>
              </a:ext>
            </a:extLst>
          </p:cNvPr>
          <p:cNvSpPr/>
          <p:nvPr/>
        </p:nvSpPr>
        <p:spPr>
          <a:xfrm>
            <a:off x="1133373" y="5376689"/>
            <a:ext cx="1779392" cy="4320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ＭＳ Ｐゴシック" panose="020B0600070205080204" pitchFamily="50" charset="-128"/>
                <a:ea typeface="ＭＳ Ｐゴシック" panose="020B0600070205080204" pitchFamily="50" charset="-128"/>
                <a:cs typeface="Times New Roman" panose="02020603050405020304" pitchFamily="18" charset="0"/>
              </a:rPr>
              <a:t>① データ要求</a:t>
            </a:r>
          </a:p>
        </p:txBody>
      </p:sp>
      <p:cxnSp>
        <p:nvCxnSpPr>
          <p:cNvPr id="26" name="直線コネクタ 25">
            <a:extLst>
              <a:ext uri="{FF2B5EF4-FFF2-40B4-BE49-F238E27FC236}">
                <a16:creationId xmlns:a16="http://schemas.microsoft.com/office/drawing/2014/main" id="{6A7FA905-3C9A-4663-9A48-9F54663F0C13}"/>
              </a:ext>
            </a:extLst>
          </p:cNvPr>
          <p:cNvCxnSpPr>
            <a:cxnSpLocks/>
          </p:cNvCxnSpPr>
          <p:nvPr/>
        </p:nvCxnSpPr>
        <p:spPr>
          <a:xfrm flipH="1">
            <a:off x="2023069" y="5784785"/>
            <a:ext cx="5599440" cy="0"/>
          </a:xfrm>
          <a:prstGeom prst="line">
            <a:avLst/>
          </a:prstGeom>
          <a:ln w="57150">
            <a:solidFill>
              <a:schemeClr val="accent2"/>
            </a:solidFill>
          </a:ln>
        </p:spPr>
        <p:style>
          <a:lnRef idx="1">
            <a:schemeClr val="accent2"/>
          </a:lnRef>
          <a:fillRef idx="0">
            <a:schemeClr val="accent2"/>
          </a:fillRef>
          <a:effectRef idx="0">
            <a:schemeClr val="accent2"/>
          </a:effectRef>
          <a:fontRef idx="minor">
            <a:schemeClr val="tx1"/>
          </a:fontRef>
        </p:style>
      </p:cxnSp>
      <p:sp>
        <p:nvSpPr>
          <p:cNvPr id="47" name="四角形: 角を丸くする 46">
            <a:extLst>
              <a:ext uri="{FF2B5EF4-FFF2-40B4-BE49-F238E27FC236}">
                <a16:creationId xmlns:a16="http://schemas.microsoft.com/office/drawing/2014/main" id="{BFFCB6B4-DDDB-4BAC-9BA0-6AFCECA1462E}"/>
              </a:ext>
            </a:extLst>
          </p:cNvPr>
          <p:cNvSpPr/>
          <p:nvPr/>
        </p:nvSpPr>
        <p:spPr>
          <a:xfrm>
            <a:off x="1133373" y="5981904"/>
            <a:ext cx="1779392" cy="4320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ＭＳ Ｐゴシック" panose="020B0600070205080204" pitchFamily="50" charset="-128"/>
                <a:ea typeface="ＭＳ Ｐゴシック" panose="020B0600070205080204" pitchFamily="50" charset="-128"/>
                <a:cs typeface="Times New Roman" panose="02020603050405020304" pitchFamily="18" charset="0"/>
              </a:rPr>
              <a:t>② データ応答</a:t>
            </a:r>
          </a:p>
        </p:txBody>
      </p:sp>
      <p:cxnSp>
        <p:nvCxnSpPr>
          <p:cNvPr id="50" name="直線コネクタ 49">
            <a:extLst>
              <a:ext uri="{FF2B5EF4-FFF2-40B4-BE49-F238E27FC236}">
                <a16:creationId xmlns:a16="http://schemas.microsoft.com/office/drawing/2014/main" id="{8996395E-EAD5-48A7-9EE9-E48E8C6B571C}"/>
              </a:ext>
            </a:extLst>
          </p:cNvPr>
          <p:cNvCxnSpPr>
            <a:cxnSpLocks/>
          </p:cNvCxnSpPr>
          <p:nvPr/>
        </p:nvCxnSpPr>
        <p:spPr>
          <a:xfrm flipH="1">
            <a:off x="2023069" y="6390000"/>
            <a:ext cx="5599440" cy="0"/>
          </a:xfrm>
          <a:prstGeom prst="line">
            <a:avLst/>
          </a:prstGeom>
          <a:ln w="57150">
            <a:solidFill>
              <a:schemeClr val="accent6"/>
            </a:solidFill>
          </a:ln>
        </p:spPr>
        <p:style>
          <a:lnRef idx="1">
            <a:schemeClr val="accent2"/>
          </a:lnRef>
          <a:fillRef idx="0">
            <a:schemeClr val="accent2"/>
          </a:fillRef>
          <a:effectRef idx="0">
            <a:schemeClr val="accent2"/>
          </a:effectRef>
          <a:fontRef idx="minor">
            <a:schemeClr val="tx1"/>
          </a:fontRef>
        </p:style>
      </p:cxnSp>
      <p:sp>
        <p:nvSpPr>
          <p:cNvPr id="42" name="テキスト ボックス 41">
            <a:extLst>
              <a:ext uri="{FF2B5EF4-FFF2-40B4-BE49-F238E27FC236}">
                <a16:creationId xmlns:a16="http://schemas.microsoft.com/office/drawing/2014/main" id="{0AB3790A-D701-40CC-97C6-557D38BC4C06}"/>
              </a:ext>
            </a:extLst>
          </p:cNvPr>
          <p:cNvSpPr txBox="1"/>
          <p:nvPr/>
        </p:nvSpPr>
        <p:spPr>
          <a:xfrm>
            <a:off x="2882884" y="5364106"/>
            <a:ext cx="5054707" cy="38762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地理的データなど必要なデータを要求</a:t>
            </a:r>
          </a:p>
        </p:txBody>
      </p:sp>
      <p:sp>
        <p:nvSpPr>
          <p:cNvPr id="52" name="テキスト ボックス 51">
            <a:extLst>
              <a:ext uri="{FF2B5EF4-FFF2-40B4-BE49-F238E27FC236}">
                <a16:creationId xmlns:a16="http://schemas.microsoft.com/office/drawing/2014/main" id="{7E86AB32-01B6-4328-96FA-34CE2A459129}"/>
              </a:ext>
            </a:extLst>
          </p:cNvPr>
          <p:cNvSpPr txBox="1"/>
          <p:nvPr/>
        </p:nvSpPr>
        <p:spPr>
          <a:xfrm>
            <a:off x="2841914" y="5952393"/>
            <a:ext cx="5054707" cy="38762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要求されたデータを送信</a:t>
            </a:r>
          </a:p>
        </p:txBody>
      </p:sp>
      <p:sp>
        <p:nvSpPr>
          <p:cNvPr id="43" name="吹き出し: 角を丸めた四角形 42">
            <a:extLst>
              <a:ext uri="{FF2B5EF4-FFF2-40B4-BE49-F238E27FC236}">
                <a16:creationId xmlns:a16="http://schemas.microsoft.com/office/drawing/2014/main" id="{5800085E-5E5F-40EE-AEDD-B1112802FDA7}"/>
              </a:ext>
            </a:extLst>
          </p:cNvPr>
          <p:cNvSpPr/>
          <p:nvPr/>
        </p:nvSpPr>
        <p:spPr>
          <a:xfrm>
            <a:off x="6732015" y="4558455"/>
            <a:ext cx="1494435" cy="518843"/>
          </a:xfrm>
          <a:prstGeom prst="wedgeRoundRectCallout">
            <a:avLst>
              <a:gd name="adj1" fmla="val -68023"/>
              <a:gd name="adj2" fmla="val -110283"/>
              <a:gd name="adj3" fmla="val 16667"/>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ＭＳ Ｐゴシック" panose="020B0600070205080204" pitchFamily="50" charset="-128"/>
                <a:ea typeface="ＭＳ Ｐゴシック" panose="020B0600070205080204" pitchFamily="50" charset="-128"/>
              </a:rPr>
              <a:t>地図データ</a:t>
            </a:r>
          </a:p>
        </p:txBody>
      </p:sp>
    </p:spTree>
    <p:extLst>
      <p:ext uri="{BB962C8B-B14F-4D97-AF65-F5344CB8AC3E}">
        <p14:creationId xmlns:p14="http://schemas.microsoft.com/office/powerpoint/2010/main" val="27811029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17360</TotalTime>
  <Words>932</Words>
  <Application>Microsoft Office PowerPoint</Application>
  <PresentationFormat>画面に合わせる (4:3)</PresentationFormat>
  <Paragraphs>216</Paragraphs>
  <Slides>14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游ゴシック</vt:lpstr>
      <vt:lpstr>Arial</vt:lpstr>
      <vt:lpstr>Calibri</vt:lpstr>
      <vt:lpstr>Calibri Light</vt:lpstr>
      <vt:lpstr>Cambria Math</vt:lpstr>
      <vt:lpstr>Century</vt:lpstr>
      <vt:lpstr>Impact</vt:lpstr>
      <vt:lpstr>Times New Roman</vt:lpstr>
      <vt:lpstr>Wingdings</vt:lpstr>
      <vt:lpstr>Office テーマ</vt:lpstr>
      <vt:lpstr>ユーザ再配置を導入したワンウェイ型カーシェアリングの再配置最適化</vt:lpstr>
      <vt:lpstr>研究背景 (1/2)</vt:lpstr>
      <vt:lpstr>研究背景 (2/2)</vt:lpstr>
      <vt:lpstr>カーシェアリングについて</vt:lpstr>
      <vt:lpstr>類似研究</vt:lpstr>
      <vt:lpstr>研究目的</vt:lpstr>
      <vt:lpstr>研究目的</vt:lpstr>
      <vt:lpstr>研究手法</vt:lpstr>
      <vt:lpstr>研究手法</vt:lpstr>
      <vt:lpstr>研究手法</vt:lpstr>
      <vt:lpstr>研究手法</vt:lpstr>
      <vt:lpstr>研究手法</vt:lpstr>
      <vt:lpstr>研究手法</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206</cp:revision>
  <dcterms:created xsi:type="dcterms:W3CDTF">2018-01-30T05:51:03Z</dcterms:created>
  <dcterms:modified xsi:type="dcterms:W3CDTF">2019-07-06T03:08:08Z</dcterms:modified>
</cp:coreProperties>
</file>