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70" r:id="rId8"/>
    <p:sldId id="271" r:id="rId9"/>
  </p:sldIdLst>
  <p:sldSz cx="9144000" cy="5143500" type="screen16x9"/>
  <p:notesSz cx="6858000" cy="9144000"/>
  <p:embeddedFontLst>
    <p:embeddedFont>
      <p:font typeface="Georgia" panose="02040502050405020303" pitchFamily="18" charset="0"/>
      <p:regular r:id="rId11"/>
      <p:bold r:id="rId12"/>
      <p:italic r:id="rId13"/>
      <p:boldItalic r:id="rId14"/>
    </p:embeddedFont>
    <p:embeddedFont>
      <p:font typeface="Lato" panose="020F0502020204030203" pitchFamily="34" charset="0"/>
      <p:regular r:id="rId15"/>
      <p:bold r:id="rId16"/>
      <p:italic r:id="rId17"/>
      <p:boldItalic r:id="rId18"/>
    </p:embeddedFont>
    <p:embeddedFont>
      <p:font typeface="Raleway"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595"/>
  </p:normalViewPr>
  <p:slideViewPr>
    <p:cSldViewPr snapToGrid="0">
      <p:cViewPr varScale="1">
        <p:scale>
          <a:sx n="137" d="100"/>
          <a:sy n="137" d="100"/>
        </p:scale>
        <p:origin x="92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97e90ae7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297e90ae7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297e90ae7f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297e90ae7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97e90ae7f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97e90ae7f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97e90ae7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97e90ae7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97e90ae7f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97e90ae7f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1318650"/>
            <a:ext cx="7688700" cy="535200"/>
          </a:xfrm>
        </p:spPr>
        <p:txBody>
          <a:bodyPr spcFirstLastPara="1" wrap="square" lIns="91425" tIns="91425" rIns="91425" bIns="91425" anchor="t" anchorCtr="0">
            <a:normAutofit/>
          </a:bodyPr>
          <a:lstStyle/>
          <a:p>
            <a:pPr marL="0" lvl="0" indent="0" rtl="0">
              <a:lnSpc>
                <a:spcPct val="90000"/>
              </a:lnSpc>
              <a:spcBef>
                <a:spcPts val="0"/>
              </a:spcBef>
              <a:spcAft>
                <a:spcPts val="0"/>
              </a:spcAft>
              <a:buNone/>
            </a:pPr>
            <a:r>
              <a:rPr lang="en-US" sz="2400" dirty="0">
                <a:solidFill>
                  <a:schemeClr val="accent6">
                    <a:lumMod val="75000"/>
                  </a:schemeClr>
                </a:solidFill>
              </a:rPr>
              <a:t>Invoice Management Application</a:t>
            </a:r>
          </a:p>
        </p:txBody>
      </p:sp>
      <p:sp>
        <p:nvSpPr>
          <p:cNvPr id="3" name="Text Placeholder 2">
            <a:extLst>
              <a:ext uri="{FF2B5EF4-FFF2-40B4-BE49-F238E27FC236}">
                <a16:creationId xmlns:a16="http://schemas.microsoft.com/office/drawing/2014/main" id="{A1AA75CC-CC3A-E2FE-9100-94F00FE00A20}"/>
              </a:ext>
            </a:extLst>
          </p:cNvPr>
          <p:cNvSpPr>
            <a:spLocks noGrp="1"/>
          </p:cNvSpPr>
          <p:nvPr>
            <p:ph type="body" idx="1"/>
          </p:nvPr>
        </p:nvSpPr>
        <p:spPr>
          <a:xfrm>
            <a:off x="727650" y="2571750"/>
            <a:ext cx="7688700" cy="2261100"/>
          </a:xfrm>
        </p:spPr>
        <p:txBody>
          <a:bodyPr wrap="square" anchor="t">
            <a:normAutofit/>
          </a:bodyPr>
          <a:lstStyle/>
          <a:p>
            <a:pPr marL="146050" indent="0">
              <a:spcAft>
                <a:spcPts val="600"/>
              </a:spcAft>
              <a:buNone/>
            </a:pPr>
            <a:r>
              <a:rPr lang="en-US" b="1" u="sng" dirty="0"/>
              <a:t>Group - 9</a:t>
            </a:r>
          </a:p>
          <a:p>
            <a:pPr>
              <a:spcAft>
                <a:spcPts val="600"/>
              </a:spcAft>
              <a:buFont typeface="Wingdings" pitchFamily="2" charset="2"/>
              <a:buChar char="v"/>
            </a:pPr>
            <a:r>
              <a:rPr lang="en-US" dirty="0"/>
              <a:t>Anshul Kuncha</a:t>
            </a:r>
          </a:p>
          <a:p>
            <a:pPr>
              <a:spcAft>
                <a:spcPts val="600"/>
              </a:spcAft>
              <a:buFont typeface="Wingdings" pitchFamily="2" charset="2"/>
              <a:buChar char="v"/>
            </a:pPr>
            <a:r>
              <a:rPr lang="en-US" dirty="0"/>
              <a:t>Rohit Kota </a:t>
            </a:r>
          </a:p>
          <a:p>
            <a:pPr>
              <a:spcAft>
                <a:spcPts val="600"/>
              </a:spcAft>
              <a:buFont typeface="Wingdings" pitchFamily="2" charset="2"/>
              <a:buChar char="v"/>
            </a:pPr>
            <a:r>
              <a:rPr lang="en-US" dirty="0"/>
              <a:t>Kavya Kishore </a:t>
            </a:r>
            <a:r>
              <a:rPr lang="en-US" dirty="0" err="1"/>
              <a:t>Mudumbai</a:t>
            </a:r>
            <a:r>
              <a:rPr lang="en-US" dirty="0"/>
              <a:t>	</a:t>
            </a:r>
          </a:p>
          <a:p>
            <a:pPr>
              <a:spcAft>
                <a:spcPts val="600"/>
              </a:spcAft>
              <a:buFont typeface="Wingdings" pitchFamily="2" charset="2"/>
              <a:buChar char="v"/>
            </a:pPr>
            <a:r>
              <a:rPr lang="en-US" dirty="0"/>
              <a:t>Nitish </a:t>
            </a:r>
            <a:r>
              <a:rPr lang="en-US" dirty="0" err="1"/>
              <a:t>Sindiri</a:t>
            </a:r>
            <a:endParaRPr lang="en-US" dirty="0"/>
          </a:p>
          <a:p>
            <a:pPr>
              <a:spcAft>
                <a:spcPts val="600"/>
              </a:spcAft>
              <a:buFont typeface="Wingdings" pitchFamily="2" charset="2"/>
              <a:buChar char="v"/>
            </a:pPr>
            <a:r>
              <a:rPr lang="en-US" dirty="0"/>
              <a:t>Viraj Shah</a:t>
            </a:r>
          </a:p>
        </p:txBody>
      </p:sp>
      <p:sp>
        <p:nvSpPr>
          <p:cNvPr id="2" name="Slide Number Placeholder 1">
            <a:extLst>
              <a:ext uri="{FF2B5EF4-FFF2-40B4-BE49-F238E27FC236}">
                <a16:creationId xmlns:a16="http://schemas.microsoft.com/office/drawing/2014/main" id="{CB9DA70C-9337-3ABE-E9A6-47E94B0E64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dirty="0">
                <a:solidFill>
                  <a:schemeClr val="bg2"/>
                </a:solidFill>
                <a:latin typeface="Times New Roman" panose="02020603050405020304" pitchFamily="18" charset="0"/>
                <a:ea typeface="Trebuchet MS"/>
                <a:cs typeface="Times New Roman" panose="02020603050405020304" pitchFamily="18" charset="0"/>
                <a:sym typeface="Trebuchet MS"/>
              </a:rPr>
              <a:t>Invoice Management Predictions</a:t>
            </a:r>
            <a:endParaRPr sz="1600" dirty="0">
              <a:solidFill>
                <a:schemeClr val="bg2"/>
              </a:solidFill>
              <a:latin typeface="Times New Roman" panose="02020603050405020304" pitchFamily="18" charset="0"/>
              <a:cs typeface="Times New Roman" panose="02020603050405020304" pitchFamily="18" charset="0"/>
            </a:endParaRPr>
          </a:p>
        </p:txBody>
      </p:sp>
      <p:sp>
        <p:nvSpPr>
          <p:cNvPr id="95" name="Google Shape;95;p14"/>
          <p:cNvSpPr txBox="1">
            <a:spLocks noGrp="1"/>
          </p:cNvSpPr>
          <p:nvPr>
            <p:ph type="body" idx="1"/>
          </p:nvPr>
        </p:nvSpPr>
        <p:spPr>
          <a:xfrm>
            <a:off x="725850" y="1853850"/>
            <a:ext cx="7688700" cy="3064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2"/>
                </a:solidFill>
                <a:latin typeface="Times New Roman" panose="02020603050405020304" pitchFamily="18" charset="0"/>
                <a:ea typeface="Arial"/>
                <a:cs typeface="Times New Roman" panose="02020603050405020304" pitchFamily="18" charset="0"/>
                <a:sym typeface="Arial"/>
              </a:rPr>
              <a:t>This application has been developed for businesses with a focus on improving the efficiency of their account receivable department. Specifically, it is designed to help B2B organizations keep track of their customers' account clearance dates.</a:t>
            </a:r>
          </a:p>
          <a:p>
            <a:pPr marL="0" lvl="0" indent="0" algn="l" rtl="0">
              <a:spcBef>
                <a:spcPts val="0"/>
              </a:spcBef>
              <a:spcAft>
                <a:spcPts val="0"/>
              </a:spcAft>
              <a:buNone/>
            </a:pPr>
            <a:endParaRPr lang="en-US" dirty="0">
              <a:solidFill>
                <a:schemeClr val="dk2"/>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0"/>
              </a:spcBef>
              <a:spcAft>
                <a:spcPts val="0"/>
              </a:spcAft>
              <a:buNone/>
            </a:pPr>
            <a:r>
              <a:rPr lang="en-US" dirty="0">
                <a:solidFill>
                  <a:schemeClr val="dk2"/>
                </a:solidFill>
                <a:latin typeface="Times New Roman" panose="02020603050405020304" pitchFamily="18" charset="0"/>
                <a:ea typeface="Arial"/>
                <a:cs typeface="Times New Roman" panose="02020603050405020304" pitchFamily="18" charset="0"/>
                <a:sym typeface="Arial"/>
              </a:rPr>
              <a:t>As part of their regular operations, seller businesses engage with various other businesses and sell them goods at different times. To ensure proper accounting, the seller needs to monitor all the invoices from the buyers, which include details such as payment due date, invoice date, invoice amount, baseline date, and other relevant information.</a:t>
            </a:r>
          </a:p>
          <a:p>
            <a:pPr marL="0" lvl="0" indent="0" algn="l" rtl="0">
              <a:spcBef>
                <a:spcPts val="0"/>
              </a:spcBef>
              <a:spcAft>
                <a:spcPts val="0"/>
              </a:spcAft>
              <a:buNone/>
            </a:pPr>
            <a:endParaRPr lang="en-US" dirty="0">
              <a:solidFill>
                <a:schemeClr val="dk2"/>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0"/>
              </a:spcBef>
              <a:spcAft>
                <a:spcPts val="0"/>
              </a:spcAft>
              <a:buNone/>
            </a:pPr>
            <a:r>
              <a:rPr lang="en-US" dirty="0">
                <a:solidFill>
                  <a:schemeClr val="dk2"/>
                </a:solidFill>
                <a:latin typeface="Times New Roman" panose="02020603050405020304" pitchFamily="18" charset="0"/>
                <a:ea typeface="Arial"/>
                <a:cs typeface="Times New Roman" panose="02020603050405020304" pitchFamily="18" charset="0"/>
                <a:sym typeface="Arial"/>
              </a:rPr>
              <a:t>The purchasers are required to clear the payable amount before the due date, but in reality, invoices are not always paid in full by the due date. The payment date, which refers to the date on which a customer pays the invoice, can vary. The application helps to track payment dates to ensure accurate account receivable management.</a:t>
            </a:r>
          </a:p>
          <a:p>
            <a:pPr marL="0" lvl="0" indent="0" algn="l" rtl="0">
              <a:spcBef>
                <a:spcPts val="0"/>
              </a:spcBef>
              <a:spcAft>
                <a:spcPts val="0"/>
              </a:spcAft>
              <a:buNone/>
            </a:pPr>
            <a:endParaRPr sz="1000" dirty="0">
              <a:solidFill>
                <a:schemeClr val="dk2"/>
              </a:solidFill>
              <a:latin typeface="Arial"/>
              <a:ea typeface="Arial"/>
              <a:cs typeface="Arial"/>
              <a:sym typeface="Arial"/>
            </a:endParaRPr>
          </a:p>
          <a:p>
            <a:pPr marL="0" lvl="0" indent="0" algn="l" rtl="0">
              <a:spcBef>
                <a:spcPts val="0"/>
              </a:spcBef>
              <a:spcAft>
                <a:spcPts val="1200"/>
              </a:spcAft>
              <a:buNone/>
            </a:pPr>
            <a:endParaRPr sz="1400" dirty="0">
              <a:solidFill>
                <a:schemeClr val="dk2"/>
              </a:solidFill>
            </a:endParaRPr>
          </a:p>
        </p:txBody>
      </p:sp>
      <p:sp>
        <p:nvSpPr>
          <p:cNvPr id="2" name="Slide Number Placeholder 1">
            <a:extLst>
              <a:ext uri="{FF2B5EF4-FFF2-40B4-BE49-F238E27FC236}">
                <a16:creationId xmlns:a16="http://schemas.microsoft.com/office/drawing/2014/main" id="{143890E1-E703-87A7-B6E7-816F813A4F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727650" y="2571750"/>
            <a:ext cx="8475651" cy="2204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US" sz="4800" dirty="0">
                <a:solidFill>
                  <a:schemeClr val="dk2"/>
                </a:solidFill>
                <a:latin typeface="Times New Roman" panose="02020603050405020304" pitchFamily="18" charset="0"/>
                <a:cs typeface="Times New Roman" panose="02020603050405020304" pitchFamily="18" charset="0"/>
              </a:rPr>
              <a:t>In a perfect world, buyers would pay their invoices within the agreed-upon timeframe (the Payment Term). However, it is common for buyers to miss this deadline, and this is where the Account Receivables Department becomes necessary.</a:t>
            </a:r>
          </a:p>
          <a:p>
            <a:pPr marL="0" lvl="0" indent="0" algn="l" rtl="0">
              <a:spcBef>
                <a:spcPts val="0"/>
              </a:spcBef>
              <a:spcAft>
                <a:spcPts val="1200"/>
              </a:spcAft>
              <a:buNone/>
            </a:pPr>
            <a:r>
              <a:rPr lang="en-US" sz="4800" dirty="0">
                <a:solidFill>
                  <a:schemeClr val="dk2"/>
                </a:solidFill>
                <a:latin typeface="Times New Roman" panose="02020603050405020304" pitchFamily="18" charset="0"/>
                <a:cs typeface="Times New Roman" panose="02020603050405020304" pitchFamily="18" charset="0"/>
              </a:rPr>
              <a:t>Every business has a dedicated Account Receivables Department responsible for managing and tracking the payment of invoices.</a:t>
            </a:r>
          </a:p>
          <a:p>
            <a:pPr marL="0" lvl="0" indent="0" algn="l" rtl="0">
              <a:spcBef>
                <a:spcPts val="0"/>
              </a:spcBef>
              <a:spcAft>
                <a:spcPts val="1200"/>
              </a:spcAft>
              <a:buNone/>
            </a:pPr>
            <a:r>
              <a:rPr lang="en-US" sz="4800" dirty="0">
                <a:solidFill>
                  <a:schemeClr val="dk2"/>
                </a:solidFill>
                <a:latin typeface="Times New Roman" panose="02020603050405020304" pitchFamily="18" charset="0"/>
                <a:cs typeface="Times New Roman" panose="02020603050405020304" pitchFamily="18" charset="0"/>
              </a:rPr>
              <a:t>The Account Receivables team is responsible for:</a:t>
            </a:r>
          </a:p>
          <a:p>
            <a:pPr marL="742950" lvl="1" indent="-285750">
              <a:spcAft>
                <a:spcPts val="1200"/>
              </a:spcAft>
              <a:buFont typeface="Arial" panose="020B0604020202020204" pitchFamily="34" charset="0"/>
              <a:buChar char="•"/>
            </a:pPr>
            <a:r>
              <a:rPr lang="en-US" sz="4800" dirty="0">
                <a:solidFill>
                  <a:schemeClr val="dk2"/>
                </a:solidFill>
                <a:latin typeface="Times New Roman" panose="02020603050405020304" pitchFamily="18" charset="0"/>
                <a:cs typeface="Times New Roman" panose="02020603050405020304" pitchFamily="18" charset="0"/>
              </a:rPr>
              <a:t>Collecting payments from customers who have past due invoices</a:t>
            </a:r>
          </a:p>
          <a:p>
            <a:pPr marL="742950" lvl="1" indent="-285750">
              <a:spcAft>
                <a:spcPts val="1200"/>
              </a:spcAft>
              <a:buFont typeface="Arial" panose="020B0604020202020204" pitchFamily="34" charset="0"/>
              <a:buChar char="•"/>
            </a:pPr>
            <a:r>
              <a:rPr lang="en-US" sz="4800" dirty="0">
                <a:solidFill>
                  <a:schemeClr val="dk2"/>
                </a:solidFill>
                <a:latin typeface="Times New Roman" panose="02020603050405020304" pitchFamily="18" charset="0"/>
                <a:cs typeface="Times New Roman" panose="02020603050405020304" pitchFamily="18" charset="0"/>
              </a:rPr>
              <a:t>Sending reminders and follow-ups to customers who have outstanding payments</a:t>
            </a:r>
          </a:p>
          <a:p>
            <a:pPr marL="742950" lvl="1" indent="-285750">
              <a:spcAft>
                <a:spcPts val="1200"/>
              </a:spcAft>
              <a:buFont typeface="Arial" panose="020B0604020202020204" pitchFamily="34" charset="0"/>
              <a:buChar char="•"/>
            </a:pPr>
            <a:r>
              <a:rPr lang="en-US" sz="4800" dirty="0">
                <a:solidFill>
                  <a:schemeClr val="dk2"/>
                </a:solidFill>
                <a:latin typeface="Times New Roman" panose="02020603050405020304" pitchFamily="18" charset="0"/>
                <a:cs typeface="Times New Roman" panose="02020603050405020304" pitchFamily="18" charset="0"/>
              </a:rPr>
              <a:t>Managing the entire process of receiving cash inflows</a:t>
            </a:r>
          </a:p>
          <a:p>
            <a:pPr marL="742950" lvl="1" indent="-285750">
              <a:spcAft>
                <a:spcPts val="1200"/>
              </a:spcAft>
              <a:buFont typeface="Arial" panose="020B0604020202020204" pitchFamily="34" charset="0"/>
              <a:buChar char="•"/>
            </a:pPr>
            <a:r>
              <a:rPr lang="en-US" sz="4800" dirty="0">
                <a:solidFill>
                  <a:schemeClr val="dk2"/>
                </a:solidFill>
                <a:latin typeface="Times New Roman" panose="02020603050405020304" pitchFamily="18" charset="0"/>
                <a:cs typeface="Times New Roman" panose="02020603050405020304" pitchFamily="18" charset="0"/>
              </a:rPr>
              <a:t>Ensuring that the company is paid for the services and products it has provided</a:t>
            </a:r>
          </a:p>
          <a:p>
            <a:pPr marL="285750" indent="-285750">
              <a:spcAft>
                <a:spcPts val="600"/>
              </a:spcAft>
            </a:pPr>
            <a:endParaRPr lang="en-US" dirty="0"/>
          </a:p>
          <a:p>
            <a:pPr marL="285750" indent="-285750">
              <a:spcAft>
                <a:spcPts val="600"/>
              </a:spcAft>
            </a:pPr>
            <a:endParaRPr lang="en-US" dirty="0"/>
          </a:p>
          <a:p>
            <a:pPr marL="0" indent="0">
              <a:spcAft>
                <a:spcPts val="600"/>
              </a:spcAft>
              <a:buNone/>
            </a:pPr>
            <a:endParaRPr lang="en-US" dirty="0"/>
          </a:p>
          <a:p>
            <a:pPr marL="0" indent="0">
              <a:spcAft>
                <a:spcPts val="600"/>
              </a:spcAft>
              <a:buNone/>
            </a:pPr>
            <a:endParaRPr lang="en-US" dirty="0"/>
          </a:p>
          <a:p>
            <a:pPr marL="0" lvl="0" indent="0" algn="l" rtl="0">
              <a:spcBef>
                <a:spcPts val="0"/>
              </a:spcBef>
              <a:spcAft>
                <a:spcPts val="1200"/>
              </a:spcAft>
              <a:buNone/>
            </a:pPr>
            <a:endParaRPr lang="en-US" dirty="0">
              <a:solidFill>
                <a:schemeClr val="dk2"/>
              </a:solidFill>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dirty="0">
              <a:solidFill>
                <a:schemeClr val="dk2"/>
              </a:solidFill>
            </a:endParaRPr>
          </a:p>
        </p:txBody>
      </p:sp>
      <p:sp>
        <p:nvSpPr>
          <p:cNvPr id="101" name="Google Shape;101;p15"/>
          <p:cNvSpPr txBox="1"/>
          <p:nvPr/>
        </p:nvSpPr>
        <p:spPr>
          <a:xfrm>
            <a:off x="727650" y="1238146"/>
            <a:ext cx="7808652"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latin typeface="Times New Roman" panose="02020603050405020304" pitchFamily="18" charset="0"/>
                <a:ea typeface="Lato"/>
                <a:cs typeface="Times New Roman" panose="02020603050405020304" pitchFamily="18" charset="0"/>
                <a:sym typeface="Lato"/>
              </a:rPr>
              <a:t>Accounts Receivable</a:t>
            </a:r>
          </a:p>
          <a:p>
            <a:pPr marL="0" lvl="0" indent="0" algn="l" rtl="0">
              <a:spcBef>
                <a:spcPts val="0"/>
              </a:spcBef>
              <a:spcAft>
                <a:spcPts val="0"/>
              </a:spcAft>
              <a:buNone/>
            </a:pPr>
            <a:endParaRPr lang="en" sz="1600" b="1" dirty="0">
              <a:latin typeface="Times New Roman" panose="02020603050405020304" pitchFamily="18" charset="0"/>
              <a:ea typeface="Lato"/>
              <a:cs typeface="Times New Roman" panose="02020603050405020304" pitchFamily="18" charset="0"/>
              <a:sym typeface="Lato"/>
            </a:endParaRPr>
          </a:p>
          <a:p>
            <a:r>
              <a:rPr lang="en-US" sz="1200" dirty="0">
                <a:latin typeface="Times New Roman" panose="02020603050405020304" pitchFamily="18" charset="0"/>
                <a:ea typeface="Lato"/>
                <a:cs typeface="Times New Roman" panose="02020603050405020304" pitchFamily="18" charset="0"/>
                <a:sym typeface="Lato"/>
              </a:rPr>
              <a:t>Accounts Receivable refers to the amount of money owed by customers to a business for the products or services sold on credit. Typically, an invoice is generated for each sale and sent to the customer either by mail or electronically. The customer is then required to pay the invoice within a set timeframe, which is determined by the agreed credit terms or payment terms.</a:t>
            </a:r>
            <a:endParaRPr sz="1200" b="1" dirty="0">
              <a:latin typeface="Times New Roman" panose="02020603050405020304" pitchFamily="18" charset="0"/>
              <a:ea typeface="Lato"/>
              <a:cs typeface="Times New Roman" panose="02020603050405020304" pitchFamily="18" charset="0"/>
              <a:sym typeface="Lato"/>
            </a:endParaRPr>
          </a:p>
        </p:txBody>
      </p:sp>
      <p:sp>
        <p:nvSpPr>
          <p:cNvPr id="2" name="Slide Number Placeholder 1">
            <a:extLst>
              <a:ext uri="{FF2B5EF4-FFF2-40B4-BE49-F238E27FC236}">
                <a16:creationId xmlns:a16="http://schemas.microsoft.com/office/drawing/2014/main" id="{7A4187E3-E68C-8AE1-2C05-8ED14EC7C1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680416" y="1291091"/>
            <a:ext cx="2922756" cy="1687200"/>
          </a:xfrm>
        </p:spPr>
        <p:txBody>
          <a:bodyPr spcFirstLastPara="1" wrap="square" lIns="91425" tIns="91425" rIns="91425" bIns="91425" anchor="t" anchorCtr="0">
            <a:normAutofit/>
          </a:bodyPr>
          <a:lstStyle/>
          <a:p>
            <a:pPr marL="0" lvl="0" indent="0" rtl="0">
              <a:spcBef>
                <a:spcPts val="0"/>
              </a:spcBef>
              <a:spcAft>
                <a:spcPts val="0"/>
              </a:spcAft>
              <a:buNone/>
            </a:pPr>
            <a:r>
              <a:rPr lang="en-US" sz="2000" dirty="0">
                <a:latin typeface="Times New Roman" panose="02020603050405020304" pitchFamily="18" charset="0"/>
                <a:cs typeface="Times New Roman" panose="02020603050405020304" pitchFamily="18" charset="0"/>
              </a:rPr>
              <a:t>Objectives of the Project </a:t>
            </a:r>
          </a:p>
        </p:txBody>
      </p:sp>
      <p:sp>
        <p:nvSpPr>
          <p:cNvPr id="107" name="Google Shape;107;p16"/>
          <p:cNvSpPr txBox="1">
            <a:spLocks noGrp="1"/>
          </p:cNvSpPr>
          <p:nvPr>
            <p:ph type="body" idx="2"/>
          </p:nvPr>
        </p:nvSpPr>
        <p:spPr>
          <a:xfrm>
            <a:off x="4913695" y="1327428"/>
            <a:ext cx="4171307" cy="4248016"/>
          </a:xfrm>
        </p:spPr>
        <p:txBody>
          <a:bodyPr spcFirstLastPara="1" wrap="square" lIns="91425" tIns="91425" rIns="91425" bIns="91425" anchor="t" anchorCtr="0">
            <a:normAutofit/>
          </a:bodyPr>
          <a:lstStyle/>
          <a:p>
            <a:pPr marL="285750" indent="-285750">
              <a:spcAft>
                <a:spcPts val="600"/>
              </a:spcAft>
            </a:pPr>
            <a:r>
              <a:rPr lang="en-US" sz="1400" dirty="0">
                <a:latin typeface="Times New Roman" panose="02020603050405020304" pitchFamily="18" charset="0"/>
                <a:cs typeface="Times New Roman" panose="02020603050405020304" pitchFamily="18" charset="0"/>
              </a:rPr>
              <a:t>Pre-processing the </a:t>
            </a:r>
            <a:r>
              <a:rPr lang="en-US" sz="1400">
                <a:latin typeface="Times New Roman" panose="02020603050405020304" pitchFamily="18" charset="0"/>
                <a:cs typeface="Times New Roman" panose="02020603050405020304" pitchFamily="18" charset="0"/>
              </a:rPr>
              <a:t>collected dataset.</a:t>
            </a:r>
            <a:endParaRPr lang="en-US" sz="1400" dirty="0">
              <a:latin typeface="Times New Roman" panose="02020603050405020304" pitchFamily="18" charset="0"/>
              <a:cs typeface="Times New Roman" panose="02020603050405020304" pitchFamily="18" charset="0"/>
            </a:endParaRPr>
          </a:p>
          <a:p>
            <a:pPr marL="285750" indent="-285750">
              <a:spcAft>
                <a:spcPts val="600"/>
              </a:spcAft>
            </a:pPr>
            <a:r>
              <a:rPr lang="en-US" sz="1400" dirty="0">
                <a:latin typeface="Times New Roman" panose="02020603050405020304" pitchFamily="18" charset="0"/>
                <a:cs typeface="Times New Roman" panose="02020603050405020304" pitchFamily="18" charset="0"/>
              </a:rPr>
              <a:t>Feature Engineering on pre-processed dataset.</a:t>
            </a:r>
          </a:p>
          <a:p>
            <a:pPr marL="285750" indent="-285750">
              <a:spcAft>
                <a:spcPts val="600"/>
              </a:spcAft>
            </a:pPr>
            <a:r>
              <a:rPr lang="en-US" sz="1400" dirty="0">
                <a:latin typeface="Times New Roman" panose="02020603050405020304" pitchFamily="18" charset="0"/>
                <a:cs typeface="Times New Roman" panose="02020603050405020304" pitchFamily="18" charset="0"/>
              </a:rPr>
              <a:t>Building a Predictive Model to forecast the payment date of an invoice.</a:t>
            </a:r>
          </a:p>
          <a:p>
            <a:pPr marL="285750" indent="-285750">
              <a:spcAft>
                <a:spcPts val="600"/>
              </a:spcAft>
            </a:pPr>
            <a:endParaRPr lang="en-US" dirty="0"/>
          </a:p>
          <a:p>
            <a:pPr marL="285750" indent="-285750">
              <a:spcAft>
                <a:spcPts val="600"/>
              </a:spcAft>
            </a:pPr>
            <a:endParaRPr lang="en-US" dirty="0"/>
          </a:p>
          <a:p>
            <a:pPr marL="0" indent="0">
              <a:spcAft>
                <a:spcPts val="600"/>
              </a:spcAft>
              <a:buNone/>
            </a:pPr>
            <a:endParaRPr lang="en-US" dirty="0"/>
          </a:p>
          <a:p>
            <a:pPr marL="0" indent="0">
              <a:spcAft>
                <a:spcPts val="600"/>
              </a:spcAft>
              <a:buNone/>
            </a:pPr>
            <a:endParaRPr lang="en-US" dirty="0"/>
          </a:p>
        </p:txBody>
      </p:sp>
      <p:sp>
        <p:nvSpPr>
          <p:cNvPr id="4" name="Slide Number Placeholder 3">
            <a:extLst>
              <a:ext uri="{FF2B5EF4-FFF2-40B4-BE49-F238E27FC236}">
                <a16:creationId xmlns:a16="http://schemas.microsoft.com/office/drawing/2014/main" id="{6D6E0C58-E635-E782-7AD5-D7E88FD578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Times New Roman" panose="02020603050405020304" pitchFamily="18" charset="0"/>
                <a:cs typeface="Times New Roman" panose="02020603050405020304" pitchFamily="18" charset="0"/>
              </a:rPr>
              <a:t>Data pre-processing </a:t>
            </a:r>
            <a:endParaRPr sz="1600" dirty="0">
              <a:latin typeface="Times New Roman" panose="02020603050405020304" pitchFamily="18" charset="0"/>
              <a:cs typeface="Times New Roman" panose="02020603050405020304" pitchFamily="18" charset="0"/>
            </a:endParaRPr>
          </a:p>
        </p:txBody>
      </p:sp>
      <p:sp>
        <p:nvSpPr>
          <p:cNvPr id="113" name="Google Shape;113;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285750" indent="-285750">
              <a:spcAft>
                <a:spcPts val="1200"/>
              </a:spcAft>
              <a:buFont typeface="Arial" panose="020B0604020202020204" pitchFamily="34" charset="0"/>
              <a:buChar char="•"/>
            </a:pPr>
            <a:r>
              <a:rPr lang="en-US" sz="1400" dirty="0">
                <a:latin typeface="Times" pitchFamily="2" charset="0"/>
              </a:rPr>
              <a:t>Dealt with null values </a:t>
            </a:r>
          </a:p>
          <a:p>
            <a:pPr marL="285750" indent="-285750">
              <a:spcAft>
                <a:spcPts val="1200"/>
              </a:spcAft>
              <a:buFont typeface="Arial" panose="020B0604020202020204" pitchFamily="34" charset="0"/>
              <a:buChar char="•"/>
            </a:pPr>
            <a:r>
              <a:rPr lang="en-US" sz="1400" dirty="0">
                <a:latin typeface="Times" pitchFamily="2" charset="0"/>
              </a:rPr>
              <a:t>Formatted data into proper order</a:t>
            </a:r>
          </a:p>
          <a:p>
            <a:pPr marL="285750" indent="-285750">
              <a:spcAft>
                <a:spcPts val="1200"/>
              </a:spcAft>
              <a:buFont typeface="Arial" panose="020B0604020202020204" pitchFamily="34" charset="0"/>
              <a:buChar char="•"/>
            </a:pPr>
            <a:r>
              <a:rPr lang="en-US" sz="1400" dirty="0">
                <a:latin typeface="Times" pitchFamily="2" charset="0"/>
              </a:rPr>
              <a:t>Omitted duplicate data </a:t>
            </a:r>
          </a:p>
          <a:p>
            <a:pPr marL="285750" indent="-285750">
              <a:spcAft>
                <a:spcPts val="1200"/>
              </a:spcAft>
              <a:buFont typeface="Arial" panose="020B0604020202020204" pitchFamily="34" charset="0"/>
              <a:buChar char="•"/>
            </a:pPr>
            <a:r>
              <a:rPr lang="en-US" sz="1400" dirty="0">
                <a:latin typeface="Times" pitchFamily="2" charset="0"/>
              </a:rPr>
              <a:t>Modified currencies </a:t>
            </a:r>
          </a:p>
          <a:p>
            <a:pPr marL="285750" indent="-285750">
              <a:spcAft>
                <a:spcPts val="1200"/>
              </a:spcAft>
              <a:buFont typeface="Arial" panose="020B0604020202020204" pitchFamily="34" charset="0"/>
              <a:buChar char="•"/>
            </a:pPr>
            <a:r>
              <a:rPr lang="en-US" sz="1400" dirty="0">
                <a:latin typeface="Times" pitchFamily="2" charset="0"/>
              </a:rPr>
              <a:t>Sorted dates in the data-frame. </a:t>
            </a:r>
          </a:p>
          <a:p>
            <a:pPr marL="0" indent="0">
              <a:spcAft>
                <a:spcPts val="1200"/>
              </a:spcAft>
              <a:buNone/>
            </a:pPr>
            <a:endParaRPr dirty="0"/>
          </a:p>
        </p:txBody>
      </p:sp>
      <p:pic>
        <p:nvPicPr>
          <p:cNvPr id="114" name="Google Shape;114;p17"/>
          <p:cNvPicPr preferRelativeResize="0"/>
          <p:nvPr/>
        </p:nvPicPr>
        <p:blipFill>
          <a:blip r:embed="rId3">
            <a:alphaModFix/>
          </a:blip>
          <a:stretch>
            <a:fillRect/>
          </a:stretch>
        </p:blipFill>
        <p:spPr>
          <a:xfrm>
            <a:off x="4993617" y="1853850"/>
            <a:ext cx="3191034" cy="2172902"/>
          </a:xfrm>
          <a:prstGeom prst="rect">
            <a:avLst/>
          </a:prstGeom>
          <a:noFill/>
          <a:ln>
            <a:noFill/>
          </a:ln>
        </p:spPr>
      </p:pic>
      <p:sp>
        <p:nvSpPr>
          <p:cNvPr id="2" name="Slide Number Placeholder 1">
            <a:extLst>
              <a:ext uri="{FF2B5EF4-FFF2-40B4-BE49-F238E27FC236}">
                <a16:creationId xmlns:a16="http://schemas.microsoft.com/office/drawing/2014/main" id="{584EC0A9-0C6E-558E-C445-979F113AE4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06651"/>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600" dirty="0">
                <a:solidFill>
                  <a:srgbClr val="292929"/>
                </a:solidFill>
                <a:highlight>
                  <a:srgbClr val="FFFFFF"/>
                </a:highlight>
                <a:latin typeface="Georgia"/>
                <a:ea typeface="Georgia"/>
                <a:cs typeface="Georgia"/>
                <a:sym typeface="Georgia"/>
              </a:rPr>
              <a:t>Feature engineering</a:t>
            </a:r>
            <a:endParaRPr sz="1600" dirty="0">
              <a:latin typeface="Georgia"/>
              <a:ea typeface="Georgia"/>
              <a:cs typeface="Georgia"/>
              <a:sym typeface="Georgia"/>
            </a:endParaRPr>
          </a:p>
        </p:txBody>
      </p:sp>
      <p:sp>
        <p:nvSpPr>
          <p:cNvPr id="120" name="Google Shape;120;p18"/>
          <p:cNvSpPr txBox="1">
            <a:spLocks noGrp="1"/>
          </p:cNvSpPr>
          <p:nvPr>
            <p:ph type="body" idx="1"/>
          </p:nvPr>
        </p:nvSpPr>
        <p:spPr>
          <a:xfrm>
            <a:off x="714080" y="1647675"/>
            <a:ext cx="7982400" cy="2895600"/>
          </a:xfrm>
          <a:prstGeom prst="rect">
            <a:avLst/>
          </a:prstGeom>
        </p:spPr>
        <p:txBody>
          <a:bodyPr spcFirstLastPara="1" wrap="square" lIns="91425" tIns="91425" rIns="91425" bIns="91425" anchor="t" anchorCtr="0">
            <a:noAutofit/>
          </a:bodyPr>
          <a:lstStyle/>
          <a:p>
            <a:pPr marL="0" indent="0">
              <a:spcBef>
                <a:spcPts val="1200"/>
              </a:spcBef>
              <a:buNone/>
            </a:pPr>
            <a:r>
              <a:rPr lang="en-US" dirty="0">
                <a:solidFill>
                  <a:srgbClr val="292929"/>
                </a:solidFill>
                <a:highlight>
                  <a:srgbClr val="FFFFFF"/>
                </a:highlight>
                <a:latin typeface="Times New Roman" panose="02020603050405020304" pitchFamily="18" charset="0"/>
                <a:ea typeface="Georgia"/>
                <a:cs typeface="Times New Roman" panose="02020603050405020304" pitchFamily="18" charset="0"/>
                <a:sym typeface="Georgia"/>
              </a:rPr>
              <a:t>Feature engineering is a machine learning approach that involves utilizing data to generate new variables that do not exist in the original training set. It can be applied to both supervised and unsupervised learning, with the aim of simplifying and accelerating data transformations while also improving model accuracy. Feature engineering is a crucial step in machine learning modeling, as the quality of the features can directly impact the performance of the model. Even with the most advanced data and architecture, a poorly engineered feature can have detrimental effects on the accuracy of the model.</a:t>
            </a:r>
            <a:endParaRPr dirty="0">
              <a:solidFill>
                <a:srgbClr val="292929"/>
              </a:solidFill>
              <a:highlight>
                <a:srgbClr val="FFFFFF"/>
              </a:highlight>
              <a:latin typeface="Times New Roman" panose="02020603050405020304" pitchFamily="18" charset="0"/>
              <a:ea typeface="Georgia"/>
              <a:cs typeface="Times New Roman" panose="02020603050405020304" pitchFamily="18" charset="0"/>
              <a:sym typeface="Georgia"/>
            </a:endParaRPr>
          </a:p>
          <a:p>
            <a:pPr marL="0" lvl="0" indent="0" algn="l" rtl="0">
              <a:spcBef>
                <a:spcPts val="1200"/>
              </a:spcBef>
              <a:spcAft>
                <a:spcPts val="0"/>
              </a:spcAft>
              <a:buNone/>
            </a:pPr>
            <a:r>
              <a:rPr lang="en" dirty="0">
                <a:solidFill>
                  <a:srgbClr val="292929"/>
                </a:solidFill>
                <a:latin typeface="Times New Roman" panose="02020603050405020304" pitchFamily="18" charset="0"/>
                <a:ea typeface="Georgia"/>
                <a:cs typeface="Times New Roman" panose="02020603050405020304" pitchFamily="18" charset="0"/>
                <a:sym typeface="Georgia"/>
              </a:rPr>
              <a:t>Feature Creation</a:t>
            </a:r>
            <a:endParaRPr dirty="0">
              <a:solidFill>
                <a:srgbClr val="292929"/>
              </a:solidFill>
              <a:latin typeface="Times New Roman" panose="02020603050405020304" pitchFamily="18" charset="0"/>
              <a:ea typeface="Georgia"/>
              <a:cs typeface="Times New Roman" panose="02020603050405020304" pitchFamily="18" charset="0"/>
              <a:sym typeface="Georgia"/>
            </a:endParaRPr>
          </a:p>
          <a:p>
            <a:pPr marL="0" lvl="0" indent="0" algn="l" rtl="0">
              <a:spcBef>
                <a:spcPts val="1200"/>
              </a:spcBef>
              <a:spcAft>
                <a:spcPts val="0"/>
              </a:spcAft>
              <a:buNone/>
            </a:pPr>
            <a:r>
              <a:rPr lang="en" dirty="0">
                <a:solidFill>
                  <a:srgbClr val="292929"/>
                </a:solidFill>
                <a:latin typeface="Times New Roman" panose="02020603050405020304" pitchFamily="18" charset="0"/>
                <a:ea typeface="Georgia"/>
                <a:cs typeface="Times New Roman" panose="02020603050405020304" pitchFamily="18" charset="0"/>
                <a:sym typeface="Georgia"/>
              </a:rPr>
              <a:t>Exploratory Data Analysis</a:t>
            </a:r>
            <a:endParaRPr dirty="0">
              <a:solidFill>
                <a:srgbClr val="292929"/>
              </a:solidFill>
              <a:latin typeface="Times New Roman" panose="02020603050405020304" pitchFamily="18" charset="0"/>
              <a:ea typeface="Georgia"/>
              <a:cs typeface="Times New Roman" panose="02020603050405020304" pitchFamily="18" charset="0"/>
              <a:sym typeface="Georgia"/>
            </a:endParaRPr>
          </a:p>
          <a:p>
            <a:pPr marL="0" lvl="0" indent="0" algn="l" rtl="0">
              <a:spcBef>
                <a:spcPts val="1200"/>
              </a:spcBef>
              <a:spcAft>
                <a:spcPts val="1200"/>
              </a:spcAft>
              <a:buNone/>
            </a:pPr>
            <a:r>
              <a:rPr lang="en" dirty="0">
                <a:solidFill>
                  <a:srgbClr val="292929"/>
                </a:solidFill>
                <a:latin typeface="Times New Roman" panose="02020603050405020304" pitchFamily="18" charset="0"/>
                <a:ea typeface="Georgia"/>
                <a:cs typeface="Times New Roman" panose="02020603050405020304" pitchFamily="18" charset="0"/>
                <a:sym typeface="Georgia"/>
              </a:rPr>
              <a:t>Feature Extraction</a:t>
            </a:r>
            <a:endParaRPr dirty="0">
              <a:solidFill>
                <a:srgbClr val="292929"/>
              </a:solidFill>
              <a:latin typeface="Times New Roman" panose="02020603050405020304" pitchFamily="18" charset="0"/>
              <a:ea typeface="Georgia"/>
              <a:cs typeface="Times New Roman" panose="02020603050405020304" pitchFamily="18" charset="0"/>
              <a:sym typeface="Georgia"/>
            </a:endParaRPr>
          </a:p>
        </p:txBody>
      </p:sp>
      <p:pic>
        <p:nvPicPr>
          <p:cNvPr id="121" name="Google Shape;121;p18"/>
          <p:cNvPicPr preferRelativeResize="0"/>
          <p:nvPr/>
        </p:nvPicPr>
        <p:blipFill>
          <a:blip r:embed="rId3">
            <a:alphaModFix/>
          </a:blip>
          <a:stretch>
            <a:fillRect/>
          </a:stretch>
        </p:blipFill>
        <p:spPr>
          <a:xfrm>
            <a:off x="5424407" y="3508876"/>
            <a:ext cx="3059942" cy="1447800"/>
          </a:xfrm>
          <a:prstGeom prst="rect">
            <a:avLst/>
          </a:prstGeom>
          <a:noFill/>
          <a:ln>
            <a:noFill/>
          </a:ln>
        </p:spPr>
      </p:pic>
      <p:sp>
        <p:nvSpPr>
          <p:cNvPr id="2" name="Slide Number Placeholder 1">
            <a:extLst>
              <a:ext uri="{FF2B5EF4-FFF2-40B4-BE49-F238E27FC236}">
                <a16:creationId xmlns:a16="http://schemas.microsoft.com/office/drawing/2014/main" id="{01691DE8-D14D-3653-FE7D-5E96010A0B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C283-0A46-A25F-3E7F-0FB425179C63}"/>
              </a:ext>
            </a:extLst>
          </p:cNvPr>
          <p:cNvSpPr>
            <a:spLocks noGrp="1"/>
          </p:cNvSpPr>
          <p:nvPr>
            <p:ph type="title"/>
          </p:nvPr>
        </p:nvSpPr>
        <p:spPr>
          <a:xfrm>
            <a:off x="727650" y="1227647"/>
            <a:ext cx="7688700" cy="535200"/>
          </a:xfrm>
        </p:spPr>
        <p:txBody>
          <a:bodyPr>
            <a:normAutofit/>
          </a:bodyPr>
          <a:lstStyle/>
          <a:p>
            <a:r>
              <a:rPr lang="en-US" sz="1600" dirty="0">
                <a:latin typeface="Times New Roman" panose="02020603050405020304" pitchFamily="18" charset="0"/>
                <a:cs typeface="Times New Roman" panose="02020603050405020304" pitchFamily="18" charset="0"/>
              </a:rPr>
              <a:t>Building a Model</a:t>
            </a:r>
          </a:p>
        </p:txBody>
      </p:sp>
      <p:sp>
        <p:nvSpPr>
          <p:cNvPr id="3" name="Text Placeholder 2">
            <a:extLst>
              <a:ext uri="{FF2B5EF4-FFF2-40B4-BE49-F238E27FC236}">
                <a16:creationId xmlns:a16="http://schemas.microsoft.com/office/drawing/2014/main" id="{DEECBCD2-5806-D75E-8C3D-7950D7E50DB6}"/>
              </a:ext>
            </a:extLst>
          </p:cNvPr>
          <p:cNvSpPr>
            <a:spLocks noGrp="1"/>
          </p:cNvSpPr>
          <p:nvPr>
            <p:ph type="body" idx="1"/>
          </p:nvPr>
        </p:nvSpPr>
        <p:spPr>
          <a:xfrm>
            <a:off x="85241" y="1751323"/>
            <a:ext cx="8973518" cy="3245092"/>
          </a:xfrm>
        </p:spPr>
        <p:txBody>
          <a:bodyPr>
            <a:normAutofit/>
          </a:bodyPr>
          <a:lstStyle/>
          <a:p>
            <a:pPr marL="603250" lvl="1" indent="0">
              <a:buNone/>
            </a:pPr>
            <a:r>
              <a:rPr lang="en-US" sz="1300" dirty="0">
                <a:solidFill>
                  <a:schemeClr val="bg2"/>
                </a:solidFill>
                <a:latin typeface="Times New Roman" panose="02020603050405020304" pitchFamily="18" charset="0"/>
                <a:cs typeface="Times New Roman" panose="02020603050405020304" pitchFamily="18" charset="0"/>
              </a:rPr>
              <a:t>Based on the previous payment patterns, the ML model needs to predict what will be the date a payment is made by the customer for an invoice. The model also needs to predict which aging bucket the invoice falls into based on the predicted payment date.</a:t>
            </a:r>
          </a:p>
          <a:p>
            <a:pPr marL="603250" lvl="1" indent="0">
              <a:buNone/>
            </a:pPr>
            <a:r>
              <a:rPr lang="en-US" sz="1300" b="0" i="0" u="none" strike="noStrike" dirty="0">
                <a:solidFill>
                  <a:srgbClr val="212121"/>
                </a:solidFill>
                <a:effectLst/>
                <a:latin typeface="Times New Roman" panose="02020603050405020304" pitchFamily="18" charset="0"/>
                <a:cs typeface="Times New Roman" panose="02020603050405020304" pitchFamily="18" charset="0"/>
              </a:rPr>
              <a:t>To do so, we have incorporated three Models Viz:</a:t>
            </a:r>
          </a:p>
          <a:p>
            <a:pPr lvl="1"/>
            <a:r>
              <a:rPr lang="en-US" sz="1300" b="0" i="0" u="none" strike="noStrike" dirty="0">
                <a:solidFill>
                  <a:srgbClr val="212121"/>
                </a:solidFill>
                <a:effectLst/>
                <a:latin typeface="Times New Roman" panose="02020603050405020304" pitchFamily="18" charset="0"/>
                <a:cs typeface="Times New Roman" panose="02020603050405020304" pitchFamily="18" charset="0"/>
              </a:rPr>
              <a:t>Decision Tree </a:t>
            </a:r>
          </a:p>
          <a:p>
            <a:pPr lvl="1"/>
            <a:r>
              <a:rPr lang="en-US" sz="1300" b="0" i="0" u="none" strike="noStrike" dirty="0">
                <a:solidFill>
                  <a:srgbClr val="212121"/>
                </a:solidFill>
                <a:effectLst/>
                <a:latin typeface="Times New Roman" panose="02020603050405020304" pitchFamily="18" charset="0"/>
                <a:cs typeface="Times New Roman" panose="02020603050405020304" pitchFamily="18" charset="0"/>
              </a:rPr>
              <a:t>Linear Regression</a:t>
            </a:r>
          </a:p>
          <a:p>
            <a:pPr lvl="1"/>
            <a:r>
              <a:rPr lang="en-US" sz="1300" dirty="0">
                <a:solidFill>
                  <a:srgbClr val="212121"/>
                </a:solidFill>
                <a:latin typeface="Times New Roman" panose="02020603050405020304" pitchFamily="18" charset="0"/>
                <a:cs typeface="Times New Roman" panose="02020603050405020304" pitchFamily="18" charset="0"/>
              </a:rPr>
              <a:t>Random Forest</a:t>
            </a:r>
          </a:p>
          <a:p>
            <a:pPr marL="603250" lvl="1" indent="0">
              <a:buNone/>
            </a:pPr>
            <a:r>
              <a:rPr lang="en-US" sz="1300" b="0" i="0" u="none" strike="noStrike" dirty="0">
                <a:solidFill>
                  <a:srgbClr val="212121"/>
                </a:solidFill>
                <a:effectLst/>
                <a:latin typeface="Times New Roman" panose="02020603050405020304" pitchFamily="18" charset="0"/>
                <a:cs typeface="Times New Roman" panose="02020603050405020304" pitchFamily="18" charset="0"/>
              </a:rPr>
              <a:t>We have obtained highest results of metrics for Random Forest than the other two models, as it includes important features.</a:t>
            </a:r>
          </a:p>
          <a:p>
            <a:pPr marL="603250" lvl="1" indent="0">
              <a:buNone/>
            </a:pPr>
            <a:endParaRPr lang="en-US" sz="1300" dirty="0">
              <a:solidFill>
                <a:srgbClr val="212121"/>
              </a:solidFill>
              <a:latin typeface="Times New Roman" panose="02020603050405020304" pitchFamily="18" charset="0"/>
              <a:cs typeface="Times New Roman" panose="02020603050405020304" pitchFamily="18" charset="0"/>
            </a:endParaRPr>
          </a:p>
          <a:p>
            <a:pPr marL="603250" lvl="1" indent="0">
              <a:buNone/>
            </a:pPr>
            <a:r>
              <a:rPr lang="en-US" sz="1300" b="0" i="0" u="none" strike="noStrike" dirty="0">
                <a:solidFill>
                  <a:srgbClr val="212121"/>
                </a:solidFill>
                <a:effectLst/>
                <a:latin typeface="Times New Roman" panose="02020603050405020304" pitchFamily="18" charset="0"/>
                <a:cs typeface="Times New Roman" panose="02020603050405020304" pitchFamily="18" charset="0"/>
              </a:rPr>
              <a:t>After performing EDA on the dataset, we’ve  applied feature transformation – </a:t>
            </a:r>
            <a:r>
              <a:rPr lang="en-US" sz="1300" b="0" i="0" u="none" strike="noStrike" dirty="0" err="1">
                <a:solidFill>
                  <a:srgbClr val="212121"/>
                </a:solidFill>
                <a:effectLst/>
                <a:latin typeface="Times New Roman" panose="02020603050405020304" pitchFamily="18" charset="0"/>
                <a:cs typeface="Times New Roman" panose="02020603050405020304" pitchFamily="18" charset="0"/>
              </a:rPr>
              <a:t>Boxcox</a:t>
            </a:r>
            <a:r>
              <a:rPr lang="en-US" sz="1300" b="0" i="0" u="none" strike="noStrike" dirty="0">
                <a:solidFill>
                  <a:srgbClr val="212121"/>
                </a:solidFill>
                <a:effectLst/>
                <a:latin typeface="Times New Roman" panose="02020603050405020304" pitchFamily="18" charset="0"/>
                <a:cs typeface="Times New Roman" panose="02020603050405020304" pitchFamily="18" charset="0"/>
              </a:rPr>
              <a:t>, Log based, Square root; post which we’ve observed that the </a:t>
            </a:r>
            <a:r>
              <a:rPr lang="en-US" sz="1300" b="0" i="0" u="none" strike="noStrike" dirty="0" err="1">
                <a:solidFill>
                  <a:srgbClr val="212121"/>
                </a:solidFill>
                <a:effectLst/>
                <a:latin typeface="Times New Roman" panose="02020603050405020304" pitchFamily="18" charset="0"/>
                <a:cs typeface="Times New Roman" panose="02020603050405020304" pitchFamily="18" charset="0"/>
              </a:rPr>
              <a:t>boxcox</a:t>
            </a:r>
            <a:r>
              <a:rPr lang="en-US" sz="1300" b="0" i="0" u="none" strike="noStrike" dirty="0">
                <a:solidFill>
                  <a:srgbClr val="212121"/>
                </a:solidFill>
                <a:effectLst/>
                <a:latin typeface="Times New Roman" panose="02020603050405020304" pitchFamily="18" charset="0"/>
                <a:cs typeface="Times New Roman" panose="02020603050405020304" pitchFamily="18" charset="0"/>
              </a:rPr>
              <a:t> transformation has shown the best result. Later, we have used tree-based model to select further </a:t>
            </a:r>
            <a:r>
              <a:rPr lang="en-US" sz="1300" dirty="0">
                <a:solidFill>
                  <a:srgbClr val="212121"/>
                </a:solidFill>
                <a:latin typeface="Times New Roman" panose="02020603050405020304" pitchFamily="18" charset="0"/>
                <a:cs typeface="Times New Roman" panose="02020603050405020304" pitchFamily="18" charset="0"/>
              </a:rPr>
              <a:t>significant</a:t>
            </a:r>
            <a:r>
              <a:rPr lang="en-US" sz="1300" b="0" i="0" u="none" strike="noStrike" dirty="0">
                <a:solidFill>
                  <a:srgbClr val="212121"/>
                </a:solidFill>
                <a:effectLst/>
                <a:latin typeface="Times New Roman" panose="02020603050405020304" pitchFamily="18" charset="0"/>
                <a:cs typeface="Times New Roman" panose="02020603050405020304" pitchFamily="18" charset="0"/>
              </a:rPr>
              <a:t> features/ parameters.</a:t>
            </a:r>
          </a:p>
          <a:p>
            <a:pPr marL="603250" lvl="1" indent="0">
              <a:buNone/>
            </a:pPr>
            <a:r>
              <a:rPr lang="en-US" sz="1300" dirty="0">
                <a:solidFill>
                  <a:srgbClr val="212121"/>
                </a:solidFill>
                <a:latin typeface="Times New Roman" panose="02020603050405020304" pitchFamily="18" charset="0"/>
                <a:cs typeface="Times New Roman" panose="02020603050405020304" pitchFamily="18" charset="0"/>
              </a:rPr>
              <a:t>We noted that the performance indicator has improved after performing the above steps. </a:t>
            </a:r>
            <a:endParaRPr lang="en-US" sz="1300" b="0" i="0" u="none" strike="noStrike" dirty="0">
              <a:solidFill>
                <a:srgbClr val="212121"/>
              </a:solidFill>
              <a:effectLst/>
              <a:latin typeface="Times New Roman" panose="02020603050405020304" pitchFamily="18" charset="0"/>
              <a:cs typeface="Times New Roman" panose="02020603050405020304" pitchFamily="18" charset="0"/>
            </a:endParaRPr>
          </a:p>
          <a:p>
            <a:pPr marL="146050" indent="0">
              <a:buNone/>
            </a:pPr>
            <a:endParaRPr lang="en-US" dirty="0"/>
          </a:p>
        </p:txBody>
      </p:sp>
      <p:sp>
        <p:nvSpPr>
          <p:cNvPr id="4" name="Slide Number Placeholder 3">
            <a:extLst>
              <a:ext uri="{FF2B5EF4-FFF2-40B4-BE49-F238E27FC236}">
                <a16:creationId xmlns:a16="http://schemas.microsoft.com/office/drawing/2014/main" id="{43151D9C-5048-9448-513D-0BC28B5C66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811702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D3E9-D6AA-D021-09DB-2EF3B3060E70}"/>
              </a:ext>
            </a:extLst>
          </p:cNvPr>
          <p:cNvSpPr>
            <a:spLocks noGrp="1"/>
          </p:cNvSpPr>
          <p:nvPr>
            <p:ph type="title"/>
          </p:nvPr>
        </p:nvSpPr>
        <p:spPr>
          <a:xfrm>
            <a:off x="506167" y="2304150"/>
            <a:ext cx="7688700" cy="535200"/>
          </a:xfrm>
        </p:spPr>
        <p:txBody>
          <a:bodyPr>
            <a:noAutofit/>
          </a:bodyPr>
          <a:lstStyle/>
          <a:p>
            <a:pPr algn="ctr"/>
            <a:r>
              <a:rPr lang="en-US" sz="2800" dirty="0">
                <a:latin typeface="Times" pitchFamily="2" charset="0"/>
              </a:rPr>
              <a:t>THANK YOU</a:t>
            </a:r>
          </a:p>
        </p:txBody>
      </p:sp>
      <p:sp>
        <p:nvSpPr>
          <p:cNvPr id="4" name="Slide Number Placeholder 3">
            <a:extLst>
              <a:ext uri="{FF2B5EF4-FFF2-40B4-BE49-F238E27FC236}">
                <a16:creationId xmlns:a16="http://schemas.microsoft.com/office/drawing/2014/main" id="{22955B5E-9FBE-AAB3-A728-0A234FE3B0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293358060"/>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9781</TotalTime>
  <Words>690</Words>
  <Application>Microsoft Macintosh PowerPoint</Application>
  <PresentationFormat>On-screen Show (16:9)</PresentationFormat>
  <Paragraphs>63</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Times New Roman</vt:lpstr>
      <vt:lpstr>Georgia</vt:lpstr>
      <vt:lpstr>Lato</vt:lpstr>
      <vt:lpstr>Wingdings</vt:lpstr>
      <vt:lpstr>Times</vt:lpstr>
      <vt:lpstr>Raleway</vt:lpstr>
      <vt:lpstr>Streamline</vt:lpstr>
      <vt:lpstr>Invoice Management Application</vt:lpstr>
      <vt:lpstr>Invoice Management Predictions</vt:lpstr>
      <vt:lpstr>PowerPoint Presentation</vt:lpstr>
      <vt:lpstr>Objectives of the Project </vt:lpstr>
      <vt:lpstr>Data pre-processing </vt:lpstr>
      <vt:lpstr>Feature engineering</vt:lpstr>
      <vt:lpstr>Building a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invoice management application AIT,CSE,Batch 2018-2022</dc:title>
  <cp:lastModifiedBy>Kota,Rohith</cp:lastModifiedBy>
  <cp:revision>31</cp:revision>
  <dcterms:modified xsi:type="dcterms:W3CDTF">2024-01-24T21:15:05Z</dcterms:modified>
</cp:coreProperties>
</file>