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1"/>
  </p:notesMasterIdLst>
  <p:sldIdLst>
    <p:sldId id="256" r:id="rId5"/>
    <p:sldId id="29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65" r:id="rId39"/>
    <p:sldId id="295" r:id="rId40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9CCF6-5F9D-4330-9992-5F668A5E4740}" v="1141" dt="2018-05-04T02:48:24.835"/>
    <p1510:client id="{CA812FD4-B403-45CD-9E7B-48C4FA9EC4C7}" v="92" dt="2018-05-04T03:26:2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oleta Kotarova-Gotcheva" userId="226ba80c-04db-4af9-a399-197a80874ed1" providerId="ADAL" clId="{CA812FD4-B403-45CD-9E7B-48C4FA9EC4C7}"/>
    <pc:docChg chg="undo delSld modSld">
      <pc:chgData name="Violeta Kotarova-Gotcheva" userId="226ba80c-04db-4af9-a399-197a80874ed1" providerId="ADAL" clId="{CA812FD4-B403-45CD-9E7B-48C4FA9EC4C7}" dt="2018-05-04T03:26:24.636" v="91" actId="2696"/>
      <pc:docMkLst>
        <pc:docMk/>
      </pc:docMkLst>
      <pc:sldChg chg="modSp">
        <pc:chgData name="Violeta Kotarova-Gotcheva" userId="226ba80c-04db-4af9-a399-197a80874ed1" providerId="ADAL" clId="{CA812FD4-B403-45CD-9E7B-48C4FA9EC4C7}" dt="2018-05-04T03:16:14.427" v="7" actId="1582"/>
        <pc:sldMkLst>
          <pc:docMk/>
          <pc:sldMk cId="0" sldId="282"/>
        </pc:sldMkLst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5" creationId="{00000000-0000-0000-0000-000000000000}"/>
          </ac:spMkLst>
        </pc:spChg>
        <pc:picChg chg="mod">
          <ac:chgData name="Violeta Kotarova-Gotcheva" userId="226ba80c-04db-4af9-a399-197a80874ed1" providerId="ADAL" clId="{CA812FD4-B403-45CD-9E7B-48C4FA9EC4C7}" dt="2018-05-04T03:16:14.427" v="7" actId="1582"/>
          <ac:picMkLst>
            <pc:docMk/>
            <pc:sldMk cId="0" sldId="282"/>
            <ac:picMk id="570" creationId="{00000000-0000-0000-0000-000000000000}"/>
          </ac:picMkLst>
        </pc:picChg>
      </pc:sldChg>
      <pc:sldChg chg="modSp">
        <pc:chgData name="Violeta Kotarova-Gotcheva" userId="226ba80c-04db-4af9-a399-197a80874ed1" providerId="ADAL" clId="{CA812FD4-B403-45CD-9E7B-48C4FA9EC4C7}" dt="2018-05-04T03:21:30.147" v="57" actId="1076"/>
        <pc:sldMkLst>
          <pc:docMk/>
          <pc:sldMk cId="0" sldId="284"/>
        </pc:sldMkLst>
        <pc:spChg chg="mod">
          <ac:chgData name="Violeta Kotarova-Gotcheva" userId="226ba80c-04db-4af9-a399-197a80874ed1" providerId="ADAL" clId="{CA812FD4-B403-45CD-9E7B-48C4FA9EC4C7}" dt="2018-05-04T03:17:54.904" v="20" actId="1076"/>
          <ac:spMkLst>
            <pc:docMk/>
            <pc:sldMk cId="0" sldId="284"/>
            <ac:spMk id="59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30.921" v="48" actId="1076"/>
          <ac:spMkLst>
            <pc:docMk/>
            <pc:sldMk cId="0" sldId="284"/>
            <ac:spMk id="59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7:18.806" v="16" actId="1076"/>
          <ac:spMkLst>
            <pc:docMk/>
            <pc:sldMk cId="0" sldId="284"/>
            <ac:spMk id="59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9:15.263" v="34" actId="255"/>
          <ac:spMkLst>
            <pc:docMk/>
            <pc:sldMk cId="0" sldId="284"/>
            <ac:spMk id="59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1:30.147" v="57" actId="1076"/>
          <ac:spMkLst>
            <pc:docMk/>
            <pc:sldMk cId="0" sldId="284"/>
            <ac:spMk id="59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17.111" v="24" actId="255"/>
          <ac:spMkLst>
            <pc:docMk/>
            <pc:sldMk cId="0" sldId="284"/>
            <ac:spMk id="59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02.235" v="21" actId="1076"/>
          <ac:spMkLst>
            <pc:docMk/>
            <pc:sldMk cId="0" sldId="284"/>
            <ac:spMk id="59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52.933" v="30" actId="14100"/>
          <ac:spMkLst>
            <pc:docMk/>
            <pc:sldMk cId="0" sldId="284"/>
            <ac:spMk id="60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9:57.752" v="40" actId="14100"/>
          <ac:spMkLst>
            <pc:docMk/>
            <pc:sldMk cId="0" sldId="284"/>
            <ac:spMk id="60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57.194" v="52" actId="14100"/>
          <ac:spMkLst>
            <pc:docMk/>
            <pc:sldMk cId="0" sldId="284"/>
            <ac:spMk id="60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33.247" v="27" actId="14100"/>
          <ac:spMkLst>
            <pc:docMk/>
            <pc:sldMk cId="0" sldId="284"/>
            <ac:spMk id="60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1:10.951" v="54" actId="1076"/>
          <ac:spMkLst>
            <pc:docMk/>
            <pc:sldMk cId="0" sldId="284"/>
            <ac:spMk id="60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43.667" v="49" actId="1076"/>
          <ac:spMkLst>
            <pc:docMk/>
            <pc:sldMk cId="0" sldId="284"/>
            <ac:spMk id="608" creationId="{00000000-0000-0000-0000-000000000000}"/>
          </ac:spMkLst>
        </pc:spChg>
        <pc:cxnChg chg="mod">
          <ac:chgData name="Violeta Kotarova-Gotcheva" userId="226ba80c-04db-4af9-a399-197a80874ed1" providerId="ADAL" clId="{CA812FD4-B403-45CD-9E7B-48C4FA9EC4C7}" dt="2018-05-04T03:21:30.147" v="57" actId="1076"/>
          <ac:cxnSpMkLst>
            <pc:docMk/>
            <pc:sldMk cId="0" sldId="284"/>
            <ac:cxnSpMk id="603" creationId="{00000000-0000-0000-0000-000000000000}"/>
          </ac:cxnSpMkLst>
        </pc:cxnChg>
        <pc:cxnChg chg="mod">
          <ac:chgData name="Violeta Kotarova-Gotcheva" userId="226ba80c-04db-4af9-a399-197a80874ed1" providerId="ADAL" clId="{CA812FD4-B403-45CD-9E7B-48C4FA9EC4C7}" dt="2018-05-04T03:20:30.921" v="48" actId="1076"/>
          <ac:cxnSpMkLst>
            <pc:docMk/>
            <pc:sldMk cId="0" sldId="284"/>
            <ac:cxnSpMk id="604" creationId="{00000000-0000-0000-0000-000000000000}"/>
          </ac:cxnSpMkLst>
        </pc:cxnChg>
      </pc:sldChg>
      <pc:sldChg chg="addSp modSp">
        <pc:chgData name="Violeta Kotarova-Gotcheva" userId="226ba80c-04db-4af9-a399-197a80874ed1" providerId="ADAL" clId="{CA812FD4-B403-45CD-9E7B-48C4FA9EC4C7}" dt="2018-05-04T03:25:51.622" v="90" actId="113"/>
        <pc:sldMkLst>
          <pc:docMk/>
          <pc:sldMk cId="0" sldId="286"/>
        </pc:sldMkLst>
        <pc:spChg chg="add mod ord">
          <ac:chgData name="Violeta Kotarova-Gotcheva" userId="226ba80c-04db-4af9-a399-197a80874ed1" providerId="ADAL" clId="{CA812FD4-B403-45CD-9E7B-48C4FA9EC4C7}" dt="2018-05-04T03:25:15.804" v="85" actId="167"/>
          <ac:spMkLst>
            <pc:docMk/>
            <pc:sldMk cId="0" sldId="286"/>
            <ac:spMk id="24" creationId="{3CDA011F-6599-4163-9C08-17BB1ACE2DE4}"/>
          </ac:spMkLst>
        </pc:spChg>
        <pc:spChg chg="mod">
          <ac:chgData name="Violeta Kotarova-Gotcheva" userId="226ba80c-04db-4af9-a399-197a80874ed1" providerId="ADAL" clId="{CA812FD4-B403-45CD-9E7B-48C4FA9EC4C7}" dt="2018-05-04T03:21:56.094" v="58" actId="14100"/>
          <ac:spMkLst>
            <pc:docMk/>
            <pc:sldMk cId="0" sldId="286"/>
            <ac:spMk id="61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1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2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2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49.479" v="81" actId="255"/>
          <ac:spMkLst>
            <pc:docMk/>
            <pc:sldMk cId="0" sldId="286"/>
            <ac:spMk id="62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36.298" v="79" actId="14100"/>
          <ac:spMkLst>
            <pc:docMk/>
            <pc:sldMk cId="0" sldId="286"/>
            <ac:spMk id="62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49.479" v="81" actId="255"/>
          <ac:spMkLst>
            <pc:docMk/>
            <pc:sldMk cId="0" sldId="286"/>
            <ac:spMk id="62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59.438" v="83" actId="1076"/>
          <ac:spMkLst>
            <pc:docMk/>
            <pc:sldMk cId="0" sldId="286"/>
            <ac:spMk id="62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2:51.814" v="67" actId="14100"/>
          <ac:spMkLst>
            <pc:docMk/>
            <pc:sldMk cId="0" sldId="286"/>
            <ac:spMk id="62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41.447" v="89" actId="1076"/>
          <ac:spMkLst>
            <pc:docMk/>
            <pc:sldMk cId="0" sldId="286"/>
            <ac:spMk id="630" creationId="{00000000-0000-0000-0000-000000000000}"/>
          </ac:spMkLst>
        </pc:spChg>
      </pc:sldChg>
      <pc:sldChg chg="del">
        <pc:chgData name="Violeta Kotarova-Gotcheva" userId="226ba80c-04db-4af9-a399-197a80874ed1" providerId="ADAL" clId="{CA812FD4-B403-45CD-9E7B-48C4FA9EC4C7}" dt="2018-05-04T03:26:24.636" v="91" actId="2696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12008-E4B3-4EDF-A601-31F7A3F14B5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EFDD-B958-486A-A17B-3EDACDA2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A-L2M0l5dEY?t=30s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youtu.be/DHa5w1jWGu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youtube.com/watch?v=_MwqAaVweJ8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magazine.com/articles/primecoin-the-cryptocurrency-whose-mining-is-actually-useful-1373298534/" TargetMode="Externa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p-5obfijoC1gBn9_FcUfOI7QytX8Oacekz9THd4-e00/edit#slide=id.p25" TargetMode="Externa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deloitte.com/insights/us/en/industry/public-sector/understanding-basics-of-blockchain-in-government.html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713503" y="2198076"/>
            <a:ext cx="9140760" cy="1626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</a:rPr>
              <a:t>The Basic Building Blocks of a Blockchain Application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4032" y="3429000"/>
            <a:ext cx="914076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D41A6-E367-41B3-BCDC-D1D321511945}"/>
              </a:ext>
            </a:extLst>
          </p:cNvPr>
          <p:cNvSpPr txBox="1"/>
          <p:nvPr/>
        </p:nvSpPr>
        <p:spPr>
          <a:xfrm>
            <a:off x="5574324" y="44225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1853780" y="4899593"/>
            <a:ext cx="731160" cy="1186200"/>
          </a:xfrm>
          <a:prstGeom prst="rect">
            <a:avLst/>
          </a:prstGeom>
          <a:ln>
            <a:noFill/>
          </a:ln>
        </p:spPr>
      </p:pic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>
            <a:off x="1847929" y="3441791"/>
            <a:ext cx="914040" cy="914400"/>
          </a:xfrm>
          <a:prstGeom prst="rect">
            <a:avLst/>
          </a:prstGeom>
          <a:ln>
            <a:noFill/>
          </a:ln>
        </p:spPr>
      </p:pic>
      <p:pic>
        <p:nvPicPr>
          <p:cNvPr id="272" name="Picture 271"/>
          <p:cNvPicPr/>
          <p:nvPr/>
        </p:nvPicPr>
        <p:blipFill>
          <a:blip r:embed="rId4"/>
          <a:stretch/>
        </p:blipFill>
        <p:spPr>
          <a:xfrm>
            <a:off x="7040880" y="3439440"/>
            <a:ext cx="3047040" cy="655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73" name="Picture 272"/>
          <p:cNvPicPr/>
          <p:nvPr/>
        </p:nvPicPr>
        <p:blipFill>
          <a:blip r:embed="rId5"/>
          <a:stretch/>
        </p:blipFill>
        <p:spPr>
          <a:xfrm>
            <a:off x="7776000" y="4326480"/>
            <a:ext cx="2128680" cy="591120"/>
          </a:xfrm>
          <a:prstGeom prst="rect">
            <a:avLst/>
          </a:prstGeom>
          <a:ln>
            <a:noFill/>
          </a:ln>
        </p:spPr>
      </p:pic>
      <p:pic>
        <p:nvPicPr>
          <p:cNvPr id="274" name="Picture 273"/>
          <p:cNvPicPr/>
          <p:nvPr/>
        </p:nvPicPr>
        <p:blipFill>
          <a:blip r:embed="rId6"/>
          <a:stretch/>
        </p:blipFill>
        <p:spPr>
          <a:xfrm>
            <a:off x="7776000" y="5191920"/>
            <a:ext cx="2220120" cy="477360"/>
          </a:xfrm>
          <a:prstGeom prst="rect">
            <a:avLst/>
          </a:prstGeom>
          <a:ln>
            <a:noFill/>
          </a:ln>
        </p:spPr>
      </p:pic>
      <p:sp>
        <p:nvSpPr>
          <p:cNvPr id="275" name="TextShape 2"/>
          <p:cNvSpPr txBox="1"/>
          <p:nvPr/>
        </p:nvSpPr>
        <p:spPr>
          <a:xfrm>
            <a:off x="1588680" y="1911600"/>
            <a:ext cx="3257640" cy="1114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Public</a:t>
            </a:r>
          </a:p>
          <a:p>
            <a:pPr algn="ctr"/>
            <a:r>
              <a:rPr lang="en-US" sz="3600" b="0" strike="noStrike" spc="-1" dirty="0" err="1">
                <a:solidFill>
                  <a:schemeClr val="bg1"/>
                </a:solidFill>
                <a:latin typeface="Arial"/>
              </a:rPr>
              <a:t>Permissionless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2194560" y="822960"/>
            <a:ext cx="740916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B.Public and Private networks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6949440" y="1873800"/>
            <a:ext cx="3256920" cy="1114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>
                <a:solidFill>
                  <a:schemeClr val="bg1"/>
                </a:solidFill>
                <a:latin typeface="Arial"/>
              </a:rPr>
              <a:t>Private</a:t>
            </a:r>
          </a:p>
          <a:p>
            <a:pPr algn="ctr"/>
            <a:r>
              <a:rPr lang="en-US" sz="3600" b="0" strike="noStrike" spc="-1">
                <a:solidFill>
                  <a:schemeClr val="bg1"/>
                </a:solidFill>
                <a:latin typeface="Arial"/>
              </a:rPr>
              <a:t>Permissioned</a:t>
            </a:r>
          </a:p>
        </p:txBody>
      </p:sp>
      <p:sp>
        <p:nvSpPr>
          <p:cNvPr id="278" name="TextShape 5"/>
          <p:cNvSpPr txBox="1"/>
          <p:nvPr/>
        </p:nvSpPr>
        <p:spPr>
          <a:xfrm>
            <a:off x="11247120" y="3229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16EF23AA-7C51-4C8F-8EBE-A383B5A9FF85}" type="slidenum">
              <a:rPr lang="en-US" sz="1800" b="0" strike="noStrike" spc="-1">
                <a:latin typeface="Arial"/>
              </a:rPr>
              <a:t>10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E3DA-5227-4B30-A44E-EDEE99583F65}"/>
              </a:ext>
            </a:extLst>
          </p:cNvPr>
          <p:cNvSpPr txBox="1"/>
          <p:nvPr/>
        </p:nvSpPr>
        <p:spPr>
          <a:xfrm>
            <a:off x="2920590" y="353700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Bitcoin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3AF42-AE28-4D73-9CFF-4782906B569F}"/>
              </a:ext>
            </a:extLst>
          </p:cNvPr>
          <p:cNvSpPr txBox="1"/>
          <p:nvPr/>
        </p:nvSpPr>
        <p:spPr>
          <a:xfrm>
            <a:off x="2743560" y="5187111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Ethereum</a:t>
            </a: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17172488-7790-4C65-B253-ECA8A5388A0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2"/>
          <p:cNvSpPr txBox="1"/>
          <p:nvPr/>
        </p:nvSpPr>
        <p:spPr>
          <a:xfrm>
            <a:off x="984240" y="348120"/>
            <a:ext cx="9805680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Assets and Identities</a:t>
            </a:r>
          </a:p>
        </p:txBody>
      </p:sp>
      <p:sp>
        <p:nvSpPr>
          <p:cNvPr id="285" name="CustomShape 3"/>
          <p:cNvSpPr/>
          <p:nvPr/>
        </p:nvSpPr>
        <p:spPr>
          <a:xfrm>
            <a:off x="6690049" y="1688841"/>
            <a:ext cx="1280160" cy="1328679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TextShape 4"/>
          <p:cNvSpPr txBox="1"/>
          <p:nvPr/>
        </p:nvSpPr>
        <p:spPr>
          <a:xfrm>
            <a:off x="1005840" y="1793160"/>
            <a:ext cx="420624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An </a:t>
            </a:r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asset</a:t>
            </a: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 is the certificate.</a:t>
            </a:r>
          </a:p>
        </p:txBody>
      </p:sp>
      <p:sp>
        <p:nvSpPr>
          <p:cNvPr id="287" name="TextShape 5"/>
          <p:cNvSpPr txBox="1"/>
          <p:nvPr/>
        </p:nvSpPr>
        <p:spPr>
          <a:xfrm>
            <a:off x="1005840" y="3566880"/>
            <a:ext cx="411480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Public/Private keys</a:t>
            </a: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 are used to identify employer and employee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D6D79-EBA0-49FD-BD33-D993DD26FF81}"/>
              </a:ext>
            </a:extLst>
          </p:cNvPr>
          <p:cNvSpPr txBox="1"/>
          <p:nvPr/>
        </p:nvSpPr>
        <p:spPr>
          <a:xfrm>
            <a:off x="6723639" y="20764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59144-7A4B-4B0E-AF6E-827E8904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06" y="4257465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6500F5-4E93-41DF-A3C1-4373DF361E87}"/>
              </a:ext>
            </a:extLst>
          </p:cNvPr>
          <p:cNvSpPr txBox="1"/>
          <p:nvPr/>
        </p:nvSpPr>
        <p:spPr>
          <a:xfrm>
            <a:off x="6506328" y="45495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AE0242-E413-42CB-83F1-4D5494C7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4257465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DE6D33-7A07-4BC1-802A-AF56ADCE7EB7}"/>
              </a:ext>
            </a:extLst>
          </p:cNvPr>
          <p:cNvSpPr txBox="1"/>
          <p:nvPr/>
        </p:nvSpPr>
        <p:spPr>
          <a:xfrm>
            <a:off x="8108814" y="4549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08A429BA-611C-42F7-B199-733D9587F5DF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286000" y="2289960"/>
            <a:ext cx="91440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Certificate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309360" y="2194560"/>
            <a:ext cx="5577840" cy="349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The issuance of the certificate  is a transaction. </a:t>
            </a:r>
          </a:p>
          <a:p>
            <a:endParaRPr lang="en-US" sz="4000" b="1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The transactions are digitally signed</a:t>
            </a:r>
          </a:p>
        </p:txBody>
      </p:sp>
      <p:sp>
        <p:nvSpPr>
          <p:cNvPr id="294" name="CustomShape 4"/>
          <p:cNvSpPr/>
          <p:nvPr/>
        </p:nvSpPr>
        <p:spPr>
          <a:xfrm>
            <a:off x="4480560" y="2289960"/>
            <a:ext cx="100584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Digitally</a:t>
            </a:r>
          </a:p>
          <a:p>
            <a:pPr algn="ctr"/>
            <a:r>
              <a:rPr lang="en-US" sz="1800" b="0" strike="noStrike" spc="-1">
                <a:latin typeface="Arial"/>
              </a:rPr>
              <a:t>Signed</a:t>
            </a:r>
          </a:p>
        </p:txBody>
      </p:sp>
      <p:sp>
        <p:nvSpPr>
          <p:cNvPr id="295" name="CustomShape 5"/>
          <p:cNvSpPr/>
          <p:nvPr/>
        </p:nvSpPr>
        <p:spPr>
          <a:xfrm>
            <a:off x="1188720" y="4937760"/>
            <a:ext cx="100584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Digitally</a:t>
            </a:r>
          </a:p>
          <a:p>
            <a:pPr algn="ctr"/>
            <a:r>
              <a:rPr lang="en-US" sz="1800" b="0" strike="noStrike" spc="-1">
                <a:latin typeface="Arial"/>
              </a:rPr>
              <a:t>Signed</a:t>
            </a:r>
          </a:p>
        </p:txBody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3595680" y="457200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298" name="Picture 297"/>
          <p:cNvPicPr/>
          <p:nvPr/>
        </p:nvPicPr>
        <p:blipFill>
          <a:blip r:embed="rId3"/>
          <a:stretch/>
        </p:blipFill>
        <p:spPr>
          <a:xfrm>
            <a:off x="1098720" y="2103120"/>
            <a:ext cx="1052280" cy="1005840"/>
          </a:xfrm>
          <a:prstGeom prst="rect">
            <a:avLst/>
          </a:prstGeom>
          <a:ln>
            <a:noFill/>
          </a:ln>
        </p:spPr>
      </p:pic>
      <p:sp>
        <p:nvSpPr>
          <p:cNvPr id="299" name="TextShape 7"/>
          <p:cNvSpPr txBox="1"/>
          <p:nvPr/>
        </p:nvSpPr>
        <p:spPr>
          <a:xfrm>
            <a:off x="984240" y="345240"/>
            <a:ext cx="1035432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Transactions and Signatures</a:t>
            </a:r>
          </a:p>
        </p:txBody>
      </p:sp>
      <p:cxnSp>
        <p:nvCxnSpPr>
          <p:cNvPr id="300" name="Line 8"/>
          <p:cNvCxnSpPr>
            <a:cxnSpLocks/>
            <a:stCxn id="294" idx="2"/>
            <a:endCxn id="295" idx="1"/>
          </p:cNvCxnSpPr>
          <p:nvPr/>
        </p:nvCxnSpPr>
        <p:spPr>
          <a:xfrm rot="5400000">
            <a:off x="1920899" y="2240939"/>
            <a:ext cx="2330402" cy="3794760"/>
          </a:xfrm>
          <a:prstGeom prst="bentConnector4">
            <a:avLst>
              <a:gd name="adj1" fmla="val 41115"/>
              <a:gd name="adj2" fmla="val 106024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pic>
        <p:nvPicPr>
          <p:cNvPr id="301" name="Picture 300"/>
          <p:cNvPicPr/>
          <p:nvPr/>
        </p:nvPicPr>
        <p:blipFill>
          <a:blip r:embed="rId4"/>
          <a:stretch/>
        </p:blipFill>
        <p:spPr>
          <a:xfrm>
            <a:off x="4663440" y="1547280"/>
            <a:ext cx="548280" cy="71604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4"/>
          <a:stretch/>
        </p:blipFill>
        <p:spPr>
          <a:xfrm>
            <a:off x="1371960" y="4102200"/>
            <a:ext cx="639720" cy="835560"/>
          </a:xfrm>
          <a:prstGeom prst="rect">
            <a:avLst/>
          </a:prstGeom>
          <a:ln>
            <a:noFill/>
          </a:ln>
        </p:spPr>
      </p:pic>
      <p:sp>
        <p:nvSpPr>
          <p:cNvPr id="303" name="TextShape 9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4B35A31D-5A47-47B9-8B8D-A18355D1170E}" type="slidenum">
              <a:rPr lang="en-US" sz="1800" b="0" strike="noStrike" spc="-1">
                <a:latin typeface="Arial"/>
              </a:rPr>
              <a:t>12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09E04-325C-4540-827D-76B2F8ED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20" y="2086670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72F9-65A3-4FF7-B482-00B36EDAF537}"/>
              </a:ext>
            </a:extLst>
          </p:cNvPr>
          <p:cNvSpPr txBox="1"/>
          <p:nvPr/>
        </p:nvSpPr>
        <p:spPr>
          <a:xfrm>
            <a:off x="3371242" y="23787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7FEE35-AA35-421B-97B8-58735A45D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64" y="4789824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5962F7-C97A-481F-815C-D684DAA427C1}"/>
              </a:ext>
            </a:extLst>
          </p:cNvPr>
          <p:cNvSpPr txBox="1"/>
          <p:nvPr/>
        </p:nvSpPr>
        <p:spPr>
          <a:xfrm>
            <a:off x="2491786" y="5081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17" name="TextShape 2">
            <a:extLst>
              <a:ext uri="{FF2B5EF4-FFF2-40B4-BE49-F238E27FC236}">
                <a16:creationId xmlns:a16="http://schemas.microsoft.com/office/drawing/2014/main" id="{D983B5AC-F371-439C-848E-D95C252D8A4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651760" y="2286000"/>
            <a:ext cx="6035040" cy="1097280"/>
          </a:xfrm>
          <a:prstGeom prst="rect">
            <a:avLst/>
          </a:prstGeom>
          <a:noFill/>
          <a:ln w="18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Message with arbitrary length</a:t>
            </a:r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EF413D"/>
                </a:solidFill>
                <a:latin typeface="Calibri"/>
              </a:rPr>
              <a:t>violet     |         24  | 2015-05-07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005840" y="4480560"/>
            <a:ext cx="9326880" cy="1188720"/>
          </a:xfrm>
          <a:prstGeom prst="rect">
            <a:avLst/>
          </a:prstGeom>
          <a:noFill/>
          <a:ln w="18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Hash value with fixed length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EF413D"/>
                </a:solidFill>
                <a:latin typeface="Calibri"/>
              </a:rPr>
              <a:t>a623246fe526351ca78bf28d67d432d5f01789fda188910bd23fb9482e21f5cc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280160" y="1463040"/>
            <a:ext cx="923544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Integrity is protected by secure hashes</a:t>
            </a:r>
          </a:p>
        </p:txBody>
      </p:sp>
      <p:sp>
        <p:nvSpPr>
          <p:cNvPr id="307" name="TextShape 4"/>
          <p:cNvSpPr txBox="1"/>
          <p:nvPr/>
        </p:nvSpPr>
        <p:spPr>
          <a:xfrm>
            <a:off x="984240" y="348480"/>
            <a:ext cx="9805680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Cryptography Hashes</a:t>
            </a:r>
          </a:p>
        </p:txBody>
      </p:sp>
      <p:sp>
        <p:nvSpPr>
          <p:cNvPr id="308" name="CustomShape 5"/>
          <p:cNvSpPr/>
          <p:nvPr/>
        </p:nvSpPr>
        <p:spPr>
          <a:xfrm rot="5427600">
            <a:off x="5249160" y="3634560"/>
            <a:ext cx="837000" cy="605520"/>
          </a:xfrm>
          <a:prstGeom prst="flowChartDelay">
            <a:avLst/>
          </a:prstGeom>
          <a:solidFill>
            <a:srgbClr val="FFFFFF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TextShape 6"/>
          <p:cNvSpPr txBox="1"/>
          <p:nvPr/>
        </p:nvSpPr>
        <p:spPr>
          <a:xfrm>
            <a:off x="5400000" y="3657600"/>
            <a:ext cx="55548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SHA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256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429090DC-EBB3-4FAE-BE5A-FD539C91451B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22960" y="2135520"/>
            <a:ext cx="10512000" cy="22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can we create an immutable ledger?</a:t>
            </a:r>
            <a:br>
              <a:rPr>
                <a:solidFill>
                  <a:schemeClr val="bg1"/>
                </a:solidFill>
              </a:rPr>
            </a:br>
            <a:br>
              <a:rPr>
                <a:solidFill>
                  <a:schemeClr val="bg1"/>
                </a:solidFill>
              </a:rPr>
            </a:b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the blockchain (ledger) is </a:t>
            </a:r>
            <a:br>
              <a:rPr>
                <a:solidFill>
                  <a:schemeClr val="bg1"/>
                </a:solidFill>
              </a:rPr>
            </a:br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immutable</a:t>
            </a:r>
            <a:endParaRPr lang="en-US"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CDC8E46-89AE-4A2A-9393-056CDC5E042D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922200" y="2289600"/>
            <a:ext cx="1945080" cy="26406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4132800" y="258912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132800" y="3430800"/>
            <a:ext cx="1546200" cy="49860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score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4132800" y="4196880"/>
            <a:ext cx="1546200" cy="49860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Input_date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-246960" y="274320"/>
            <a:ext cx="12435840" cy="8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D1.Immutable: </a:t>
            </a: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Create a Reference Record for each (digital) Asset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2638080" y="5358600"/>
            <a:ext cx="837000" cy="605520"/>
          </a:xfrm>
          <a:prstGeom prst="flowChartDelay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4132800" y="5230800"/>
            <a:ext cx="1546200" cy="86112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Issuer signature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596520" y="5784840"/>
            <a:ext cx="1319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Issuer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private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653400" y="4937760"/>
            <a:ext cx="1212480" cy="155412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0"/>
          <p:cNvSpPr/>
          <p:nvPr/>
        </p:nvSpPr>
        <p:spPr>
          <a:xfrm flipV="1">
            <a:off x="1866600" y="5784840"/>
            <a:ext cx="769678" cy="78842"/>
          </a:xfrm>
          <a:prstGeom prst="bentConnector3">
            <a:avLst>
              <a:gd name="adj1" fmla="val 71877"/>
            </a:avLst>
          </a:pr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1"/>
          <p:cNvSpPr/>
          <p:nvPr/>
        </p:nvSpPr>
        <p:spPr>
          <a:xfrm rot="10800000" flipV="1">
            <a:off x="2636279" y="4095360"/>
            <a:ext cx="979741" cy="1486797"/>
          </a:xfrm>
          <a:prstGeom prst="bentConnector3">
            <a:avLst>
              <a:gd name="adj1" fmla="val 145416"/>
            </a:avLst>
          </a:pr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2"/>
          <p:cNvSpPr/>
          <p:nvPr/>
        </p:nvSpPr>
        <p:spPr>
          <a:xfrm>
            <a:off x="3475800" y="5661720"/>
            <a:ext cx="65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3"/>
          <p:cNvSpPr/>
          <p:nvPr/>
        </p:nvSpPr>
        <p:spPr>
          <a:xfrm>
            <a:off x="3616560" y="2005200"/>
            <a:ext cx="2657520" cy="448704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4"/>
          <p:cNvSpPr/>
          <p:nvPr/>
        </p:nvSpPr>
        <p:spPr>
          <a:xfrm>
            <a:off x="6883920" y="3947040"/>
            <a:ext cx="837000" cy="605520"/>
          </a:xfrm>
          <a:prstGeom prst="flowChartDelay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6274440" y="42490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6"/>
          <p:cNvSpPr/>
          <p:nvPr/>
        </p:nvSpPr>
        <p:spPr>
          <a:xfrm flipV="1">
            <a:off x="7722000" y="4234320"/>
            <a:ext cx="87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7"/>
          <p:cNvSpPr/>
          <p:nvPr/>
        </p:nvSpPr>
        <p:spPr>
          <a:xfrm>
            <a:off x="8315640" y="2589120"/>
            <a:ext cx="2275560" cy="2767320"/>
          </a:xfrm>
          <a:prstGeom prst="flowChartDocumen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18"/>
          <p:cNvSpPr/>
          <p:nvPr/>
        </p:nvSpPr>
        <p:spPr>
          <a:xfrm>
            <a:off x="8595360" y="303624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8595360" y="394560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CustomShape 20"/>
          <p:cNvSpPr/>
          <p:nvPr/>
        </p:nvSpPr>
        <p:spPr>
          <a:xfrm>
            <a:off x="3497400" y="1464120"/>
            <a:ext cx="3360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Record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7784640" y="1914480"/>
            <a:ext cx="3919680" cy="516600"/>
          </a:xfrm>
          <a:prstGeom prst="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Reference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97E6D8-E095-422D-9C5B-C07E4BA1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2" y="4978682"/>
            <a:ext cx="879456" cy="879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A23E18-8BF1-4314-9CAF-E2BCA30766AD}"/>
              </a:ext>
            </a:extLst>
          </p:cNvPr>
          <p:cNvSpPr txBox="1"/>
          <p:nvPr/>
        </p:nvSpPr>
        <p:spPr>
          <a:xfrm>
            <a:off x="805354" y="52707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Private</a:t>
            </a: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0AFFAB86-1233-499A-A22B-8D2FB81C433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7720" y="326880"/>
            <a:ext cx="10512000" cy="8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D1.Immutable: Chain of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6116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36116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141660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136116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106668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977760" y="2090520"/>
            <a:ext cx="12938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 flipH="1">
            <a:off x="255024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536616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536616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542160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12"/>
          <p:cNvSpPr/>
          <p:nvPr/>
        </p:nvSpPr>
        <p:spPr>
          <a:xfrm>
            <a:off x="536616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507132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5065560" y="2090520"/>
            <a:ext cx="12510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15"/>
          <p:cNvSpPr/>
          <p:nvPr/>
        </p:nvSpPr>
        <p:spPr>
          <a:xfrm flipH="1">
            <a:off x="655524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918792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17"/>
          <p:cNvSpPr/>
          <p:nvPr/>
        </p:nvSpPr>
        <p:spPr>
          <a:xfrm>
            <a:off x="918792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18"/>
          <p:cNvSpPr/>
          <p:nvPr/>
        </p:nvSpPr>
        <p:spPr>
          <a:xfrm>
            <a:off x="924336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918792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889308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8893080" y="2049480"/>
            <a:ext cx="12510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 flipH="1">
            <a:off x="1037700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3"/>
          <p:cNvSpPr/>
          <p:nvPr/>
        </p:nvSpPr>
        <p:spPr>
          <a:xfrm flipV="1">
            <a:off x="3727260" y="4443160"/>
            <a:ext cx="1651320" cy="173232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4"/>
          <p:cNvSpPr/>
          <p:nvPr/>
        </p:nvSpPr>
        <p:spPr>
          <a:xfrm flipV="1">
            <a:off x="7709210" y="4479120"/>
            <a:ext cx="1468440" cy="173232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5"/>
          <p:cNvSpPr/>
          <p:nvPr/>
        </p:nvSpPr>
        <p:spPr>
          <a:xfrm>
            <a:off x="730440" y="1121400"/>
            <a:ext cx="1167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And all validated transactions are permanently stored in the data blocks which cannot be altered or deleted by anyone.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TextShape 26"/>
          <p:cNvSpPr txBox="1"/>
          <p:nvPr/>
        </p:nvSpPr>
        <p:spPr>
          <a:xfrm>
            <a:off x="11155680" y="326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628D5A85-C910-429D-AC79-1E7AE3A0C82A}" type="slidenum">
              <a:rPr lang="en-US" sz="1800" b="0" strike="noStrike" spc="-1">
                <a:latin typeface="Arial"/>
              </a:rPr>
              <a:t>16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8" name="TextShape 2">
            <a:extLst>
              <a:ext uri="{FF2B5EF4-FFF2-40B4-BE49-F238E27FC236}">
                <a16:creationId xmlns:a16="http://schemas.microsoft.com/office/drawing/2014/main" id="{446F5E46-1668-43F4-BC8B-3B98C089D77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998720" y="2162520"/>
            <a:ext cx="859536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how do we trust the source(s) with the integrity of the records?</a:t>
            </a:r>
            <a:endParaRPr lang="en-US" sz="4000" b="0" strike="noStrike" spc="-1">
              <a:latin typeface="Arial"/>
            </a:endParaRPr>
          </a:p>
          <a:p>
            <a:pPr algn="ctr"/>
            <a:endParaRPr lang="en-US" sz="4000" b="0" strike="noStrike" spc="-1">
              <a:latin typeface="Arial"/>
            </a:endParaRPr>
          </a:p>
          <a:p>
            <a:pPr algn="ctr"/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the blockchain (ledger) is </a:t>
            </a:r>
            <a:endParaRPr lang="en-US" sz="4000" b="0" strike="noStrike" spc="-1">
              <a:latin typeface="Arial"/>
            </a:endParaRPr>
          </a:p>
          <a:p>
            <a:pPr algn="ctr"/>
            <a:r>
              <a:rPr lang="en-US" sz="4000" b="1" strike="noStrike" spc="-1">
                <a:solidFill>
                  <a:srgbClr val="FFFFFF"/>
                </a:solidFill>
                <a:latin typeface="Arial"/>
              </a:rPr>
              <a:t>trustless.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11247120" y="4629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1D71B303-0668-4512-94AF-2C6395B7B493}" type="slidenum">
              <a:rPr lang="en-US" sz="1800" b="0" strike="noStrike" spc="-1">
                <a:latin typeface="Arial"/>
              </a:rPr>
              <a:t>17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DEDF8BEA-9483-4F00-BBE2-C5BA1D5020D6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17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7960" y="129600"/>
            <a:ext cx="120668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D2.Trustless: A distributed network of peer nodes each maintaining an identical copy of the blockchain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5578560" y="1737360"/>
            <a:ext cx="3291120" cy="109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i="1" strike="noStrike" spc="-1">
                <a:solidFill>
                  <a:srgbClr val="FFFFFF"/>
                </a:solidFill>
                <a:latin typeface="Arial"/>
              </a:rPr>
              <a:t>Blockchain</a:t>
            </a:r>
            <a:endParaRPr lang="en-US" sz="3200" b="0" strike="noStrike" spc="-1">
              <a:latin typeface="Arial"/>
            </a:endParaRPr>
          </a:p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No intermediary</a:t>
            </a:r>
            <a:r>
              <a:rPr lang="en-US" sz="3200" b="0" strike="noStrike" spc="-1">
                <a:latin typeface="Arial"/>
              </a:rPr>
              <a:t> </a:t>
            </a:r>
          </a:p>
        </p:txBody>
      </p:sp>
      <p:sp>
        <p:nvSpPr>
          <p:cNvPr id="365" name="TextShape 3"/>
          <p:cNvSpPr txBox="1"/>
          <p:nvPr/>
        </p:nvSpPr>
        <p:spPr>
          <a:xfrm>
            <a:off x="91440" y="3474720"/>
            <a:ext cx="2377440" cy="144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i="1" strike="noStrike" spc="-1">
                <a:solidFill>
                  <a:srgbClr val="FFFFFF"/>
                </a:solidFill>
                <a:latin typeface="Arial"/>
              </a:rPr>
              <a:t>Traditional</a:t>
            </a:r>
            <a:endParaRPr lang="en-US" sz="3200" b="0" strike="noStrike" spc="-1">
              <a:latin typeface="Arial"/>
            </a:endParaRPr>
          </a:p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Certification Authority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66" name="Picture 365"/>
          <p:cNvPicPr/>
          <p:nvPr/>
        </p:nvPicPr>
        <p:blipFill>
          <a:blip r:embed="rId2"/>
          <a:stretch/>
        </p:blipFill>
        <p:spPr>
          <a:xfrm>
            <a:off x="1491480" y="525960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367" name="Picture 366"/>
          <p:cNvPicPr/>
          <p:nvPr/>
        </p:nvPicPr>
        <p:blipFill>
          <a:blip r:embed="rId3"/>
          <a:stretch/>
        </p:blipFill>
        <p:spPr>
          <a:xfrm>
            <a:off x="1553760" y="185148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368" name="Picture 367"/>
          <p:cNvPicPr/>
          <p:nvPr/>
        </p:nvPicPr>
        <p:blipFill>
          <a:blip r:embed="rId4"/>
          <a:stretch/>
        </p:blipFill>
        <p:spPr>
          <a:xfrm>
            <a:off x="5332680" y="2891880"/>
            <a:ext cx="4194000" cy="2115000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5"/>
          <a:stretch/>
        </p:blipFill>
        <p:spPr>
          <a:xfrm>
            <a:off x="2412720" y="3383280"/>
            <a:ext cx="1243800" cy="1188720"/>
          </a:xfrm>
          <a:prstGeom prst="rect">
            <a:avLst/>
          </a:prstGeom>
          <a:ln>
            <a:noFill/>
          </a:ln>
        </p:spPr>
      </p:pic>
      <p:sp>
        <p:nvSpPr>
          <p:cNvPr id="370" name="Line 4"/>
          <p:cNvSpPr/>
          <p:nvPr/>
        </p:nvSpPr>
        <p:spPr>
          <a:xfrm>
            <a:off x="2193840" y="2926080"/>
            <a:ext cx="548640" cy="5486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5"/>
          <p:cNvSpPr/>
          <p:nvPr/>
        </p:nvSpPr>
        <p:spPr>
          <a:xfrm flipV="1">
            <a:off x="2285280" y="4663440"/>
            <a:ext cx="4572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71"/>
          <p:cNvPicPr/>
          <p:nvPr/>
        </p:nvPicPr>
        <p:blipFill>
          <a:blip r:embed="rId3"/>
          <a:stretch/>
        </p:blipFill>
        <p:spPr>
          <a:xfrm>
            <a:off x="10329840" y="157716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373" name="Picture 372"/>
          <p:cNvPicPr/>
          <p:nvPr/>
        </p:nvPicPr>
        <p:blipFill>
          <a:blip r:embed="rId2"/>
          <a:stretch/>
        </p:blipFill>
        <p:spPr>
          <a:xfrm>
            <a:off x="10176120" y="4710960"/>
            <a:ext cx="1342080" cy="1141200"/>
          </a:xfrm>
          <a:prstGeom prst="rect">
            <a:avLst/>
          </a:prstGeom>
          <a:ln>
            <a:noFill/>
          </a:ln>
        </p:spPr>
      </p:pic>
      <p:sp>
        <p:nvSpPr>
          <p:cNvPr id="374" name="Line 6"/>
          <p:cNvSpPr/>
          <p:nvPr/>
        </p:nvSpPr>
        <p:spPr>
          <a:xfrm>
            <a:off x="10787040" y="2926080"/>
            <a:ext cx="0" cy="137160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7"/>
          <p:cNvSpPr/>
          <p:nvPr/>
        </p:nvSpPr>
        <p:spPr>
          <a:xfrm flipH="1">
            <a:off x="8528040" y="2560320"/>
            <a:ext cx="1436040" cy="48924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8"/>
          <p:cNvSpPr/>
          <p:nvPr/>
        </p:nvSpPr>
        <p:spPr>
          <a:xfrm flipH="1" flipV="1">
            <a:off x="9463320" y="4480560"/>
            <a:ext cx="592560" cy="365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7" name="Group 9"/>
          <p:cNvGrpSpPr/>
          <p:nvPr/>
        </p:nvGrpSpPr>
        <p:grpSpPr>
          <a:xfrm>
            <a:off x="5120640" y="5088240"/>
            <a:ext cx="1554480" cy="306720"/>
            <a:chOff x="5120640" y="5088240"/>
            <a:chExt cx="1554480" cy="306720"/>
          </a:xfrm>
        </p:grpSpPr>
        <p:sp>
          <p:nvSpPr>
            <p:cNvPr id="378" name="CustomShape 10"/>
            <p:cNvSpPr/>
            <p:nvPr/>
          </p:nvSpPr>
          <p:spPr>
            <a:xfrm>
              <a:off x="5120640" y="508824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1"/>
            <p:cNvSpPr/>
            <p:nvPr/>
          </p:nvSpPr>
          <p:spPr>
            <a:xfrm>
              <a:off x="5509440" y="508860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2"/>
            <p:cNvSpPr/>
            <p:nvPr/>
          </p:nvSpPr>
          <p:spPr>
            <a:xfrm>
              <a:off x="5897880" y="5088600"/>
              <a:ext cx="38880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3"/>
            <p:cNvSpPr/>
            <p:nvPr/>
          </p:nvSpPr>
          <p:spPr>
            <a:xfrm>
              <a:off x="6286680" y="508860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2" name="Group 14"/>
          <p:cNvGrpSpPr/>
          <p:nvPr/>
        </p:nvGrpSpPr>
        <p:grpSpPr>
          <a:xfrm>
            <a:off x="6772680" y="3946680"/>
            <a:ext cx="957600" cy="244800"/>
            <a:chOff x="6772680" y="3946680"/>
            <a:chExt cx="957600" cy="244800"/>
          </a:xfrm>
        </p:grpSpPr>
        <p:sp>
          <p:nvSpPr>
            <p:cNvPr id="383" name="CustomShape 15"/>
            <p:cNvSpPr/>
            <p:nvPr/>
          </p:nvSpPr>
          <p:spPr>
            <a:xfrm>
              <a:off x="677268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6"/>
            <p:cNvSpPr/>
            <p:nvPr/>
          </p:nvSpPr>
          <p:spPr>
            <a:xfrm>
              <a:off x="701244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17"/>
            <p:cNvSpPr/>
            <p:nvPr/>
          </p:nvSpPr>
          <p:spPr>
            <a:xfrm>
              <a:off x="7251840" y="3946680"/>
              <a:ext cx="23904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18"/>
            <p:cNvSpPr/>
            <p:nvPr/>
          </p:nvSpPr>
          <p:spPr>
            <a:xfrm>
              <a:off x="749088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7" name="Group 19"/>
          <p:cNvGrpSpPr/>
          <p:nvPr/>
        </p:nvGrpSpPr>
        <p:grpSpPr>
          <a:xfrm>
            <a:off x="8569080" y="4191480"/>
            <a:ext cx="957600" cy="244440"/>
            <a:chOff x="8569080" y="4191480"/>
            <a:chExt cx="957600" cy="244440"/>
          </a:xfrm>
        </p:grpSpPr>
        <p:sp>
          <p:nvSpPr>
            <p:cNvPr id="388" name="CustomShape 20"/>
            <p:cNvSpPr/>
            <p:nvPr/>
          </p:nvSpPr>
          <p:spPr>
            <a:xfrm>
              <a:off x="856908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1"/>
            <p:cNvSpPr/>
            <p:nvPr/>
          </p:nvSpPr>
          <p:spPr>
            <a:xfrm>
              <a:off x="880884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2"/>
            <p:cNvSpPr/>
            <p:nvPr/>
          </p:nvSpPr>
          <p:spPr>
            <a:xfrm>
              <a:off x="9048240" y="4191480"/>
              <a:ext cx="23904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3"/>
            <p:cNvSpPr/>
            <p:nvPr/>
          </p:nvSpPr>
          <p:spPr>
            <a:xfrm>
              <a:off x="928728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2" name="Group 24"/>
          <p:cNvGrpSpPr/>
          <p:nvPr/>
        </p:nvGrpSpPr>
        <p:grpSpPr>
          <a:xfrm>
            <a:off x="7729920" y="3375720"/>
            <a:ext cx="559080" cy="163080"/>
            <a:chOff x="7729920" y="3375720"/>
            <a:chExt cx="559080" cy="163080"/>
          </a:xfrm>
        </p:grpSpPr>
        <p:sp>
          <p:nvSpPr>
            <p:cNvPr id="393" name="CustomShape 25"/>
            <p:cNvSpPr/>
            <p:nvPr/>
          </p:nvSpPr>
          <p:spPr>
            <a:xfrm>
              <a:off x="7729920" y="3375720"/>
              <a:ext cx="14004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6"/>
            <p:cNvSpPr/>
            <p:nvPr/>
          </p:nvSpPr>
          <p:spPr>
            <a:xfrm>
              <a:off x="786996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7"/>
            <p:cNvSpPr/>
            <p:nvPr/>
          </p:nvSpPr>
          <p:spPr>
            <a:xfrm>
              <a:off x="800964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8"/>
            <p:cNvSpPr/>
            <p:nvPr/>
          </p:nvSpPr>
          <p:spPr>
            <a:xfrm>
              <a:off x="814932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7" name="Group 29"/>
          <p:cNvGrpSpPr/>
          <p:nvPr/>
        </p:nvGrpSpPr>
        <p:grpSpPr>
          <a:xfrm>
            <a:off x="6194520" y="3457440"/>
            <a:ext cx="558720" cy="163080"/>
            <a:chOff x="6194520" y="3457440"/>
            <a:chExt cx="558720" cy="163080"/>
          </a:xfrm>
        </p:grpSpPr>
        <p:sp>
          <p:nvSpPr>
            <p:cNvPr id="398" name="CustomShape 30"/>
            <p:cNvSpPr/>
            <p:nvPr/>
          </p:nvSpPr>
          <p:spPr>
            <a:xfrm>
              <a:off x="619452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1"/>
            <p:cNvSpPr/>
            <p:nvPr/>
          </p:nvSpPr>
          <p:spPr>
            <a:xfrm>
              <a:off x="633420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2"/>
            <p:cNvSpPr/>
            <p:nvPr/>
          </p:nvSpPr>
          <p:spPr>
            <a:xfrm>
              <a:off x="647388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3"/>
            <p:cNvSpPr/>
            <p:nvPr/>
          </p:nvSpPr>
          <p:spPr>
            <a:xfrm>
              <a:off x="661356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34"/>
          <p:cNvGrpSpPr/>
          <p:nvPr/>
        </p:nvGrpSpPr>
        <p:grpSpPr>
          <a:xfrm>
            <a:off x="5496480" y="3131280"/>
            <a:ext cx="478800" cy="163080"/>
            <a:chOff x="5496480" y="3131280"/>
            <a:chExt cx="478800" cy="163080"/>
          </a:xfrm>
        </p:grpSpPr>
        <p:sp>
          <p:nvSpPr>
            <p:cNvPr id="403" name="CustomShape 35"/>
            <p:cNvSpPr/>
            <p:nvPr/>
          </p:nvSpPr>
          <p:spPr>
            <a:xfrm>
              <a:off x="549648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36"/>
            <p:cNvSpPr/>
            <p:nvPr/>
          </p:nvSpPr>
          <p:spPr>
            <a:xfrm>
              <a:off x="561636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37"/>
            <p:cNvSpPr/>
            <p:nvPr/>
          </p:nvSpPr>
          <p:spPr>
            <a:xfrm>
              <a:off x="5735880" y="3131280"/>
              <a:ext cx="1198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38"/>
            <p:cNvSpPr/>
            <p:nvPr/>
          </p:nvSpPr>
          <p:spPr>
            <a:xfrm>
              <a:off x="585576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7" name="Line 39"/>
          <p:cNvSpPr/>
          <p:nvPr/>
        </p:nvSpPr>
        <p:spPr>
          <a:xfrm>
            <a:off x="3839400" y="1828800"/>
            <a:ext cx="0" cy="42062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0"/>
          <p:cNvSpPr/>
          <p:nvPr/>
        </p:nvSpPr>
        <p:spPr>
          <a:xfrm>
            <a:off x="3931920" y="3840480"/>
            <a:ext cx="640080" cy="548640"/>
          </a:xfrm>
          <a:custGeom>
            <a:avLst/>
            <a:gdLst/>
            <a:ahLst/>
            <a:cxnLst/>
            <a:rect l="0" t="0" r="r" b="b"/>
            <a:pathLst>
              <a:path w="1780" h="1540">
                <a:moveTo>
                  <a:pt x="1087" y="0"/>
                </a:moveTo>
                <a:lnTo>
                  <a:pt x="1779" y="762"/>
                </a:lnTo>
                <a:lnTo>
                  <a:pt x="1087" y="1539"/>
                </a:lnTo>
                <a:lnTo>
                  <a:pt x="1087" y="1073"/>
                </a:lnTo>
                <a:lnTo>
                  <a:pt x="329" y="1073"/>
                </a:lnTo>
                <a:lnTo>
                  <a:pt x="329" y="451"/>
                </a:lnTo>
                <a:lnTo>
                  <a:pt x="1087" y="451"/>
                </a:lnTo>
                <a:lnTo>
                  <a:pt x="1087" y="0"/>
                </a:lnTo>
                <a:moveTo>
                  <a:pt x="0" y="451"/>
                </a:moveTo>
                <a:lnTo>
                  <a:pt x="0" y="1073"/>
                </a:lnTo>
                <a:lnTo>
                  <a:pt x="82" y="1073"/>
                </a:lnTo>
                <a:lnTo>
                  <a:pt x="82" y="451"/>
                </a:lnTo>
                <a:lnTo>
                  <a:pt x="0" y="451"/>
                </a:lnTo>
                <a:moveTo>
                  <a:pt x="164" y="451"/>
                </a:moveTo>
                <a:lnTo>
                  <a:pt x="164" y="1073"/>
                </a:lnTo>
                <a:lnTo>
                  <a:pt x="247" y="1073"/>
                </a:lnTo>
                <a:lnTo>
                  <a:pt x="247" y="451"/>
                </a:lnTo>
                <a:lnTo>
                  <a:pt x="164" y="451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41"/>
          <p:cNvSpPr/>
          <p:nvPr/>
        </p:nvSpPr>
        <p:spPr>
          <a:xfrm>
            <a:off x="1828800" y="3291840"/>
            <a:ext cx="0" cy="1967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TextShape 42"/>
          <p:cNvSpPr txBox="1"/>
          <p:nvPr/>
        </p:nvSpPr>
        <p:spPr>
          <a:xfrm>
            <a:off x="11219760" y="202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AE10512-21C7-4C78-AC5A-357912A38D21}" type="slidenum">
              <a:rPr lang="en-US" sz="1800" b="0" strike="noStrike" spc="-1">
                <a:latin typeface="Arial"/>
              </a:rPr>
              <a:t>18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0" name="TextShape 2">
            <a:extLst>
              <a:ext uri="{FF2B5EF4-FFF2-40B4-BE49-F238E27FC236}">
                <a16:creationId xmlns:a16="http://schemas.microsoft.com/office/drawing/2014/main" id="{1F46DFC0-6CFD-4C79-AE3B-F1B90442A2EF}"/>
              </a:ext>
            </a:extLst>
          </p:cNvPr>
          <p:cNvSpPr txBox="1"/>
          <p:nvPr/>
        </p:nvSpPr>
        <p:spPr>
          <a:xfrm>
            <a:off x="11303613" y="50898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6840" y="548640"/>
            <a:ext cx="106074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D2.Trustless : Rai stones used as money on the pacific island of Yap</a:t>
            </a:r>
            <a:endParaRPr lang="en-US" sz="26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Arial"/>
                <a:hlinkClick r:id="rId2"/>
              </a:rPr>
              <a:t>https://youtu.be/A-L2M0l5dEY?t=30s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12" name="Picture 411"/>
          <p:cNvPicPr/>
          <p:nvPr/>
        </p:nvPicPr>
        <p:blipFill>
          <a:blip r:embed="rId3"/>
          <a:stretch/>
        </p:blipFill>
        <p:spPr>
          <a:xfrm>
            <a:off x="1305360" y="1463040"/>
            <a:ext cx="8293320" cy="4663440"/>
          </a:xfrm>
          <a:prstGeom prst="rect">
            <a:avLst/>
          </a:prstGeom>
          <a:ln>
            <a:noFill/>
          </a:ln>
        </p:spPr>
      </p:pic>
      <p:sp>
        <p:nvSpPr>
          <p:cNvPr id="413" name="TextShape 2"/>
          <p:cNvSpPr txBox="1"/>
          <p:nvPr/>
        </p:nvSpPr>
        <p:spPr>
          <a:xfrm>
            <a:off x="11155680" y="274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35D6CBAD-CAC7-48E9-A40E-82478840245A}" type="slidenum">
              <a:rPr lang="en-US" sz="1800" b="0" strike="noStrike" spc="-1">
                <a:latin typeface="Arial"/>
              </a:rPr>
              <a:t>19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246BEE5-01BD-46C5-A310-DF1DEC4656D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2"/>
          <p:cNvSpPr txBox="1"/>
          <p:nvPr/>
        </p:nvSpPr>
        <p:spPr>
          <a:xfrm>
            <a:off x="3388284" y="2873511"/>
            <a:ext cx="3882955" cy="3605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spc="-1" dirty="0">
              <a:solidFill>
                <a:prstClr val="white"/>
              </a:solidFill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Nikola Kotarov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Orlin Gotchev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Svetoslav Kotarov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Violeta Gotcheva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2843431" y="1302553"/>
            <a:ext cx="6372809" cy="728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In memory of our father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553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731520" y="280080"/>
            <a:ext cx="1004112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D2.Trustless: Blockchain peers do not trust each other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9286200" y="453672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sp>
        <p:nvSpPr>
          <p:cNvPr id="416" name="CustomShape 3"/>
          <p:cNvSpPr/>
          <p:nvPr/>
        </p:nvSpPr>
        <p:spPr>
          <a:xfrm>
            <a:off x="4680720" y="462816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sp>
        <p:nvSpPr>
          <p:cNvPr id="417" name="TextShape 4"/>
          <p:cNvSpPr txBox="1"/>
          <p:nvPr/>
        </p:nvSpPr>
        <p:spPr>
          <a:xfrm>
            <a:off x="4389120" y="2474280"/>
            <a:ext cx="5850720" cy="3469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grpSp>
        <p:nvGrpSpPr>
          <p:cNvPr id="418" name="Group 5"/>
          <p:cNvGrpSpPr/>
          <p:nvPr/>
        </p:nvGrpSpPr>
        <p:grpSpPr>
          <a:xfrm>
            <a:off x="4663440" y="5176800"/>
            <a:ext cx="565920" cy="182880"/>
            <a:chOff x="4663440" y="5176800"/>
            <a:chExt cx="565920" cy="182880"/>
          </a:xfrm>
        </p:grpSpPr>
        <p:sp>
          <p:nvSpPr>
            <p:cNvPr id="419" name="CustomShape 6"/>
            <p:cNvSpPr/>
            <p:nvPr/>
          </p:nvSpPr>
          <p:spPr>
            <a:xfrm>
              <a:off x="466344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7"/>
            <p:cNvSpPr/>
            <p:nvPr/>
          </p:nvSpPr>
          <p:spPr>
            <a:xfrm>
              <a:off x="480492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8"/>
            <p:cNvSpPr/>
            <p:nvPr/>
          </p:nvSpPr>
          <p:spPr>
            <a:xfrm>
              <a:off x="494640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9"/>
            <p:cNvSpPr/>
            <p:nvPr/>
          </p:nvSpPr>
          <p:spPr>
            <a:xfrm>
              <a:off x="508788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3" name="Group 10"/>
          <p:cNvGrpSpPr/>
          <p:nvPr/>
        </p:nvGrpSpPr>
        <p:grpSpPr>
          <a:xfrm>
            <a:off x="9268920" y="5085360"/>
            <a:ext cx="565920" cy="182880"/>
            <a:chOff x="9268920" y="5085360"/>
            <a:chExt cx="565920" cy="182880"/>
          </a:xfrm>
        </p:grpSpPr>
        <p:sp>
          <p:nvSpPr>
            <p:cNvPr id="424" name="CustomShape 11"/>
            <p:cNvSpPr/>
            <p:nvPr/>
          </p:nvSpPr>
          <p:spPr>
            <a:xfrm>
              <a:off x="926892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12"/>
            <p:cNvSpPr/>
            <p:nvPr/>
          </p:nvSpPr>
          <p:spPr>
            <a:xfrm>
              <a:off x="941040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13"/>
            <p:cNvSpPr/>
            <p:nvPr/>
          </p:nvSpPr>
          <p:spPr>
            <a:xfrm>
              <a:off x="955188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4"/>
            <p:cNvSpPr/>
            <p:nvPr/>
          </p:nvSpPr>
          <p:spPr>
            <a:xfrm>
              <a:off x="969336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8" name="CustomShape 15"/>
          <p:cNvSpPr/>
          <p:nvPr/>
        </p:nvSpPr>
        <p:spPr>
          <a:xfrm>
            <a:off x="1010520" y="3073680"/>
            <a:ext cx="1371240" cy="82296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Client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Application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SDK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16"/>
          <p:cNvSpPr/>
          <p:nvPr/>
        </p:nvSpPr>
        <p:spPr>
          <a:xfrm>
            <a:off x="4772160" y="279936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grpSp>
        <p:nvGrpSpPr>
          <p:cNvPr id="430" name="Group 17"/>
          <p:cNvGrpSpPr/>
          <p:nvPr/>
        </p:nvGrpSpPr>
        <p:grpSpPr>
          <a:xfrm>
            <a:off x="4772160" y="3348000"/>
            <a:ext cx="565920" cy="182880"/>
            <a:chOff x="4772160" y="3348000"/>
            <a:chExt cx="565920" cy="182880"/>
          </a:xfrm>
        </p:grpSpPr>
        <p:sp>
          <p:nvSpPr>
            <p:cNvPr id="431" name="CustomShape 18"/>
            <p:cNvSpPr/>
            <p:nvPr/>
          </p:nvSpPr>
          <p:spPr>
            <a:xfrm>
              <a:off x="477216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9"/>
            <p:cNvSpPr/>
            <p:nvPr/>
          </p:nvSpPr>
          <p:spPr>
            <a:xfrm>
              <a:off x="491364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20"/>
            <p:cNvSpPr/>
            <p:nvPr/>
          </p:nvSpPr>
          <p:spPr>
            <a:xfrm>
              <a:off x="505512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21"/>
            <p:cNvSpPr/>
            <p:nvPr/>
          </p:nvSpPr>
          <p:spPr>
            <a:xfrm>
              <a:off x="519660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5" name="CustomShape 22"/>
          <p:cNvSpPr/>
          <p:nvPr/>
        </p:nvSpPr>
        <p:spPr>
          <a:xfrm>
            <a:off x="9177480" y="270792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grpSp>
        <p:nvGrpSpPr>
          <p:cNvPr id="436" name="Group 23"/>
          <p:cNvGrpSpPr/>
          <p:nvPr/>
        </p:nvGrpSpPr>
        <p:grpSpPr>
          <a:xfrm>
            <a:off x="9160200" y="3256560"/>
            <a:ext cx="565920" cy="182880"/>
            <a:chOff x="9160200" y="3256560"/>
            <a:chExt cx="565920" cy="182880"/>
          </a:xfrm>
        </p:grpSpPr>
        <p:sp>
          <p:nvSpPr>
            <p:cNvPr id="437" name="CustomShape 24"/>
            <p:cNvSpPr/>
            <p:nvPr/>
          </p:nvSpPr>
          <p:spPr>
            <a:xfrm>
              <a:off x="916020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5"/>
            <p:cNvSpPr/>
            <p:nvPr/>
          </p:nvSpPr>
          <p:spPr>
            <a:xfrm>
              <a:off x="930168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26"/>
            <p:cNvSpPr/>
            <p:nvPr/>
          </p:nvSpPr>
          <p:spPr>
            <a:xfrm>
              <a:off x="944316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27"/>
            <p:cNvSpPr/>
            <p:nvPr/>
          </p:nvSpPr>
          <p:spPr>
            <a:xfrm>
              <a:off x="958464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Line 28"/>
          <p:cNvSpPr/>
          <p:nvPr/>
        </p:nvSpPr>
        <p:spPr>
          <a:xfrm flipV="1">
            <a:off x="5320800" y="2982240"/>
            <a:ext cx="3856680" cy="914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29"/>
          <p:cNvSpPr/>
          <p:nvPr/>
        </p:nvSpPr>
        <p:spPr>
          <a:xfrm>
            <a:off x="5029200" y="3530880"/>
            <a:ext cx="0" cy="109728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0"/>
          <p:cNvSpPr/>
          <p:nvPr/>
        </p:nvSpPr>
        <p:spPr>
          <a:xfrm flipV="1">
            <a:off x="2381760" y="3108960"/>
            <a:ext cx="2373120" cy="4219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31"/>
          <p:cNvSpPr txBox="1"/>
          <p:nvPr/>
        </p:nvSpPr>
        <p:spPr>
          <a:xfrm>
            <a:off x="1372320" y="2011680"/>
            <a:ext cx="2376720" cy="99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1. Submit transaction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5" name="Line 32"/>
          <p:cNvSpPr/>
          <p:nvPr/>
        </p:nvSpPr>
        <p:spPr>
          <a:xfrm flipH="1">
            <a:off x="5229360" y="4719600"/>
            <a:ext cx="4039560" cy="18288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TextShape 33"/>
          <p:cNvSpPr txBox="1"/>
          <p:nvPr/>
        </p:nvSpPr>
        <p:spPr>
          <a:xfrm>
            <a:off x="8138160" y="5359680"/>
            <a:ext cx="2323800" cy="58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D1C24"/>
                </a:solidFill>
                <a:latin typeface="Arial"/>
              </a:rPr>
              <a:t>New node?</a:t>
            </a:r>
          </a:p>
        </p:txBody>
      </p:sp>
      <p:sp>
        <p:nvSpPr>
          <p:cNvPr id="447" name="Line 34"/>
          <p:cNvSpPr/>
          <p:nvPr/>
        </p:nvSpPr>
        <p:spPr>
          <a:xfrm flipH="1">
            <a:off x="5120640" y="3256560"/>
            <a:ext cx="4322520" cy="13154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5"/>
          <p:cNvSpPr txBox="1"/>
          <p:nvPr/>
        </p:nvSpPr>
        <p:spPr>
          <a:xfrm>
            <a:off x="5577840" y="274896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9" name="TextShape 36"/>
          <p:cNvSpPr txBox="1"/>
          <p:nvPr/>
        </p:nvSpPr>
        <p:spPr>
          <a:xfrm>
            <a:off x="4663440" y="1463040"/>
            <a:ext cx="3567600" cy="10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2. Add transaction to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0" name="TextShape 37"/>
          <p:cNvSpPr txBox="1"/>
          <p:nvPr/>
        </p:nvSpPr>
        <p:spPr>
          <a:xfrm>
            <a:off x="11128320" y="293760"/>
            <a:ext cx="850320" cy="43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25354E48-E4DC-4F67-A5BE-4D739EBD65F0}" type="slidenum">
              <a:rPr lang="en-US" sz="1800" b="0" strike="noStrike" spc="-1">
                <a:latin typeface="Arial"/>
              </a:rPr>
              <a:t>20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451" name="TextShape 38"/>
          <p:cNvSpPr txBox="1"/>
          <p:nvPr/>
        </p:nvSpPr>
        <p:spPr>
          <a:xfrm>
            <a:off x="457200" y="4811040"/>
            <a:ext cx="2651760" cy="995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D1C24"/>
                </a:solidFill>
                <a:latin typeface="Arial"/>
              </a:rPr>
              <a:t>More transactions?</a:t>
            </a:r>
          </a:p>
        </p:txBody>
      </p:sp>
      <p:sp>
        <p:nvSpPr>
          <p:cNvPr id="452" name="TextShape 39"/>
          <p:cNvSpPr txBox="1"/>
          <p:nvPr/>
        </p:nvSpPr>
        <p:spPr>
          <a:xfrm>
            <a:off x="4374360" y="374904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3" name="TextShape 40"/>
          <p:cNvSpPr txBox="1"/>
          <p:nvPr/>
        </p:nvSpPr>
        <p:spPr>
          <a:xfrm>
            <a:off x="5578200" y="274896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4" name="TextShape 41"/>
          <p:cNvSpPr txBox="1"/>
          <p:nvPr/>
        </p:nvSpPr>
        <p:spPr>
          <a:xfrm>
            <a:off x="6660360" y="347472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5" name="Line 42"/>
          <p:cNvSpPr/>
          <p:nvPr/>
        </p:nvSpPr>
        <p:spPr>
          <a:xfrm flipV="1">
            <a:off x="3108960" y="4896000"/>
            <a:ext cx="1563840" cy="407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28362A30-0F1B-48D0-905C-1DECED03E2BC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91440" y="1920960"/>
            <a:ext cx="1188720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how do peers sync the different copies of the blockchain?</a:t>
            </a:r>
          </a:p>
          <a:p>
            <a:pPr algn="ctr"/>
            <a:endParaRPr lang="en-US" sz="4000" b="0" strike="noStrike" spc="-1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The blockchain ledger is </a:t>
            </a:r>
          </a:p>
          <a:p>
            <a:pPr algn="ctr"/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secure</a:t>
            </a:r>
            <a:endParaRPr lang="en-US"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C0872C09-B18E-4847-9AC2-25346CD4457D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83772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alibri Light"/>
              </a:rPr>
              <a:t>D3.Secure: Consensus about the truth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837720" y="1825560"/>
            <a:ext cx="105120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The technology relies on a consensus from all network members for the validation of a transaction.</a:t>
            </a:r>
            <a:endParaRPr lang="en-US" sz="32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 A decentralized system makes it difficult for hackers to breach the transaction by targeting one unit, a common pain point in a centralized system where the data is stored at a single core.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11247120" y="4629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03545147-F1EF-4282-9C8B-5AC93C02154A}" type="slidenum">
              <a:rPr lang="en-US" sz="1800" b="0" strike="noStrike" spc="-1">
                <a:latin typeface="Arial"/>
              </a:rPr>
              <a:t>22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5058B89-F296-4CFB-9780-E555658A917C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281160" y="737280"/>
            <a:ext cx="1114884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D3. Secure: Byzantine Fault Tolerance Consensus Algorithm </a:t>
            </a:r>
          </a:p>
        </p:txBody>
      </p:sp>
      <p:pic>
        <p:nvPicPr>
          <p:cNvPr id="461" name="Picture 460"/>
          <p:cNvPicPr/>
          <p:nvPr/>
        </p:nvPicPr>
        <p:blipFill>
          <a:blip r:embed="rId2"/>
          <a:stretch/>
        </p:blipFill>
        <p:spPr>
          <a:xfrm>
            <a:off x="2322000" y="1920240"/>
            <a:ext cx="877320" cy="124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6347520" y="1868760"/>
            <a:ext cx="876240" cy="12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63" name="Picture 462"/>
          <p:cNvPicPr/>
          <p:nvPr/>
        </p:nvPicPr>
        <p:blipFill>
          <a:blip r:embed="rId4"/>
          <a:stretch/>
        </p:blipFill>
        <p:spPr>
          <a:xfrm>
            <a:off x="2660760" y="4937760"/>
            <a:ext cx="904320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464" name="Group 2"/>
          <p:cNvGrpSpPr/>
          <p:nvPr/>
        </p:nvGrpSpPr>
        <p:grpSpPr>
          <a:xfrm>
            <a:off x="3747960" y="2651760"/>
            <a:ext cx="1737000" cy="1597320"/>
            <a:chOff x="3747960" y="2651760"/>
            <a:chExt cx="1737000" cy="1597320"/>
          </a:xfrm>
        </p:grpSpPr>
        <p:pic>
          <p:nvPicPr>
            <p:cNvPr id="465" name="Picture 464"/>
            <p:cNvPicPr/>
            <p:nvPr/>
          </p:nvPicPr>
          <p:blipFill>
            <a:blip r:embed="rId5"/>
            <a:stretch/>
          </p:blipFill>
          <p:spPr>
            <a:xfrm>
              <a:off x="4662000" y="3358800"/>
              <a:ext cx="822960" cy="76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6" name="Picture 465"/>
            <p:cNvPicPr/>
            <p:nvPr/>
          </p:nvPicPr>
          <p:blipFill>
            <a:blip r:embed="rId5"/>
            <a:stretch/>
          </p:blipFill>
          <p:spPr>
            <a:xfrm>
              <a:off x="3747960" y="3395520"/>
              <a:ext cx="914040" cy="85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7" name="Picture 466"/>
            <p:cNvPicPr/>
            <p:nvPr/>
          </p:nvPicPr>
          <p:blipFill>
            <a:blip r:embed="rId5"/>
            <a:stretch/>
          </p:blipFill>
          <p:spPr>
            <a:xfrm>
              <a:off x="4022280" y="2651760"/>
              <a:ext cx="914040" cy="8535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68" name="Picture 467"/>
          <p:cNvPicPr/>
          <p:nvPr/>
        </p:nvPicPr>
        <p:blipFill>
          <a:blip r:embed="rId3"/>
          <a:stretch/>
        </p:blipFill>
        <p:spPr>
          <a:xfrm>
            <a:off x="6311520" y="4873320"/>
            <a:ext cx="820800" cy="11617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69" name="Line 3"/>
          <p:cNvCxnSpPr/>
          <p:nvPr/>
        </p:nvCxnSpPr>
        <p:spPr>
          <a:xfrm>
            <a:off x="2552760" y="3479760"/>
            <a:ext cx="330840" cy="12067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0" name="Line 4"/>
          <p:cNvCxnSpPr/>
          <p:nvPr/>
        </p:nvCxnSpPr>
        <p:spPr>
          <a:xfrm flipV="1">
            <a:off x="3340440" y="2057400"/>
            <a:ext cx="2654640" cy="34308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1" name="Line 5"/>
          <p:cNvCxnSpPr/>
          <p:nvPr/>
        </p:nvCxnSpPr>
        <p:spPr>
          <a:xfrm>
            <a:off x="2870280" y="3314520"/>
            <a:ext cx="3213720" cy="22993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2" name="Line 6"/>
          <p:cNvCxnSpPr/>
          <p:nvPr/>
        </p:nvCxnSpPr>
        <p:spPr>
          <a:xfrm flipV="1">
            <a:off x="3797640" y="5867280"/>
            <a:ext cx="2286360" cy="21636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3" name="Line 7"/>
          <p:cNvCxnSpPr>
            <a:cxnSpLocks/>
          </p:cNvCxnSpPr>
          <p:nvPr/>
        </p:nvCxnSpPr>
        <p:spPr>
          <a:xfrm rot="5400000">
            <a:off x="6063750" y="3972690"/>
            <a:ext cx="1371960" cy="556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sp>
        <p:nvSpPr>
          <p:cNvPr id="474" name="TextShape 8"/>
          <p:cNvSpPr txBox="1"/>
          <p:nvPr/>
        </p:nvSpPr>
        <p:spPr>
          <a:xfrm>
            <a:off x="4343040" y="486576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475" name="TextShape 9"/>
          <p:cNvSpPr txBox="1"/>
          <p:nvPr/>
        </p:nvSpPr>
        <p:spPr>
          <a:xfrm>
            <a:off x="7680960" y="1552320"/>
            <a:ext cx="446328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Byzantine General’s Problem</a:t>
            </a:r>
          </a:p>
        </p:txBody>
      </p:sp>
      <p:sp>
        <p:nvSpPr>
          <p:cNvPr id="476" name="TextShape 10"/>
          <p:cNvSpPr txBox="1"/>
          <p:nvPr/>
        </p:nvSpPr>
        <p:spPr>
          <a:xfrm>
            <a:off x="8084520" y="2146680"/>
            <a:ext cx="3894120" cy="59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chemeClr val="bg1"/>
                </a:solidFill>
                <a:latin typeface="Arial"/>
                <a:hlinkClick r:id="rId6"/>
              </a:rPr>
              <a:t>https://www.youtube.com/watch?v=_MwqAaVweJ8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7" name="TextShape 11"/>
          <p:cNvSpPr txBox="1"/>
          <p:nvPr/>
        </p:nvSpPr>
        <p:spPr>
          <a:xfrm>
            <a:off x="8867160" y="4669200"/>
            <a:ext cx="256284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51% attack</a:t>
            </a:r>
          </a:p>
        </p:txBody>
      </p:sp>
      <p:sp>
        <p:nvSpPr>
          <p:cNvPr id="478" name="TextShape 12"/>
          <p:cNvSpPr txBox="1"/>
          <p:nvPr/>
        </p:nvSpPr>
        <p:spPr>
          <a:xfrm>
            <a:off x="8084520" y="5536242"/>
            <a:ext cx="3894120" cy="65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chemeClr val="bg1"/>
                </a:solidFill>
                <a:latin typeface="Arial"/>
                <a:hlinkClick r:id="rId7"/>
              </a:rPr>
              <a:t>https://youtu.be/DHa5w1jWGuw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TextShape 8">
            <a:extLst>
              <a:ext uri="{FF2B5EF4-FFF2-40B4-BE49-F238E27FC236}">
                <a16:creationId xmlns:a16="http://schemas.microsoft.com/office/drawing/2014/main" id="{049B8C7B-1DCE-4297-B617-235FE5271CB1}"/>
              </a:ext>
            </a:extLst>
          </p:cNvPr>
          <p:cNvSpPr txBox="1"/>
          <p:nvPr/>
        </p:nvSpPr>
        <p:spPr>
          <a:xfrm>
            <a:off x="2441700" y="396126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3" name="TextShape 8">
            <a:extLst>
              <a:ext uri="{FF2B5EF4-FFF2-40B4-BE49-F238E27FC236}">
                <a16:creationId xmlns:a16="http://schemas.microsoft.com/office/drawing/2014/main" id="{E78E9EC9-C859-4370-B190-F92769326BDA}"/>
              </a:ext>
            </a:extLst>
          </p:cNvPr>
          <p:cNvSpPr txBox="1"/>
          <p:nvPr/>
        </p:nvSpPr>
        <p:spPr>
          <a:xfrm>
            <a:off x="5109542" y="1915123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4" name="TextShape 8">
            <a:extLst>
              <a:ext uri="{FF2B5EF4-FFF2-40B4-BE49-F238E27FC236}">
                <a16:creationId xmlns:a16="http://schemas.microsoft.com/office/drawing/2014/main" id="{A6CA619B-3581-4910-8768-46FE54ED98E7}"/>
              </a:ext>
            </a:extLst>
          </p:cNvPr>
          <p:cNvSpPr txBox="1"/>
          <p:nvPr/>
        </p:nvSpPr>
        <p:spPr>
          <a:xfrm>
            <a:off x="6402960" y="4036155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7" name="TextShape 8">
            <a:extLst>
              <a:ext uri="{FF2B5EF4-FFF2-40B4-BE49-F238E27FC236}">
                <a16:creationId xmlns:a16="http://schemas.microsoft.com/office/drawing/2014/main" id="{C60BA989-2709-4302-AE05-3B5233A1F11B}"/>
              </a:ext>
            </a:extLst>
          </p:cNvPr>
          <p:cNvSpPr txBox="1"/>
          <p:nvPr/>
        </p:nvSpPr>
        <p:spPr>
          <a:xfrm>
            <a:off x="4186620" y="5837235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chemeClr val="bg1"/>
                </a:solidFill>
                <a:latin typeface="Arial"/>
              </a:rPr>
              <a:t>NO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Shape 2">
            <a:extLst>
              <a:ext uri="{FF2B5EF4-FFF2-40B4-BE49-F238E27FC236}">
                <a16:creationId xmlns:a16="http://schemas.microsoft.com/office/drawing/2014/main" id="{A3C52A1A-B5DB-4AA1-A52A-723F84746A58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63600"/>
            <a:ext cx="7319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D3.Security: Consensus by Proof of work (POW)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481680" y="3756600"/>
            <a:ext cx="4570920" cy="193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chemeClr val="bg1"/>
                </a:solidFill>
                <a:latin typeface="Arial"/>
              </a:rPr>
              <a:t>Mining</a:t>
            </a:r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Representation in majority decision making</a:t>
            </a:r>
          </a:p>
          <a:p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One CPU = One VOTE</a:t>
            </a:r>
          </a:p>
        </p:txBody>
      </p:sp>
      <p:sp>
        <p:nvSpPr>
          <p:cNvPr id="482" name="TextShape 3"/>
          <p:cNvSpPr txBox="1"/>
          <p:nvPr/>
        </p:nvSpPr>
        <p:spPr>
          <a:xfrm>
            <a:off x="390240" y="6126480"/>
            <a:ext cx="10948320" cy="52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The majority decision is represented by the longest chain</a:t>
            </a:r>
          </a:p>
        </p:txBody>
      </p:sp>
      <p:sp>
        <p:nvSpPr>
          <p:cNvPr id="483" name="TextShape 4"/>
          <p:cNvSpPr txBox="1"/>
          <p:nvPr/>
        </p:nvSpPr>
        <p:spPr>
          <a:xfrm>
            <a:off x="457200" y="1078920"/>
            <a:ext cx="4570920" cy="230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chemeClr val="bg1"/>
                </a:solidFill>
                <a:latin typeface="Arial"/>
              </a:rPr>
              <a:t>Bitcoin POW</a:t>
            </a:r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pPr algn="just"/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scanning for a value that when hashed, such as with SHA-256, the hash begins with a number of zero bits. </a:t>
            </a:r>
          </a:p>
        </p:txBody>
      </p:sp>
      <p:sp>
        <p:nvSpPr>
          <p:cNvPr id="484" name="TextShape 5"/>
          <p:cNvSpPr txBox="1"/>
          <p:nvPr/>
        </p:nvSpPr>
        <p:spPr>
          <a:xfrm>
            <a:off x="6673320" y="1188720"/>
            <a:ext cx="4936320" cy="4503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Useful Proof-of-Work</a:t>
            </a:r>
          </a:p>
          <a:p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Primecoin requires clients to find unknown prime numbers of certain types, which can have useful side-applications</a:t>
            </a:r>
          </a:p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  <a:hlinkClick r:id="rId2"/>
              </a:rPr>
              <a:t>https://bitcoinmagazine.com/articles/primecoin-the-cryptocurrency-whose-mining-is-actually-useful-1373298534/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D938FC4B-3367-4E9F-AAEC-8F893C2789D3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0" y="640080"/>
            <a:ext cx="121989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D3.Security: Consensus in Hyperledger Fabric (private, permissioned blockchain) </a:t>
            </a:r>
          </a:p>
        </p:txBody>
      </p:sp>
      <p:sp>
        <p:nvSpPr>
          <p:cNvPr id="487" name="TextShape 2"/>
          <p:cNvSpPr txBox="1"/>
          <p:nvPr/>
        </p:nvSpPr>
        <p:spPr>
          <a:xfrm>
            <a:off x="1279800" y="1069560"/>
            <a:ext cx="101599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Consensus = Transaction Endorsement + Ordering + Validation</a:t>
            </a:r>
          </a:p>
        </p:txBody>
      </p:sp>
      <p:sp>
        <p:nvSpPr>
          <p:cNvPr id="488" name="TextShape 3"/>
          <p:cNvSpPr txBox="1"/>
          <p:nvPr/>
        </p:nvSpPr>
        <p:spPr>
          <a:xfrm>
            <a:off x="177480" y="6237360"/>
            <a:ext cx="11892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From 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hlinkClick r:id="rId2"/>
              </a:rPr>
              <a:t>https://docs.google.com/presentation/d/1p-5obfijoC1gBn9_FcUfOI7QytX8Oacekz9THd4-e00/edit#slide=id.p25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3382200" y="246888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E1</a:t>
            </a:r>
          </a:p>
        </p:txBody>
      </p:sp>
      <p:sp>
        <p:nvSpPr>
          <p:cNvPr id="490" name="CustomShape 5"/>
          <p:cNvSpPr/>
          <p:nvPr/>
        </p:nvSpPr>
        <p:spPr>
          <a:xfrm>
            <a:off x="3364920" y="374904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E2</a:t>
            </a:r>
          </a:p>
        </p:txBody>
      </p:sp>
      <p:sp>
        <p:nvSpPr>
          <p:cNvPr id="491" name="CustomShape 6"/>
          <p:cNvSpPr/>
          <p:nvPr/>
        </p:nvSpPr>
        <p:spPr>
          <a:xfrm>
            <a:off x="3382560" y="246924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E1</a:t>
            </a:r>
          </a:p>
        </p:txBody>
      </p:sp>
      <p:sp>
        <p:nvSpPr>
          <p:cNvPr id="492" name="CustomShape 7"/>
          <p:cNvSpPr/>
          <p:nvPr/>
        </p:nvSpPr>
        <p:spPr>
          <a:xfrm>
            <a:off x="3308040" y="493776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E3</a:t>
            </a:r>
          </a:p>
        </p:txBody>
      </p:sp>
      <p:sp>
        <p:nvSpPr>
          <p:cNvPr id="493" name="CustomShape 8"/>
          <p:cNvSpPr/>
          <p:nvPr/>
        </p:nvSpPr>
        <p:spPr>
          <a:xfrm>
            <a:off x="9781200" y="320040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P1</a:t>
            </a:r>
          </a:p>
        </p:txBody>
      </p:sp>
      <p:sp>
        <p:nvSpPr>
          <p:cNvPr id="494" name="CustomShape 9"/>
          <p:cNvSpPr/>
          <p:nvPr/>
        </p:nvSpPr>
        <p:spPr>
          <a:xfrm>
            <a:off x="9781200" y="484632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P2</a:t>
            </a:r>
          </a:p>
        </p:txBody>
      </p:sp>
      <p:sp>
        <p:nvSpPr>
          <p:cNvPr id="495" name="CustomShape 10"/>
          <p:cNvSpPr/>
          <p:nvPr/>
        </p:nvSpPr>
        <p:spPr>
          <a:xfrm>
            <a:off x="5680440" y="3544200"/>
            <a:ext cx="60696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6" name="CustomShape 11"/>
          <p:cNvSpPr/>
          <p:nvPr/>
        </p:nvSpPr>
        <p:spPr>
          <a:xfrm>
            <a:off x="365400" y="3291840"/>
            <a:ext cx="1371240" cy="82296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  <a:p>
            <a:pPr algn="ctr"/>
            <a:r>
              <a:rPr lang="en-US" sz="1800" b="0" strike="noStrike" spc="-1">
                <a:latin typeface="Arial"/>
              </a:rPr>
              <a:t>Application</a:t>
            </a:r>
          </a:p>
          <a:p>
            <a:pPr algn="ctr"/>
            <a:r>
              <a:rPr lang="en-US" sz="1800" b="0" strike="noStrike" spc="-1">
                <a:latin typeface="Arial"/>
              </a:rPr>
              <a:t>SDK</a:t>
            </a:r>
          </a:p>
        </p:txBody>
      </p:sp>
      <p:sp>
        <p:nvSpPr>
          <p:cNvPr id="497" name="CustomShape 12"/>
          <p:cNvSpPr/>
          <p:nvPr/>
        </p:nvSpPr>
        <p:spPr>
          <a:xfrm>
            <a:off x="5680440" y="4641480"/>
            <a:ext cx="60696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8" name="CustomShape 13"/>
          <p:cNvSpPr/>
          <p:nvPr/>
        </p:nvSpPr>
        <p:spPr>
          <a:xfrm>
            <a:off x="7500240" y="4641480"/>
            <a:ext cx="60660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9" name="CustomShape 14"/>
          <p:cNvSpPr/>
          <p:nvPr/>
        </p:nvSpPr>
        <p:spPr>
          <a:xfrm>
            <a:off x="7500240" y="3544200"/>
            <a:ext cx="60660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500" name="TextShape 15"/>
          <p:cNvSpPr txBox="1"/>
          <p:nvPr/>
        </p:nvSpPr>
        <p:spPr>
          <a:xfrm>
            <a:off x="9141480" y="2143800"/>
            <a:ext cx="1922760" cy="381852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pPr algn="ctr"/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Committing</a:t>
            </a: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501" name="TextShape 16"/>
          <p:cNvSpPr txBox="1"/>
          <p:nvPr/>
        </p:nvSpPr>
        <p:spPr>
          <a:xfrm>
            <a:off x="2742120" y="2103120"/>
            <a:ext cx="1919880" cy="399888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Endorsing</a:t>
            </a:r>
          </a:p>
        </p:txBody>
      </p:sp>
      <p:sp>
        <p:nvSpPr>
          <p:cNvPr id="502" name="TextShape 17"/>
          <p:cNvSpPr txBox="1"/>
          <p:nvPr/>
        </p:nvSpPr>
        <p:spPr>
          <a:xfrm>
            <a:off x="5393520" y="2926080"/>
            <a:ext cx="3016800" cy="255708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pPr algn="ctr"/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Ordering</a:t>
            </a:r>
          </a:p>
        </p:txBody>
      </p:sp>
      <p:grpSp>
        <p:nvGrpSpPr>
          <p:cNvPr id="503" name="Group 18"/>
          <p:cNvGrpSpPr/>
          <p:nvPr/>
        </p:nvGrpSpPr>
        <p:grpSpPr>
          <a:xfrm>
            <a:off x="3290760" y="5486400"/>
            <a:ext cx="565920" cy="182880"/>
            <a:chOff x="3290760" y="5486400"/>
            <a:chExt cx="565920" cy="182880"/>
          </a:xfrm>
        </p:grpSpPr>
        <p:sp>
          <p:nvSpPr>
            <p:cNvPr id="504" name="CustomShape 19"/>
            <p:cNvSpPr/>
            <p:nvPr/>
          </p:nvSpPr>
          <p:spPr>
            <a:xfrm>
              <a:off x="329076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20"/>
            <p:cNvSpPr/>
            <p:nvPr/>
          </p:nvSpPr>
          <p:spPr>
            <a:xfrm>
              <a:off x="343224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21"/>
            <p:cNvSpPr/>
            <p:nvPr/>
          </p:nvSpPr>
          <p:spPr>
            <a:xfrm>
              <a:off x="357372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22"/>
            <p:cNvSpPr/>
            <p:nvPr/>
          </p:nvSpPr>
          <p:spPr>
            <a:xfrm>
              <a:off x="371520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8" name="Group 23"/>
          <p:cNvGrpSpPr/>
          <p:nvPr/>
        </p:nvGrpSpPr>
        <p:grpSpPr>
          <a:xfrm>
            <a:off x="3364920" y="4297680"/>
            <a:ext cx="565920" cy="182880"/>
            <a:chOff x="3364920" y="4297680"/>
            <a:chExt cx="565920" cy="182880"/>
          </a:xfrm>
        </p:grpSpPr>
        <p:sp>
          <p:nvSpPr>
            <p:cNvPr id="509" name="CustomShape 24"/>
            <p:cNvSpPr/>
            <p:nvPr/>
          </p:nvSpPr>
          <p:spPr>
            <a:xfrm>
              <a:off x="336492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25"/>
            <p:cNvSpPr/>
            <p:nvPr/>
          </p:nvSpPr>
          <p:spPr>
            <a:xfrm>
              <a:off x="350640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26"/>
            <p:cNvSpPr/>
            <p:nvPr/>
          </p:nvSpPr>
          <p:spPr>
            <a:xfrm>
              <a:off x="364788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27"/>
            <p:cNvSpPr/>
            <p:nvPr/>
          </p:nvSpPr>
          <p:spPr>
            <a:xfrm>
              <a:off x="378936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3" name="Group 28"/>
          <p:cNvGrpSpPr/>
          <p:nvPr/>
        </p:nvGrpSpPr>
        <p:grpSpPr>
          <a:xfrm>
            <a:off x="3365280" y="3017880"/>
            <a:ext cx="565920" cy="182880"/>
            <a:chOff x="3365280" y="3017880"/>
            <a:chExt cx="565920" cy="182880"/>
          </a:xfrm>
        </p:grpSpPr>
        <p:sp>
          <p:nvSpPr>
            <p:cNvPr id="514" name="CustomShape 29"/>
            <p:cNvSpPr/>
            <p:nvPr/>
          </p:nvSpPr>
          <p:spPr>
            <a:xfrm>
              <a:off x="336528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30"/>
            <p:cNvSpPr/>
            <p:nvPr/>
          </p:nvSpPr>
          <p:spPr>
            <a:xfrm>
              <a:off x="350676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31"/>
            <p:cNvSpPr/>
            <p:nvPr/>
          </p:nvSpPr>
          <p:spPr>
            <a:xfrm>
              <a:off x="364824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32"/>
            <p:cNvSpPr/>
            <p:nvPr/>
          </p:nvSpPr>
          <p:spPr>
            <a:xfrm>
              <a:off x="378972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8" name="Group 33"/>
          <p:cNvGrpSpPr/>
          <p:nvPr/>
        </p:nvGrpSpPr>
        <p:grpSpPr>
          <a:xfrm>
            <a:off x="9763920" y="5394960"/>
            <a:ext cx="565920" cy="182880"/>
            <a:chOff x="9763920" y="5394960"/>
            <a:chExt cx="565920" cy="182880"/>
          </a:xfrm>
        </p:grpSpPr>
        <p:sp>
          <p:nvSpPr>
            <p:cNvPr id="519" name="CustomShape 34"/>
            <p:cNvSpPr/>
            <p:nvPr/>
          </p:nvSpPr>
          <p:spPr>
            <a:xfrm>
              <a:off x="976392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35"/>
            <p:cNvSpPr/>
            <p:nvPr/>
          </p:nvSpPr>
          <p:spPr>
            <a:xfrm>
              <a:off x="990540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36"/>
            <p:cNvSpPr/>
            <p:nvPr/>
          </p:nvSpPr>
          <p:spPr>
            <a:xfrm>
              <a:off x="1004688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37"/>
            <p:cNvSpPr/>
            <p:nvPr/>
          </p:nvSpPr>
          <p:spPr>
            <a:xfrm>
              <a:off x="1018836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3" name="Group 38"/>
          <p:cNvGrpSpPr/>
          <p:nvPr/>
        </p:nvGrpSpPr>
        <p:grpSpPr>
          <a:xfrm>
            <a:off x="9763920" y="3749040"/>
            <a:ext cx="565920" cy="182880"/>
            <a:chOff x="9763920" y="3749040"/>
            <a:chExt cx="565920" cy="182880"/>
          </a:xfrm>
        </p:grpSpPr>
        <p:sp>
          <p:nvSpPr>
            <p:cNvPr id="524" name="CustomShape 39"/>
            <p:cNvSpPr/>
            <p:nvPr/>
          </p:nvSpPr>
          <p:spPr>
            <a:xfrm>
              <a:off x="976392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40"/>
            <p:cNvSpPr/>
            <p:nvPr/>
          </p:nvSpPr>
          <p:spPr>
            <a:xfrm>
              <a:off x="990540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41"/>
            <p:cNvSpPr/>
            <p:nvPr/>
          </p:nvSpPr>
          <p:spPr>
            <a:xfrm>
              <a:off x="1004688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42"/>
            <p:cNvSpPr/>
            <p:nvPr/>
          </p:nvSpPr>
          <p:spPr>
            <a:xfrm>
              <a:off x="1018836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8" name="Line 43"/>
          <p:cNvSpPr/>
          <p:nvPr/>
        </p:nvSpPr>
        <p:spPr>
          <a:xfrm>
            <a:off x="6287400" y="3818520"/>
            <a:ext cx="1212840" cy="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Line 44"/>
          <p:cNvSpPr/>
          <p:nvPr/>
        </p:nvSpPr>
        <p:spPr>
          <a:xfrm>
            <a:off x="6033240" y="4092840"/>
            <a:ext cx="0" cy="54864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Line 45"/>
          <p:cNvSpPr/>
          <p:nvPr/>
        </p:nvSpPr>
        <p:spPr>
          <a:xfrm>
            <a:off x="6287400" y="4915800"/>
            <a:ext cx="1212840" cy="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Line 46"/>
          <p:cNvSpPr/>
          <p:nvPr/>
        </p:nvSpPr>
        <p:spPr>
          <a:xfrm>
            <a:off x="7861680" y="4092840"/>
            <a:ext cx="0" cy="54864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47"/>
          <p:cNvSpPr/>
          <p:nvPr/>
        </p:nvSpPr>
        <p:spPr>
          <a:xfrm flipV="1">
            <a:off x="6287400" y="3818520"/>
            <a:ext cx="1212840" cy="109728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48"/>
          <p:cNvSpPr/>
          <p:nvPr/>
        </p:nvSpPr>
        <p:spPr>
          <a:xfrm>
            <a:off x="6287400" y="3818520"/>
            <a:ext cx="1212840" cy="109728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49"/>
          <p:cNvSpPr/>
          <p:nvPr/>
        </p:nvSpPr>
        <p:spPr>
          <a:xfrm flipV="1">
            <a:off x="1736640" y="2743200"/>
            <a:ext cx="1645560" cy="100584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50"/>
          <p:cNvSpPr/>
          <p:nvPr/>
        </p:nvSpPr>
        <p:spPr>
          <a:xfrm>
            <a:off x="1736640" y="3749040"/>
            <a:ext cx="1628280" cy="27432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Line 51"/>
          <p:cNvSpPr/>
          <p:nvPr/>
        </p:nvSpPr>
        <p:spPr>
          <a:xfrm>
            <a:off x="1736640" y="3749040"/>
            <a:ext cx="1571400" cy="146304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37" name="Line 52"/>
          <p:cNvCxnSpPr>
            <a:cxnSpLocks/>
            <a:stCxn id="496" idx="0"/>
            <a:endCxn id="502" idx="0"/>
          </p:cNvCxnSpPr>
          <p:nvPr/>
        </p:nvCxnSpPr>
        <p:spPr>
          <a:xfrm rot="5400000" flipH="1" flipV="1">
            <a:off x="3793590" y="183510"/>
            <a:ext cx="365760" cy="5850900"/>
          </a:xfrm>
          <a:prstGeom prst="bentConnector3">
            <a:avLst>
              <a:gd name="adj1" fmla="val 440561"/>
            </a:avLst>
          </a:prstGeom>
          <a:ln w="18360">
            <a:solidFill>
              <a:srgbClr val="FFFFFF"/>
            </a:solidFill>
            <a:round/>
            <a:tailEnd type="triangle" w="med" len="med"/>
          </a:ln>
        </p:spPr>
      </p:cxnSp>
      <p:sp>
        <p:nvSpPr>
          <p:cNvPr id="538" name="Line 53"/>
          <p:cNvSpPr/>
          <p:nvPr/>
        </p:nvSpPr>
        <p:spPr>
          <a:xfrm flipH="1" flipV="1">
            <a:off x="3931200" y="2743200"/>
            <a:ext cx="1462320" cy="137160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54"/>
          <p:cNvSpPr/>
          <p:nvPr/>
        </p:nvSpPr>
        <p:spPr>
          <a:xfrm flipH="1" flipV="1">
            <a:off x="3931200" y="4023360"/>
            <a:ext cx="1462320" cy="9144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5"/>
          <p:cNvSpPr/>
          <p:nvPr/>
        </p:nvSpPr>
        <p:spPr>
          <a:xfrm flipH="1">
            <a:off x="3856680" y="4114800"/>
            <a:ext cx="1536840" cy="109728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Line 56"/>
          <p:cNvSpPr/>
          <p:nvPr/>
        </p:nvSpPr>
        <p:spPr>
          <a:xfrm flipV="1">
            <a:off x="8409960" y="3474720"/>
            <a:ext cx="1371240" cy="73152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Line 57"/>
          <p:cNvSpPr/>
          <p:nvPr/>
        </p:nvSpPr>
        <p:spPr>
          <a:xfrm>
            <a:off x="8409960" y="4206240"/>
            <a:ext cx="1371240" cy="91440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3" name="Group 58"/>
          <p:cNvGrpSpPr/>
          <p:nvPr/>
        </p:nvGrpSpPr>
        <p:grpSpPr>
          <a:xfrm>
            <a:off x="3290760" y="5669640"/>
            <a:ext cx="565920" cy="182880"/>
            <a:chOff x="3290760" y="5669640"/>
            <a:chExt cx="565920" cy="182880"/>
          </a:xfrm>
        </p:grpSpPr>
        <p:sp>
          <p:nvSpPr>
            <p:cNvPr id="544" name="CustomShape 59"/>
            <p:cNvSpPr/>
            <p:nvPr/>
          </p:nvSpPr>
          <p:spPr>
            <a:xfrm>
              <a:off x="329076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60"/>
            <p:cNvSpPr/>
            <p:nvPr/>
          </p:nvSpPr>
          <p:spPr>
            <a:xfrm>
              <a:off x="343224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61"/>
            <p:cNvSpPr/>
            <p:nvPr/>
          </p:nvSpPr>
          <p:spPr>
            <a:xfrm>
              <a:off x="357372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62"/>
            <p:cNvSpPr/>
            <p:nvPr/>
          </p:nvSpPr>
          <p:spPr>
            <a:xfrm>
              <a:off x="371520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8" name="Group 63"/>
          <p:cNvGrpSpPr/>
          <p:nvPr/>
        </p:nvGrpSpPr>
        <p:grpSpPr>
          <a:xfrm>
            <a:off x="9781200" y="5577840"/>
            <a:ext cx="565920" cy="182880"/>
            <a:chOff x="9781200" y="5577840"/>
            <a:chExt cx="565920" cy="182880"/>
          </a:xfrm>
        </p:grpSpPr>
        <p:sp>
          <p:nvSpPr>
            <p:cNvPr id="549" name="CustomShape 64"/>
            <p:cNvSpPr/>
            <p:nvPr/>
          </p:nvSpPr>
          <p:spPr>
            <a:xfrm>
              <a:off x="978120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65"/>
            <p:cNvSpPr/>
            <p:nvPr/>
          </p:nvSpPr>
          <p:spPr>
            <a:xfrm>
              <a:off x="992268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66"/>
            <p:cNvSpPr/>
            <p:nvPr/>
          </p:nvSpPr>
          <p:spPr>
            <a:xfrm>
              <a:off x="1006416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67"/>
            <p:cNvSpPr/>
            <p:nvPr/>
          </p:nvSpPr>
          <p:spPr>
            <a:xfrm>
              <a:off x="1020564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0" name="TextShape 2">
            <a:extLst>
              <a:ext uri="{FF2B5EF4-FFF2-40B4-BE49-F238E27FC236}">
                <a16:creationId xmlns:a16="http://schemas.microsoft.com/office/drawing/2014/main" id="{39F44A0B-3D67-4397-869C-ABCB37C59B6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182880" y="365040"/>
            <a:ext cx="111668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D4.the blockchain (ledger) can guarantee </a:t>
            </a: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privacy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1188720" y="2194560"/>
            <a:ext cx="3566160" cy="11887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>
                <a:latin typeface="Arial"/>
              </a:rPr>
              <a:t>The Certificate</a:t>
            </a:r>
          </a:p>
          <a:p>
            <a:pPr algn="ctr"/>
            <a:r>
              <a:rPr lang="en-US" sz="3200" b="0" strike="noStrike" spc="-1">
                <a:latin typeface="Arial"/>
              </a:rPr>
              <a:t> is public</a:t>
            </a:r>
          </a:p>
        </p:txBody>
      </p:sp>
      <p:sp>
        <p:nvSpPr>
          <p:cNvPr id="556" name="CustomShape 3"/>
          <p:cNvSpPr/>
          <p:nvPr/>
        </p:nvSpPr>
        <p:spPr>
          <a:xfrm>
            <a:off x="6583680" y="2194560"/>
            <a:ext cx="4297680" cy="11887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>
                <a:latin typeface="Arial"/>
              </a:rPr>
              <a:t>The Certificate contains</a:t>
            </a:r>
          </a:p>
          <a:p>
            <a:pPr algn="ctr"/>
            <a:r>
              <a:rPr lang="en-US" sz="3200" b="0" strike="noStrike" spc="-1">
                <a:latin typeface="Arial"/>
              </a:rPr>
              <a:t> personal data</a:t>
            </a:r>
          </a:p>
        </p:txBody>
      </p:sp>
      <p:sp>
        <p:nvSpPr>
          <p:cNvPr id="557" name="CustomShape 4"/>
          <p:cNvSpPr/>
          <p:nvPr/>
        </p:nvSpPr>
        <p:spPr>
          <a:xfrm>
            <a:off x="5029200" y="2834640"/>
            <a:ext cx="640080" cy="182880"/>
          </a:xfrm>
          <a:custGeom>
            <a:avLst/>
            <a:gdLst/>
            <a:ahLst/>
            <a:cxn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5"/>
          <p:cNvSpPr/>
          <p:nvPr/>
        </p:nvSpPr>
        <p:spPr>
          <a:xfrm>
            <a:off x="5760720" y="2834640"/>
            <a:ext cx="640080" cy="182880"/>
          </a:xfrm>
          <a:custGeom>
            <a:avLst/>
            <a:gdLst/>
            <a:ahLst/>
            <a:cxnLst/>
            <a:rect l="0" t="0" r="r" b="b"/>
            <a:pathLst>
              <a:path w="1780" h="510">
                <a:moveTo>
                  <a:pt x="1779" y="127"/>
                </a:moveTo>
                <a:lnTo>
                  <a:pt x="444" y="127"/>
                </a:lnTo>
                <a:lnTo>
                  <a:pt x="444" y="0"/>
                </a:lnTo>
                <a:lnTo>
                  <a:pt x="0" y="254"/>
                </a:lnTo>
                <a:lnTo>
                  <a:pt x="444" y="509"/>
                </a:lnTo>
                <a:lnTo>
                  <a:pt x="444" y="381"/>
                </a:lnTo>
                <a:lnTo>
                  <a:pt x="1779" y="381"/>
                </a:lnTo>
                <a:lnTo>
                  <a:pt x="1779" y="127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6"/>
          <p:cNvSpPr/>
          <p:nvPr/>
        </p:nvSpPr>
        <p:spPr>
          <a:xfrm>
            <a:off x="5638320" y="3105000"/>
            <a:ext cx="182880" cy="1188720"/>
          </a:xfrm>
          <a:custGeom>
            <a:avLst/>
            <a:gdLst/>
            <a:ahLst/>
            <a:cxnLst/>
            <a:rect l="0" t="0" r="r" b="b"/>
            <a:pathLst>
              <a:path w="510" h="3304">
                <a:moveTo>
                  <a:pt x="127" y="0"/>
                </a:moveTo>
                <a:lnTo>
                  <a:pt x="127" y="2477"/>
                </a:lnTo>
                <a:lnTo>
                  <a:pt x="0" y="2477"/>
                </a:lnTo>
                <a:lnTo>
                  <a:pt x="254" y="3303"/>
                </a:lnTo>
                <a:lnTo>
                  <a:pt x="509" y="2477"/>
                </a:lnTo>
                <a:lnTo>
                  <a:pt x="381" y="2477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7"/>
          <p:cNvSpPr/>
          <p:nvPr/>
        </p:nvSpPr>
        <p:spPr>
          <a:xfrm>
            <a:off x="3200400" y="4480560"/>
            <a:ext cx="5303520" cy="15544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1" name="Picture 560"/>
          <p:cNvPicPr/>
          <p:nvPr/>
        </p:nvPicPr>
        <p:blipFill>
          <a:blip r:embed="rId2"/>
          <a:stretch/>
        </p:blipFill>
        <p:spPr>
          <a:xfrm>
            <a:off x="3383280" y="4686120"/>
            <a:ext cx="822600" cy="1074600"/>
          </a:xfrm>
          <a:prstGeom prst="rect">
            <a:avLst/>
          </a:prstGeom>
          <a:ln>
            <a:noFill/>
          </a:ln>
        </p:spPr>
      </p:pic>
      <p:sp>
        <p:nvSpPr>
          <p:cNvPr id="562" name="TextShape 8"/>
          <p:cNvSpPr txBox="1"/>
          <p:nvPr/>
        </p:nvSpPr>
        <p:spPr>
          <a:xfrm>
            <a:off x="4389120" y="4480560"/>
            <a:ext cx="4023360" cy="164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How can the owner choose what to share with whom?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63" name="TextShape 9"/>
          <p:cNvSpPr txBox="1"/>
          <p:nvPr/>
        </p:nvSpPr>
        <p:spPr>
          <a:xfrm>
            <a:off x="1121976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D7F63A85-108F-4BB6-A4D9-D648CAA15C06}" type="slidenum">
              <a:rPr lang="en-US" sz="1800" b="0" strike="noStrike" spc="-1">
                <a:latin typeface="Arial"/>
              </a:rPr>
              <a:t>26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05B10BF7-A272-4234-8B82-518CEE58C5D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83772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D4.Private: Zero knowledge proofs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3922560" y="2289600"/>
            <a:ext cx="1945080" cy="2640600"/>
          </a:xfrm>
          <a:prstGeom prst="rect">
            <a:avLst/>
          </a:prstGeom>
          <a:solidFill>
            <a:srgbClr val="FFFFFF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"/>
          <p:cNvSpPr/>
          <p:nvPr/>
        </p:nvSpPr>
        <p:spPr>
          <a:xfrm>
            <a:off x="4133160" y="258912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4133160" y="3430800"/>
            <a:ext cx="1546200" cy="49860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score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68" name="CustomShape 5"/>
          <p:cNvSpPr/>
          <p:nvPr/>
        </p:nvSpPr>
        <p:spPr>
          <a:xfrm>
            <a:off x="4133160" y="4196880"/>
            <a:ext cx="1546200" cy="49860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Input_date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2638440" y="5358600"/>
            <a:ext cx="837000" cy="605520"/>
          </a:xfrm>
          <a:prstGeom prst="flowChartDelay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70" name="Graphic 19"/>
          <p:cNvPicPr/>
          <p:nvPr/>
        </p:nvPicPr>
        <p:blipFill>
          <a:blip r:embed="rId2"/>
          <a:stretch/>
        </p:blipFill>
        <p:spPr>
          <a:xfrm>
            <a:off x="823320" y="5120640"/>
            <a:ext cx="822960" cy="6400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71" name="CustomShape 7"/>
          <p:cNvSpPr/>
          <p:nvPr/>
        </p:nvSpPr>
        <p:spPr>
          <a:xfrm>
            <a:off x="4133160" y="5230800"/>
            <a:ext cx="1546200" cy="86112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Issuer signature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72" name="CustomShape 8"/>
          <p:cNvSpPr/>
          <p:nvPr/>
        </p:nvSpPr>
        <p:spPr>
          <a:xfrm>
            <a:off x="596880" y="5784840"/>
            <a:ext cx="1319760" cy="1004040"/>
          </a:xfrm>
          <a:prstGeom prst="rect">
            <a:avLst/>
          </a:prstGeom>
          <a:noFill/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Issuer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private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9"/>
          <p:cNvSpPr/>
          <p:nvPr/>
        </p:nvSpPr>
        <p:spPr>
          <a:xfrm>
            <a:off x="653760" y="4937760"/>
            <a:ext cx="1212480" cy="1554120"/>
          </a:xfrm>
          <a:prstGeom prst="rec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0"/>
          <p:cNvSpPr/>
          <p:nvPr/>
        </p:nvSpPr>
        <p:spPr>
          <a:xfrm flipV="1">
            <a:off x="1867320" y="5784840"/>
            <a:ext cx="770400" cy="278640"/>
          </a:xfrm>
          <a:prstGeom prst="bentConnector3">
            <a:avLst>
              <a:gd name="adj1" fmla="val 71877"/>
            </a:avLst>
          </a:pr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1"/>
          <p:cNvSpPr/>
          <p:nvPr/>
        </p:nvSpPr>
        <p:spPr>
          <a:xfrm rot="10800000" flipV="1">
            <a:off x="2670300" y="3727279"/>
            <a:ext cx="1237500" cy="1864762"/>
          </a:xfrm>
          <a:prstGeom prst="bentConnector3">
            <a:avLst>
              <a:gd name="adj1" fmla="val 123115"/>
            </a:avLst>
          </a:pr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2"/>
          <p:cNvSpPr/>
          <p:nvPr/>
        </p:nvSpPr>
        <p:spPr>
          <a:xfrm>
            <a:off x="3476160" y="5661720"/>
            <a:ext cx="65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3"/>
          <p:cNvSpPr/>
          <p:nvPr/>
        </p:nvSpPr>
        <p:spPr>
          <a:xfrm>
            <a:off x="3616920" y="2005200"/>
            <a:ext cx="2657520" cy="4487040"/>
          </a:xfrm>
          <a:prstGeom prst="rec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4"/>
          <p:cNvSpPr/>
          <p:nvPr/>
        </p:nvSpPr>
        <p:spPr>
          <a:xfrm>
            <a:off x="6884280" y="3947040"/>
            <a:ext cx="837000" cy="605520"/>
          </a:xfrm>
          <a:prstGeom prst="flowChartDelay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6274800" y="42490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6"/>
          <p:cNvSpPr/>
          <p:nvPr/>
        </p:nvSpPr>
        <p:spPr>
          <a:xfrm flipV="1">
            <a:off x="7722360" y="4234320"/>
            <a:ext cx="87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7"/>
          <p:cNvSpPr/>
          <p:nvPr/>
        </p:nvSpPr>
        <p:spPr>
          <a:xfrm>
            <a:off x="8316000" y="2589120"/>
            <a:ext cx="2275560" cy="2767320"/>
          </a:xfrm>
          <a:prstGeom prst="flowChartDocumen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8"/>
          <p:cNvSpPr/>
          <p:nvPr/>
        </p:nvSpPr>
        <p:spPr>
          <a:xfrm>
            <a:off x="8595720" y="303624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3" name="CustomShape 19"/>
          <p:cNvSpPr/>
          <p:nvPr/>
        </p:nvSpPr>
        <p:spPr>
          <a:xfrm>
            <a:off x="8595720" y="394560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4" name="CustomShape 20"/>
          <p:cNvSpPr/>
          <p:nvPr/>
        </p:nvSpPr>
        <p:spPr>
          <a:xfrm>
            <a:off x="3497760" y="1464120"/>
            <a:ext cx="3360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Record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85" name="CustomShape 21"/>
          <p:cNvSpPr/>
          <p:nvPr/>
        </p:nvSpPr>
        <p:spPr>
          <a:xfrm>
            <a:off x="7785000" y="1914480"/>
            <a:ext cx="3919680" cy="516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Reference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BA062B75-22C9-4CD7-B8DB-8A987B08144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27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914400" y="2143080"/>
            <a:ext cx="10512000" cy="17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 b="0" strike="noStrike" spc="-1">
                <a:solidFill>
                  <a:schemeClr val="bg1"/>
                </a:solidFill>
                <a:latin typeface="Arial"/>
              </a:rPr>
              <a:t>The blockchain ledger is </a:t>
            </a:r>
            <a:br>
              <a:rPr>
                <a:solidFill>
                  <a:schemeClr val="bg1"/>
                </a:solidFill>
              </a:rPr>
            </a:br>
            <a:r>
              <a:rPr lang="en-US" sz="6000" b="1" strike="noStrike" spc="-1">
                <a:solidFill>
                  <a:schemeClr val="bg1"/>
                </a:solidFill>
                <a:latin typeface="Arial"/>
              </a:rPr>
              <a:t>autonomous</a:t>
            </a:r>
            <a:endParaRPr lang="en-US" sz="6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8CD7678-96B8-439B-A024-77FF019CF12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35120" y="4937760"/>
            <a:ext cx="9506160" cy="9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chemeClr val="bg1"/>
                </a:solidFill>
                <a:latin typeface="Calibri Light"/>
              </a:rPr>
              <a:t>Autonomous: Smart Contracts</a:t>
            </a:r>
            <a:endParaRPr lang="en-US" sz="4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918000" y="1005840"/>
            <a:ext cx="105120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TextShape 3"/>
          <p:cNvSpPr txBox="1"/>
          <p:nvPr/>
        </p:nvSpPr>
        <p:spPr>
          <a:xfrm>
            <a:off x="91440" y="5943600"/>
            <a:ext cx="1215828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Computer code on the blockchain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  <a:ea typeface="Arial"/>
              </a:rPr>
              <a:t>•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Business relationship 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  <a:ea typeface="Arial"/>
              </a:rPr>
              <a:t>•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Automatic execution</a:t>
            </a:r>
            <a:endParaRPr lang="en-US" sz="2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2566440" y="1650600"/>
            <a:ext cx="1736640" cy="1733040"/>
          </a:xfrm>
          <a:prstGeom prst="flowChartDecision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Certified?</a:t>
            </a:r>
          </a:p>
        </p:txBody>
      </p:sp>
      <p:sp>
        <p:nvSpPr>
          <p:cNvPr id="593" name="CustomShape 5"/>
          <p:cNvSpPr/>
          <p:nvPr/>
        </p:nvSpPr>
        <p:spPr>
          <a:xfrm>
            <a:off x="7004288" y="1650598"/>
            <a:ext cx="1736625" cy="1783079"/>
          </a:xfrm>
          <a:prstGeom prst="flowChartDecision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Passed?</a:t>
            </a:r>
          </a:p>
        </p:txBody>
      </p:sp>
      <p:sp>
        <p:nvSpPr>
          <p:cNvPr id="594" name="CustomShape 6"/>
          <p:cNvSpPr/>
          <p:nvPr/>
        </p:nvSpPr>
        <p:spPr>
          <a:xfrm>
            <a:off x="98280" y="2059920"/>
            <a:ext cx="1919520" cy="777240"/>
          </a:xfrm>
          <a:prstGeom prst="flowChartInputOutput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Employee</a:t>
            </a:r>
          </a:p>
        </p:txBody>
      </p:sp>
      <p:sp>
        <p:nvSpPr>
          <p:cNvPr id="595" name="CustomShape 7"/>
          <p:cNvSpPr/>
          <p:nvPr/>
        </p:nvSpPr>
        <p:spPr>
          <a:xfrm>
            <a:off x="5034600" y="1888919"/>
            <a:ext cx="1553760" cy="1135799"/>
          </a:xfrm>
          <a:prstGeom prst="flowChart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Training 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and Quiz</a:t>
            </a:r>
          </a:p>
        </p:txBody>
      </p:sp>
      <p:sp>
        <p:nvSpPr>
          <p:cNvPr id="596" name="CustomShape 8"/>
          <p:cNvSpPr/>
          <p:nvPr/>
        </p:nvSpPr>
        <p:spPr>
          <a:xfrm>
            <a:off x="9360153" y="1976400"/>
            <a:ext cx="1910672" cy="1096740"/>
          </a:xfrm>
          <a:prstGeom prst="flowChart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Record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Certification</a:t>
            </a:r>
          </a:p>
        </p:txBody>
      </p:sp>
      <p:sp>
        <p:nvSpPr>
          <p:cNvPr id="597" name="CustomShape 9"/>
          <p:cNvSpPr/>
          <p:nvPr/>
        </p:nvSpPr>
        <p:spPr>
          <a:xfrm>
            <a:off x="2224585" y="3893400"/>
            <a:ext cx="2169935" cy="914400"/>
          </a:xfrm>
          <a:prstGeom prst="flowChartProcess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Grant Building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 Access</a:t>
            </a:r>
          </a:p>
        </p:txBody>
      </p:sp>
      <p:sp>
        <p:nvSpPr>
          <p:cNvPr id="598" name="TextShape 10"/>
          <p:cNvSpPr txBox="1"/>
          <p:nvPr/>
        </p:nvSpPr>
        <p:spPr>
          <a:xfrm>
            <a:off x="98280" y="365760"/>
            <a:ext cx="1188036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D5.Employer grants building access if employee has a health and safety certification</a:t>
            </a:r>
          </a:p>
        </p:txBody>
      </p:sp>
      <p:sp>
        <p:nvSpPr>
          <p:cNvPr id="599" name="Line 11"/>
          <p:cNvSpPr/>
          <p:nvPr/>
        </p:nvSpPr>
        <p:spPr>
          <a:xfrm flipV="1">
            <a:off x="1857510" y="2517120"/>
            <a:ext cx="640080" cy="153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12"/>
          <p:cNvSpPr/>
          <p:nvPr/>
        </p:nvSpPr>
        <p:spPr>
          <a:xfrm>
            <a:off x="4303080" y="2521800"/>
            <a:ext cx="731520" cy="106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Line 13"/>
          <p:cNvSpPr/>
          <p:nvPr/>
        </p:nvSpPr>
        <p:spPr>
          <a:xfrm>
            <a:off x="6588360" y="2521800"/>
            <a:ext cx="366120" cy="106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Line 14"/>
          <p:cNvSpPr/>
          <p:nvPr/>
        </p:nvSpPr>
        <p:spPr>
          <a:xfrm flipV="1">
            <a:off x="8738280" y="2532420"/>
            <a:ext cx="551288" cy="9717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03" name="Line 15"/>
          <p:cNvCxnSpPr>
            <a:cxnSpLocks/>
            <a:stCxn id="596" idx="0"/>
            <a:endCxn id="592" idx="0"/>
          </p:cNvCxnSpPr>
          <p:nvPr/>
        </p:nvCxnSpPr>
        <p:spPr>
          <a:xfrm rot="16200000" flipV="1">
            <a:off x="6712225" y="-1626865"/>
            <a:ext cx="325800" cy="6880729"/>
          </a:xfrm>
          <a:prstGeom prst="bentConnector3">
            <a:avLst>
              <a:gd name="adj1" fmla="val 170166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604" name="Line 16"/>
          <p:cNvCxnSpPr>
            <a:cxnSpLocks/>
            <a:stCxn id="593" idx="2"/>
            <a:endCxn id="595" idx="2"/>
          </p:cNvCxnSpPr>
          <p:nvPr/>
        </p:nvCxnSpPr>
        <p:spPr>
          <a:xfrm rot="5400000" flipH="1">
            <a:off x="6637561" y="2198638"/>
            <a:ext cx="408959" cy="2061121"/>
          </a:xfrm>
          <a:prstGeom prst="bentConnector3">
            <a:avLst>
              <a:gd name="adj1" fmla="val -162688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sp>
        <p:nvSpPr>
          <p:cNvPr id="605" name="Line 17"/>
          <p:cNvSpPr/>
          <p:nvPr/>
        </p:nvSpPr>
        <p:spPr>
          <a:xfrm>
            <a:off x="3434760" y="3383640"/>
            <a:ext cx="0" cy="5097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TextShape 18"/>
          <p:cNvSpPr txBox="1"/>
          <p:nvPr/>
        </p:nvSpPr>
        <p:spPr>
          <a:xfrm>
            <a:off x="8627881" y="2072759"/>
            <a:ext cx="63792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607" name="TextShape 19"/>
          <p:cNvSpPr txBox="1"/>
          <p:nvPr/>
        </p:nvSpPr>
        <p:spPr>
          <a:xfrm>
            <a:off x="3664440" y="3275640"/>
            <a:ext cx="63792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608" name="TextShape 20"/>
          <p:cNvSpPr txBox="1"/>
          <p:nvPr/>
        </p:nvSpPr>
        <p:spPr>
          <a:xfrm>
            <a:off x="7984440" y="3541140"/>
            <a:ext cx="52380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NO</a:t>
            </a:r>
          </a:p>
        </p:txBody>
      </p:sp>
      <p:sp>
        <p:nvSpPr>
          <p:cNvPr id="609" name="TextShape 21"/>
          <p:cNvSpPr txBox="1"/>
          <p:nvPr/>
        </p:nvSpPr>
        <p:spPr>
          <a:xfrm>
            <a:off x="4237920" y="2086920"/>
            <a:ext cx="52380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NO</a:t>
            </a: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158C5970-85EE-4384-8D89-B3DFD39D953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48640" y="1510818"/>
            <a:ext cx="5486400" cy="44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A. The problem with Safety Certification Quiz Application</a:t>
            </a:r>
          </a:p>
          <a:p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B. What is a blockchain?</a:t>
            </a:r>
          </a:p>
          <a:p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C. Blockchain Terminology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C1. Assets and Identities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C2. Transactions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C3. Digital Signatures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C4. Cryptography Hashes 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921449" y="1257018"/>
            <a:ext cx="4572000" cy="470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  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D. The Basic Building Blocks of A Blockchain Solution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D1. Immutable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D2. Trustless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D3. Secure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D4. Private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D5. Autonomous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E. Summary </a:t>
            </a:r>
          </a:p>
          <a:p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548640" y="388154"/>
            <a:ext cx="2597642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914400" y="2332440"/>
            <a:ext cx="1051200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Don’t we already run computer code with business logic and automation?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DE53FBB7-EC30-4E0B-AF10-7EE4CA2EB10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8">
            <a:extLst>
              <a:ext uri="{FF2B5EF4-FFF2-40B4-BE49-F238E27FC236}">
                <a16:creationId xmlns:a16="http://schemas.microsoft.com/office/drawing/2014/main" id="{3CDA011F-6599-4163-9C08-17BB1ACE2DE4}"/>
              </a:ext>
            </a:extLst>
          </p:cNvPr>
          <p:cNvSpPr/>
          <p:nvPr/>
        </p:nvSpPr>
        <p:spPr>
          <a:xfrm>
            <a:off x="7923240" y="521207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1"/>
          <p:cNvSpPr txBox="1"/>
          <p:nvPr/>
        </p:nvSpPr>
        <p:spPr>
          <a:xfrm>
            <a:off x="837720" y="365040"/>
            <a:ext cx="10512000" cy="64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D5.Autonomous – Smart Contracts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673225" y="3017519"/>
            <a:ext cx="2258695" cy="3123973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3"/>
          <p:cNvSpPr/>
          <p:nvPr/>
        </p:nvSpPr>
        <p:spPr>
          <a:xfrm>
            <a:off x="2012682" y="2189850"/>
            <a:ext cx="1554480" cy="457200"/>
          </a:xfrm>
          <a:custGeom>
            <a:avLst/>
            <a:gdLst/>
            <a:ahLst/>
            <a:cxnLst/>
            <a:rect l="0" t="0" r="r" b="b"/>
            <a:pathLst>
              <a:path w="4320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107" y="1271"/>
                </a:lnTo>
                <a:cubicBezTo>
                  <a:pt x="4213" y="1271"/>
                  <a:pt x="4319" y="1165"/>
                  <a:pt x="4319" y="1059"/>
                </a:cubicBezTo>
                <a:lnTo>
                  <a:pt x="4319" y="211"/>
                </a:lnTo>
                <a:cubicBezTo>
                  <a:pt x="4319" y="105"/>
                  <a:pt x="4213" y="0"/>
                  <a:pt x="4107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Client API</a:t>
            </a:r>
          </a:p>
        </p:txBody>
      </p:sp>
      <p:sp>
        <p:nvSpPr>
          <p:cNvPr id="615" name="CustomShape 4"/>
          <p:cNvSpPr/>
          <p:nvPr/>
        </p:nvSpPr>
        <p:spPr>
          <a:xfrm>
            <a:off x="1831849" y="5029199"/>
            <a:ext cx="1916146" cy="1005839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Data</a:t>
            </a:r>
          </a:p>
          <a:p>
            <a:pPr algn="ctr"/>
            <a:r>
              <a:rPr lang="en-US" sz="2400" b="1" strike="noStrike" spc="-1">
                <a:latin typeface="Arial"/>
              </a:rPr>
              <a:t>Storage</a:t>
            </a:r>
          </a:p>
        </p:txBody>
      </p:sp>
      <p:sp>
        <p:nvSpPr>
          <p:cNvPr id="616" name="CustomShape 5"/>
          <p:cNvSpPr/>
          <p:nvPr/>
        </p:nvSpPr>
        <p:spPr>
          <a:xfrm>
            <a:off x="1924334" y="3474720"/>
            <a:ext cx="1824706" cy="346320"/>
          </a:xfrm>
          <a:prstGeom prst="flowChartTerminator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Identity</a:t>
            </a:r>
          </a:p>
        </p:txBody>
      </p:sp>
      <p:sp>
        <p:nvSpPr>
          <p:cNvPr id="617" name="CustomShape 6"/>
          <p:cNvSpPr/>
          <p:nvPr/>
        </p:nvSpPr>
        <p:spPr>
          <a:xfrm>
            <a:off x="1924334" y="3931920"/>
            <a:ext cx="1916146" cy="914400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Application</a:t>
            </a:r>
          </a:p>
        </p:txBody>
      </p:sp>
      <p:sp>
        <p:nvSpPr>
          <p:cNvPr id="618" name="TextShape 7"/>
          <p:cNvSpPr txBox="1"/>
          <p:nvPr/>
        </p:nvSpPr>
        <p:spPr>
          <a:xfrm>
            <a:off x="2272061" y="3011026"/>
            <a:ext cx="1295085" cy="4179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2400" b="1" strike="noStrike" spc="-1" dirty="0">
              <a:latin typeface="Arial"/>
            </a:endParaRPr>
          </a:p>
        </p:txBody>
      </p:sp>
      <p:sp>
        <p:nvSpPr>
          <p:cNvPr id="619" name="CustomShape 8"/>
          <p:cNvSpPr/>
          <p:nvPr/>
        </p:nvSpPr>
        <p:spPr>
          <a:xfrm>
            <a:off x="8595360" y="521207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9"/>
          <p:cNvSpPr/>
          <p:nvPr/>
        </p:nvSpPr>
        <p:spPr>
          <a:xfrm>
            <a:off x="9219600" y="5212438"/>
            <a:ext cx="67176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0"/>
          <p:cNvSpPr/>
          <p:nvPr/>
        </p:nvSpPr>
        <p:spPr>
          <a:xfrm>
            <a:off x="9843480" y="521243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1"/>
          <p:cNvSpPr/>
          <p:nvPr/>
        </p:nvSpPr>
        <p:spPr>
          <a:xfrm>
            <a:off x="8024884" y="3474719"/>
            <a:ext cx="2399276" cy="1554479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Smart </a:t>
            </a:r>
          </a:p>
          <a:p>
            <a:pPr algn="ctr"/>
            <a:r>
              <a:rPr lang="en-US" sz="2400" b="1" strike="noStrike" spc="-1">
                <a:latin typeface="Arial"/>
              </a:rPr>
              <a:t>Contracts</a:t>
            </a:r>
          </a:p>
        </p:txBody>
      </p:sp>
      <p:sp>
        <p:nvSpPr>
          <p:cNvPr id="623" name="CustomShape 12"/>
          <p:cNvSpPr/>
          <p:nvPr/>
        </p:nvSpPr>
        <p:spPr>
          <a:xfrm>
            <a:off x="8911988" y="2834639"/>
            <a:ext cx="1420731" cy="456839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3"/>
          <p:cNvSpPr/>
          <p:nvPr/>
        </p:nvSpPr>
        <p:spPr>
          <a:xfrm>
            <a:off x="8024884" y="2189850"/>
            <a:ext cx="2307836" cy="461910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Client API</a:t>
            </a:r>
          </a:p>
        </p:txBody>
      </p:sp>
      <p:sp>
        <p:nvSpPr>
          <p:cNvPr id="625" name="TextShape 14"/>
          <p:cNvSpPr txBox="1"/>
          <p:nvPr/>
        </p:nvSpPr>
        <p:spPr>
          <a:xfrm>
            <a:off x="9021054" y="2856600"/>
            <a:ext cx="1311665" cy="35352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2400" b="1" strike="noStrike" spc="-1" dirty="0">
              <a:latin typeface="Arial"/>
            </a:endParaRPr>
          </a:p>
        </p:txBody>
      </p:sp>
      <p:sp>
        <p:nvSpPr>
          <p:cNvPr id="626" name="Line 15"/>
          <p:cNvSpPr/>
          <p:nvPr/>
        </p:nvSpPr>
        <p:spPr>
          <a:xfrm flipH="1">
            <a:off x="2783097" y="2664707"/>
            <a:ext cx="0" cy="3463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16"/>
          <p:cNvSpPr/>
          <p:nvPr/>
        </p:nvSpPr>
        <p:spPr>
          <a:xfrm>
            <a:off x="9601200" y="3188160"/>
            <a:ext cx="0" cy="2865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17"/>
          <p:cNvSpPr/>
          <p:nvPr/>
        </p:nvSpPr>
        <p:spPr>
          <a:xfrm>
            <a:off x="8778240" y="2651760"/>
            <a:ext cx="0" cy="8229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18"/>
          <p:cNvSpPr/>
          <p:nvPr/>
        </p:nvSpPr>
        <p:spPr>
          <a:xfrm>
            <a:off x="9509760" y="2651760"/>
            <a:ext cx="0" cy="1929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TextShape 19"/>
          <p:cNvSpPr txBox="1"/>
          <p:nvPr/>
        </p:nvSpPr>
        <p:spPr>
          <a:xfrm>
            <a:off x="8247343" y="5211718"/>
            <a:ext cx="2129050" cy="6022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Blockchain Network</a:t>
            </a:r>
            <a:endParaRPr lang="en-US" sz="2400" b="1" strike="noStrike" spc="-1">
              <a:latin typeface="Arial"/>
            </a:endParaRPr>
          </a:p>
        </p:txBody>
      </p:sp>
      <p:sp>
        <p:nvSpPr>
          <p:cNvPr id="631" name="TextShape 20"/>
          <p:cNvSpPr txBox="1"/>
          <p:nvPr/>
        </p:nvSpPr>
        <p:spPr>
          <a:xfrm>
            <a:off x="8321040" y="1378800"/>
            <a:ext cx="21945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Blockchain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2" name="TextShape 21"/>
          <p:cNvSpPr txBox="1"/>
          <p:nvPr/>
        </p:nvSpPr>
        <p:spPr>
          <a:xfrm>
            <a:off x="2103120" y="1463040"/>
            <a:ext cx="21945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Traditional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3" name="TextShape 22"/>
          <p:cNvSpPr txBox="1"/>
          <p:nvPr/>
        </p:nvSpPr>
        <p:spPr>
          <a:xfrm>
            <a:off x="11064240" y="2937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03D4FD3-066E-4413-9978-CE9913C74580}" type="slidenum">
              <a:rPr lang="en-US" sz="1800" b="0" strike="noStrike" spc="-1">
                <a:latin typeface="Arial"/>
              </a:rPr>
              <a:t>31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92C70CD7-3B41-4D73-B620-ED8D23410BE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Picture 633"/>
          <p:cNvPicPr/>
          <p:nvPr/>
        </p:nvPicPr>
        <p:blipFill>
          <a:blip r:embed="rId2"/>
          <a:stretch/>
        </p:blipFill>
        <p:spPr>
          <a:xfrm>
            <a:off x="7040880" y="3749040"/>
            <a:ext cx="4108320" cy="2651760"/>
          </a:xfrm>
          <a:prstGeom prst="rect">
            <a:avLst/>
          </a:prstGeom>
          <a:ln>
            <a:noFill/>
          </a:ln>
        </p:spPr>
      </p:pic>
      <p:pic>
        <p:nvPicPr>
          <p:cNvPr id="635" name="Picture 634"/>
          <p:cNvPicPr/>
          <p:nvPr/>
        </p:nvPicPr>
        <p:blipFill>
          <a:blip r:embed="rId3"/>
          <a:stretch/>
        </p:blipFill>
        <p:spPr>
          <a:xfrm>
            <a:off x="2011680" y="1371600"/>
            <a:ext cx="3054240" cy="822960"/>
          </a:xfrm>
          <a:prstGeom prst="rect">
            <a:avLst/>
          </a:prstGeom>
          <a:ln>
            <a:noFill/>
          </a:ln>
        </p:spPr>
      </p:pic>
      <p:pic>
        <p:nvPicPr>
          <p:cNvPr id="636" name="Picture 635"/>
          <p:cNvPicPr/>
          <p:nvPr/>
        </p:nvPicPr>
        <p:blipFill>
          <a:blip r:embed="rId4"/>
          <a:stretch/>
        </p:blipFill>
        <p:spPr>
          <a:xfrm>
            <a:off x="7463520" y="1079280"/>
            <a:ext cx="2196360" cy="1258920"/>
          </a:xfrm>
          <a:prstGeom prst="rect">
            <a:avLst/>
          </a:prstGeom>
          <a:ln>
            <a:noFill/>
          </a:ln>
        </p:spPr>
      </p:pic>
      <p:pic>
        <p:nvPicPr>
          <p:cNvPr id="637" name="Picture 636"/>
          <p:cNvPicPr/>
          <p:nvPr/>
        </p:nvPicPr>
        <p:blipFill>
          <a:blip r:embed="rId5"/>
          <a:stretch/>
        </p:blipFill>
        <p:spPr>
          <a:xfrm>
            <a:off x="4023360" y="4159800"/>
            <a:ext cx="1554480" cy="1692360"/>
          </a:xfrm>
          <a:prstGeom prst="rect">
            <a:avLst/>
          </a:prstGeom>
          <a:ln>
            <a:noFill/>
          </a:ln>
        </p:spPr>
      </p:pic>
      <p:pic>
        <p:nvPicPr>
          <p:cNvPr id="638" name="Picture 637"/>
          <p:cNvPicPr/>
          <p:nvPr/>
        </p:nvPicPr>
        <p:blipFill>
          <a:blip r:embed="rId6"/>
          <a:stretch/>
        </p:blipFill>
        <p:spPr>
          <a:xfrm>
            <a:off x="1188720" y="4374360"/>
            <a:ext cx="1294920" cy="1294920"/>
          </a:xfrm>
          <a:prstGeom prst="rect">
            <a:avLst/>
          </a:prstGeom>
          <a:ln>
            <a:noFill/>
          </a:ln>
        </p:spPr>
      </p:pic>
      <p:sp>
        <p:nvSpPr>
          <p:cNvPr id="639" name="Line 1"/>
          <p:cNvSpPr/>
          <p:nvPr/>
        </p:nvSpPr>
        <p:spPr>
          <a:xfrm>
            <a:off x="731520" y="3108960"/>
            <a:ext cx="10789920" cy="0"/>
          </a:xfrm>
          <a:prstGeom prst="line">
            <a:avLst/>
          </a:prstGeom>
          <a:ln>
            <a:solidFill>
              <a:srgbClr val="D27E2B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2"/>
          <p:cNvSpPr/>
          <p:nvPr/>
        </p:nvSpPr>
        <p:spPr>
          <a:xfrm>
            <a:off x="11521440" y="2926080"/>
            <a:ext cx="365760" cy="365760"/>
          </a:xfrm>
          <a:custGeom>
            <a:avLst/>
            <a:gdLst/>
            <a:ahLst/>
            <a:cxnLst/>
            <a:rect l="0" t="0" r="r" b="b"/>
            <a:pathLst>
              <a:path w="1018" h="1018">
                <a:moveTo>
                  <a:pt x="0" y="508"/>
                </a:moveTo>
                <a:lnTo>
                  <a:pt x="146" y="654"/>
                </a:lnTo>
                <a:lnTo>
                  <a:pt x="148" y="868"/>
                </a:lnTo>
                <a:lnTo>
                  <a:pt x="355" y="868"/>
                </a:lnTo>
                <a:lnTo>
                  <a:pt x="508" y="1017"/>
                </a:lnTo>
                <a:lnTo>
                  <a:pt x="654" y="870"/>
                </a:lnTo>
                <a:lnTo>
                  <a:pt x="868" y="868"/>
                </a:lnTo>
                <a:lnTo>
                  <a:pt x="868" y="661"/>
                </a:lnTo>
                <a:lnTo>
                  <a:pt x="1017" y="508"/>
                </a:lnTo>
                <a:lnTo>
                  <a:pt x="870" y="362"/>
                </a:lnTo>
                <a:lnTo>
                  <a:pt x="868" y="148"/>
                </a:lnTo>
                <a:lnTo>
                  <a:pt x="661" y="148"/>
                </a:lnTo>
                <a:lnTo>
                  <a:pt x="508" y="0"/>
                </a:lnTo>
                <a:lnTo>
                  <a:pt x="362" y="146"/>
                </a:lnTo>
                <a:lnTo>
                  <a:pt x="148" y="148"/>
                </a:lnTo>
                <a:lnTo>
                  <a:pt x="148" y="355"/>
                </a:lnTo>
                <a:lnTo>
                  <a:pt x="0" y="508"/>
                </a:lnTo>
              </a:path>
            </a:pathLst>
          </a:custGeom>
          <a:solidFill>
            <a:srgbClr val="D27E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TextShape 3"/>
          <p:cNvSpPr txBox="1"/>
          <p:nvPr/>
        </p:nvSpPr>
        <p:spPr>
          <a:xfrm>
            <a:off x="11128320" y="274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0414AB10-8DB7-411A-8294-F899447E28A6}" type="slidenum">
              <a:rPr lang="en-US" sz="1800" b="0" strike="noStrike" spc="-1">
                <a:latin typeface="Arial"/>
              </a:rPr>
              <a:t>32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F99D600D-FBF2-46C2-AAAB-6D6D4B1A4E80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8">
            <a:extLst>
              <a:ext uri="{FF2B5EF4-FFF2-40B4-BE49-F238E27FC236}">
                <a16:creationId xmlns:a16="http://schemas.microsoft.com/office/drawing/2014/main" id="{170FF257-B581-4FA1-B0D4-8585956F5185}"/>
              </a:ext>
            </a:extLst>
          </p:cNvPr>
          <p:cNvSpPr/>
          <p:nvPr/>
        </p:nvSpPr>
        <p:spPr>
          <a:xfrm>
            <a:off x="4981387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642" name="CustomShape 1"/>
          <p:cNvSpPr/>
          <p:nvPr/>
        </p:nvSpPr>
        <p:spPr>
          <a:xfrm>
            <a:off x="457200" y="2241360"/>
            <a:ext cx="3470988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chemeClr val="bg1"/>
                </a:solidFill>
                <a:latin typeface="Calibri Light"/>
              </a:rPr>
              <a:t>E. Summary: The Solution …</a:t>
            </a:r>
            <a:endParaRPr lang="en-US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372600" y="2447640"/>
            <a:ext cx="4096763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B33E708E-DCCD-4477-9176-BA9766A6A7A5}"/>
              </a:ext>
            </a:extLst>
          </p:cNvPr>
          <p:cNvSpPr/>
          <p:nvPr/>
        </p:nvSpPr>
        <p:spPr>
          <a:xfrm>
            <a:off x="6642154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31226E37-96DB-4F50-BF8E-79CA618A34C6}"/>
              </a:ext>
            </a:extLst>
          </p:cNvPr>
          <p:cNvSpPr/>
          <p:nvPr/>
        </p:nvSpPr>
        <p:spPr>
          <a:xfrm>
            <a:off x="8364665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B03D612D-021F-44DD-8273-78418FCD1162}"/>
              </a:ext>
            </a:extLst>
          </p:cNvPr>
          <p:cNvSpPr/>
          <p:nvPr/>
        </p:nvSpPr>
        <p:spPr>
          <a:xfrm>
            <a:off x="10133514" y="4992377"/>
            <a:ext cx="161442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6D211B9F-C30D-4481-BBFC-310ED657A1A3}"/>
              </a:ext>
            </a:extLst>
          </p:cNvPr>
          <p:cNvSpPr/>
          <p:nvPr/>
        </p:nvSpPr>
        <p:spPr>
          <a:xfrm>
            <a:off x="5122525" y="3474720"/>
            <a:ext cx="6609098" cy="1371600"/>
          </a:xfrm>
          <a:prstGeom prst="flowChartInternal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3200" b="1" spc="-1" dirty="0">
                <a:latin typeface="Arial"/>
              </a:rPr>
              <a:t>If certified then grant access</a:t>
            </a:r>
          </a:p>
          <a:p>
            <a:pPr algn="ctr"/>
            <a:r>
              <a:rPr lang="en-US" sz="3200" b="1" strike="noStrike" spc="-1" dirty="0">
                <a:latin typeface="Arial"/>
              </a:rPr>
              <a:t>Else take certification</a:t>
            </a:r>
          </a:p>
        </p:txBody>
      </p:sp>
      <p:sp>
        <p:nvSpPr>
          <p:cNvPr id="14" name="CustomShape 12">
            <a:extLst>
              <a:ext uri="{FF2B5EF4-FFF2-40B4-BE49-F238E27FC236}">
                <a16:creationId xmlns:a16="http://schemas.microsoft.com/office/drawing/2014/main" id="{DE99D6C0-AB26-4BCD-A754-1B7A7BE0A01D}"/>
              </a:ext>
            </a:extLst>
          </p:cNvPr>
          <p:cNvSpPr/>
          <p:nvPr/>
        </p:nvSpPr>
        <p:spPr>
          <a:xfrm>
            <a:off x="5122524" y="1819819"/>
            <a:ext cx="6693697" cy="146160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3">
            <a:extLst>
              <a:ext uri="{FF2B5EF4-FFF2-40B4-BE49-F238E27FC236}">
                <a16:creationId xmlns:a16="http://schemas.microsoft.com/office/drawing/2014/main" id="{613A14FB-F66D-4E24-BE57-B9D4CFC0F16E}"/>
              </a:ext>
            </a:extLst>
          </p:cNvPr>
          <p:cNvSpPr/>
          <p:nvPr/>
        </p:nvSpPr>
        <p:spPr>
          <a:xfrm>
            <a:off x="8494165" y="458936"/>
            <a:ext cx="3322056" cy="1167582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spc="-1" dirty="0" err="1">
                <a:latin typeface="Arial"/>
              </a:rPr>
              <a:t>H&amp;SCertification</a:t>
            </a:r>
            <a:endParaRPr lang="en-US" sz="3200" spc="-1" dirty="0">
              <a:latin typeface="Arial"/>
            </a:endParaRPr>
          </a:p>
          <a:p>
            <a:pPr algn="ctr"/>
            <a:r>
              <a:rPr lang="en-US" sz="3200" b="0" strike="noStrike" spc="-1" dirty="0">
                <a:latin typeface="Arial"/>
              </a:rPr>
              <a:t>(Employee UI)</a:t>
            </a:r>
          </a:p>
        </p:txBody>
      </p:sp>
      <p:sp>
        <p:nvSpPr>
          <p:cNvPr id="16" name="TextShape 14">
            <a:extLst>
              <a:ext uri="{FF2B5EF4-FFF2-40B4-BE49-F238E27FC236}">
                <a16:creationId xmlns:a16="http://schemas.microsoft.com/office/drawing/2014/main" id="{35552BAE-5FA4-4B51-88FD-7572F530468D}"/>
              </a:ext>
            </a:extLst>
          </p:cNvPr>
          <p:cNvSpPr txBox="1"/>
          <p:nvPr/>
        </p:nvSpPr>
        <p:spPr>
          <a:xfrm>
            <a:off x="8707970" y="2043688"/>
            <a:ext cx="2851087" cy="10877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Identity Management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C613ED-EA5B-4A24-B9E4-B3E52A557D2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63596" y="5168927"/>
            <a:ext cx="4675939" cy="110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22" name="TextShape 14">
            <a:extLst>
              <a:ext uri="{FF2B5EF4-FFF2-40B4-BE49-F238E27FC236}">
                <a16:creationId xmlns:a16="http://schemas.microsoft.com/office/drawing/2014/main" id="{D6932032-AE25-4F8C-B4B5-4E8340ED1639}"/>
              </a:ext>
            </a:extLst>
          </p:cNvPr>
          <p:cNvSpPr txBox="1"/>
          <p:nvPr/>
        </p:nvSpPr>
        <p:spPr>
          <a:xfrm>
            <a:off x="5537414" y="2043688"/>
            <a:ext cx="2755666" cy="10877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Certificate in owner wallet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D26E2A54-1445-4BA2-8844-BF192D1F2AF9}"/>
              </a:ext>
            </a:extLst>
          </p:cNvPr>
          <p:cNvSpPr/>
          <p:nvPr/>
        </p:nvSpPr>
        <p:spPr>
          <a:xfrm>
            <a:off x="5042609" y="475687"/>
            <a:ext cx="3322056" cy="1167582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spc="-1" dirty="0" err="1">
                <a:latin typeface="Arial"/>
              </a:rPr>
              <a:t>H&amp;SCertification</a:t>
            </a:r>
            <a:endParaRPr lang="en-US" sz="3200" spc="-1" dirty="0">
              <a:latin typeface="Arial"/>
            </a:endParaRPr>
          </a:p>
          <a:p>
            <a:pPr algn="ctr"/>
            <a:r>
              <a:rPr lang="en-US" sz="3200" b="0" strike="noStrike" spc="-1" dirty="0">
                <a:latin typeface="Arial"/>
              </a:rPr>
              <a:t>(Employer UI)</a:t>
            </a:r>
          </a:p>
        </p:txBody>
      </p:sp>
      <p:sp>
        <p:nvSpPr>
          <p:cNvPr id="17" name="TextShape 2">
            <a:extLst>
              <a:ext uri="{FF2B5EF4-FFF2-40B4-BE49-F238E27FC236}">
                <a16:creationId xmlns:a16="http://schemas.microsoft.com/office/drawing/2014/main" id="{2230CEDC-5244-455F-82F8-8BA7EDFD308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91440" y="2194560"/>
            <a:ext cx="448056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E: Summary: </a:t>
            </a:r>
            <a:r>
              <a:rPr lang="en-US" sz="4400" b="0" strike="noStrike" spc="-1" dirty="0" err="1">
                <a:solidFill>
                  <a:schemeClr val="bg1"/>
                </a:solidFill>
                <a:latin typeface="Arial"/>
              </a:rPr>
              <a:t>cryptocurency</a:t>
            </a: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?</a:t>
            </a:r>
          </a:p>
        </p:txBody>
      </p:sp>
      <p:sp>
        <p:nvSpPr>
          <p:cNvPr id="654" name="TextShape 2"/>
          <p:cNvSpPr txBox="1"/>
          <p:nvPr/>
        </p:nvSpPr>
        <p:spPr>
          <a:xfrm>
            <a:off x="4937760" y="1280160"/>
            <a:ext cx="6766560" cy="51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800" b="0" i="1" strike="noStrike" spc="-1">
                <a:solidFill>
                  <a:schemeClr val="bg1"/>
                </a:solidFill>
                <a:latin typeface="Arial"/>
              </a:rPr>
              <a:t>“Public, decentralized networks require high levels of security and spam-prevention that are best achieved by economic means: participants in the consensus must incur some economic cost, and all transactions processed by the network must pay a fee. “</a:t>
            </a:r>
            <a:endParaRPr lang="en-US" sz="28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8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                                                                               From: https://cosmos.network/faq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1FBCCB3E-E7FE-414C-94D5-16B893009EA8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0" y="93600"/>
            <a:ext cx="5180356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 dirty="0">
                <a:solidFill>
                  <a:schemeClr val="bg1"/>
                </a:solidFill>
                <a:latin typeface="Arial"/>
              </a:rPr>
              <a:t>E. Summary: Takeaway</a:t>
            </a:r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281" name="TextShape 3"/>
          <p:cNvSpPr txBox="1"/>
          <p:nvPr/>
        </p:nvSpPr>
        <p:spPr>
          <a:xfrm>
            <a:off x="365760" y="2039672"/>
            <a:ext cx="3383280" cy="349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i="1" strike="noStrike" spc="-1" dirty="0">
                <a:solidFill>
                  <a:schemeClr val="bg1"/>
                </a:solidFill>
                <a:latin typeface="Arial"/>
              </a:rPr>
              <a:t>How many prospectors got rich during the California gold rush?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4114800" y="1097280"/>
            <a:ext cx="7723800" cy="541944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79E8DEA2-493C-4D14-8D93-1A3E55A3C5B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2C9315-BFCA-4395-B2F2-5065040C7493}"/>
              </a:ext>
            </a:extLst>
          </p:cNvPr>
          <p:cNvSpPr txBox="1">
            <a:spLocks/>
          </p:cNvSpPr>
          <p:nvPr/>
        </p:nvSpPr>
        <p:spPr>
          <a:xfrm>
            <a:off x="6094412" y="2321739"/>
            <a:ext cx="5016321" cy="4082163"/>
          </a:xfrm>
        </p:spPr>
        <p:txBody>
          <a:bodyPr vert="horz" lIns="91416" tIns="45708" rIns="91416" bIns="45708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576FEC06-1FE4-493E-AFFC-5CB0144505BC}"/>
              </a:ext>
            </a:extLst>
          </p:cNvPr>
          <p:cNvSpPr txBox="1"/>
          <p:nvPr/>
        </p:nvSpPr>
        <p:spPr>
          <a:xfrm>
            <a:off x="0" y="93600"/>
            <a:ext cx="5180356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 dirty="0">
                <a:solidFill>
                  <a:schemeClr val="bg1"/>
                </a:solidFill>
                <a:latin typeface="Arial"/>
              </a:rPr>
              <a:t>E. Summary: Takeaway</a:t>
            </a:r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24A50-221F-4116-988C-2223EE86BF59}"/>
              </a:ext>
            </a:extLst>
          </p:cNvPr>
          <p:cNvSpPr txBox="1"/>
          <p:nvPr/>
        </p:nvSpPr>
        <p:spPr>
          <a:xfrm>
            <a:off x="6377946" y="535900"/>
            <a:ext cx="47327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Identity Management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Academic Certification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Talent Recognition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Supply chain traceability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Voting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Land Registration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Health Care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Voting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Corporate registration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Energy trading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https://www2.deloitte.com/insights/us/en/industry/public-sector/understanding-basics-of-blockchain-in-government.html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FF5E90B6-1C7E-4A3B-8195-43086300C30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89B95-8625-4563-ADC0-618E622C362B}"/>
              </a:ext>
            </a:extLst>
          </p:cNvPr>
          <p:cNvSpPr txBox="1"/>
          <p:nvPr/>
        </p:nvSpPr>
        <p:spPr>
          <a:xfrm>
            <a:off x="1336431" y="1951892"/>
            <a:ext cx="3464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Immutable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thrustless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Secure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904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22960" y="0"/>
            <a:ext cx="292608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218240" y="507672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1097640" y="137160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4"/>
          <a:stretch/>
        </p:blipFill>
        <p:spPr>
          <a:xfrm>
            <a:off x="2322360" y="3017520"/>
            <a:ext cx="1243800" cy="1188720"/>
          </a:xfrm>
          <a:prstGeom prst="rect">
            <a:avLst/>
          </a:prstGeom>
          <a:ln>
            <a:noFill/>
          </a:ln>
        </p:spPr>
      </p:pic>
      <p:sp>
        <p:nvSpPr>
          <p:cNvPr id="163" name="Line 2"/>
          <p:cNvSpPr/>
          <p:nvPr/>
        </p:nvSpPr>
        <p:spPr>
          <a:xfrm>
            <a:off x="1737360" y="2606040"/>
            <a:ext cx="548640" cy="5029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3"/>
          <p:cNvSpPr/>
          <p:nvPr/>
        </p:nvSpPr>
        <p:spPr>
          <a:xfrm flipV="1">
            <a:off x="1890720" y="4297680"/>
            <a:ext cx="30384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4"/>
          <p:cNvSpPr txBox="1"/>
          <p:nvPr/>
        </p:nvSpPr>
        <p:spPr>
          <a:xfrm>
            <a:off x="4480560" y="2651760"/>
            <a:ext cx="7406640" cy="282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chemeClr val="bg1"/>
                </a:solidFill>
                <a:latin typeface="Arial"/>
              </a:rPr>
              <a:t>Certification Authority</a:t>
            </a:r>
            <a:endParaRPr lang="en-US" sz="32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3200" b="0" strike="noStrike" spc="-1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Issue certificate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Protect the integrity of the certificates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Validate the certificates when requested</a:t>
            </a:r>
          </a:p>
        </p:txBody>
      </p:sp>
      <p:sp>
        <p:nvSpPr>
          <p:cNvPr id="166" name="TextShape 5"/>
          <p:cNvSpPr txBox="1"/>
          <p:nvPr/>
        </p:nvSpPr>
        <p:spPr>
          <a:xfrm>
            <a:off x="4114800" y="640080"/>
            <a:ext cx="777240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Employer grants building access if employee is health and safety certified</a:t>
            </a:r>
          </a:p>
        </p:txBody>
      </p:sp>
      <p:sp>
        <p:nvSpPr>
          <p:cNvPr id="167" name="CustomShape 6"/>
          <p:cNvSpPr/>
          <p:nvPr/>
        </p:nvSpPr>
        <p:spPr>
          <a:xfrm>
            <a:off x="4206240" y="365760"/>
            <a:ext cx="2743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chemeClr val="bg1"/>
                </a:solidFill>
                <a:latin typeface="Calibri"/>
              </a:rPr>
              <a:t>A. The problem …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72080" y="793440"/>
            <a:ext cx="2100328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Employee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69" name="TextShape 8"/>
          <p:cNvSpPr txBox="1"/>
          <p:nvPr/>
        </p:nvSpPr>
        <p:spPr>
          <a:xfrm>
            <a:off x="11228552" y="274320"/>
            <a:ext cx="8503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DD9AD410-65DF-4F9C-A514-2069D1AD8A88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  <p:sp>
        <p:nvSpPr>
          <p:cNvPr id="170" name="TextShape 9"/>
          <p:cNvSpPr txBox="1"/>
          <p:nvPr/>
        </p:nvSpPr>
        <p:spPr>
          <a:xfrm>
            <a:off x="1188720" y="6217920"/>
            <a:ext cx="1983688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Employer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74320" y="0"/>
            <a:ext cx="2834640" cy="6675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 rot="13800">
            <a:off x="3381480" y="657360"/>
            <a:ext cx="877824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A. The Problem: Health and Safety Training Record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40480" y="2330640"/>
            <a:ext cx="7666200" cy="31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mysql&gt; select * from safety_results where trainee=‘violet’;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| id | trainee  | score    | input_date                  |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|  1 | violet     |         24 | 2015-05-07 16:38:15|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1 row in set (0.00 sec)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78480" y="2536920"/>
            <a:ext cx="1463040" cy="2834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978480" y="1805400"/>
            <a:ext cx="1463040" cy="457200"/>
          </a:xfrm>
          <a:custGeom>
            <a:avLst/>
            <a:gdLst/>
            <a:ahLst/>
            <a:cxnLst/>
            <a:rect l="0" t="0" r="r" b="b"/>
            <a:pathLst>
              <a:path w="4066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3853" y="1271"/>
                </a:lnTo>
                <a:cubicBezTo>
                  <a:pt x="3959" y="1271"/>
                  <a:pt x="4065" y="1165"/>
                  <a:pt x="4065" y="1059"/>
                </a:cubicBezTo>
                <a:lnTo>
                  <a:pt x="4065" y="211"/>
                </a:lnTo>
                <a:cubicBezTo>
                  <a:pt x="4065" y="105"/>
                  <a:pt x="3959" y="0"/>
                  <a:pt x="3853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 API</a:t>
            </a:r>
          </a:p>
        </p:txBody>
      </p:sp>
      <p:sp>
        <p:nvSpPr>
          <p:cNvPr id="176" name="CustomShape 6"/>
          <p:cNvSpPr/>
          <p:nvPr/>
        </p:nvSpPr>
        <p:spPr>
          <a:xfrm>
            <a:off x="1069920" y="4365720"/>
            <a:ext cx="1280160" cy="9144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Data</a:t>
            </a:r>
          </a:p>
          <a:p>
            <a:pPr algn="ctr"/>
            <a:r>
              <a:rPr lang="en-US" sz="1800" b="0" strike="noStrike" spc="-1">
                <a:latin typeface="Arial"/>
              </a:rPr>
              <a:t>Storage</a:t>
            </a:r>
          </a:p>
        </p:txBody>
      </p:sp>
      <p:sp>
        <p:nvSpPr>
          <p:cNvPr id="177" name="CustomShape 7"/>
          <p:cNvSpPr/>
          <p:nvPr/>
        </p:nvSpPr>
        <p:spPr>
          <a:xfrm>
            <a:off x="1161360" y="2994120"/>
            <a:ext cx="1097280" cy="365760"/>
          </a:xfrm>
          <a:prstGeom prst="flowChartTerminator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Identity</a:t>
            </a:r>
          </a:p>
        </p:txBody>
      </p:sp>
      <p:sp>
        <p:nvSpPr>
          <p:cNvPr id="178" name="CustomShape 8"/>
          <p:cNvSpPr/>
          <p:nvPr/>
        </p:nvSpPr>
        <p:spPr>
          <a:xfrm>
            <a:off x="1093320" y="3451320"/>
            <a:ext cx="1256760" cy="822960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Application</a:t>
            </a:r>
          </a:p>
        </p:txBody>
      </p:sp>
      <p:sp>
        <p:nvSpPr>
          <p:cNvPr id="179" name="TextShape 9"/>
          <p:cNvSpPr txBox="1"/>
          <p:nvPr/>
        </p:nvSpPr>
        <p:spPr>
          <a:xfrm>
            <a:off x="1222919" y="2536920"/>
            <a:ext cx="1035707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Line 10"/>
          <p:cNvSpPr/>
          <p:nvPr/>
        </p:nvSpPr>
        <p:spPr>
          <a:xfrm>
            <a:off x="1710000" y="226260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1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FAC23C89-3DD2-4D83-9047-AFB97E9FF08D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377440" y="2651760"/>
            <a:ext cx="850392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Can we protect the record better?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3919320" y="137880"/>
            <a:ext cx="7815600" cy="6571800"/>
          </a:xfrm>
          <a:prstGeom prst="rect">
            <a:avLst/>
          </a:prstGeom>
          <a:ln w="15840">
            <a:solidFill>
              <a:srgbClr val="262626"/>
            </a:solidFill>
            <a:round/>
          </a:ln>
        </p:spPr>
      </p:pic>
      <p:sp>
        <p:nvSpPr>
          <p:cNvPr id="186" name="CustomShape 2"/>
          <p:cNvSpPr/>
          <p:nvPr/>
        </p:nvSpPr>
        <p:spPr>
          <a:xfrm>
            <a:off x="-20160" y="651600"/>
            <a:ext cx="418284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 Light"/>
              </a:rPr>
              <a:t>https://bitcoin.org/bitcoin.pdf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85480" y="1920240"/>
            <a:ext cx="4377960" cy="1737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Naivecoin: a tutorial for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Building a cryptocurrency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https://lhartikk.github.io/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1585520" y="91440"/>
            <a:ext cx="6674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C908C68B-11C5-4B1B-8486-FC787A820FB7}" type="slidenum">
              <a:rPr lang="en-US" sz="1800" b="0" strike="noStrike" spc="-1" smtClean="0">
                <a:latin typeface="Arial"/>
              </a:rPr>
              <a:t>7</a:t>
            </a:fld>
            <a:r>
              <a:rPr lang="en-US" sz="1800" b="0" strike="noStrike" spc="-1" dirty="0"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2"/>
          <p:cNvSpPr txBox="1"/>
          <p:nvPr/>
        </p:nvSpPr>
        <p:spPr>
          <a:xfrm>
            <a:off x="3708360" y="849960"/>
            <a:ext cx="46292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B. What is a blockchain?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216162" y="6331320"/>
            <a:ext cx="4756638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From https://www.wikihow.com/Write-an-Accounting-Ledger</a:t>
            </a:r>
          </a:p>
        </p:txBody>
      </p:sp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5212080" y="2651760"/>
            <a:ext cx="5466240" cy="341712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188720" y="2834640"/>
            <a:ext cx="1316520" cy="82296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3017520" y="3840480"/>
            <a:ext cx="822960" cy="51444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1243800" y="4663440"/>
            <a:ext cx="950760" cy="59436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96" name="Line 4"/>
          <p:cNvSpPr/>
          <p:nvPr/>
        </p:nvSpPr>
        <p:spPr>
          <a:xfrm>
            <a:off x="2505240" y="3657600"/>
            <a:ext cx="5122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5"/>
          <p:cNvSpPr/>
          <p:nvPr/>
        </p:nvSpPr>
        <p:spPr>
          <a:xfrm flipV="1">
            <a:off x="2194560" y="4434840"/>
            <a:ext cx="822960" cy="228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6"/>
          <p:cNvSpPr/>
          <p:nvPr/>
        </p:nvSpPr>
        <p:spPr>
          <a:xfrm>
            <a:off x="1645920" y="3657600"/>
            <a:ext cx="0" cy="1005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7"/>
          <p:cNvSpPr/>
          <p:nvPr/>
        </p:nvSpPr>
        <p:spPr>
          <a:xfrm flipV="1">
            <a:off x="2505240" y="2834640"/>
            <a:ext cx="261540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8"/>
          <p:cNvSpPr/>
          <p:nvPr/>
        </p:nvSpPr>
        <p:spPr>
          <a:xfrm>
            <a:off x="3968280" y="4206240"/>
            <a:ext cx="10609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9"/>
          <p:cNvSpPr/>
          <p:nvPr/>
        </p:nvSpPr>
        <p:spPr>
          <a:xfrm>
            <a:off x="2194560" y="5029200"/>
            <a:ext cx="2926080" cy="9144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10"/>
          <p:cNvSpPr/>
          <p:nvPr/>
        </p:nvSpPr>
        <p:spPr>
          <a:xfrm flipH="1" flipV="1">
            <a:off x="731520" y="2651760"/>
            <a:ext cx="45720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11"/>
          <p:cNvSpPr/>
          <p:nvPr/>
        </p:nvSpPr>
        <p:spPr>
          <a:xfrm flipH="1">
            <a:off x="731520" y="5257800"/>
            <a:ext cx="512280" cy="411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2"/>
          <p:cNvSpPr/>
          <p:nvPr/>
        </p:nvSpPr>
        <p:spPr>
          <a:xfrm>
            <a:off x="10769760" y="2834640"/>
            <a:ext cx="66024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3"/>
          <p:cNvSpPr/>
          <p:nvPr/>
        </p:nvSpPr>
        <p:spPr>
          <a:xfrm flipV="1">
            <a:off x="10789920" y="5635440"/>
            <a:ext cx="640080" cy="3081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TextShape 14"/>
          <p:cNvSpPr txBox="1"/>
          <p:nvPr/>
        </p:nvSpPr>
        <p:spPr>
          <a:xfrm>
            <a:off x="3092759" y="1744560"/>
            <a:ext cx="5603371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Distributed Ledger</a:t>
            </a:r>
          </a:p>
        </p:txBody>
      </p:sp>
      <p:sp>
        <p:nvSpPr>
          <p:cNvPr id="207" name="TextShape 15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2DC92F67-E8CF-4A8C-B0FD-163FA0551828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54432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365760" y="681840"/>
            <a:ext cx="1096920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Centralized        Decentralized           Distributed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554480" y="40233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914400" y="30175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"/>
          <p:cNvSpPr/>
          <p:nvPr/>
        </p:nvSpPr>
        <p:spPr>
          <a:xfrm>
            <a:off x="173736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2286000" y="31089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7"/>
          <p:cNvSpPr/>
          <p:nvPr/>
        </p:nvSpPr>
        <p:spPr>
          <a:xfrm>
            <a:off x="82296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2194560" y="48463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9"/>
          <p:cNvSpPr/>
          <p:nvPr/>
        </p:nvSpPr>
        <p:spPr>
          <a:xfrm>
            <a:off x="5760720" y="40233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0"/>
          <p:cNvSpPr/>
          <p:nvPr/>
        </p:nvSpPr>
        <p:spPr>
          <a:xfrm>
            <a:off x="5120640" y="21945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1"/>
          <p:cNvSpPr/>
          <p:nvPr/>
        </p:nvSpPr>
        <p:spPr>
          <a:xfrm>
            <a:off x="5303520" y="55778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2"/>
          <p:cNvSpPr/>
          <p:nvPr/>
        </p:nvSpPr>
        <p:spPr>
          <a:xfrm>
            <a:off x="621792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5486400" y="1371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663440" y="15544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5029200" y="3657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6583680" y="35661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7"/>
          <p:cNvSpPr/>
          <p:nvPr/>
        </p:nvSpPr>
        <p:spPr>
          <a:xfrm>
            <a:off x="6499800" y="42685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7223760" y="3931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9"/>
          <p:cNvSpPr/>
          <p:nvPr/>
        </p:nvSpPr>
        <p:spPr>
          <a:xfrm>
            <a:off x="4480560" y="51206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0"/>
          <p:cNvSpPr/>
          <p:nvPr/>
        </p:nvSpPr>
        <p:spPr>
          <a:xfrm>
            <a:off x="4389120" y="57607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1"/>
          <p:cNvSpPr/>
          <p:nvPr/>
        </p:nvSpPr>
        <p:spPr>
          <a:xfrm>
            <a:off x="5029200" y="6217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2"/>
          <p:cNvSpPr/>
          <p:nvPr/>
        </p:nvSpPr>
        <p:spPr>
          <a:xfrm>
            <a:off x="969264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3"/>
          <p:cNvSpPr/>
          <p:nvPr/>
        </p:nvSpPr>
        <p:spPr>
          <a:xfrm>
            <a:off x="10972800" y="28346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4"/>
          <p:cNvSpPr/>
          <p:nvPr/>
        </p:nvSpPr>
        <p:spPr>
          <a:xfrm>
            <a:off x="9509760" y="32004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5"/>
          <p:cNvSpPr/>
          <p:nvPr/>
        </p:nvSpPr>
        <p:spPr>
          <a:xfrm>
            <a:off x="10698480" y="3931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6"/>
          <p:cNvSpPr/>
          <p:nvPr/>
        </p:nvSpPr>
        <p:spPr>
          <a:xfrm>
            <a:off x="9692640" y="46634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7"/>
          <p:cNvSpPr/>
          <p:nvPr/>
        </p:nvSpPr>
        <p:spPr>
          <a:xfrm>
            <a:off x="1106424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28"/>
          <p:cNvSpPr/>
          <p:nvPr/>
        </p:nvSpPr>
        <p:spPr>
          <a:xfrm flipH="1">
            <a:off x="1737360" y="2468880"/>
            <a:ext cx="182880" cy="1554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29"/>
          <p:cNvSpPr/>
          <p:nvPr/>
        </p:nvSpPr>
        <p:spPr>
          <a:xfrm flipH="1" flipV="1">
            <a:off x="1188720" y="3474720"/>
            <a:ext cx="45720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30"/>
          <p:cNvSpPr/>
          <p:nvPr/>
        </p:nvSpPr>
        <p:spPr>
          <a:xfrm flipV="1">
            <a:off x="2011680" y="3566160"/>
            <a:ext cx="457200" cy="5486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31"/>
          <p:cNvSpPr/>
          <p:nvPr/>
        </p:nvSpPr>
        <p:spPr>
          <a:xfrm>
            <a:off x="1920240" y="4480560"/>
            <a:ext cx="36576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32"/>
          <p:cNvSpPr/>
          <p:nvPr/>
        </p:nvSpPr>
        <p:spPr>
          <a:xfrm flipH="1">
            <a:off x="1188720" y="4480560"/>
            <a:ext cx="457200" cy="7315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33"/>
          <p:cNvSpPr/>
          <p:nvPr/>
        </p:nvSpPr>
        <p:spPr>
          <a:xfrm flipH="1" flipV="1">
            <a:off x="5394960" y="2651760"/>
            <a:ext cx="548640" cy="1371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34"/>
          <p:cNvSpPr/>
          <p:nvPr/>
        </p:nvSpPr>
        <p:spPr>
          <a:xfrm flipH="1">
            <a:off x="4754880" y="4480560"/>
            <a:ext cx="1188720" cy="1371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5"/>
          <p:cNvSpPr/>
          <p:nvPr/>
        </p:nvSpPr>
        <p:spPr>
          <a:xfrm flipH="1" flipV="1">
            <a:off x="5029200" y="2011680"/>
            <a:ext cx="1828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36"/>
          <p:cNvSpPr/>
          <p:nvPr/>
        </p:nvSpPr>
        <p:spPr>
          <a:xfrm flipV="1">
            <a:off x="5486400" y="1828800"/>
            <a:ext cx="18288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37"/>
          <p:cNvSpPr/>
          <p:nvPr/>
        </p:nvSpPr>
        <p:spPr>
          <a:xfrm flipV="1">
            <a:off x="5577840" y="2377440"/>
            <a:ext cx="64008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38"/>
          <p:cNvSpPr/>
          <p:nvPr/>
        </p:nvSpPr>
        <p:spPr>
          <a:xfrm flipH="1" flipV="1">
            <a:off x="5486400" y="4023360"/>
            <a:ext cx="27432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39"/>
          <p:cNvSpPr/>
          <p:nvPr/>
        </p:nvSpPr>
        <p:spPr>
          <a:xfrm flipV="1">
            <a:off x="6217920" y="3931920"/>
            <a:ext cx="36576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40"/>
          <p:cNvSpPr/>
          <p:nvPr/>
        </p:nvSpPr>
        <p:spPr>
          <a:xfrm>
            <a:off x="6217920" y="4206240"/>
            <a:ext cx="10058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41"/>
          <p:cNvSpPr/>
          <p:nvPr/>
        </p:nvSpPr>
        <p:spPr>
          <a:xfrm>
            <a:off x="6217920" y="4389120"/>
            <a:ext cx="28188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42"/>
          <p:cNvSpPr/>
          <p:nvPr/>
        </p:nvSpPr>
        <p:spPr>
          <a:xfrm flipV="1">
            <a:off x="4663440" y="5577840"/>
            <a:ext cx="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43"/>
          <p:cNvSpPr/>
          <p:nvPr/>
        </p:nvSpPr>
        <p:spPr>
          <a:xfrm flipV="1">
            <a:off x="4846320" y="5852160"/>
            <a:ext cx="45720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44"/>
          <p:cNvSpPr/>
          <p:nvPr/>
        </p:nvSpPr>
        <p:spPr>
          <a:xfrm>
            <a:off x="4846320" y="6126480"/>
            <a:ext cx="1828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45"/>
          <p:cNvSpPr/>
          <p:nvPr/>
        </p:nvSpPr>
        <p:spPr>
          <a:xfrm flipV="1">
            <a:off x="9784080" y="2468880"/>
            <a:ext cx="91440" cy="7315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46"/>
          <p:cNvSpPr/>
          <p:nvPr/>
        </p:nvSpPr>
        <p:spPr>
          <a:xfrm flipV="1">
            <a:off x="9966960" y="3108960"/>
            <a:ext cx="1005840" cy="2743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47"/>
          <p:cNvSpPr/>
          <p:nvPr/>
        </p:nvSpPr>
        <p:spPr>
          <a:xfrm>
            <a:off x="10149840" y="2286000"/>
            <a:ext cx="91440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48"/>
          <p:cNvSpPr/>
          <p:nvPr/>
        </p:nvSpPr>
        <p:spPr>
          <a:xfrm>
            <a:off x="9784080" y="3657600"/>
            <a:ext cx="91440" cy="1005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49"/>
          <p:cNvSpPr/>
          <p:nvPr/>
        </p:nvSpPr>
        <p:spPr>
          <a:xfrm flipV="1">
            <a:off x="10149840" y="4297680"/>
            <a:ext cx="54864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50"/>
          <p:cNvSpPr/>
          <p:nvPr/>
        </p:nvSpPr>
        <p:spPr>
          <a:xfrm>
            <a:off x="9966960" y="3566160"/>
            <a:ext cx="73152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51"/>
          <p:cNvSpPr/>
          <p:nvPr/>
        </p:nvSpPr>
        <p:spPr>
          <a:xfrm flipV="1">
            <a:off x="11064240" y="3291840"/>
            <a:ext cx="9144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52"/>
          <p:cNvSpPr/>
          <p:nvPr/>
        </p:nvSpPr>
        <p:spPr>
          <a:xfrm>
            <a:off x="10149840" y="5029200"/>
            <a:ext cx="91440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53"/>
          <p:cNvSpPr/>
          <p:nvPr/>
        </p:nvSpPr>
        <p:spPr>
          <a:xfrm>
            <a:off x="11064240" y="4389120"/>
            <a:ext cx="182880" cy="8229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4"/>
          <p:cNvSpPr/>
          <p:nvPr/>
        </p:nvSpPr>
        <p:spPr>
          <a:xfrm>
            <a:off x="877824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5"/>
          <p:cNvSpPr/>
          <p:nvPr/>
        </p:nvSpPr>
        <p:spPr>
          <a:xfrm>
            <a:off x="10058400" y="5943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56"/>
          <p:cNvSpPr/>
          <p:nvPr/>
        </p:nvSpPr>
        <p:spPr>
          <a:xfrm flipH="1">
            <a:off x="9235440" y="5029200"/>
            <a:ext cx="457200" cy="2743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57"/>
          <p:cNvSpPr/>
          <p:nvPr/>
        </p:nvSpPr>
        <p:spPr>
          <a:xfrm flipH="1">
            <a:off x="9052560" y="3657600"/>
            <a:ext cx="548640" cy="1554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58"/>
          <p:cNvSpPr/>
          <p:nvPr/>
        </p:nvSpPr>
        <p:spPr>
          <a:xfrm>
            <a:off x="9235440" y="5669280"/>
            <a:ext cx="82296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59"/>
          <p:cNvSpPr/>
          <p:nvPr/>
        </p:nvSpPr>
        <p:spPr>
          <a:xfrm>
            <a:off x="10058400" y="5120640"/>
            <a:ext cx="182880" cy="8229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60"/>
          <p:cNvSpPr/>
          <p:nvPr/>
        </p:nvSpPr>
        <p:spPr>
          <a:xfrm flipV="1">
            <a:off x="10515600" y="5669280"/>
            <a:ext cx="64008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61"/>
          <p:cNvSpPr txBox="1"/>
          <p:nvPr/>
        </p:nvSpPr>
        <p:spPr>
          <a:xfrm>
            <a:off x="11219760" y="1065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6BE8E68-8852-4879-BED7-0DD710E05281}" type="slidenum">
              <a:rPr lang="en-US" sz="1800" b="0" strike="noStrike" spc="-1">
                <a:latin typeface="Arial"/>
              </a:rPr>
              <a:t>9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63" name="TextShape 2">
            <a:extLst>
              <a:ext uri="{FF2B5EF4-FFF2-40B4-BE49-F238E27FC236}">
                <a16:creationId xmlns:a16="http://schemas.microsoft.com/office/drawing/2014/main" id="{12953A12-BD29-4D2A-BCDE-D26192BB8D85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1140</Words>
  <Application>Microsoft Office PowerPoint</Application>
  <PresentationFormat>Custom</PresentationFormat>
  <Paragraphs>329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 G</dc:creator>
  <dc:description/>
  <cp:lastModifiedBy>V G</cp:lastModifiedBy>
  <cp:revision>218</cp:revision>
  <dcterms:modified xsi:type="dcterms:W3CDTF">2018-05-09T02:40:46Z</dcterms:modified>
  <dc:language>en-US</dc:language>
</cp:coreProperties>
</file>