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2"/>
  </p:notesMasterIdLst>
  <p:sldIdLst>
    <p:sldId id="259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</p:sldIdLst>
  <p:sldSz cx="9144000" cy="5143500" type="screen16x9"/>
  <p:notesSz cx="6858000" cy="9144000"/>
  <p:embeddedFontLst>
    <p:embeddedFont>
      <p:font typeface="Trebuchet MS" pitchFamily="34" charset="0"/>
      <p:regular r:id="rId23"/>
      <p:bold r:id="rId24"/>
      <p:italic r:id="rId25"/>
      <p:boldItalic r:id="rId26"/>
    </p:embeddedFont>
    <p:embeddedFont>
      <p:font typeface="Verdana" pitchFamily="34" charset="0"/>
      <p:regular r:id="rId27"/>
      <p:bold r:id="rId28"/>
      <p:italic r:id="rId29"/>
      <p:boldItalic r:id="rId30"/>
    </p:embeddedFont>
    <p:embeddedFont>
      <p:font typeface="Roboto" charset="0"/>
      <p:regular r:id="rId31"/>
      <p:bold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72" y="-17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Shape 1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Shape 1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algn="ctr">
              <a:spcBef>
                <a:spcPts val="0"/>
              </a:spcBef>
              <a:buSzPts val="3600"/>
              <a:buNone/>
              <a:defRPr sz="3600"/>
            </a:lvl1pPr>
            <a:lvl2pPr lvl="1" algn="ctr">
              <a:spcBef>
                <a:spcPts val="0"/>
              </a:spcBef>
              <a:buSzPts val="3600"/>
              <a:buNone/>
              <a:defRPr sz="3600"/>
            </a:lvl2pPr>
            <a:lvl3pPr lvl="2" algn="ctr">
              <a:spcBef>
                <a:spcPts val="0"/>
              </a:spcBef>
              <a:buSzPts val="3600"/>
              <a:buNone/>
              <a:defRPr sz="3600"/>
            </a:lvl3pPr>
            <a:lvl4pPr lvl="3" algn="ctr">
              <a:spcBef>
                <a:spcPts val="0"/>
              </a:spcBef>
              <a:buSzPts val="3600"/>
              <a:buNone/>
              <a:defRPr sz="3600"/>
            </a:lvl4pPr>
            <a:lvl5pPr lvl="4" algn="ctr">
              <a:spcBef>
                <a:spcPts val="0"/>
              </a:spcBef>
              <a:buSzPts val="3600"/>
              <a:buNone/>
              <a:defRPr sz="3600"/>
            </a:lvl5pPr>
            <a:lvl6pPr lvl="5" algn="ctr">
              <a:spcBef>
                <a:spcPts val="0"/>
              </a:spcBef>
              <a:buSzPts val="3600"/>
              <a:buNone/>
              <a:defRPr sz="3600"/>
            </a:lvl6pPr>
            <a:lvl7pPr lvl="6" algn="ctr">
              <a:spcBef>
                <a:spcPts val="0"/>
              </a:spcBef>
              <a:buSzPts val="3600"/>
              <a:buNone/>
              <a:defRPr sz="3600"/>
            </a:lvl7pPr>
            <a:lvl8pPr lvl="7" algn="ctr">
              <a:spcBef>
                <a:spcPts val="0"/>
              </a:spcBef>
              <a:buSzPts val="3600"/>
              <a:buNone/>
              <a:defRPr sz="3600"/>
            </a:lvl8pPr>
            <a:lvl9pPr lvl="8" algn="ctr">
              <a:spcBef>
                <a:spcPts val="0"/>
              </a:spcBef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200"/>
              <a:buChar char="●"/>
              <a:defRPr sz="12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ts val="4800"/>
              <a:buNone/>
              <a:defRPr sz="4800"/>
            </a:lvl1pPr>
            <a:lvl2pPr lvl="1">
              <a:spcBef>
                <a:spcPts val="0"/>
              </a:spcBef>
              <a:buSzPts val="4800"/>
              <a:buNone/>
              <a:defRPr sz="4800"/>
            </a:lvl2pPr>
            <a:lvl3pPr lvl="2">
              <a:spcBef>
                <a:spcPts val="0"/>
              </a:spcBef>
              <a:buSzPts val="4800"/>
              <a:buNone/>
              <a:defRPr sz="4800"/>
            </a:lvl3pPr>
            <a:lvl4pPr lvl="3">
              <a:spcBef>
                <a:spcPts val="0"/>
              </a:spcBef>
              <a:buSzPts val="4800"/>
              <a:buNone/>
              <a:defRPr sz="4800"/>
            </a:lvl4pPr>
            <a:lvl5pPr lvl="4">
              <a:spcBef>
                <a:spcPts val="0"/>
              </a:spcBef>
              <a:buSzPts val="4800"/>
              <a:buNone/>
              <a:defRPr sz="4800"/>
            </a:lvl5pPr>
            <a:lvl6pPr lvl="5">
              <a:spcBef>
                <a:spcPts val="0"/>
              </a:spcBef>
              <a:buSzPts val="4800"/>
              <a:buNone/>
              <a:defRPr sz="4800"/>
            </a:lvl6pPr>
            <a:lvl7pPr lvl="6">
              <a:spcBef>
                <a:spcPts val="0"/>
              </a:spcBef>
              <a:buSzPts val="4800"/>
              <a:buNone/>
              <a:defRPr sz="4800"/>
            </a:lvl7pPr>
            <a:lvl8pPr lvl="7">
              <a:spcBef>
                <a:spcPts val="0"/>
              </a:spcBef>
              <a:buSzPts val="4800"/>
              <a:buNone/>
              <a:defRPr sz="4800"/>
            </a:lvl8pPr>
            <a:lvl9pPr lvl="8">
              <a:spcBef>
                <a:spcPts val="0"/>
              </a:spcBef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ts val="4200"/>
              <a:buNone/>
              <a:defRPr sz="4200"/>
            </a:lvl1pPr>
            <a:lvl2pPr lvl="1" algn="ctr">
              <a:spcBef>
                <a:spcPts val="0"/>
              </a:spcBef>
              <a:buSzPts val="4200"/>
              <a:buNone/>
              <a:defRPr sz="4200"/>
            </a:lvl2pPr>
            <a:lvl3pPr lvl="2" algn="ctr">
              <a:spcBef>
                <a:spcPts val="0"/>
              </a:spcBef>
              <a:buSzPts val="4200"/>
              <a:buNone/>
              <a:defRPr sz="4200"/>
            </a:lvl3pPr>
            <a:lvl4pPr lvl="3" algn="ctr">
              <a:spcBef>
                <a:spcPts val="0"/>
              </a:spcBef>
              <a:buSzPts val="4200"/>
              <a:buNone/>
              <a:defRPr sz="4200"/>
            </a:lvl4pPr>
            <a:lvl5pPr lvl="4" algn="ctr">
              <a:spcBef>
                <a:spcPts val="0"/>
              </a:spcBef>
              <a:buSzPts val="4200"/>
              <a:buNone/>
              <a:defRPr sz="4200"/>
            </a:lvl5pPr>
            <a:lvl6pPr lvl="5" algn="ctr">
              <a:spcBef>
                <a:spcPts val="0"/>
              </a:spcBef>
              <a:buSzPts val="4200"/>
              <a:buNone/>
              <a:defRPr sz="4200"/>
            </a:lvl6pPr>
            <a:lvl7pPr lvl="6" algn="ctr">
              <a:spcBef>
                <a:spcPts val="0"/>
              </a:spcBef>
              <a:buSzPts val="4200"/>
              <a:buNone/>
              <a:defRPr sz="4200"/>
            </a:lvl7pPr>
            <a:lvl8pPr lvl="7" algn="ctr">
              <a:spcBef>
                <a:spcPts val="0"/>
              </a:spcBef>
              <a:buSzPts val="4200"/>
              <a:buNone/>
              <a:defRPr sz="4200"/>
            </a:lvl8pPr>
            <a:lvl9pPr lvl="8" algn="ctr">
              <a:spcBef>
                <a:spcPts val="0"/>
              </a:spcBef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ts val="12000"/>
              <a:buNone/>
              <a:defRPr sz="12000"/>
            </a:lvl1pPr>
            <a:lvl2pPr lvl="1" algn="ctr">
              <a:spcBef>
                <a:spcPts val="0"/>
              </a:spcBef>
              <a:buSzPts val="12000"/>
              <a:buNone/>
              <a:defRPr sz="12000"/>
            </a:lvl2pPr>
            <a:lvl3pPr lvl="2" algn="ctr">
              <a:spcBef>
                <a:spcPts val="0"/>
              </a:spcBef>
              <a:buSzPts val="12000"/>
              <a:buNone/>
              <a:defRPr sz="12000"/>
            </a:lvl3pPr>
            <a:lvl4pPr lvl="3" algn="ctr">
              <a:spcBef>
                <a:spcPts val="0"/>
              </a:spcBef>
              <a:buSzPts val="12000"/>
              <a:buNone/>
              <a:defRPr sz="12000"/>
            </a:lvl4pPr>
            <a:lvl5pPr lvl="4" algn="ctr">
              <a:spcBef>
                <a:spcPts val="0"/>
              </a:spcBef>
              <a:buSzPts val="12000"/>
              <a:buNone/>
              <a:defRPr sz="12000"/>
            </a:lvl5pPr>
            <a:lvl6pPr lvl="5" algn="ctr">
              <a:spcBef>
                <a:spcPts val="0"/>
              </a:spcBef>
              <a:buSzPts val="12000"/>
              <a:buNone/>
              <a:defRPr sz="12000"/>
            </a:lvl6pPr>
            <a:lvl7pPr lvl="6" algn="ctr">
              <a:spcBef>
                <a:spcPts val="0"/>
              </a:spcBef>
              <a:buSzPts val="12000"/>
              <a:buNone/>
              <a:defRPr sz="12000"/>
            </a:lvl7pPr>
            <a:lvl8pPr lvl="7" algn="ctr">
              <a:spcBef>
                <a:spcPts val="0"/>
              </a:spcBef>
              <a:buSzPts val="12000"/>
              <a:buNone/>
              <a:defRPr sz="12000"/>
            </a:lvl8pPr>
            <a:lvl9pPr lvl="8" algn="ctr">
              <a:spcBef>
                <a:spcPts val="0"/>
              </a:spcBef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spcBef>
                <a:spcPts val="0"/>
              </a:spcBef>
              <a:buSzPts val="1800"/>
              <a:buChar char="●"/>
              <a:defRPr/>
            </a:lvl1pPr>
            <a:lvl2pPr lvl="1" algn="ctr">
              <a:spcBef>
                <a:spcPts val="0"/>
              </a:spcBef>
              <a:buSzPts val="1400"/>
              <a:buChar char="○"/>
              <a:defRPr/>
            </a:lvl2pPr>
            <a:lvl3pPr lvl="2" algn="ctr">
              <a:spcBef>
                <a:spcPts val="0"/>
              </a:spcBef>
              <a:buSzPts val="1400"/>
              <a:buChar char="■"/>
              <a:defRPr/>
            </a:lvl3pPr>
            <a:lvl4pPr lvl="3" algn="ctr">
              <a:spcBef>
                <a:spcPts val="0"/>
              </a:spcBef>
              <a:buSzPts val="1400"/>
              <a:buChar char="●"/>
              <a:defRPr/>
            </a:lvl4pPr>
            <a:lvl5pPr lvl="4" algn="ctr">
              <a:spcBef>
                <a:spcPts val="0"/>
              </a:spcBef>
              <a:buSzPts val="1400"/>
              <a:buChar char="○"/>
              <a:defRPr/>
            </a:lvl5pPr>
            <a:lvl6pPr lvl="5" algn="ctr">
              <a:spcBef>
                <a:spcPts val="0"/>
              </a:spcBef>
              <a:buSzPts val="1400"/>
              <a:buChar char="■"/>
              <a:defRPr/>
            </a:lvl6pPr>
            <a:lvl7pPr lvl="6" algn="ctr">
              <a:spcBef>
                <a:spcPts val="0"/>
              </a:spcBef>
              <a:buSzPts val="1400"/>
              <a:buChar char="●"/>
              <a:defRPr/>
            </a:lvl7pPr>
            <a:lvl8pPr lvl="7" algn="ctr">
              <a:spcBef>
                <a:spcPts val="0"/>
              </a:spcBef>
              <a:buSzPts val="1400"/>
              <a:buChar char="○"/>
              <a:defRPr/>
            </a:lvl8pPr>
            <a:lvl9pPr lvl="8" algn="ctr">
              <a:spcBef>
                <a:spcPts val="0"/>
              </a:spcBef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pPr marL="0" lvl="0" indent="0" algn="r">
                <a:spcBef>
                  <a:spcPts val="0"/>
                </a:spcBef>
                <a:buNone/>
              </a:p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311700" y="106050"/>
            <a:ext cx="8520600" cy="623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-69850" algn="ctr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3600" b="1" i="1">
                <a:solidFill>
                  <a:srgbClr val="990000"/>
                </a:solidFill>
              </a:rPr>
              <a:t>STATEMENTS</a:t>
            </a:r>
          </a:p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0" y="835150"/>
            <a:ext cx="9144000" cy="43083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Char char="➔"/>
            </a:pPr>
            <a:r>
              <a:rPr lang="en" b="1">
                <a:solidFill>
                  <a:srgbClr val="0000FF"/>
                </a:solidFill>
                <a:highlight>
                  <a:srgbClr val="FFFFFF"/>
                </a:highlight>
              </a:rPr>
              <a:t>A statement is a command given to the computer that instructs the computer to take a specific action, such as display to the screen, or collect input. </a:t>
            </a:r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Char char="➔"/>
            </a:pPr>
            <a:r>
              <a:rPr lang="en" b="1">
                <a:solidFill>
                  <a:srgbClr val="0000FF"/>
                </a:solidFill>
                <a:highlight>
                  <a:srgbClr val="FFFFFF"/>
                </a:highlight>
              </a:rPr>
              <a:t>A computer program is made up of a series of statements.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Char char="➔"/>
            </a:pPr>
            <a:r>
              <a:rPr lang="en" b="1">
                <a:solidFill>
                  <a:srgbClr val="0000FF"/>
                </a:solidFill>
              </a:rPr>
              <a:t>The statements of a C program control the flow of program execution. 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Char char="➔"/>
            </a:pPr>
            <a:r>
              <a:rPr lang="en" b="1">
                <a:solidFill>
                  <a:srgbClr val="0000FF"/>
                </a:solidFill>
              </a:rPr>
              <a:t>It is also called as Control Statements.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0000FF"/>
              </a:solidFill>
            </a:endParaRPr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Clr>
                <a:srgbClr val="741B47"/>
              </a:buClr>
              <a:buSzPts val="2400"/>
              <a:buChar char="★"/>
            </a:pPr>
            <a:r>
              <a:rPr lang="en" sz="2400" b="1">
                <a:solidFill>
                  <a:srgbClr val="741B47"/>
                </a:solidFill>
              </a:rPr>
              <a:t>CONDITIONAL STATEMENTS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Char char="●"/>
            </a:pPr>
            <a:r>
              <a:rPr lang="en" b="1">
                <a:solidFill>
                  <a:srgbClr val="0000FF"/>
                </a:solidFill>
                <a:highlight>
                  <a:srgbClr val="FDFDFD"/>
                </a:highlight>
              </a:rPr>
              <a:t>Conditional statements cause variable flow of execution of the same program, each time the program is run, based on certain condition to be true or false.</a:t>
            </a:r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Clr>
                <a:srgbClr val="741B47"/>
              </a:buClr>
              <a:buSzPts val="2400"/>
              <a:buChar char="★"/>
            </a:pPr>
            <a:r>
              <a:rPr lang="en" sz="2400" b="1">
                <a:solidFill>
                  <a:srgbClr val="741B47"/>
                </a:solidFill>
              </a:rPr>
              <a:t>UNCONDITIONAL STATEMENTS</a:t>
            </a:r>
          </a:p>
          <a:p>
            <a:pPr marL="457200" lvl="0" indent="-342900">
              <a:spcBef>
                <a:spcPts val="0"/>
              </a:spcBef>
              <a:buClr>
                <a:srgbClr val="0000FF"/>
              </a:buClr>
              <a:buSzPts val="1800"/>
              <a:buChar char="●"/>
            </a:pPr>
            <a:r>
              <a:rPr lang="en" b="1">
                <a:solidFill>
                  <a:srgbClr val="0000FF"/>
                </a:solidFill>
                <a:highlight>
                  <a:srgbClr val="FFFFFF"/>
                </a:highlight>
              </a:rPr>
              <a:t>UnConditional statements allows you to direct the program's flow to another part of your program without evaluating conditions.</a:t>
            </a:r>
          </a:p>
          <a:p>
            <a:pPr marL="0" lvl="0" indent="0">
              <a:spcBef>
                <a:spcPts val="0"/>
              </a:spcBef>
              <a:buNone/>
            </a:pPr>
            <a:endParaRPr sz="1050">
              <a:solidFill>
                <a:srgbClr val="555555"/>
              </a:solidFill>
              <a:highlight>
                <a:srgbClr val="FDFDFD"/>
              </a:highlight>
            </a:endParaRPr>
          </a:p>
          <a:p>
            <a:pPr marL="0" lvl="0" indent="0">
              <a:spcBef>
                <a:spcPts val="0"/>
              </a:spcBef>
              <a:buNone/>
            </a:pPr>
            <a:endParaRPr sz="1050">
              <a:solidFill>
                <a:srgbClr val="555555"/>
              </a:solidFill>
              <a:highlight>
                <a:srgbClr val="FDFDFD"/>
              </a:highlight>
            </a:endParaRPr>
          </a:p>
          <a:p>
            <a:pPr marL="0" lvl="0" indent="0">
              <a:spcBef>
                <a:spcPts val="0"/>
              </a:spcBef>
              <a:buNone/>
            </a:pPr>
            <a:endParaRPr sz="1050"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title"/>
          </p:nvPr>
        </p:nvSpPr>
        <p:spPr>
          <a:xfrm>
            <a:off x="311700" y="164775"/>
            <a:ext cx="8520600" cy="588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419100">
              <a:spcBef>
                <a:spcPts val="0"/>
              </a:spcBef>
              <a:buClr>
                <a:srgbClr val="980000"/>
              </a:buClr>
              <a:buSzPts val="3000"/>
              <a:buChar char="➢"/>
            </a:pPr>
            <a:r>
              <a:rPr lang="en" sz="3000" b="1" i="1">
                <a:solidFill>
                  <a:srgbClr val="980000"/>
                </a:solidFill>
              </a:rPr>
              <a:t>if - else statement </a:t>
            </a:r>
          </a:p>
        </p:txBody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311700" y="753375"/>
            <a:ext cx="8520600" cy="4390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Char char="●"/>
            </a:pPr>
            <a:r>
              <a:rPr lang="en" b="1">
                <a:solidFill>
                  <a:srgbClr val="0000FF"/>
                </a:solidFill>
              </a:rPr>
              <a:t>If –else statement takes care of true as well as false conditions.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Char char="●"/>
            </a:pPr>
            <a:r>
              <a:rPr lang="en" b="1">
                <a:solidFill>
                  <a:srgbClr val="0000FF"/>
                </a:solidFill>
              </a:rPr>
              <a:t>‘Statement block-1’ is executed when the condition is true and ‘Statement block-2’ (or) ‘else block’ is executed when the condition is false.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0000"/>
                </a:solidFill>
                <a:highlight>
                  <a:srgbClr val="FFFFFF"/>
                </a:highlight>
              </a:rPr>
              <a:t>Syntax:</a:t>
            </a:r>
          </a:p>
          <a:p>
            <a:pPr marL="0" lvl="0" indent="-69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	 	 	</a:t>
            </a:r>
          </a:p>
          <a:p>
            <a:pPr marL="0" lvl="0" indent="-698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>
                <a:solidFill>
                  <a:srgbClr val="0000FF"/>
                </a:solidFill>
              </a:rPr>
              <a:t>if (condition)</a:t>
            </a:r>
          </a:p>
          <a:p>
            <a:pPr marL="0" lvl="0" indent="-698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>
                <a:solidFill>
                  <a:srgbClr val="0000FF"/>
                </a:solidFill>
              </a:rPr>
              <a:t>	{</a:t>
            </a:r>
          </a:p>
          <a:p>
            <a:pPr marL="0" lvl="0" indent="-698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>
                <a:solidFill>
                  <a:srgbClr val="0000FF"/>
                </a:solidFill>
              </a:rPr>
              <a:t>	 Statement block-1;</a:t>
            </a:r>
          </a:p>
          <a:p>
            <a:pPr marL="0" lvl="0" indent="-698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>
                <a:solidFill>
                  <a:srgbClr val="0000FF"/>
                </a:solidFill>
              </a:rPr>
              <a:t>	}</a:t>
            </a:r>
          </a:p>
          <a:p>
            <a:pPr marL="0" lvl="0" indent="-698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>
                <a:solidFill>
                  <a:srgbClr val="0000FF"/>
                </a:solidFill>
              </a:rPr>
              <a:t>else</a:t>
            </a:r>
          </a:p>
          <a:p>
            <a:pPr marL="0" lvl="0" indent="-698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>
                <a:solidFill>
                  <a:srgbClr val="0000FF"/>
                </a:solidFill>
              </a:rPr>
              <a:t>	{</a:t>
            </a:r>
          </a:p>
          <a:p>
            <a:pPr marL="0" lvl="0" indent="-698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>
                <a:solidFill>
                  <a:srgbClr val="0000FF"/>
                </a:solidFill>
              </a:rPr>
              <a:t>	 Statement block-2;	</a:t>
            </a:r>
          </a:p>
          <a:p>
            <a:pPr marL="0" lvl="0" indent="-698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>
                <a:solidFill>
                  <a:srgbClr val="0000FF"/>
                </a:solidFill>
              </a:rPr>
              <a:t>         }</a:t>
            </a:r>
          </a:p>
          <a:p>
            <a:pPr marL="0" lvl="0" indent="-698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>
                <a:solidFill>
                  <a:srgbClr val="0000FF"/>
                </a:solidFill>
              </a:rPr>
              <a:t>Statement-x;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title"/>
          </p:nvPr>
        </p:nvSpPr>
        <p:spPr>
          <a:xfrm>
            <a:off x="311700" y="106050"/>
            <a:ext cx="8520600" cy="556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 sz="3000" b="1" i="1">
                <a:solidFill>
                  <a:srgbClr val="FF9900"/>
                </a:solidFill>
                <a:highlight>
                  <a:srgbClr val="FFFFFF"/>
                </a:highlight>
              </a:rPr>
              <a:t>Flowchart of if else Statement</a:t>
            </a:r>
          </a:p>
        </p:txBody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311700" y="888175"/>
            <a:ext cx="8520600" cy="3680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pic>
        <p:nvPicPr>
          <p:cNvPr id="135" name="Shape 1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00125"/>
            <a:ext cx="6727475" cy="403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title"/>
          </p:nvPr>
        </p:nvSpPr>
        <p:spPr>
          <a:xfrm>
            <a:off x="311700" y="82400"/>
            <a:ext cx="8520600" cy="459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-69850" rtl="0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 b="1" i="1">
                <a:solidFill>
                  <a:srgbClr val="FF9900"/>
                </a:solidFill>
              </a:rPr>
              <a:t>Example of a C Program to Demonstrate if else Statement</a:t>
            </a:r>
          </a:p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311700" y="541400"/>
            <a:ext cx="5176500" cy="4602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-698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rgbClr val="0000FF"/>
                </a:solidFill>
              </a:rPr>
              <a:t>/</a:t>
            </a:r>
            <a:r>
              <a:rPr lang="en" sz="1600" b="1">
                <a:solidFill>
                  <a:srgbClr val="0000FF"/>
                </a:solidFill>
              </a:rPr>
              <a:t>* checking for even (or) odd number */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0000FF"/>
                </a:solidFill>
              </a:rPr>
              <a:t>#include&lt;stdio.h&gt;</a:t>
            </a:r>
          </a:p>
          <a:p>
            <a:pPr marL="0" lvl="0" indent="-69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>
                <a:solidFill>
                  <a:srgbClr val="0000FF"/>
                </a:solidFill>
              </a:rPr>
              <a:t>int  main()</a:t>
            </a:r>
          </a:p>
          <a:p>
            <a:pPr marL="0" lvl="0" indent="-698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>
                <a:solidFill>
                  <a:srgbClr val="0000FF"/>
                </a:solidFill>
              </a:rPr>
              <a:t>{</a:t>
            </a:r>
          </a:p>
          <a:p>
            <a:pPr marL="0" lvl="0" indent="-698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>
                <a:solidFill>
                  <a:srgbClr val="0000FF"/>
                </a:solidFill>
              </a:rPr>
              <a:t>	int n;</a:t>
            </a:r>
          </a:p>
          <a:p>
            <a:pPr marL="0" lvl="0" indent="-698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>
                <a:solidFill>
                  <a:srgbClr val="0000FF"/>
                </a:solidFill>
              </a:rPr>
              <a:t>	printf (“enter a number”);</a:t>
            </a:r>
          </a:p>
          <a:p>
            <a:pPr marL="0" lvl="0" indent="-698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>
                <a:solidFill>
                  <a:srgbClr val="0000FF"/>
                </a:solidFill>
              </a:rPr>
              <a:t>scanf (“%d”, &amp;n);</a:t>
            </a:r>
          </a:p>
          <a:p>
            <a:pPr marL="0" lvl="0" indent="-698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>
                <a:solidFill>
                  <a:srgbClr val="0000FF"/>
                </a:solidFill>
              </a:rPr>
              <a:t>if (n%2 ==0)</a:t>
            </a:r>
          </a:p>
          <a:p>
            <a:pPr marL="0" lvl="0" indent="-698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>
                <a:solidFill>
                  <a:srgbClr val="0000FF"/>
                </a:solidFill>
              </a:rPr>
              <a:t>{</a:t>
            </a:r>
          </a:p>
          <a:p>
            <a:pPr marL="0" lvl="0" indent="-698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>
                <a:solidFill>
                  <a:srgbClr val="0000FF"/>
                </a:solidFill>
              </a:rPr>
              <a:t>printf (“%d is even number”, n);</a:t>
            </a:r>
          </a:p>
          <a:p>
            <a:pPr marL="0" lvl="0" indent="-698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>
                <a:solidFill>
                  <a:srgbClr val="0000FF"/>
                </a:solidFill>
              </a:rPr>
              <a:t>}</a:t>
            </a:r>
          </a:p>
          <a:p>
            <a:pPr marL="0" lvl="0" indent="-698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>
                <a:solidFill>
                  <a:srgbClr val="0000FF"/>
                </a:solidFill>
              </a:rPr>
              <a:t>else</a:t>
            </a:r>
          </a:p>
          <a:p>
            <a:pPr marL="0" lvl="0" indent="-698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>
                <a:solidFill>
                  <a:srgbClr val="0000FF"/>
                </a:solidFill>
              </a:rPr>
              <a:t>{</a:t>
            </a:r>
          </a:p>
          <a:p>
            <a:pPr marL="0" lvl="0" indent="-698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>
                <a:solidFill>
                  <a:srgbClr val="0000FF"/>
                </a:solidFill>
              </a:rPr>
              <a:t>printf( “%d is odd number”, n);</a:t>
            </a:r>
          </a:p>
          <a:p>
            <a:pPr marL="0" lvl="0" indent="-698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>
                <a:solidFill>
                  <a:srgbClr val="0000FF"/>
                </a:solidFill>
              </a:rPr>
              <a:t>}</a:t>
            </a:r>
          </a:p>
          <a:p>
            <a:pPr marL="0" lvl="0" indent="-698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>
                <a:solidFill>
                  <a:srgbClr val="0000FF"/>
                </a:solidFill>
              </a:rPr>
              <a:t>printf(“n=%d”,n);</a:t>
            </a:r>
          </a:p>
          <a:p>
            <a:pPr marL="0" lvl="0" indent="-698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>
                <a:solidFill>
                  <a:srgbClr val="0000FF"/>
                </a:solidFill>
              </a:rPr>
              <a:t>return 0;</a:t>
            </a:r>
          </a:p>
          <a:p>
            <a:pPr marL="0" lvl="0" indent="-698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>
                <a:solidFill>
                  <a:srgbClr val="0000FF"/>
                </a:solidFill>
              </a:rPr>
              <a:t>}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sz="1600" b="1">
              <a:solidFill>
                <a:srgbClr val="0000FF"/>
              </a:solidFill>
            </a:endParaRPr>
          </a:p>
        </p:txBody>
      </p:sp>
      <p:sp>
        <p:nvSpPr>
          <p:cNvPr id="142" name="Shape 142"/>
          <p:cNvSpPr txBox="1">
            <a:spLocks noGrp="1"/>
          </p:cNvSpPr>
          <p:nvPr>
            <p:ph type="body" idx="2"/>
          </p:nvPr>
        </p:nvSpPr>
        <p:spPr>
          <a:xfrm>
            <a:off x="5700275" y="1152475"/>
            <a:ext cx="31320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0000"/>
                </a:solidFill>
              </a:rPr>
              <a:t>Output 1 : 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rgbClr val="FF0000"/>
              </a:solidFill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FF"/>
                </a:solidFill>
              </a:rPr>
              <a:t>enter a number 10 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FF"/>
                </a:solidFill>
              </a:rPr>
              <a:t>10 is even number			 </a:t>
            </a: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FF"/>
                </a:solidFill>
              </a:rPr>
              <a:t>n=10    </a:t>
            </a: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0000FF"/>
              </a:solidFill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0000"/>
                </a:solidFill>
              </a:rPr>
              <a:t>Output 2 : 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	 	 	</a:t>
            </a: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FF"/>
                </a:solidFill>
              </a:rPr>
              <a:t>enter a number 5</a:t>
            </a: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FF"/>
                </a:solidFill>
              </a:rPr>
              <a:t>5 is odd number</a:t>
            </a: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FF"/>
                </a:solidFill>
              </a:rPr>
              <a:t>n=5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rgbClr val="FF0000"/>
              </a:solidFill>
            </a:endParaRPr>
          </a:p>
          <a:p>
            <a:pPr marL="0" lvl="0" indent="-6985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>
              <a:spcBef>
                <a:spcPts val="0"/>
              </a:spcBef>
              <a:buNone/>
            </a:pPr>
            <a:endParaRPr sz="1600" b="1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title"/>
          </p:nvPr>
        </p:nvSpPr>
        <p:spPr>
          <a:xfrm>
            <a:off x="311700" y="317800"/>
            <a:ext cx="8520600" cy="565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419100" rtl="0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>
                <a:srgbClr val="980000"/>
              </a:buClr>
              <a:buSzPts val="3000"/>
              <a:buChar char="➢"/>
            </a:pPr>
            <a:r>
              <a:rPr lang="en" sz="3000" b="1" i="1">
                <a:solidFill>
                  <a:srgbClr val="980000"/>
                </a:solidFill>
              </a:rPr>
              <a:t>Nested if else Statement</a:t>
            </a:r>
          </a:p>
          <a:p>
            <a:pPr marL="0" lvl="0" indent="-6985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endParaRPr sz="1650" b="1">
              <a:solidFill>
                <a:srgbClr val="11111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0" y="1200550"/>
            <a:ext cx="9144000" cy="39429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	 	 	</a:t>
            </a:r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Char char="●"/>
            </a:pPr>
            <a:r>
              <a:rPr lang="en" sz="2400" b="1">
                <a:solidFill>
                  <a:srgbClr val="0000FF"/>
                </a:solidFill>
              </a:rPr>
              <a:t>A ‘nested if’ is an if statement that is the object of either if (or) an else.</a:t>
            </a:r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Char char="●"/>
            </a:pPr>
            <a:r>
              <a:rPr lang="en" sz="2400" b="1">
                <a:solidFill>
                  <a:srgbClr val="0000FF"/>
                </a:solidFill>
              </a:rPr>
              <a:t>‘if’ is placed inside another if (or) else.</a:t>
            </a:r>
          </a:p>
          <a:p>
            <a:pPr marL="0" lvl="0" indent="0">
              <a:spcBef>
                <a:spcPts val="0"/>
              </a:spcBef>
              <a:buNone/>
            </a:pPr>
            <a:endParaRPr sz="2400" b="1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>
            <a:spLocks noGrp="1"/>
          </p:cNvSpPr>
          <p:nvPr>
            <p:ph type="title"/>
          </p:nvPr>
        </p:nvSpPr>
        <p:spPr>
          <a:xfrm>
            <a:off x="311700" y="94150"/>
            <a:ext cx="8520600" cy="5649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-6985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3000" b="1" i="1">
                <a:solidFill>
                  <a:srgbClr val="FF9900"/>
                </a:solidFill>
              </a:rPr>
              <a:t>Syntax of Nested if else Statement </a:t>
            </a:r>
          </a:p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311700" y="659050"/>
            <a:ext cx="8520600" cy="4484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-698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solidFill>
                  <a:srgbClr val="0000FF"/>
                </a:solidFill>
              </a:rPr>
              <a:t>if (condition1)</a:t>
            </a:r>
          </a:p>
          <a:p>
            <a:pPr marL="0" lvl="0" indent="-698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solidFill>
                  <a:srgbClr val="0000FF"/>
                </a:solidFill>
              </a:rPr>
              <a:t>      {</a:t>
            </a:r>
          </a:p>
          <a:p>
            <a:pPr marL="0" lvl="0" indent="-698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solidFill>
                  <a:srgbClr val="0000FF"/>
                </a:solidFill>
              </a:rPr>
              <a:t>         if (condition2)</a:t>
            </a:r>
          </a:p>
          <a:p>
            <a:pPr marL="0" lvl="0" indent="-698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solidFill>
                  <a:srgbClr val="0000FF"/>
                </a:solidFill>
              </a:rPr>
              <a:t>              {</a:t>
            </a:r>
          </a:p>
          <a:p>
            <a:pPr marL="0" lvl="0" indent="-698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solidFill>
                  <a:srgbClr val="0000FF"/>
                </a:solidFill>
              </a:rPr>
              <a:t>		Statement block-1;</a:t>
            </a:r>
          </a:p>
          <a:p>
            <a:pPr marL="0" lvl="0" indent="-698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solidFill>
                  <a:srgbClr val="0000FF"/>
                </a:solidFill>
              </a:rPr>
              <a:t>              }</a:t>
            </a:r>
          </a:p>
          <a:p>
            <a:pPr marL="0" lvl="0" indent="-698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solidFill>
                  <a:srgbClr val="0000FF"/>
                </a:solidFill>
              </a:rPr>
              <a:t>		</a:t>
            </a:r>
          </a:p>
          <a:p>
            <a:pPr marL="0" lvl="0" indent="-698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solidFill>
                  <a:srgbClr val="0000FF"/>
                </a:solidFill>
              </a:rPr>
              <a:t>        else</a:t>
            </a:r>
          </a:p>
          <a:p>
            <a:pPr marL="0" lvl="0" indent="-698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solidFill>
                  <a:srgbClr val="0000FF"/>
                </a:solidFill>
              </a:rPr>
              <a:t>             {</a:t>
            </a:r>
          </a:p>
          <a:p>
            <a:pPr marL="0" lvl="0" indent="-698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solidFill>
                  <a:srgbClr val="0000FF"/>
                </a:solidFill>
              </a:rPr>
              <a:t>		 Statement block-2;</a:t>
            </a:r>
          </a:p>
          <a:p>
            <a:pPr marL="0" lvl="0" indent="-698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solidFill>
                  <a:srgbClr val="0000FF"/>
                </a:solidFill>
              </a:rPr>
              <a:t>	  }</a:t>
            </a:r>
          </a:p>
          <a:p>
            <a:pPr marL="0" lvl="0" indent="-698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solidFill>
                  <a:srgbClr val="0000FF"/>
                </a:solidFill>
              </a:rPr>
              <a:t>      }</a:t>
            </a:r>
          </a:p>
          <a:p>
            <a:pPr marL="0" lvl="0" indent="-698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solidFill>
                  <a:srgbClr val="0000FF"/>
                </a:solidFill>
              </a:rPr>
              <a:t>else</a:t>
            </a:r>
          </a:p>
          <a:p>
            <a:pPr marL="0" lvl="0" indent="-698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solidFill>
                  <a:srgbClr val="0000FF"/>
                </a:solidFill>
              </a:rPr>
              <a:t>      {</a:t>
            </a:r>
          </a:p>
          <a:p>
            <a:pPr marL="0" lvl="0" indent="-698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solidFill>
                  <a:srgbClr val="0000FF"/>
                </a:solidFill>
              </a:rPr>
              <a:t>         if (condition3)</a:t>
            </a:r>
          </a:p>
          <a:p>
            <a:pPr marL="0" lvl="0" indent="-698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solidFill>
                  <a:srgbClr val="0000FF"/>
                </a:solidFill>
              </a:rPr>
              <a:t>	   {</a:t>
            </a:r>
          </a:p>
          <a:p>
            <a:pPr marL="0" lvl="0" indent="-698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solidFill>
                  <a:srgbClr val="0000FF"/>
                </a:solidFill>
              </a:rPr>
              <a:t>		Statement block-3;  </a:t>
            </a:r>
          </a:p>
          <a:p>
            <a:pPr marL="0" lvl="0" indent="-698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solidFill>
                  <a:srgbClr val="0000FF"/>
                </a:solidFill>
              </a:rPr>
              <a:t>	   }</a:t>
            </a:r>
          </a:p>
          <a:p>
            <a:pPr marL="0" lvl="0" indent="-698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solidFill>
                  <a:srgbClr val="0000FF"/>
                </a:solidFill>
              </a:rPr>
              <a:t>        else</a:t>
            </a:r>
          </a:p>
          <a:p>
            <a:pPr marL="0" lvl="0" indent="-698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solidFill>
                  <a:srgbClr val="0000FF"/>
                </a:solidFill>
              </a:rPr>
              <a:t>	  {</a:t>
            </a:r>
          </a:p>
          <a:p>
            <a:pPr marL="0" lvl="0" indent="-698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solidFill>
                  <a:srgbClr val="0000FF"/>
                </a:solidFill>
              </a:rPr>
              <a:t>		Statement block-4;</a:t>
            </a:r>
          </a:p>
          <a:p>
            <a:pPr marL="0" lvl="0" indent="-698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solidFill>
                  <a:srgbClr val="0000FF"/>
                </a:solidFill>
              </a:rPr>
              <a:t>	  }</a:t>
            </a:r>
          </a:p>
          <a:p>
            <a:pPr marL="0" lvl="0" indent="-698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solidFill>
                  <a:srgbClr val="0000FF"/>
                </a:solidFill>
              </a:rPr>
              <a:t>       }</a:t>
            </a:r>
          </a:p>
          <a:p>
            <a:pPr marL="0" lvl="0" indent="-698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solidFill>
                  <a:srgbClr val="0000FF"/>
                </a:solidFill>
              </a:rPr>
              <a:t>Statement- N;</a:t>
            </a:r>
          </a:p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>
            <a:spLocks noGrp="1"/>
          </p:cNvSpPr>
          <p:nvPr>
            <p:ph type="title"/>
          </p:nvPr>
        </p:nvSpPr>
        <p:spPr>
          <a:xfrm>
            <a:off x="311700" y="132575"/>
            <a:ext cx="8520600" cy="5169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-69850" algn="just" rtl="0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 b="1" i="1">
                <a:solidFill>
                  <a:srgbClr val="FF9900"/>
                </a:solidFill>
                <a:highlight>
                  <a:srgbClr val="FFFFFF"/>
                </a:highlight>
              </a:rPr>
              <a:t>Flow Chart for Nested if in C Programming</a:t>
            </a:r>
          </a:p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pic>
        <p:nvPicPr>
          <p:cNvPr id="161" name="Shape 1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075" y="835150"/>
            <a:ext cx="8815525" cy="4228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>
            <a:spLocks noGrp="1"/>
          </p:cNvSpPr>
          <p:nvPr>
            <p:ph type="title"/>
          </p:nvPr>
        </p:nvSpPr>
        <p:spPr>
          <a:xfrm>
            <a:off x="0" y="79550"/>
            <a:ext cx="9067500" cy="464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-69850" rtl="0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 i="1">
                <a:solidFill>
                  <a:srgbClr val="FF9900"/>
                </a:solidFill>
              </a:rPr>
              <a:t>Example: Test whether the given number is even or odd if it is below 100</a:t>
            </a:r>
          </a:p>
        </p:txBody>
      </p:sp>
      <p:sp>
        <p:nvSpPr>
          <p:cNvPr id="167" name="Shape 167"/>
          <p:cNvSpPr txBox="1">
            <a:spLocks noGrp="1"/>
          </p:cNvSpPr>
          <p:nvPr>
            <p:ph type="body" idx="1"/>
          </p:nvPr>
        </p:nvSpPr>
        <p:spPr>
          <a:xfrm>
            <a:off x="145825" y="543650"/>
            <a:ext cx="5315700" cy="4520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-69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>
                <a:solidFill>
                  <a:srgbClr val="0000FF"/>
                </a:solidFill>
              </a:rPr>
              <a:t>#include &lt;stdio.h&gt;</a:t>
            </a:r>
            <a:br>
              <a:rPr lang="en" sz="1800" b="1">
                <a:solidFill>
                  <a:srgbClr val="0000FF"/>
                </a:solidFill>
              </a:rPr>
            </a:br>
            <a:r>
              <a:rPr lang="en" sz="1800" b="1">
                <a:solidFill>
                  <a:srgbClr val="0000FF"/>
                </a:solidFill>
              </a:rPr>
              <a:t>int main()</a:t>
            </a:r>
          </a:p>
          <a:p>
            <a:pPr marL="0" lvl="0" indent="-69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>
                <a:solidFill>
                  <a:srgbClr val="0000FF"/>
                </a:solidFill>
              </a:rPr>
              <a:t>{       int n ;</a:t>
            </a:r>
            <a:br>
              <a:rPr lang="en" sz="1800" b="1">
                <a:solidFill>
                  <a:srgbClr val="0000FF"/>
                </a:solidFill>
              </a:rPr>
            </a:br>
            <a:r>
              <a:rPr lang="en" sz="1800" b="1">
                <a:solidFill>
                  <a:srgbClr val="0000FF"/>
                </a:solidFill>
              </a:rPr>
              <a:t>   printf("Enter any integer number: ") ;</a:t>
            </a:r>
            <a:br>
              <a:rPr lang="en" sz="1800" b="1">
                <a:solidFill>
                  <a:srgbClr val="0000FF"/>
                </a:solidFill>
              </a:rPr>
            </a:br>
            <a:r>
              <a:rPr lang="en" sz="1800" b="1">
                <a:solidFill>
                  <a:srgbClr val="0000FF"/>
                </a:solidFill>
              </a:rPr>
              <a:t>   scanf("%d", &amp;n) ;</a:t>
            </a:r>
            <a:br>
              <a:rPr lang="en" sz="1800" b="1">
                <a:solidFill>
                  <a:srgbClr val="0000FF"/>
                </a:solidFill>
              </a:rPr>
            </a:br>
            <a:r>
              <a:rPr lang="en" sz="1800" b="1">
                <a:solidFill>
                  <a:srgbClr val="0000FF"/>
                </a:solidFill>
              </a:rPr>
              <a:t>   if ( n &lt; 100 )</a:t>
            </a:r>
            <a:br>
              <a:rPr lang="en" sz="1800" b="1">
                <a:solidFill>
                  <a:srgbClr val="0000FF"/>
                </a:solidFill>
              </a:rPr>
            </a:br>
            <a:r>
              <a:rPr lang="en" sz="1800" b="1">
                <a:solidFill>
                  <a:srgbClr val="0000FF"/>
                </a:solidFill>
              </a:rPr>
              <a:t>       {    printf("Given number is below 100\n") ;</a:t>
            </a:r>
            <a:br>
              <a:rPr lang="en" sz="1800" b="1">
                <a:solidFill>
                  <a:srgbClr val="0000FF"/>
                </a:solidFill>
              </a:rPr>
            </a:br>
            <a:r>
              <a:rPr lang="en" sz="1800" b="1">
                <a:solidFill>
                  <a:srgbClr val="0000FF"/>
                </a:solidFill>
              </a:rPr>
              <a:t>             if( n%2 == 0)</a:t>
            </a:r>
            <a:br>
              <a:rPr lang="en" sz="1800" b="1">
                <a:solidFill>
                  <a:srgbClr val="0000FF"/>
                </a:solidFill>
              </a:rPr>
            </a:br>
            <a:r>
              <a:rPr lang="en" sz="1800" b="1">
                <a:solidFill>
                  <a:srgbClr val="0000FF"/>
                </a:solidFill>
              </a:rPr>
              <a:t>                       printf("And it is EVEN") ;</a:t>
            </a:r>
            <a:br>
              <a:rPr lang="en" sz="1800" b="1">
                <a:solidFill>
                  <a:srgbClr val="0000FF"/>
                </a:solidFill>
              </a:rPr>
            </a:br>
            <a:r>
              <a:rPr lang="en" sz="1800" b="1">
                <a:solidFill>
                  <a:srgbClr val="0000FF"/>
                </a:solidFill>
              </a:rPr>
              <a:t>             else</a:t>
            </a:r>
            <a:br>
              <a:rPr lang="en" sz="1800" b="1">
                <a:solidFill>
                  <a:srgbClr val="0000FF"/>
                </a:solidFill>
              </a:rPr>
            </a:br>
            <a:r>
              <a:rPr lang="en" sz="1800" b="1">
                <a:solidFill>
                  <a:srgbClr val="0000FF"/>
                </a:solidFill>
              </a:rPr>
              <a:t>                      printf("And it is ODD") ;</a:t>
            </a:r>
            <a:br>
              <a:rPr lang="en" sz="1800" b="1">
                <a:solidFill>
                  <a:srgbClr val="0000FF"/>
                </a:solidFill>
              </a:rPr>
            </a:br>
            <a:r>
              <a:rPr lang="en" sz="1800" b="1">
                <a:solidFill>
                  <a:srgbClr val="0000FF"/>
                </a:solidFill>
              </a:rPr>
              <a:t>       }</a:t>
            </a:r>
            <a:br>
              <a:rPr lang="en" sz="1800" b="1">
                <a:solidFill>
                  <a:srgbClr val="0000FF"/>
                </a:solidFill>
              </a:rPr>
            </a:br>
            <a:r>
              <a:rPr lang="en" sz="1800" b="1">
                <a:solidFill>
                  <a:srgbClr val="0000FF"/>
                </a:solidFill>
              </a:rPr>
              <a:t>   else</a:t>
            </a:r>
            <a:br>
              <a:rPr lang="en" sz="1800" b="1">
                <a:solidFill>
                  <a:srgbClr val="0000FF"/>
                </a:solidFill>
              </a:rPr>
            </a:br>
            <a:r>
              <a:rPr lang="en" sz="1800" b="1">
                <a:solidFill>
                  <a:srgbClr val="0000FF"/>
                </a:solidFill>
              </a:rPr>
              <a:t>       printf("Given number is not below 100") ;  return 0;</a:t>
            </a:r>
            <a:br>
              <a:rPr lang="en" sz="1800" b="1">
                <a:solidFill>
                  <a:srgbClr val="0000FF"/>
                </a:solidFill>
              </a:rPr>
            </a:br>
            <a:r>
              <a:rPr lang="en" sz="1800" b="1">
                <a:solidFill>
                  <a:srgbClr val="0000FF"/>
                </a:solidFill>
              </a:rPr>
              <a:t>}</a:t>
            </a:r>
          </a:p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68" name="Shape 168"/>
          <p:cNvSpPr txBox="1">
            <a:spLocks noGrp="1"/>
          </p:cNvSpPr>
          <p:nvPr>
            <p:ph type="body" idx="2"/>
          </p:nvPr>
        </p:nvSpPr>
        <p:spPr>
          <a:xfrm>
            <a:off x="5673750" y="636300"/>
            <a:ext cx="3340800" cy="4202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-6985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>
                <a:solidFill>
                  <a:srgbClr val="FF0000"/>
                </a:solidFill>
              </a:rPr>
              <a:t>Output 1 :</a:t>
            </a:r>
          </a:p>
          <a:p>
            <a:pPr marL="0" lvl="0" indent="-698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>
                <a:solidFill>
                  <a:srgbClr val="0000FF"/>
                </a:solidFill>
              </a:rPr>
              <a:t>Enter any integer number : 55</a:t>
            </a:r>
          </a:p>
          <a:p>
            <a:pPr marL="0" lvl="0" indent="-698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>
                <a:solidFill>
                  <a:srgbClr val="0000FF"/>
                </a:solidFill>
              </a:rPr>
              <a:t>Given number is below 100</a:t>
            </a:r>
          </a:p>
          <a:p>
            <a:pPr marL="0" lvl="0" indent="-698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>
                <a:solidFill>
                  <a:srgbClr val="0000FF"/>
                </a:solidFill>
              </a:rPr>
              <a:t>And it is ODD</a:t>
            </a:r>
          </a:p>
          <a:p>
            <a:pPr marL="0" lvl="0" indent="-698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b="1">
              <a:solidFill>
                <a:srgbClr val="0000FF"/>
              </a:solidFill>
            </a:endParaRPr>
          </a:p>
          <a:p>
            <a:pPr marL="0" lvl="0" indent="-698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>
                <a:solidFill>
                  <a:srgbClr val="FF0000"/>
                </a:solidFill>
              </a:rPr>
              <a:t>Output 2 :</a:t>
            </a:r>
          </a:p>
          <a:p>
            <a:pPr marL="0" lvl="0" indent="-698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>
                <a:solidFill>
                  <a:srgbClr val="0000FF"/>
                </a:solidFill>
              </a:rPr>
              <a:t>Enter any integer number : 999</a:t>
            </a:r>
          </a:p>
          <a:p>
            <a:pPr marL="0" lvl="0" indent="-698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>
                <a:solidFill>
                  <a:srgbClr val="0000FF"/>
                </a:solidFill>
              </a:rPr>
              <a:t>Given number is not below 100</a:t>
            </a:r>
          </a:p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title"/>
          </p:nvPr>
        </p:nvSpPr>
        <p:spPr>
          <a:xfrm>
            <a:off x="311700" y="66275"/>
            <a:ext cx="8520600" cy="543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419100" rtl="0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>
                <a:srgbClr val="980000"/>
              </a:buClr>
              <a:buSzPts val="3000"/>
              <a:buChar char="➢"/>
            </a:pPr>
            <a:r>
              <a:rPr lang="en" sz="3000" b="1" i="1">
                <a:solidFill>
                  <a:srgbClr val="980000"/>
                </a:solidFill>
              </a:rPr>
              <a:t>else if Ladder Statement</a:t>
            </a:r>
          </a:p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74" name="Shape 174"/>
          <p:cNvSpPr txBox="1">
            <a:spLocks noGrp="1"/>
          </p:cNvSpPr>
          <p:nvPr>
            <p:ph type="body" idx="1"/>
          </p:nvPr>
        </p:nvSpPr>
        <p:spPr>
          <a:xfrm>
            <a:off x="119300" y="859200"/>
            <a:ext cx="8712900" cy="4191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Char char="●"/>
            </a:pPr>
            <a:r>
              <a:rPr lang="en" b="1">
                <a:solidFill>
                  <a:srgbClr val="0000FF"/>
                </a:solidFill>
              </a:rPr>
              <a:t>This is the most general way of writing a multi-way decision.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0000"/>
                </a:solidFill>
                <a:highlight>
                  <a:srgbClr val="FFFFFF"/>
                </a:highlight>
              </a:rPr>
              <a:t>Syntax:</a:t>
            </a:r>
            <a:r>
              <a:rPr lang="en" sz="1100">
                <a:solidFill>
                  <a:schemeClr val="dk1"/>
                </a:solidFill>
              </a:rPr>
              <a:t>	</a:t>
            </a:r>
          </a:p>
          <a:p>
            <a:pPr marL="0" lvl="0" indent="-69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rgbClr val="0000FF"/>
                </a:solidFill>
              </a:rPr>
              <a:t>if (condition1)</a:t>
            </a:r>
          </a:p>
          <a:p>
            <a:pPr marL="0" lvl="0" indent="-698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rgbClr val="0000FF"/>
                </a:solidFill>
              </a:rPr>
              <a:t>  stmt1;</a:t>
            </a:r>
          </a:p>
          <a:p>
            <a:pPr marL="0" lvl="0" indent="-698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rgbClr val="0000FF"/>
                </a:solidFill>
              </a:rPr>
              <a:t>      else if (condition2)</a:t>
            </a:r>
          </a:p>
          <a:p>
            <a:pPr marL="0" lvl="0" indent="-698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rgbClr val="0000FF"/>
                </a:solidFill>
              </a:rPr>
              <a:t>	   stmt2;</a:t>
            </a:r>
          </a:p>
          <a:p>
            <a:pPr marL="0" lvl="0" indent="-698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rgbClr val="0000FF"/>
                </a:solidFill>
              </a:rPr>
              <a:t>		- - - - -</a:t>
            </a:r>
          </a:p>
          <a:p>
            <a:pPr marL="0" lvl="0" indent="-698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rgbClr val="0000FF"/>
                </a:solidFill>
              </a:rPr>
              <a:t>	      else if (condition n)</a:t>
            </a:r>
          </a:p>
          <a:p>
            <a:pPr marL="0" lvl="0" indent="-698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rgbClr val="0000FF"/>
                </a:solidFill>
              </a:rPr>
              <a:t>			stmtn;</a:t>
            </a:r>
          </a:p>
          <a:p>
            <a:pPr marL="0" lvl="0" indent="-698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rgbClr val="0000FF"/>
                </a:solidFill>
              </a:rPr>
              <a:t>else</a:t>
            </a:r>
          </a:p>
          <a:p>
            <a:pPr marL="0" lvl="0" indent="-698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rgbClr val="0000FF"/>
                </a:solidFill>
              </a:rPr>
              <a:t>   stmt x;  </a:t>
            </a:r>
          </a:p>
          <a:p>
            <a:pPr marL="0" lvl="0" indent="-698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 i="1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 sz="3000" b="1" i="1">
                <a:solidFill>
                  <a:srgbClr val="FF9900"/>
                </a:solidFill>
              </a:rPr>
              <a:t>Explanation about syntax</a:t>
            </a:r>
          </a:p>
        </p:txBody>
      </p:sp>
      <p:sp>
        <p:nvSpPr>
          <p:cNvPr id="180" name="Shape 18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marR="3556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Char char="●"/>
            </a:pPr>
            <a:r>
              <a:rPr lang="en" b="1" i="1">
                <a:solidFill>
                  <a:srgbClr val="0000FF"/>
                </a:solidFill>
              </a:rPr>
              <a:t>First of all condition_expression_One is tested and if it is true then statement1 will be executed and control comes out out of whole if else ladder.</a:t>
            </a:r>
          </a:p>
          <a:p>
            <a:pPr marL="0" marR="35560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 i="1">
              <a:solidFill>
                <a:srgbClr val="0000FF"/>
              </a:solidFill>
            </a:endParaRPr>
          </a:p>
          <a:p>
            <a:pPr marL="457200" marR="3556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Char char="●"/>
            </a:pPr>
            <a:r>
              <a:rPr lang="en" b="1" i="1">
                <a:solidFill>
                  <a:srgbClr val="0000FF"/>
                </a:solidFill>
              </a:rPr>
              <a:t>If condition_expression_One is false then only condition_expression_Two is tested. Control will keep on flowing downward, If none of the conditional expression is true.</a:t>
            </a:r>
          </a:p>
          <a:p>
            <a:pPr marL="0" marR="35560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 i="1">
              <a:solidFill>
                <a:srgbClr val="0000FF"/>
              </a:solidFill>
            </a:endParaRPr>
          </a:p>
          <a:p>
            <a:pPr marL="457200" marR="3556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Char char="●"/>
            </a:pPr>
            <a:r>
              <a:rPr lang="en" b="1" i="1">
                <a:solidFill>
                  <a:srgbClr val="0000FF"/>
                </a:solidFill>
              </a:rPr>
              <a:t>The last else is the default block of code which will gets executed if none of the conditional expression is true.</a:t>
            </a:r>
          </a:p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Shape 1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991601" cy="499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311700" y="341325"/>
            <a:ext cx="8520600" cy="676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buNone/>
            </a:pPr>
            <a:r>
              <a:rPr lang="en" sz="3600" b="1" i="1">
                <a:solidFill>
                  <a:srgbClr val="990000"/>
                </a:solidFill>
              </a:rPr>
              <a:t>STATEMENTS</a:t>
            </a:r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311700" y="1377100"/>
            <a:ext cx="8520600" cy="354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spcAft>
                <a:spcPts val="0"/>
              </a:spcAft>
              <a:buClr>
                <a:srgbClr val="741B47"/>
              </a:buClr>
              <a:buSzPts val="2400"/>
              <a:buChar char="★"/>
            </a:pPr>
            <a:r>
              <a:rPr lang="en" sz="2400" b="1">
                <a:solidFill>
                  <a:srgbClr val="741B47"/>
                </a:solidFill>
              </a:rPr>
              <a:t>CONDITIONAL STATEMENTS</a:t>
            </a:r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2400"/>
              <a:buChar char="➔"/>
            </a:pPr>
            <a:r>
              <a:rPr lang="en" sz="2400" b="1">
                <a:solidFill>
                  <a:srgbClr val="1155CC"/>
                </a:solidFill>
              </a:rPr>
              <a:t>SELECTION STATEMENTS( making decisions)</a:t>
            </a:r>
          </a:p>
          <a:p>
            <a:pPr marL="457200" lvl="0" indent="-381000" rtl="0">
              <a:spcBef>
                <a:spcPts val="0"/>
              </a:spcBef>
              <a:buClr>
                <a:srgbClr val="1155CC"/>
              </a:buClr>
              <a:buSzPts val="2400"/>
              <a:buChar char="➔"/>
            </a:pPr>
            <a:r>
              <a:rPr lang="en" sz="2400" b="1">
                <a:solidFill>
                  <a:srgbClr val="1155CC"/>
                </a:solidFill>
              </a:rPr>
              <a:t>REPETITION STATEMENTS(loops)</a:t>
            </a:r>
          </a:p>
          <a:p>
            <a:pPr marL="0" lvl="0" indent="0" rtl="0">
              <a:spcBef>
                <a:spcPts val="0"/>
              </a:spcBef>
              <a:buNone/>
            </a:pPr>
            <a:endParaRPr sz="2400" b="1">
              <a:solidFill>
                <a:srgbClr val="1155CC"/>
              </a:solidFill>
            </a:endParaRPr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Clr>
                <a:srgbClr val="741B47"/>
              </a:buClr>
              <a:buSzPts val="2400"/>
              <a:buChar char="★"/>
            </a:pPr>
            <a:r>
              <a:rPr lang="en" sz="2400" b="1">
                <a:solidFill>
                  <a:srgbClr val="741B47"/>
                </a:solidFill>
              </a:rPr>
              <a:t>UNCONDITIONAL STATEMENTS</a:t>
            </a:r>
          </a:p>
          <a:p>
            <a:pPr marL="457200" lvl="0" indent="-381000" rtl="0">
              <a:spcBef>
                <a:spcPts val="0"/>
              </a:spcBef>
              <a:buClr>
                <a:srgbClr val="1155CC"/>
              </a:buClr>
              <a:buSzPts val="2400"/>
              <a:buChar char="➔"/>
            </a:pPr>
            <a:r>
              <a:rPr lang="en" sz="2400" b="1">
                <a:solidFill>
                  <a:srgbClr val="1155CC"/>
                </a:solidFill>
              </a:rPr>
              <a:t>OTHER STATEMENTS RELATED TO LOOPING  (OR) JUMPING STATEMENTS</a:t>
            </a:r>
          </a:p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title"/>
          </p:nvPr>
        </p:nvSpPr>
        <p:spPr>
          <a:xfrm>
            <a:off x="311700" y="66275"/>
            <a:ext cx="8520600" cy="5169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 sz="3000" b="1" i="1">
                <a:solidFill>
                  <a:srgbClr val="FF9900"/>
                </a:solidFill>
              </a:rPr>
              <a:t>Example : Find largest of three numbers</a:t>
            </a:r>
          </a:p>
        </p:txBody>
      </p:sp>
      <p:sp>
        <p:nvSpPr>
          <p:cNvPr id="191" name="Shape 191"/>
          <p:cNvSpPr txBox="1">
            <a:spLocks noGrp="1"/>
          </p:cNvSpPr>
          <p:nvPr>
            <p:ph type="body" idx="1"/>
          </p:nvPr>
        </p:nvSpPr>
        <p:spPr>
          <a:xfrm>
            <a:off x="311700" y="583175"/>
            <a:ext cx="8520600" cy="45603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FF"/>
                </a:solidFill>
              </a:rPr>
              <a:t>#include &lt;stdio.h&gt;</a:t>
            </a:r>
            <a:br>
              <a:rPr lang="en" b="1">
                <a:solidFill>
                  <a:srgbClr val="0000FF"/>
                </a:solidFill>
              </a:rPr>
            </a:br>
            <a:r>
              <a:rPr lang="en" b="1">
                <a:solidFill>
                  <a:srgbClr val="0000FF"/>
                </a:solidFill>
              </a:rPr>
              <a:t>int main()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FF"/>
                </a:solidFill>
              </a:rPr>
              <a:t>{     int a, b, c ;</a:t>
            </a:r>
            <a:br>
              <a:rPr lang="en" b="1">
                <a:solidFill>
                  <a:srgbClr val="0000FF"/>
                </a:solidFill>
              </a:rPr>
            </a:br>
            <a:r>
              <a:rPr lang="en" b="1">
                <a:solidFill>
                  <a:srgbClr val="0000FF"/>
                </a:solidFill>
              </a:rPr>
              <a:t>     printf("Enter any three integer numbers: ") ;</a:t>
            </a:r>
            <a:br>
              <a:rPr lang="en" b="1">
                <a:solidFill>
                  <a:srgbClr val="0000FF"/>
                </a:solidFill>
              </a:rPr>
            </a:br>
            <a:r>
              <a:rPr lang="en" b="1">
                <a:solidFill>
                  <a:srgbClr val="0000FF"/>
                </a:solidFill>
              </a:rPr>
              <a:t>     scanf("%d%d%d", &amp;a, &amp;b, &amp;c) ;</a:t>
            </a:r>
            <a:br>
              <a:rPr lang="en" b="1">
                <a:solidFill>
                  <a:srgbClr val="0000FF"/>
                </a:solidFill>
              </a:rPr>
            </a:br>
            <a:r>
              <a:rPr lang="en" b="1">
                <a:solidFill>
                  <a:srgbClr val="0000FF"/>
                </a:solidFill>
              </a:rPr>
              <a:t>      if( a&gt;=b &amp;&amp; a&gt;=c)</a:t>
            </a:r>
            <a:br>
              <a:rPr lang="en" b="1">
                <a:solidFill>
                  <a:srgbClr val="0000FF"/>
                </a:solidFill>
              </a:rPr>
            </a:br>
            <a:r>
              <a:rPr lang="en" b="1">
                <a:solidFill>
                  <a:srgbClr val="0000FF"/>
                </a:solidFill>
              </a:rPr>
              <a:t>         printf("%d is the largest number", a) ;</a:t>
            </a:r>
            <a:br>
              <a:rPr lang="en" b="1">
                <a:solidFill>
                  <a:srgbClr val="0000FF"/>
                </a:solidFill>
              </a:rPr>
            </a:br>
            <a:r>
              <a:rPr lang="en" b="1">
                <a:solidFill>
                  <a:srgbClr val="0000FF"/>
                </a:solidFill>
              </a:rPr>
              <a:t>            else if (b&gt;=a &amp;&amp; b&gt;=c)</a:t>
            </a:r>
            <a:br>
              <a:rPr lang="en" b="1">
                <a:solidFill>
                  <a:srgbClr val="0000FF"/>
                </a:solidFill>
              </a:rPr>
            </a:br>
            <a:r>
              <a:rPr lang="en" b="1">
                <a:solidFill>
                  <a:srgbClr val="0000FF"/>
                </a:solidFill>
              </a:rPr>
              <a:t>                 printf("%d is the largest number", b) ;</a:t>
            </a:r>
            <a:br>
              <a:rPr lang="en" b="1">
                <a:solidFill>
                  <a:srgbClr val="0000FF"/>
                </a:solidFill>
              </a:rPr>
            </a:br>
            <a:r>
              <a:rPr lang="en" b="1">
                <a:solidFill>
                  <a:srgbClr val="0000FF"/>
                </a:solidFill>
              </a:rPr>
              <a:t>      else</a:t>
            </a:r>
            <a:br>
              <a:rPr lang="en" b="1">
                <a:solidFill>
                  <a:srgbClr val="0000FF"/>
                </a:solidFill>
              </a:rPr>
            </a:br>
            <a:r>
              <a:rPr lang="en" b="1">
                <a:solidFill>
                  <a:srgbClr val="0000FF"/>
                </a:solidFill>
              </a:rPr>
              <a:t>         printf("%d is the largest number", c) ;</a:t>
            </a:r>
          </a:p>
          <a:p>
            <a:pPr marL="0" lvl="0" indent="-69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rgbClr val="0000FF"/>
                </a:solidFill>
              </a:rPr>
              <a:t>       return 0;</a:t>
            </a:r>
            <a:br>
              <a:rPr lang="en" b="1">
                <a:solidFill>
                  <a:srgbClr val="0000FF"/>
                </a:solidFill>
              </a:rPr>
            </a:br>
            <a:r>
              <a:rPr lang="en" b="1">
                <a:solidFill>
                  <a:srgbClr val="0000FF"/>
                </a:solidFill>
              </a:rPr>
              <a:t>}</a:t>
            </a:r>
          </a:p>
          <a:p>
            <a:pPr marL="0" lvl="0" indent="-69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>
              <a:solidFill>
                <a:srgbClr val="0000FF"/>
              </a:solidFill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>
                <a:solidFill>
                  <a:srgbClr val="0000FF"/>
                </a:solidFill>
              </a:rPr>
              <a:t>Output :</a:t>
            </a:r>
            <a:r>
              <a:rPr lang="en" b="1">
                <a:solidFill>
                  <a:srgbClr val="0000FF"/>
                </a:solidFill>
              </a:rPr>
              <a:t> Enter any three integer numbers: 55  60  20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FF"/>
                </a:solidFill>
              </a:rPr>
              <a:t>60 is the largest number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Shape 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2400"/>
            <a:ext cx="9086450" cy="499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1155CC"/>
              </a:buClr>
              <a:buSzPts val="2400"/>
              <a:buChar char="➔"/>
            </a:pPr>
            <a:r>
              <a:rPr lang="en" sz="2400" b="1" i="1">
                <a:solidFill>
                  <a:srgbClr val="1155CC"/>
                </a:solidFill>
              </a:rPr>
              <a:t>SELECTION STATEMENTS( making decisions)</a:t>
            </a:r>
          </a:p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311700" y="1219600"/>
            <a:ext cx="8520600" cy="3831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8100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Char char="❖"/>
            </a:pPr>
            <a:r>
              <a:rPr lang="en" sz="2400" b="1">
                <a:solidFill>
                  <a:srgbClr val="0000FF"/>
                </a:solidFill>
                <a:highlight>
                  <a:srgbClr val="FDFDFD"/>
                </a:highlight>
              </a:rPr>
              <a:t>Decision making statements are the statements that are used to verify a given condition and decides whether a block of statements gets executed or not based on the condition result.</a:t>
            </a:r>
          </a:p>
          <a:p>
            <a:pPr marL="457200" lvl="0" indent="-38100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Char char="❖"/>
            </a:pPr>
            <a:r>
              <a:rPr lang="en" sz="2400" b="1">
                <a:solidFill>
                  <a:srgbClr val="0000FF"/>
                </a:solidFill>
                <a:highlight>
                  <a:srgbClr val="FDFDFD"/>
                </a:highlight>
              </a:rPr>
              <a:t>In c programming language, there are two decision making statements they are as follows…</a:t>
            </a:r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2400"/>
              <a:buChar char="●"/>
            </a:pPr>
            <a:r>
              <a:rPr lang="en" sz="2400" b="1">
                <a:solidFill>
                  <a:srgbClr val="9900FF"/>
                </a:solidFill>
              </a:rPr>
              <a:t>if  statement</a:t>
            </a:r>
          </a:p>
          <a:p>
            <a:pPr marL="457200" lvl="0" indent="-381000" rtl="0">
              <a:spcBef>
                <a:spcPts val="0"/>
              </a:spcBef>
              <a:buClr>
                <a:srgbClr val="9900FF"/>
              </a:buClr>
              <a:buSzPts val="2400"/>
              <a:buChar char="●"/>
            </a:pPr>
            <a:r>
              <a:rPr lang="en" sz="2400" b="1">
                <a:solidFill>
                  <a:srgbClr val="9900FF"/>
                </a:solidFill>
              </a:rPr>
              <a:t>switch  statement</a:t>
            </a:r>
          </a:p>
          <a:p>
            <a:pPr marL="0" lvl="0" indent="-6985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endParaRPr sz="1100">
              <a:solidFill>
                <a:schemeClr val="dk1"/>
              </a:solidFill>
              <a:highlight>
                <a:srgbClr val="00CCCC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>
              <a:spcBef>
                <a:spcPts val="0"/>
              </a:spcBef>
              <a:buNone/>
            </a:pPr>
            <a:endParaRPr sz="1000">
              <a:solidFill>
                <a:srgbClr val="2A2A2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-6985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 b="1">
                <a:solidFill>
                  <a:srgbClr val="98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Objectives of Today's Session</a:t>
            </a:r>
          </a:p>
          <a:p>
            <a:pPr marL="0" lvl="0" indent="-69850" algn="ctr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endParaRPr sz="3600" b="1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311700" y="1518325"/>
            <a:ext cx="8520600" cy="3028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2400"/>
              <a:buFont typeface="Times New Roman"/>
              <a:buChar char="❖"/>
            </a:pPr>
            <a:r>
              <a:rPr lang="en" sz="2400" b="1" i="1">
                <a:solidFill>
                  <a:srgbClr val="3C78D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understand how decisions are made in a computer</a:t>
            </a:r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2400"/>
              <a:buFont typeface="Times New Roman"/>
              <a:buChar char="❖"/>
            </a:pPr>
            <a:r>
              <a:rPr lang="en" sz="2400" b="1" i="1">
                <a:solidFill>
                  <a:srgbClr val="3C78D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write programs using logical and comparative operators</a:t>
            </a:r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2400"/>
              <a:buFont typeface="Times New Roman"/>
              <a:buChar char="❖"/>
            </a:pPr>
            <a:r>
              <a:rPr lang="en" sz="2400" b="1" i="1">
                <a:solidFill>
                  <a:srgbClr val="3C78D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write programs that use two-way selection: if ...else statements</a:t>
            </a:r>
          </a:p>
          <a:p>
            <a:pPr marL="457200" lvl="0" indent="-381000" rtl="0">
              <a:spcBef>
                <a:spcPts val="0"/>
              </a:spcBef>
              <a:buClr>
                <a:srgbClr val="3C78D8"/>
              </a:buClr>
              <a:buSzPts val="2400"/>
              <a:buFont typeface="Times New Roman"/>
              <a:buChar char="❖"/>
            </a:pPr>
            <a:r>
              <a:rPr lang="en" sz="2400" b="1" i="1">
                <a:solidFill>
                  <a:srgbClr val="3C78D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write programs that use multi-way selection:  else...if statements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4191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9900FF"/>
              </a:buClr>
              <a:buSzPts val="3000"/>
              <a:buChar char="●"/>
            </a:pPr>
            <a:r>
              <a:rPr lang="en" sz="3000" b="1" i="1">
                <a:solidFill>
                  <a:srgbClr val="9900FF"/>
                </a:solidFill>
              </a:rPr>
              <a:t>if STATEMENT</a:t>
            </a:r>
          </a:p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911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Roboto"/>
              <a:buChar char="➔"/>
            </a:pPr>
            <a:r>
              <a:rPr lang="en" b="1">
                <a:solidFill>
                  <a:srgbClr val="0000FF"/>
                </a:solidFill>
                <a:highlight>
                  <a:srgbClr val="FFFFFF"/>
                </a:highlight>
              </a:rPr>
              <a:t>If statements in C is used to control the program flow based on some condition, it’s used to execute some statement code block if expression is evaluated to true, otherwise it will get skipped. </a:t>
            </a:r>
          </a:p>
          <a:p>
            <a: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Roboto"/>
              <a:buChar char="➔"/>
            </a:pPr>
            <a:r>
              <a:rPr lang="en" b="1">
                <a:solidFill>
                  <a:srgbClr val="0000FF"/>
                </a:solidFill>
                <a:highlight>
                  <a:srgbClr val="FFFFFF"/>
                </a:highlight>
              </a:rPr>
              <a:t>This is an simplest way to modify the control flow of the program.</a:t>
            </a:r>
          </a:p>
          <a:p>
            <a: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Roboto"/>
              <a:buChar char="➔"/>
            </a:pPr>
            <a:r>
              <a:rPr lang="en" b="1">
                <a:solidFill>
                  <a:srgbClr val="0000FF"/>
                </a:solidFill>
                <a:highlight>
                  <a:srgbClr val="FFFFFF"/>
                </a:highlight>
              </a:rPr>
              <a:t>The if statement in C can be used in various forms depending on the situation and complexity.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0000FF"/>
              </a:solidFill>
              <a:highlight>
                <a:srgbClr val="FFFFFF"/>
              </a:highlight>
            </a:endParaRPr>
          </a:p>
          <a:p>
            <a: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Roboto"/>
              <a:buChar char="➔"/>
            </a:pPr>
            <a:r>
              <a:rPr lang="en" b="1">
                <a:solidFill>
                  <a:srgbClr val="0000FF"/>
                </a:solidFill>
                <a:highlight>
                  <a:srgbClr val="FDFDFD"/>
                </a:highlight>
              </a:rPr>
              <a:t>There are </a:t>
            </a:r>
            <a:r>
              <a:rPr lang="en" b="1">
                <a:solidFill>
                  <a:srgbClr val="980000"/>
                </a:solidFill>
                <a:highlight>
                  <a:srgbClr val="FDFDFD"/>
                </a:highlight>
              </a:rPr>
              <a:t>four</a:t>
            </a:r>
            <a:r>
              <a:rPr lang="en" b="1">
                <a:solidFill>
                  <a:srgbClr val="0000FF"/>
                </a:solidFill>
                <a:highlight>
                  <a:srgbClr val="FDFDFD"/>
                </a:highlight>
              </a:rPr>
              <a:t> different types of if statement in C. These are:</a:t>
            </a:r>
          </a:p>
          <a:p>
            <a: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80000"/>
              </a:buClr>
              <a:buSzPts val="1800"/>
              <a:buChar char="➢"/>
            </a:pPr>
            <a:r>
              <a:rPr lang="en" b="1">
                <a:solidFill>
                  <a:srgbClr val="980000"/>
                </a:solidFill>
                <a:highlight>
                  <a:srgbClr val="FFFFFF"/>
                </a:highlight>
              </a:rPr>
              <a:t>Simple if Statement</a:t>
            </a:r>
          </a:p>
          <a:p>
            <a: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80000"/>
              </a:buClr>
              <a:buSzPts val="1800"/>
              <a:buChar char="➢"/>
            </a:pPr>
            <a:r>
              <a:rPr lang="en" b="1">
                <a:solidFill>
                  <a:srgbClr val="980000"/>
                </a:solidFill>
                <a:highlight>
                  <a:srgbClr val="FFFFFF"/>
                </a:highlight>
              </a:rPr>
              <a:t>if-else Statement</a:t>
            </a:r>
          </a:p>
          <a:p>
            <a: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80000"/>
              </a:buClr>
              <a:buSzPts val="1800"/>
              <a:buChar char="➢"/>
            </a:pPr>
            <a:r>
              <a:rPr lang="en" b="1">
                <a:solidFill>
                  <a:srgbClr val="980000"/>
                </a:solidFill>
                <a:highlight>
                  <a:srgbClr val="FFFFFF"/>
                </a:highlight>
              </a:rPr>
              <a:t>Nested if-else Statement</a:t>
            </a:r>
          </a:p>
          <a:p>
            <a: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80000"/>
              </a:buClr>
              <a:buSzPts val="1800"/>
              <a:buChar char="➢"/>
            </a:pPr>
            <a:r>
              <a:rPr lang="en" b="1">
                <a:solidFill>
                  <a:srgbClr val="980000"/>
                </a:solidFill>
                <a:highlight>
                  <a:srgbClr val="FFFFFF"/>
                </a:highlight>
              </a:rPr>
              <a:t>else-if Ladder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spcAft>
                <a:spcPts val="0"/>
              </a:spcAft>
              <a:buClr>
                <a:srgbClr val="980000"/>
              </a:buClr>
              <a:buSzPts val="3000"/>
              <a:buChar char="➢"/>
            </a:pPr>
            <a:r>
              <a:rPr lang="en" sz="3000" b="1" i="1">
                <a:solidFill>
                  <a:srgbClr val="980000"/>
                </a:solidFill>
              </a:rPr>
              <a:t>Simple if Statement</a:t>
            </a:r>
          </a:p>
          <a:p>
            <a:pPr marL="558800" lvl="0" indent="-2286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111111"/>
              </a:buClr>
              <a:buSzPts val="1150"/>
              <a:buFont typeface="Roboto"/>
              <a:buNone/>
            </a:pPr>
            <a:endParaRPr sz="1150">
              <a:solidFill>
                <a:srgbClr val="11111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>
              <a:spcBef>
                <a:spcPts val="0"/>
              </a:spcBef>
              <a:buNone/>
            </a:pPr>
            <a:endParaRPr sz="1150">
              <a:solidFill>
                <a:srgbClr val="11111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311700" y="1153300"/>
            <a:ext cx="8520600" cy="3924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 b="1">
                <a:solidFill>
                  <a:srgbClr val="ED143D"/>
                </a:solidFill>
                <a:highlight>
                  <a:srgbClr val="FFFFFF"/>
                </a:highlight>
              </a:rPr>
              <a:t>Syntax: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" b="1">
                <a:solidFill>
                  <a:srgbClr val="0000FF"/>
                </a:solidFill>
              </a:rPr>
              <a:t>if(test_expression)</a:t>
            </a:r>
            <a:br>
              <a:rPr lang="en" b="1">
                <a:solidFill>
                  <a:srgbClr val="0000FF"/>
                </a:solidFill>
              </a:rPr>
            </a:br>
            <a:r>
              <a:rPr lang="en" b="1">
                <a:solidFill>
                  <a:srgbClr val="0000FF"/>
                </a:solidFill>
              </a:rPr>
              <a:t>{</a:t>
            </a:r>
            <a:br>
              <a:rPr lang="en" b="1">
                <a:solidFill>
                  <a:srgbClr val="0000FF"/>
                </a:solidFill>
              </a:rPr>
            </a:br>
            <a:r>
              <a:rPr lang="en" b="1">
                <a:solidFill>
                  <a:srgbClr val="0000FF"/>
                </a:solidFill>
              </a:rPr>
              <a:t>    statement 1;</a:t>
            </a:r>
            <a:br>
              <a:rPr lang="en" b="1">
                <a:solidFill>
                  <a:srgbClr val="0000FF"/>
                </a:solidFill>
              </a:rPr>
            </a:br>
            <a:r>
              <a:rPr lang="en" b="1">
                <a:solidFill>
                  <a:srgbClr val="0000FF"/>
                </a:solidFill>
              </a:rPr>
              <a:t>    statement 2;</a:t>
            </a:r>
            <a:br>
              <a:rPr lang="en" b="1">
                <a:solidFill>
                  <a:srgbClr val="0000FF"/>
                </a:solidFill>
              </a:rPr>
            </a:br>
            <a:r>
              <a:rPr lang="en" b="1">
                <a:solidFill>
                  <a:srgbClr val="0000FF"/>
                </a:solidFill>
              </a:rPr>
              <a:t>    ...</a:t>
            </a:r>
            <a:br>
              <a:rPr lang="en" b="1">
                <a:solidFill>
                  <a:srgbClr val="0000FF"/>
                </a:solidFill>
              </a:rPr>
            </a:br>
            <a:r>
              <a:rPr lang="en" b="1">
                <a:solidFill>
                  <a:srgbClr val="0000FF"/>
                </a:solidFill>
              </a:rPr>
              <a:t>}</a:t>
            </a:r>
          </a:p>
          <a:p>
            <a:pPr marL="457200" lvl="0" indent="-342900">
              <a:spcBef>
                <a:spcPts val="0"/>
              </a:spcBef>
              <a:buClr>
                <a:srgbClr val="0000FF"/>
              </a:buClr>
              <a:buSzPts val="1800"/>
              <a:buChar char="➔"/>
            </a:pPr>
            <a:r>
              <a:rPr lang="en" b="1">
                <a:solidFill>
                  <a:srgbClr val="0000FF"/>
                </a:solidFill>
                <a:highlight>
                  <a:srgbClr val="FFFFFF"/>
                </a:highlight>
              </a:rPr>
              <a:t>‘statement n’ can be a statement or a set of statements and if the test expression is evaluated to </a:t>
            </a:r>
            <a:r>
              <a:rPr lang="en" b="1">
                <a:solidFill>
                  <a:srgbClr val="0000FF"/>
                </a:solidFill>
                <a:highlight>
                  <a:srgbClr val="F9F9F9"/>
                </a:highlight>
              </a:rPr>
              <a:t>true</a:t>
            </a:r>
            <a:r>
              <a:rPr lang="en" b="1">
                <a:solidFill>
                  <a:srgbClr val="0000FF"/>
                </a:solidFill>
                <a:highlight>
                  <a:srgbClr val="FFFFFF"/>
                </a:highlight>
              </a:rPr>
              <a:t>, the statement block will get executed or it will get skipped.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311700" y="106050"/>
            <a:ext cx="8520600" cy="596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-69850" rtl="0">
              <a:lnSpc>
                <a:spcPct val="170000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 b="1" i="1">
                <a:solidFill>
                  <a:srgbClr val="FF9900"/>
                </a:solidFill>
              </a:rPr>
              <a:t>Flowchart of simple if Statement:</a:t>
            </a:r>
          </a:p>
          <a:p>
            <a:pPr marL="0" lvl="0" indent="-6985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endParaRPr sz="1150">
              <a:solidFill>
                <a:srgbClr val="11111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311700" y="848400"/>
            <a:ext cx="8520600" cy="4215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pic>
        <p:nvPicPr>
          <p:cNvPr id="115" name="Shape 1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848400"/>
            <a:ext cx="6873300" cy="421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-69850" rtl="0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 b="1" i="1">
                <a:solidFill>
                  <a:srgbClr val="FF9900"/>
                </a:solidFill>
              </a:rPr>
              <a:t>Example of a C Program to Demonstrate simple if Statement</a:t>
            </a:r>
          </a:p>
        </p:txBody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311700" y="1259350"/>
            <a:ext cx="5508000" cy="3884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50800" marR="5080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0000FF"/>
                </a:solidFill>
                <a:highlight>
                  <a:srgbClr val="FFFFFF"/>
                </a:highlight>
              </a:rPr>
              <a:t>#include &lt;stdio.h&gt;</a:t>
            </a:r>
            <a:br>
              <a:rPr lang="en" sz="1600" b="1">
                <a:solidFill>
                  <a:srgbClr val="0000FF"/>
                </a:solidFill>
                <a:highlight>
                  <a:srgbClr val="FFFFFF"/>
                </a:highlight>
              </a:rPr>
            </a:br>
            <a:r>
              <a:rPr lang="en" sz="1600" b="1">
                <a:solidFill>
                  <a:srgbClr val="0000FF"/>
                </a:solidFill>
                <a:highlight>
                  <a:srgbClr val="FFFFFF"/>
                </a:highlight>
              </a:rPr>
              <a:t>int main () </a:t>
            </a:r>
          </a:p>
          <a:p>
            <a:pPr marL="50800" marR="5080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0000FF"/>
                </a:solidFill>
                <a:highlight>
                  <a:srgbClr val="FFFFFF"/>
                </a:highlight>
              </a:rPr>
              <a:t>{     </a:t>
            </a:r>
            <a:r>
              <a:rPr lang="en" sz="1600" b="1">
                <a:solidFill>
                  <a:srgbClr val="FF00FF"/>
                </a:solidFill>
                <a:highlight>
                  <a:srgbClr val="FFFFFF"/>
                </a:highlight>
              </a:rPr>
              <a:t>/* local variable definition */</a:t>
            </a:r>
            <a:br>
              <a:rPr lang="en" sz="1600" b="1">
                <a:solidFill>
                  <a:srgbClr val="FF00FF"/>
                </a:solidFill>
                <a:highlight>
                  <a:srgbClr val="FFFFFF"/>
                </a:highlight>
              </a:rPr>
            </a:br>
            <a:r>
              <a:rPr lang="en" sz="1600" b="1">
                <a:solidFill>
                  <a:srgbClr val="0000FF"/>
                </a:solidFill>
                <a:highlight>
                  <a:srgbClr val="FFFFFF"/>
                </a:highlight>
              </a:rPr>
              <a:t>       int a = 10;</a:t>
            </a:r>
            <a:br>
              <a:rPr lang="en" sz="1600" b="1">
                <a:solidFill>
                  <a:srgbClr val="0000FF"/>
                </a:solidFill>
                <a:highlight>
                  <a:srgbClr val="FFFFFF"/>
                </a:highlight>
              </a:rPr>
            </a:br>
            <a:r>
              <a:rPr lang="en" sz="1600" b="1">
                <a:solidFill>
                  <a:srgbClr val="0000FF"/>
                </a:solidFill>
                <a:highlight>
                  <a:srgbClr val="FFFFFF"/>
                </a:highlight>
              </a:rPr>
              <a:t> </a:t>
            </a:r>
            <a:br>
              <a:rPr lang="en" sz="1600" b="1">
                <a:solidFill>
                  <a:srgbClr val="0000FF"/>
                </a:solidFill>
                <a:highlight>
                  <a:srgbClr val="FFFFFF"/>
                </a:highlight>
              </a:rPr>
            </a:br>
            <a:r>
              <a:rPr lang="en" sz="1600" b="1">
                <a:solidFill>
                  <a:srgbClr val="0000FF"/>
                </a:solidFill>
                <a:highlight>
                  <a:srgbClr val="FFFFFF"/>
                </a:highlight>
              </a:rPr>
              <a:t>     </a:t>
            </a:r>
            <a:r>
              <a:rPr lang="en" sz="1600" b="1">
                <a:solidFill>
                  <a:srgbClr val="FF00FF"/>
                </a:solidFill>
                <a:highlight>
                  <a:srgbClr val="FFFFFF"/>
                </a:highlight>
              </a:rPr>
              <a:t>/* check the boolean condition using if statement */</a:t>
            </a:r>
            <a:br>
              <a:rPr lang="en" sz="1600" b="1">
                <a:solidFill>
                  <a:srgbClr val="FF00FF"/>
                </a:solidFill>
                <a:highlight>
                  <a:srgbClr val="FFFFFF"/>
                </a:highlight>
              </a:rPr>
            </a:br>
            <a:r>
              <a:rPr lang="en" sz="1600" b="1">
                <a:solidFill>
                  <a:srgbClr val="0000FF"/>
                </a:solidFill>
                <a:highlight>
                  <a:srgbClr val="FFFFFF"/>
                </a:highlight>
              </a:rPr>
              <a:t>    if( a &lt; 20 ) </a:t>
            </a:r>
          </a:p>
          <a:p>
            <a:pPr marL="50800" marR="50800" lvl="0" indent="-69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>
                <a:solidFill>
                  <a:srgbClr val="0000FF"/>
                </a:solidFill>
                <a:highlight>
                  <a:srgbClr val="FFFFFF"/>
                </a:highlight>
              </a:rPr>
              <a:t>        {    </a:t>
            </a:r>
            <a:r>
              <a:rPr lang="en" sz="1600" b="1">
                <a:solidFill>
                  <a:srgbClr val="FF00FF"/>
                </a:solidFill>
                <a:highlight>
                  <a:srgbClr val="FFFFFF"/>
                </a:highlight>
              </a:rPr>
              <a:t>/* if condition is true then print the following */</a:t>
            </a:r>
            <a:br>
              <a:rPr lang="en" sz="1600" b="1">
                <a:solidFill>
                  <a:srgbClr val="FF00FF"/>
                </a:solidFill>
                <a:highlight>
                  <a:srgbClr val="FFFFFF"/>
                </a:highlight>
              </a:rPr>
            </a:br>
            <a:r>
              <a:rPr lang="en" sz="1600" b="1">
                <a:solidFill>
                  <a:srgbClr val="0000FF"/>
                </a:solidFill>
                <a:highlight>
                  <a:srgbClr val="FFFFFF"/>
                </a:highlight>
              </a:rPr>
              <a:t>              printf("a is less than 20\n" );</a:t>
            </a:r>
            <a:br>
              <a:rPr lang="en" sz="1600" b="1">
                <a:solidFill>
                  <a:srgbClr val="0000FF"/>
                </a:solidFill>
                <a:highlight>
                  <a:srgbClr val="FFFFFF"/>
                </a:highlight>
              </a:rPr>
            </a:br>
            <a:r>
              <a:rPr lang="en" sz="1600" b="1">
                <a:solidFill>
                  <a:srgbClr val="0000FF"/>
                </a:solidFill>
                <a:highlight>
                  <a:srgbClr val="FFFFFF"/>
                </a:highlight>
              </a:rPr>
              <a:t>        }</a:t>
            </a:r>
            <a:br>
              <a:rPr lang="en" sz="1600" b="1">
                <a:solidFill>
                  <a:srgbClr val="0000FF"/>
                </a:solidFill>
                <a:highlight>
                  <a:srgbClr val="FFFFFF"/>
                </a:highlight>
              </a:rPr>
            </a:br>
            <a:r>
              <a:rPr lang="en" sz="1600" b="1">
                <a:solidFill>
                  <a:srgbClr val="0000FF"/>
                </a:solidFill>
                <a:highlight>
                  <a:srgbClr val="FFFFFF"/>
                </a:highlight>
              </a:rPr>
              <a:t>       printf("value of a is : %d\n", a);</a:t>
            </a:r>
            <a:br>
              <a:rPr lang="en" sz="1600" b="1">
                <a:solidFill>
                  <a:srgbClr val="0000FF"/>
                </a:solidFill>
                <a:highlight>
                  <a:srgbClr val="FFFFFF"/>
                </a:highlight>
              </a:rPr>
            </a:br>
            <a:r>
              <a:rPr lang="en" sz="1600" b="1">
                <a:solidFill>
                  <a:srgbClr val="0000FF"/>
                </a:solidFill>
                <a:highlight>
                  <a:srgbClr val="FFFFFF"/>
                </a:highlight>
              </a:rPr>
              <a:t>       return 0;</a:t>
            </a:r>
            <a:br>
              <a:rPr lang="en" sz="1600" b="1">
                <a:solidFill>
                  <a:srgbClr val="0000FF"/>
                </a:solidFill>
                <a:highlight>
                  <a:srgbClr val="FFFFFF"/>
                </a:highlight>
              </a:rPr>
            </a:br>
            <a:r>
              <a:rPr lang="en" sz="1600" b="1">
                <a:solidFill>
                  <a:srgbClr val="0000FF"/>
                </a:solidFill>
                <a:highlight>
                  <a:srgbClr val="FFFFFF"/>
                </a:highlight>
              </a:rPr>
              <a:t>}</a:t>
            </a:r>
          </a:p>
          <a:p>
            <a:pPr marL="0" lvl="0" indent="0">
              <a:spcBef>
                <a:spcPts val="0"/>
              </a:spcBef>
              <a:buNone/>
            </a:pPr>
            <a:endParaRPr sz="1600"/>
          </a:p>
        </p:txBody>
      </p:sp>
      <p:sp>
        <p:nvSpPr>
          <p:cNvPr id="122" name="Shape 122"/>
          <p:cNvSpPr txBox="1">
            <a:spLocks noGrp="1"/>
          </p:cNvSpPr>
          <p:nvPr>
            <p:ph type="body" idx="2"/>
          </p:nvPr>
        </p:nvSpPr>
        <p:spPr>
          <a:xfrm>
            <a:off x="6204025" y="1152475"/>
            <a:ext cx="26283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50800" marR="50800" lvl="0" indent="-69850" rtl="0">
              <a:lnSpc>
                <a:spcPct val="109090"/>
              </a:lnSpc>
              <a:spcBef>
                <a:spcPts val="11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>
                <a:solidFill>
                  <a:srgbClr val="ED143D"/>
                </a:solidFill>
              </a:rPr>
              <a:t>Output:</a:t>
            </a:r>
          </a:p>
          <a:p>
            <a:pPr marL="50800" marR="50800" lvl="0" indent="-698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>
                <a:solidFill>
                  <a:srgbClr val="0000FF"/>
                </a:solidFill>
                <a:highlight>
                  <a:srgbClr val="FFFFFF"/>
                </a:highlight>
              </a:rPr>
              <a:t>a is less than 20;</a:t>
            </a:r>
            <a:br>
              <a:rPr lang="en" sz="1600" b="1">
                <a:solidFill>
                  <a:srgbClr val="0000FF"/>
                </a:solidFill>
                <a:highlight>
                  <a:srgbClr val="FFFFFF"/>
                </a:highlight>
              </a:rPr>
            </a:br>
            <a:r>
              <a:rPr lang="en" sz="1600" b="1">
                <a:solidFill>
                  <a:srgbClr val="0000FF"/>
                </a:solidFill>
                <a:highlight>
                  <a:srgbClr val="FFFFFF"/>
                </a:highlight>
              </a:rPr>
              <a:t>value of a is : 10</a:t>
            </a:r>
          </a:p>
          <a:p>
            <a:pPr marL="50800" marR="50800" lvl="0" indent="-69850" rtl="0">
              <a:lnSpc>
                <a:spcPct val="109090"/>
              </a:lnSpc>
              <a:spcBef>
                <a:spcPts val="11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b="1">
              <a:solidFill>
                <a:srgbClr val="0000FF"/>
              </a:solidFill>
              <a:highlight>
                <a:srgbClr val="FFFFFF"/>
              </a:highlight>
            </a:endParaRPr>
          </a:p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660</Words>
  <PresentationFormat>On-screen Show (16:9)</PresentationFormat>
  <Paragraphs>161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Trebuchet MS</vt:lpstr>
      <vt:lpstr>Verdana</vt:lpstr>
      <vt:lpstr>Times New Roman</vt:lpstr>
      <vt:lpstr>Roboto</vt:lpstr>
      <vt:lpstr>Simple Light</vt:lpstr>
      <vt:lpstr>STATEMENTS </vt:lpstr>
      <vt:lpstr>STATEMENTS</vt:lpstr>
      <vt:lpstr>Slide 3</vt:lpstr>
      <vt:lpstr>SELECTION STATEMENTS( making decisions) </vt:lpstr>
      <vt:lpstr>Objectives of Today's Session </vt:lpstr>
      <vt:lpstr>if STATEMENT </vt:lpstr>
      <vt:lpstr>Simple if Statement  </vt:lpstr>
      <vt:lpstr>Flowchart of simple if Statement:  </vt:lpstr>
      <vt:lpstr>Example of a C Program to Demonstrate simple if Statement</vt:lpstr>
      <vt:lpstr>if - else statement </vt:lpstr>
      <vt:lpstr>Flowchart of if else Statement</vt:lpstr>
      <vt:lpstr>Example of a C Program to Demonstrate if else Statement </vt:lpstr>
      <vt:lpstr>Nested if else Statement  </vt:lpstr>
      <vt:lpstr>Syntax of Nested if else Statement  </vt:lpstr>
      <vt:lpstr>Flow Chart for Nested if in C Programming </vt:lpstr>
      <vt:lpstr>Example: Test whether the given number is even or odd if it is below 100</vt:lpstr>
      <vt:lpstr>else if Ladder Statement </vt:lpstr>
      <vt:lpstr>Explanation about syntax</vt:lpstr>
      <vt:lpstr>Slide 19</vt:lpstr>
      <vt:lpstr>Example : Find largest of three numbers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PROGRAMMING IN C </dc:title>
  <cp:lastModifiedBy>fs1kmit</cp:lastModifiedBy>
  <cp:revision>2</cp:revision>
  <dcterms:modified xsi:type="dcterms:W3CDTF">2018-01-08T07:09:13Z</dcterms:modified>
</cp:coreProperties>
</file>