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7" r:id="rId2"/>
    <p:sldId id="261" r:id="rId3"/>
    <p:sldId id="262" r:id="rId4"/>
    <p:sldId id="264" r:id="rId5"/>
    <p:sldId id="265" r:id="rId6"/>
    <p:sldId id="266" r:id="rId7"/>
    <p:sldId id="267" r:id="rId8"/>
    <p:sldId id="268" r:id="rId9"/>
    <p:sldId id="269" r:id="rId10"/>
    <p:sldId id="270" r:id="rId11"/>
    <p:sldId id="271" r:id="rId12"/>
    <p:sldId id="272" r:id="rId13"/>
    <p:sldId id="273" r:id="rId14"/>
    <p:sldId id="274" r:id="rId15"/>
  </p:sldIdLst>
  <p:sldSz cx="9144000" cy="5143500" type="screen16x9"/>
  <p:notesSz cx="6858000" cy="9144000"/>
  <p:embeddedFontLst>
    <p:embeddedFont>
      <p:font typeface="Georgia"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2" y="-17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pPr marL="0" lvl="0" indent="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dk2"/>
                </a:solidFill>
              </a:rPr>
              <a:pPr marL="0" lvl="0" indent="0" algn="r">
                <a:spcBef>
                  <a:spcPts val="0"/>
                </a:spcBef>
                <a:buNone/>
              </a:p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nlineclassnotes.com/2015/04/what-is-include-directive.html?ref=Content%20Bod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onlineclassnotes.com/2015/04/what-is-define-directive.html?ref=Content%20Bod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onlineclassnotes.com/2015/04/what-is-user-defined-functions.html?ref=Content%20Bod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onlineclassnotes.com/2015/04/what-are-variables-what-are-conditions.html?ref=Content%20Bod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nlineclassnotes.com/2015/04/what-is-multi-function-program.html?ref=Content%20Bod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onlineclassnotes.com/2015/04/what-are-necessities-or-advantages-of.html?ref=Content%20Bo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lgn="ctr" rtl="0">
              <a:spcBef>
                <a:spcPts val="0"/>
              </a:spcBef>
              <a:buClr>
                <a:schemeClr val="dk1"/>
              </a:buClr>
              <a:buSzPts val="1100"/>
              <a:buFont typeface="Arial"/>
              <a:buNone/>
            </a:pPr>
            <a:r>
              <a:rPr lang="en" sz="3600" b="1">
                <a:solidFill>
                  <a:srgbClr val="FF00FF"/>
                </a:solidFill>
              </a:rPr>
              <a:t>COMPUTER PROGRAMMING IN C</a:t>
            </a:r>
          </a:p>
        </p:txBody>
      </p:sp>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gn="ctr" rtl="0">
              <a:spcBef>
                <a:spcPts val="0"/>
              </a:spcBef>
              <a:buNone/>
            </a:pPr>
            <a:endParaRPr sz="3600" b="1">
              <a:solidFill>
                <a:srgbClr val="FF9900"/>
              </a:solidFill>
            </a:endParaRPr>
          </a:p>
          <a:p>
            <a:pPr marL="0" lvl="0" indent="-69850" algn="ctr" rtl="0">
              <a:spcBef>
                <a:spcPts val="0"/>
              </a:spcBef>
              <a:buClr>
                <a:schemeClr val="dk1"/>
              </a:buClr>
              <a:buSzPts val="1100"/>
              <a:buFont typeface="Arial"/>
              <a:buNone/>
            </a:pPr>
            <a:r>
              <a:rPr lang="en" sz="3600" b="1">
                <a:solidFill>
                  <a:srgbClr val="FF9900"/>
                </a:solidFill>
              </a:rPr>
              <a:t>UNIT - 1</a:t>
            </a:r>
          </a:p>
          <a:p>
            <a:pPr marL="0" lvl="0" indent="-69850" algn="ctr" rtl="0">
              <a:spcBef>
                <a:spcPts val="0"/>
              </a:spcBef>
              <a:buClr>
                <a:schemeClr val="dk1"/>
              </a:buClr>
              <a:buSzPts val="1100"/>
              <a:buFont typeface="Arial"/>
              <a:buNone/>
            </a:pPr>
            <a:r>
              <a:rPr lang="en" sz="3600" b="1">
                <a:solidFill>
                  <a:srgbClr val="FF9900"/>
                </a:solidFill>
              </a:rPr>
              <a:t>SESSION - 4</a:t>
            </a:r>
          </a:p>
          <a:p>
            <a:pPr marL="0" lvl="0" indent="0">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93300"/>
            <a:ext cx="8520600" cy="501600"/>
          </a:xfrm>
          <a:prstGeom prst="rect">
            <a:avLst/>
          </a:prstGeom>
        </p:spPr>
        <p:txBody>
          <a:bodyPr wrap="square" lIns="91425" tIns="91425" rIns="91425" bIns="91425" anchor="t" anchorCtr="0">
            <a:noAutofit/>
          </a:bodyPr>
          <a:lstStyle/>
          <a:p>
            <a:pPr marL="0" lvl="0" indent="0">
              <a:spcBef>
                <a:spcPts val="0"/>
              </a:spcBef>
              <a:buNone/>
            </a:pPr>
            <a:r>
              <a:rPr lang="en" sz="3000" b="1" i="1">
                <a:solidFill>
                  <a:srgbClr val="980000"/>
                </a:solidFill>
              </a:rPr>
              <a:t>C Tokens</a:t>
            </a:r>
          </a:p>
        </p:txBody>
      </p:sp>
      <p:sp>
        <p:nvSpPr>
          <p:cNvPr id="141" name="Shape 141"/>
          <p:cNvSpPr txBox="1">
            <a:spLocks noGrp="1"/>
          </p:cNvSpPr>
          <p:nvPr>
            <p:ph type="body" idx="1"/>
          </p:nvPr>
        </p:nvSpPr>
        <p:spPr>
          <a:xfrm>
            <a:off x="311700" y="594900"/>
            <a:ext cx="8520600" cy="4548600"/>
          </a:xfrm>
          <a:prstGeom prst="rect">
            <a:avLst/>
          </a:prstGeom>
        </p:spPr>
        <p:txBody>
          <a:bodyPr wrap="square" lIns="91425" tIns="91425" rIns="91425" bIns="91425" anchor="t" anchorCtr="0">
            <a:noAutofit/>
          </a:bodyPr>
          <a:lstStyle/>
          <a:p>
            <a:pPr marL="457200" lvl="0" indent="-323850">
              <a:spcBef>
                <a:spcPts val="0"/>
              </a:spcBef>
              <a:spcAft>
                <a:spcPts val="0"/>
              </a:spcAft>
              <a:buClr>
                <a:srgbClr val="0000FF"/>
              </a:buClr>
              <a:buSzPts val="1500"/>
              <a:buChar char="●"/>
            </a:pPr>
            <a:r>
              <a:rPr lang="en" sz="1500">
                <a:solidFill>
                  <a:srgbClr val="0000FF"/>
                </a:solidFill>
                <a:highlight>
                  <a:srgbClr val="FFFFFF"/>
                </a:highlight>
              </a:rPr>
              <a:t>In a passage of text, individual words and punctuation marks are called tokens or lexical units. </a:t>
            </a:r>
          </a:p>
          <a:p>
            <a:pPr marL="457200" lvl="0" indent="-323850">
              <a:spcBef>
                <a:spcPts val="0"/>
              </a:spcBef>
              <a:spcAft>
                <a:spcPts val="0"/>
              </a:spcAft>
              <a:buClr>
                <a:srgbClr val="0000FF"/>
              </a:buClr>
              <a:buSzPts val="1500"/>
              <a:buChar char="●"/>
            </a:pPr>
            <a:r>
              <a:rPr lang="en" sz="1500">
                <a:solidFill>
                  <a:srgbClr val="0000FF"/>
                </a:solidFill>
                <a:highlight>
                  <a:srgbClr val="FFFFFF"/>
                </a:highlight>
              </a:rPr>
              <a:t>Similarly, the smallest individual unit in a c program is known as a token or a lexical unit. </a:t>
            </a:r>
          </a:p>
          <a:p>
            <a:pPr marL="457200" lvl="0" indent="-323850">
              <a:spcBef>
                <a:spcPts val="0"/>
              </a:spcBef>
              <a:buClr>
                <a:srgbClr val="0000FF"/>
              </a:buClr>
              <a:buSzPts val="1500"/>
              <a:buChar char="●"/>
            </a:pPr>
            <a:r>
              <a:rPr lang="en" sz="1500">
                <a:solidFill>
                  <a:srgbClr val="0000FF"/>
                </a:solidFill>
                <a:highlight>
                  <a:srgbClr val="FFFFFF"/>
                </a:highlight>
              </a:rPr>
              <a:t>C tokens can be classified as follows:</a:t>
            </a:r>
          </a:p>
          <a:p>
            <a:pPr marL="0" lvl="0" indent="0">
              <a:spcBef>
                <a:spcPts val="0"/>
              </a:spcBef>
              <a:buNone/>
            </a:pPr>
            <a:endParaRPr sz="1200">
              <a:solidFill>
                <a:srgbClr val="666666"/>
              </a:solidFill>
              <a:highlight>
                <a:srgbClr val="FFFFFF"/>
              </a:highlight>
              <a:latin typeface="Georgia"/>
              <a:ea typeface="Georgia"/>
              <a:cs typeface="Georgia"/>
              <a:sym typeface="Georgia"/>
            </a:endParaRPr>
          </a:p>
        </p:txBody>
      </p:sp>
      <p:pic>
        <p:nvPicPr>
          <p:cNvPr id="142" name="Shape 142"/>
          <p:cNvPicPr preferRelativeResize="0"/>
          <p:nvPr/>
        </p:nvPicPr>
        <p:blipFill>
          <a:blip r:embed="rId3">
            <a:alphaModFix/>
          </a:blip>
          <a:stretch>
            <a:fillRect/>
          </a:stretch>
        </p:blipFill>
        <p:spPr>
          <a:xfrm>
            <a:off x="495225" y="1901100"/>
            <a:ext cx="7754625" cy="3242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93300"/>
            <a:ext cx="8520600" cy="480600"/>
          </a:xfrm>
          <a:prstGeom prst="rect">
            <a:avLst/>
          </a:prstGeom>
        </p:spPr>
        <p:txBody>
          <a:bodyPr wrap="square" lIns="91425" tIns="91425" rIns="91425" bIns="91425" anchor="t" anchorCtr="0">
            <a:noAutofit/>
          </a:bodyPr>
          <a:lstStyle/>
          <a:p>
            <a:pPr marL="457200" lvl="0" indent="-419100" rtl="0">
              <a:lnSpc>
                <a:spcPct val="100000"/>
              </a:lnSpc>
              <a:spcBef>
                <a:spcPts val="0"/>
              </a:spcBef>
              <a:spcAft>
                <a:spcPts val="0"/>
              </a:spcAft>
              <a:buClr>
                <a:srgbClr val="FF9900"/>
              </a:buClr>
              <a:buSzPts val="3000"/>
              <a:buChar char="➢"/>
            </a:pPr>
            <a:r>
              <a:rPr lang="en" sz="3000" b="1" i="1">
                <a:solidFill>
                  <a:srgbClr val="FF9900"/>
                </a:solidFill>
                <a:highlight>
                  <a:srgbClr val="FFFFFF"/>
                </a:highlight>
              </a:rPr>
              <a:t>Keywords</a:t>
            </a:r>
          </a:p>
          <a:p>
            <a:pPr marL="0" lvl="0" indent="0">
              <a:spcBef>
                <a:spcPts val="0"/>
              </a:spcBef>
              <a:buNone/>
            </a:pPr>
            <a:endParaRPr/>
          </a:p>
        </p:txBody>
      </p:sp>
      <p:sp>
        <p:nvSpPr>
          <p:cNvPr id="148" name="Shape 148"/>
          <p:cNvSpPr txBox="1">
            <a:spLocks noGrp="1"/>
          </p:cNvSpPr>
          <p:nvPr>
            <p:ph type="body" idx="1"/>
          </p:nvPr>
        </p:nvSpPr>
        <p:spPr>
          <a:xfrm>
            <a:off x="311700" y="619025"/>
            <a:ext cx="8520600" cy="4524600"/>
          </a:xfrm>
          <a:prstGeom prst="rect">
            <a:avLst/>
          </a:prstGeom>
        </p:spPr>
        <p:txBody>
          <a:bodyPr wrap="square" lIns="91425" tIns="91425" rIns="91425" bIns="91425" anchor="t" anchorCtr="0">
            <a:noAutofit/>
          </a:bodyPr>
          <a:lstStyle/>
          <a:p>
            <a:pPr marL="457200" lvl="0" indent="-317500" rtl="0">
              <a:spcBef>
                <a:spcPts val="0"/>
              </a:spcBef>
              <a:spcAft>
                <a:spcPts val="0"/>
              </a:spcAft>
              <a:buClr>
                <a:srgbClr val="0000FF"/>
              </a:buClr>
              <a:buSzPts val="1400"/>
              <a:buChar char="●"/>
            </a:pPr>
            <a:r>
              <a:rPr lang="en" sz="1400" b="1">
                <a:solidFill>
                  <a:srgbClr val="0000FF"/>
                </a:solidFill>
                <a:highlight>
                  <a:srgbClr val="FFFFFF"/>
                </a:highlight>
              </a:rPr>
              <a:t>C keywords</a:t>
            </a:r>
            <a:r>
              <a:rPr lang="en" sz="1400">
                <a:solidFill>
                  <a:srgbClr val="0000FF"/>
                </a:solidFill>
                <a:highlight>
                  <a:srgbClr val="FFFFFF"/>
                </a:highlight>
              </a:rPr>
              <a:t> are the words that convey a special meaning to the c compiler. </a:t>
            </a:r>
          </a:p>
          <a:p>
            <a:pPr marL="457200" lvl="0" indent="-317500" rtl="0">
              <a:spcBef>
                <a:spcPts val="0"/>
              </a:spcBef>
              <a:spcAft>
                <a:spcPts val="0"/>
              </a:spcAft>
              <a:buClr>
                <a:srgbClr val="0000FF"/>
              </a:buClr>
              <a:buSzPts val="1400"/>
              <a:buChar char="●"/>
            </a:pPr>
            <a:r>
              <a:rPr lang="en" sz="1400">
                <a:solidFill>
                  <a:srgbClr val="0000FF"/>
                </a:solidFill>
                <a:highlight>
                  <a:srgbClr val="FFFFFF"/>
                </a:highlight>
              </a:rPr>
              <a:t>These are reserved or predefined words existed in C - library.These are acting as building blocks of a program.</a:t>
            </a:r>
          </a:p>
          <a:p>
            <a:pPr marL="457200" lvl="0" indent="-317500" rtl="0">
              <a:spcBef>
                <a:spcPts val="0"/>
              </a:spcBef>
              <a:spcAft>
                <a:spcPts val="0"/>
              </a:spcAft>
              <a:buClr>
                <a:srgbClr val="0000FF"/>
              </a:buClr>
              <a:buSzPts val="1400"/>
              <a:buChar char="●"/>
            </a:pPr>
            <a:r>
              <a:rPr lang="en" sz="1400">
                <a:solidFill>
                  <a:srgbClr val="0000FF"/>
                </a:solidFill>
                <a:highlight>
                  <a:srgbClr val="FFFFFF"/>
                </a:highlight>
              </a:rPr>
              <a:t>And which cannot be changed by the user.  Total 32 keywords are available and  all should be in lowercase only. </a:t>
            </a:r>
          </a:p>
          <a:p>
            <a:pPr marL="457200" lvl="0" indent="-317500">
              <a:spcBef>
                <a:spcPts val="0"/>
              </a:spcBef>
              <a:buClr>
                <a:srgbClr val="0000FF"/>
              </a:buClr>
              <a:buSzPts val="1400"/>
              <a:buChar char="●"/>
            </a:pPr>
            <a:r>
              <a:rPr lang="en" sz="1400">
                <a:solidFill>
                  <a:srgbClr val="0000FF"/>
                </a:solidFill>
                <a:highlight>
                  <a:srgbClr val="FFFFFF"/>
                </a:highlight>
              </a:rPr>
              <a:t>The list of C keywords is given below:</a:t>
            </a:r>
          </a:p>
          <a:p>
            <a:pPr marL="0" lvl="0" indent="0">
              <a:spcBef>
                <a:spcPts val="0"/>
              </a:spcBef>
              <a:buNone/>
            </a:pPr>
            <a:endParaRPr sz="1200">
              <a:solidFill>
                <a:srgbClr val="666666"/>
              </a:solidFill>
              <a:highlight>
                <a:srgbClr val="FFFFFF"/>
              </a:highlight>
              <a:latin typeface="Georgia"/>
              <a:ea typeface="Georgia"/>
              <a:cs typeface="Georgia"/>
              <a:sym typeface="Georgia"/>
            </a:endParaRPr>
          </a:p>
        </p:txBody>
      </p:sp>
      <p:pic>
        <p:nvPicPr>
          <p:cNvPr id="149" name="Shape 149"/>
          <p:cNvPicPr preferRelativeResize="0"/>
          <p:nvPr/>
        </p:nvPicPr>
        <p:blipFill>
          <a:blip r:embed="rId3">
            <a:alphaModFix/>
          </a:blip>
          <a:stretch>
            <a:fillRect/>
          </a:stretch>
        </p:blipFill>
        <p:spPr>
          <a:xfrm>
            <a:off x="1429375" y="2250975"/>
            <a:ext cx="5830050" cy="279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225350"/>
            <a:ext cx="8520600" cy="556800"/>
          </a:xfrm>
          <a:prstGeom prst="rect">
            <a:avLst/>
          </a:prstGeom>
        </p:spPr>
        <p:txBody>
          <a:bodyPr wrap="square" lIns="91425" tIns="91425" rIns="91425" bIns="91425" anchor="t" anchorCtr="0">
            <a:noAutofit/>
          </a:bodyPr>
          <a:lstStyle/>
          <a:p>
            <a:pPr marL="457200" lvl="0" indent="-419100">
              <a:spcBef>
                <a:spcPts val="0"/>
              </a:spcBef>
              <a:buClr>
                <a:schemeClr val="accent1"/>
              </a:buClr>
              <a:buSzPts val="3000"/>
              <a:buChar char="➢"/>
            </a:pPr>
            <a:r>
              <a:rPr lang="en" sz="3000" b="1" i="1">
                <a:solidFill>
                  <a:schemeClr val="accent1"/>
                </a:solidFill>
              </a:rPr>
              <a:t>IDENTIFIERS</a:t>
            </a:r>
          </a:p>
        </p:txBody>
      </p:sp>
      <p:sp>
        <p:nvSpPr>
          <p:cNvPr id="155" name="Shape 155"/>
          <p:cNvSpPr txBox="1">
            <a:spLocks noGrp="1"/>
          </p:cNvSpPr>
          <p:nvPr>
            <p:ph type="body" idx="1"/>
          </p:nvPr>
        </p:nvSpPr>
        <p:spPr>
          <a:xfrm>
            <a:off x="311700" y="782150"/>
            <a:ext cx="8520600" cy="4507200"/>
          </a:xfrm>
          <a:prstGeom prst="rect">
            <a:avLst/>
          </a:prstGeom>
        </p:spPr>
        <p:txBody>
          <a:bodyPr wrap="square" lIns="91425" tIns="91425" rIns="91425" bIns="91425" anchor="t" anchorCtr="0">
            <a:noAutofit/>
          </a:bodyPr>
          <a:lstStyle/>
          <a:p>
            <a:pPr marL="0" lvl="0" indent="0">
              <a:spcBef>
                <a:spcPts val="0"/>
              </a:spcBef>
              <a:buNone/>
            </a:pPr>
            <a:r>
              <a:rPr lang="en" b="1">
                <a:solidFill>
                  <a:srgbClr val="1155CC"/>
                </a:solidFill>
              </a:rPr>
              <a:t>One feature present in all computer languages is the identifier. Identifiers allow us to name data and other objects in the program. Each identified object in the computer is stored at a unique address. </a:t>
            </a:r>
          </a:p>
          <a:p>
            <a:pPr marL="0" lvl="0" indent="0">
              <a:spcBef>
                <a:spcPts val="0"/>
              </a:spcBef>
              <a:buNone/>
            </a:pPr>
            <a:r>
              <a:rPr lang="en" b="1">
                <a:solidFill>
                  <a:srgbClr val="1155CC"/>
                </a:solidFill>
              </a:rPr>
              <a:t>An Identifier is a sequence of letters and digits, but must start with a letter. Underscore ( _ ) is treated as a letter. Identifiers are case sensitive. Identifiers are used to name variables, functions etc.</a:t>
            </a:r>
          </a:p>
          <a:p>
            <a:pPr marL="0" lvl="0" indent="0">
              <a:spcBef>
                <a:spcPts val="0"/>
              </a:spcBef>
              <a:buNone/>
            </a:pPr>
            <a:endParaRPr/>
          </a:p>
        </p:txBody>
      </p:sp>
      <p:pic>
        <p:nvPicPr>
          <p:cNvPr id="156" name="Shape 156"/>
          <p:cNvPicPr preferRelativeResize="0"/>
          <p:nvPr/>
        </p:nvPicPr>
        <p:blipFill>
          <a:blip r:embed="rId3">
            <a:alphaModFix/>
          </a:blip>
          <a:stretch>
            <a:fillRect/>
          </a:stretch>
        </p:blipFill>
        <p:spPr>
          <a:xfrm>
            <a:off x="352425" y="3433425"/>
            <a:ext cx="8439150" cy="1710075"/>
          </a:xfrm>
          <a:prstGeom prst="rect">
            <a:avLst/>
          </a:prstGeom>
          <a:noFill/>
          <a:ln>
            <a:noFill/>
          </a:ln>
        </p:spPr>
      </p:pic>
      <p:pic>
        <p:nvPicPr>
          <p:cNvPr id="157" name="Shape 157"/>
          <p:cNvPicPr preferRelativeResize="0"/>
          <p:nvPr/>
        </p:nvPicPr>
        <p:blipFill>
          <a:blip r:embed="rId4">
            <a:alphaModFix/>
          </a:blip>
          <a:stretch>
            <a:fillRect/>
          </a:stretch>
        </p:blipFill>
        <p:spPr>
          <a:xfrm rot="-66">
            <a:off x="532225" y="2982706"/>
            <a:ext cx="2467650" cy="3181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159075"/>
            <a:ext cx="8520600" cy="583200"/>
          </a:xfrm>
          <a:prstGeom prst="rect">
            <a:avLst/>
          </a:prstGeom>
        </p:spPr>
        <p:txBody>
          <a:bodyPr wrap="square" lIns="91425" tIns="91425" rIns="91425" bIns="91425" anchor="t" anchorCtr="0">
            <a:noAutofit/>
          </a:bodyPr>
          <a:lstStyle/>
          <a:p>
            <a:pPr marL="457200" lvl="0" indent="-419100" rtl="0">
              <a:spcBef>
                <a:spcPts val="0"/>
              </a:spcBef>
              <a:buClr>
                <a:schemeClr val="accent1"/>
              </a:buClr>
              <a:buSzPts val="3000"/>
              <a:buChar char="➢"/>
            </a:pPr>
            <a:r>
              <a:rPr lang="en" sz="3000" b="1" i="1">
                <a:solidFill>
                  <a:schemeClr val="accent1"/>
                </a:solidFill>
              </a:rPr>
              <a:t>IDENTIFIERS</a:t>
            </a:r>
          </a:p>
          <a:p>
            <a:pPr marL="0" lvl="0" indent="0">
              <a:spcBef>
                <a:spcPts val="0"/>
              </a:spcBef>
              <a:buNone/>
            </a:pPr>
            <a:endParaRPr/>
          </a:p>
        </p:txBody>
      </p:sp>
      <p:sp>
        <p:nvSpPr>
          <p:cNvPr id="163" name="Shape 163"/>
          <p:cNvSpPr txBox="1">
            <a:spLocks noGrp="1"/>
          </p:cNvSpPr>
          <p:nvPr>
            <p:ph type="body" idx="1"/>
          </p:nvPr>
        </p:nvSpPr>
        <p:spPr>
          <a:xfrm>
            <a:off x="311700" y="1312400"/>
            <a:ext cx="8520600" cy="3831000"/>
          </a:xfrm>
          <a:prstGeom prst="rect">
            <a:avLst/>
          </a:prstGeom>
        </p:spPr>
        <p:txBody>
          <a:bodyPr wrap="square" lIns="91425" tIns="91425" rIns="91425" bIns="91425" anchor="t" anchorCtr="0">
            <a:noAutofit/>
          </a:bodyPr>
          <a:lstStyle/>
          <a:p>
            <a:pPr marL="457200" lvl="0" indent="-381000" rtl="0">
              <a:spcBef>
                <a:spcPts val="0"/>
              </a:spcBef>
              <a:spcAft>
                <a:spcPts val="0"/>
              </a:spcAft>
              <a:buClr>
                <a:srgbClr val="1155CC"/>
              </a:buClr>
              <a:buSzPts val="2400"/>
              <a:buChar char="-"/>
            </a:pPr>
            <a:r>
              <a:rPr lang="en" sz="2400" b="1" dirty="0" smtClean="0">
                <a:solidFill>
                  <a:srgbClr val="1155CC"/>
                </a:solidFill>
              </a:rPr>
              <a:t>I</a:t>
            </a:r>
            <a:r>
              <a:rPr lang="en" sz="2400" b="1" smtClean="0">
                <a:solidFill>
                  <a:srgbClr val="1155CC"/>
                </a:solidFill>
              </a:rPr>
              <a:t>t </a:t>
            </a:r>
            <a:r>
              <a:rPr lang="en" sz="2400" b="1" dirty="0">
                <a:solidFill>
                  <a:srgbClr val="1155CC"/>
                </a:solidFill>
              </a:rPr>
              <a:t>may not have a space or a hyphen.</a:t>
            </a:r>
          </a:p>
          <a:p>
            <a:pPr marL="457200" lvl="0" indent="-381000" rtl="0">
              <a:spcBef>
                <a:spcPts val="0"/>
              </a:spcBef>
              <a:spcAft>
                <a:spcPts val="0"/>
              </a:spcAft>
              <a:buClr>
                <a:srgbClr val="1155CC"/>
              </a:buClr>
              <a:buSzPts val="2400"/>
              <a:buChar char="-"/>
            </a:pPr>
            <a:r>
              <a:rPr lang="en" sz="2400" b="1" dirty="0">
                <a:solidFill>
                  <a:srgbClr val="1155CC"/>
                </a:solidFill>
              </a:rPr>
              <a:t>C is a case-sensitive language.</a:t>
            </a:r>
          </a:p>
          <a:p>
            <a:pPr marL="457200" lvl="0" indent="-381000" algn="just" rtl="0">
              <a:spcBef>
                <a:spcPts val="0"/>
              </a:spcBef>
              <a:spcAft>
                <a:spcPts val="1700"/>
              </a:spcAft>
              <a:buClr>
                <a:srgbClr val="1155CC"/>
              </a:buClr>
              <a:buSzPts val="2400"/>
              <a:buChar char="-"/>
            </a:pPr>
            <a:r>
              <a:rPr lang="en" sz="2400" b="1" dirty="0">
                <a:solidFill>
                  <a:srgbClr val="1155CC"/>
                </a:solidFill>
                <a:highlight>
                  <a:srgbClr val="FBFBFB"/>
                </a:highlight>
              </a:rPr>
              <a:t>Punctuation and special characters aren’t allowed except underscore.</a:t>
            </a:r>
          </a:p>
          <a:p>
            <a:pPr marL="0" lvl="0" indent="0">
              <a:spcBef>
                <a:spcPts val="0"/>
              </a:spcBef>
              <a:buNone/>
            </a:pPr>
            <a:r>
              <a:rPr lang="en" sz="2400" b="1" dirty="0">
                <a:solidFill>
                  <a:srgbClr val="980000"/>
                </a:solidFill>
              </a:rPr>
              <a:t>Ex : </a:t>
            </a:r>
            <a:r>
              <a:rPr lang="en" sz="2400" b="1" dirty="0">
                <a:solidFill>
                  <a:srgbClr val="1155CC"/>
                </a:solidFill>
              </a:rPr>
              <a:t> </a:t>
            </a:r>
            <a:r>
              <a:rPr lang="en" sz="2400" b="1" dirty="0">
                <a:solidFill>
                  <a:srgbClr val="1155CC"/>
                </a:solidFill>
                <a:highlight>
                  <a:srgbClr val="FFFFFF"/>
                </a:highlight>
              </a:rPr>
              <a:t> int   money;</a:t>
            </a:r>
            <a:br>
              <a:rPr lang="en" sz="2400" b="1" dirty="0">
                <a:solidFill>
                  <a:srgbClr val="1155CC"/>
                </a:solidFill>
                <a:highlight>
                  <a:srgbClr val="FFFFFF"/>
                </a:highlight>
              </a:rPr>
            </a:br>
            <a:r>
              <a:rPr lang="en" sz="2400" b="1" dirty="0">
                <a:solidFill>
                  <a:srgbClr val="1155CC"/>
                </a:solidFill>
                <a:highlight>
                  <a:srgbClr val="FFFFFF"/>
                </a:highlight>
              </a:rPr>
              <a:t>      double   accountBalance;</a:t>
            </a:r>
          </a:p>
          <a:p>
            <a:pPr marL="0" lvl="0" indent="0">
              <a:spcBef>
                <a:spcPts val="0"/>
              </a:spcBef>
              <a:buNone/>
            </a:pPr>
            <a:r>
              <a:rPr lang="en" sz="2400" b="1" dirty="0">
                <a:solidFill>
                  <a:srgbClr val="1155CC"/>
                </a:solidFill>
                <a:highlight>
                  <a:srgbClr val="FFFFFF"/>
                </a:highlight>
              </a:rPr>
              <a:t>Here, money and accountBalance are identifiers.</a:t>
            </a:r>
          </a:p>
          <a:p>
            <a:pPr marL="0" lvl="0" indent="0">
              <a:spcBef>
                <a:spcPts val="0"/>
              </a:spcBef>
              <a:buNone/>
            </a:pPr>
            <a:endParaRPr/>
          </a:p>
          <a:p>
            <a:pPr marL="0" lvl="0" indent="0">
              <a:spcBef>
                <a:spcPts val="0"/>
              </a:spcBef>
              <a:buNone/>
            </a:pPr>
            <a:endParaRPr/>
          </a:p>
        </p:txBody>
      </p:sp>
      <p:pic>
        <p:nvPicPr>
          <p:cNvPr id="164" name="Shape 164"/>
          <p:cNvPicPr preferRelativeResize="0"/>
          <p:nvPr/>
        </p:nvPicPr>
        <p:blipFill>
          <a:blip r:embed="rId3">
            <a:alphaModFix/>
          </a:blip>
          <a:stretch>
            <a:fillRect/>
          </a:stretch>
        </p:blipFill>
        <p:spPr>
          <a:xfrm>
            <a:off x="397700" y="927950"/>
            <a:ext cx="1484725" cy="26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
              <a:t>Examples of Valid and Invalid Names</a:t>
            </a:r>
          </a:p>
        </p:txBody>
      </p:sp>
      <p:sp>
        <p:nvSpPr>
          <p:cNvPr id="170" name="Shape 17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a:p>
        </p:txBody>
      </p:sp>
      <p:pic>
        <p:nvPicPr>
          <p:cNvPr id="171" name="Shape 171"/>
          <p:cNvPicPr preferRelativeResize="0"/>
          <p:nvPr/>
        </p:nvPicPr>
        <p:blipFill>
          <a:blip r:embed="rId3">
            <a:alphaModFix/>
          </a:blip>
          <a:stretch>
            <a:fillRect/>
          </a:stretch>
        </p:blipFill>
        <p:spPr>
          <a:xfrm>
            <a:off x="92800" y="1119200"/>
            <a:ext cx="8908324" cy="350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159075"/>
            <a:ext cx="8520600" cy="490500"/>
          </a:xfrm>
          <a:prstGeom prst="rect">
            <a:avLst/>
          </a:prstGeom>
        </p:spPr>
        <p:txBody>
          <a:bodyPr wrap="square" lIns="91425" tIns="91425" rIns="91425" bIns="91425" anchor="t" anchorCtr="0">
            <a:noAutofit/>
          </a:bodyPr>
          <a:lstStyle/>
          <a:p>
            <a:pPr marL="457200" lvl="0" indent="-406400">
              <a:spcBef>
                <a:spcPts val="0"/>
              </a:spcBef>
              <a:buClr>
                <a:schemeClr val="accent1"/>
              </a:buClr>
              <a:buSzPts val="2800"/>
              <a:buChar char="➢"/>
            </a:pPr>
            <a:r>
              <a:rPr lang="en" b="1" i="1">
                <a:solidFill>
                  <a:schemeClr val="accent1"/>
                </a:solidFill>
              </a:rPr>
              <a:t>BACKGROUND </a:t>
            </a:r>
          </a:p>
        </p:txBody>
      </p:sp>
      <p:sp>
        <p:nvSpPr>
          <p:cNvPr id="85" name="Shape 85"/>
          <p:cNvSpPr txBox="1">
            <a:spLocks noGrp="1"/>
          </p:cNvSpPr>
          <p:nvPr>
            <p:ph type="body" idx="1"/>
          </p:nvPr>
        </p:nvSpPr>
        <p:spPr>
          <a:xfrm>
            <a:off x="311700" y="782125"/>
            <a:ext cx="8520600" cy="429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sz="2200" b="1">
                <a:solidFill>
                  <a:srgbClr val="1155CC"/>
                </a:solidFill>
              </a:rPr>
              <a:t>The C programming language was designed by Dennis Ritchie at Bell Laboratories in the year 1972s.</a:t>
            </a:r>
          </a:p>
          <a:p>
            <a:pPr marL="0" lvl="0" indent="-69850">
              <a:spcBef>
                <a:spcPts val="0"/>
              </a:spcBef>
              <a:buClr>
                <a:schemeClr val="dk1"/>
              </a:buClr>
              <a:buSzPts val="1100"/>
              <a:buFont typeface="Arial"/>
              <a:buNone/>
            </a:pPr>
            <a:r>
              <a:rPr lang="en" sz="2200" b="1">
                <a:solidFill>
                  <a:srgbClr val="1155CC"/>
                </a:solidFill>
              </a:rPr>
              <a:t>Influenced by                                       </a:t>
            </a:r>
          </a:p>
          <a:p>
            <a:pPr marL="457200" lvl="0" indent="-368300" rtl="0">
              <a:spcBef>
                <a:spcPts val="0"/>
              </a:spcBef>
              <a:spcAft>
                <a:spcPts val="0"/>
              </a:spcAft>
              <a:buClr>
                <a:srgbClr val="1155CC"/>
              </a:buClr>
              <a:buSzPts val="2200"/>
              <a:buChar char="-"/>
            </a:pPr>
            <a:r>
              <a:rPr lang="en" sz="2200" b="1">
                <a:solidFill>
                  <a:srgbClr val="1155CC"/>
                </a:solidFill>
              </a:rPr>
              <a:t>ALGOL 60 (1960)</a:t>
            </a:r>
          </a:p>
          <a:p>
            <a:pPr marL="0" lvl="0" indent="0">
              <a:spcBef>
                <a:spcPts val="0"/>
              </a:spcBef>
              <a:spcAft>
                <a:spcPts val="0"/>
              </a:spcAft>
              <a:buNone/>
            </a:pPr>
            <a:r>
              <a:rPr lang="en" sz="2200" b="1">
                <a:solidFill>
                  <a:srgbClr val="1155CC"/>
                </a:solidFill>
              </a:rPr>
              <a:t>             ( Algorithmic Language 60)</a:t>
            </a:r>
          </a:p>
          <a:p>
            <a:pPr marL="457200" lvl="0" indent="-368300" rtl="0">
              <a:spcBef>
                <a:spcPts val="0"/>
              </a:spcBef>
              <a:spcAft>
                <a:spcPts val="0"/>
              </a:spcAft>
              <a:buClr>
                <a:srgbClr val="1155CC"/>
              </a:buClr>
              <a:buSzPts val="2200"/>
              <a:buChar char="-"/>
            </a:pPr>
            <a:r>
              <a:rPr lang="en" sz="2200" b="1">
                <a:solidFill>
                  <a:srgbClr val="1155CC"/>
                </a:solidFill>
              </a:rPr>
              <a:t>CPL (Cambridge, 1963), </a:t>
            </a:r>
          </a:p>
          <a:p>
            <a:pPr marL="0" lvl="0" indent="0">
              <a:spcBef>
                <a:spcPts val="0"/>
              </a:spcBef>
              <a:spcAft>
                <a:spcPts val="0"/>
              </a:spcAft>
              <a:buNone/>
            </a:pPr>
            <a:r>
              <a:rPr lang="en" sz="2200" b="1">
                <a:solidFill>
                  <a:srgbClr val="1155CC"/>
                </a:solidFill>
              </a:rPr>
              <a:t>            ( Combined Programming Language)</a:t>
            </a:r>
          </a:p>
          <a:p>
            <a:pPr marL="457200" lvl="0" indent="-368300" rtl="0">
              <a:lnSpc>
                <a:spcPct val="100000"/>
              </a:lnSpc>
              <a:spcBef>
                <a:spcPts val="0"/>
              </a:spcBef>
              <a:spcAft>
                <a:spcPts val="0"/>
              </a:spcAft>
              <a:buClr>
                <a:srgbClr val="1155CC"/>
              </a:buClr>
              <a:buSzPts val="2200"/>
              <a:buChar char="-"/>
            </a:pPr>
            <a:r>
              <a:rPr lang="en" sz="2200" b="1">
                <a:solidFill>
                  <a:srgbClr val="1155CC"/>
                </a:solidFill>
              </a:rPr>
              <a:t>BCPL (Martin Richard, 1967)</a:t>
            </a:r>
          </a:p>
          <a:p>
            <a:pPr marL="0" lvl="0" indent="0" rtl="0">
              <a:lnSpc>
                <a:spcPct val="100000"/>
              </a:lnSpc>
              <a:spcBef>
                <a:spcPts val="0"/>
              </a:spcBef>
              <a:spcAft>
                <a:spcPts val="0"/>
              </a:spcAft>
              <a:buNone/>
            </a:pPr>
            <a:r>
              <a:rPr lang="en" sz="2200" b="1">
                <a:solidFill>
                  <a:srgbClr val="1155CC"/>
                </a:solidFill>
              </a:rPr>
              <a:t>           ( </a:t>
            </a:r>
            <a:r>
              <a:rPr lang="en" sz="2200" b="1">
                <a:solidFill>
                  <a:srgbClr val="1155CC"/>
                </a:solidFill>
                <a:highlight>
                  <a:srgbClr val="FFFFFF"/>
                </a:highlight>
              </a:rPr>
              <a:t>Basic Combined Programming Language)</a:t>
            </a:r>
          </a:p>
          <a:p>
            <a:pPr marL="457200" lvl="0" indent="-368300">
              <a:spcBef>
                <a:spcPts val="0"/>
              </a:spcBef>
              <a:buClr>
                <a:srgbClr val="1155CC"/>
              </a:buClr>
              <a:buSzPts val="2200"/>
              <a:buChar char="-"/>
            </a:pPr>
            <a:r>
              <a:rPr lang="en" sz="2200" b="1">
                <a:solidFill>
                  <a:srgbClr val="1155CC"/>
                </a:solidFill>
              </a:rPr>
              <a:t>B (Ken Thompson, 1970)</a:t>
            </a:r>
          </a:p>
          <a:p>
            <a:pPr marL="0" lvl="0" indent="0">
              <a:spcBef>
                <a:spcPts val="0"/>
              </a:spcBef>
              <a:buNone/>
            </a:pPr>
            <a:endParaRPr/>
          </a:p>
        </p:txBody>
      </p:sp>
      <p:pic>
        <p:nvPicPr>
          <p:cNvPr id="86" name="Shape 86"/>
          <p:cNvPicPr preferRelativeResize="0"/>
          <p:nvPr/>
        </p:nvPicPr>
        <p:blipFill>
          <a:blip r:embed="rId3">
            <a:alphaModFix/>
          </a:blip>
          <a:stretch>
            <a:fillRect/>
          </a:stretch>
        </p:blipFill>
        <p:spPr>
          <a:xfrm>
            <a:off x="6846325" y="1881200"/>
            <a:ext cx="1985975" cy="213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lgn="just" rtl="0">
              <a:lnSpc>
                <a:spcPct val="150000"/>
              </a:lnSpc>
              <a:spcBef>
                <a:spcPts val="0"/>
              </a:spcBef>
              <a:spcAft>
                <a:spcPts val="900"/>
              </a:spcAft>
              <a:buClr>
                <a:schemeClr val="dk1"/>
              </a:buClr>
              <a:buSzPts val="1100"/>
              <a:buFont typeface="Arial"/>
              <a:buNone/>
            </a:pPr>
            <a:r>
              <a:rPr lang="en" sz="2400" b="1" i="1" dirty="0" smtClean="0">
                <a:solidFill>
                  <a:srgbClr val="980000"/>
                </a:solidFill>
                <a:highlight>
                  <a:srgbClr val="FBFBFB"/>
                </a:highlight>
              </a:rPr>
              <a:t>Characteristics Of </a:t>
            </a:r>
            <a:r>
              <a:rPr lang="en" sz="2400" b="1" i="1" dirty="0">
                <a:solidFill>
                  <a:srgbClr val="980000"/>
                </a:solidFill>
                <a:highlight>
                  <a:srgbClr val="FBFBFB"/>
                </a:highlight>
              </a:rPr>
              <a:t>C PROGRAMMING LANGUAGE:</a:t>
            </a:r>
          </a:p>
        </p:txBody>
      </p:sp>
      <p:sp>
        <p:nvSpPr>
          <p:cNvPr id="92" name="Shape 92"/>
          <p:cNvSpPr txBox="1">
            <a:spLocks noGrp="1"/>
          </p:cNvSpPr>
          <p:nvPr>
            <p:ph type="body" idx="1"/>
          </p:nvPr>
        </p:nvSpPr>
        <p:spPr>
          <a:xfrm>
            <a:off x="311700" y="941200"/>
            <a:ext cx="8520600" cy="4202100"/>
          </a:xfrm>
          <a:prstGeom prst="rect">
            <a:avLst/>
          </a:prstGeom>
        </p:spPr>
        <p:txBody>
          <a:bodyPr wrap="square" lIns="91425" tIns="91425" rIns="91425" bIns="91425" anchor="t" anchorCtr="0">
            <a:noAutofit/>
          </a:bodyPr>
          <a:lstStyle/>
          <a:p>
            <a:pPr marL="457200" lvl="0" indent="-355600" rtl="0">
              <a:lnSpc>
                <a:spcPct val="100000"/>
              </a:lnSpc>
              <a:spcBef>
                <a:spcPts val="0"/>
              </a:spcBef>
              <a:spcAft>
                <a:spcPts val="0"/>
              </a:spcAft>
              <a:buClr>
                <a:srgbClr val="1155CC"/>
              </a:buClr>
              <a:buSzPts val="2000"/>
              <a:buChar char="●"/>
            </a:pPr>
            <a:endParaRPr lang="en" sz="2000" b="1" dirty="0" smtClean="0">
              <a:solidFill>
                <a:srgbClr val="1155CC"/>
              </a:solidFill>
              <a:highlight>
                <a:srgbClr val="FFFFFF"/>
              </a:highlight>
            </a:endParaRPr>
          </a:p>
          <a:p>
            <a:pPr marL="457200" lvl="0" indent="-355600" rtl="0">
              <a:lnSpc>
                <a:spcPct val="100000"/>
              </a:lnSpc>
              <a:spcBef>
                <a:spcPts val="0"/>
              </a:spcBef>
              <a:spcAft>
                <a:spcPts val="0"/>
              </a:spcAft>
              <a:buClr>
                <a:srgbClr val="1155CC"/>
              </a:buClr>
              <a:buSzPts val="2000"/>
              <a:buChar char="●"/>
            </a:pPr>
            <a:endParaRPr lang="en" sz="2000" b="1" dirty="0" smtClean="0">
              <a:solidFill>
                <a:srgbClr val="1155CC"/>
              </a:solidFill>
              <a:highlight>
                <a:srgbClr val="FFFFFF"/>
              </a:highlight>
            </a:endParaRPr>
          </a:p>
          <a:p>
            <a:pPr marL="457200" lvl="0" indent="-355600" rtl="0">
              <a:lnSpc>
                <a:spcPct val="100000"/>
              </a:lnSpc>
              <a:spcBef>
                <a:spcPts val="0"/>
              </a:spcBef>
              <a:spcAft>
                <a:spcPts val="0"/>
              </a:spcAft>
              <a:buClr>
                <a:srgbClr val="1155CC"/>
              </a:buClr>
              <a:buSzPts val="2000"/>
              <a:buChar char="●"/>
            </a:pPr>
            <a:r>
              <a:rPr lang="en" sz="2000" b="1" dirty="0" smtClean="0">
                <a:solidFill>
                  <a:srgbClr val="1155CC"/>
                </a:solidFill>
                <a:highlight>
                  <a:srgbClr val="FFFFFF"/>
                </a:highlight>
              </a:rPr>
              <a:t>C </a:t>
            </a:r>
            <a:r>
              <a:rPr lang="en" sz="2000" b="1" dirty="0">
                <a:solidFill>
                  <a:srgbClr val="1155CC"/>
                </a:solidFill>
                <a:highlight>
                  <a:srgbClr val="FFFFFF"/>
                </a:highlight>
              </a:rPr>
              <a:t>language is the most widely used language in operating systems and embedded system development today.</a:t>
            </a:r>
          </a:p>
          <a:p>
            <a:pPr marL="457200" lvl="0" indent="-381000">
              <a:lnSpc>
                <a:spcPct val="100000"/>
              </a:lnSpc>
              <a:spcAft>
                <a:spcPts val="0"/>
              </a:spcAft>
              <a:buClr>
                <a:srgbClr val="1155CC"/>
              </a:buClr>
              <a:buSzPts val="2400"/>
            </a:pPr>
            <a:r>
              <a:rPr lang="en" sz="2000" b="1" dirty="0" smtClean="0">
                <a:solidFill>
                  <a:srgbClr val="1155CC"/>
                </a:solidFill>
              </a:rPr>
              <a:t>Easy-to-understand compilation. </a:t>
            </a:r>
          </a:p>
          <a:p>
            <a:pPr marL="457200" lvl="0" indent="-381000">
              <a:lnSpc>
                <a:spcPct val="100000"/>
              </a:lnSpc>
              <a:spcAft>
                <a:spcPts val="0"/>
              </a:spcAft>
              <a:buClr>
                <a:srgbClr val="1155CC"/>
              </a:buClr>
              <a:buSzPts val="2400"/>
            </a:pPr>
            <a:r>
              <a:rPr lang="en" sz="2000" b="1" dirty="0" smtClean="0">
                <a:solidFill>
                  <a:srgbClr val="1155CC"/>
                </a:solidFill>
              </a:rPr>
              <a:t>It Produces efficient code.</a:t>
            </a:r>
          </a:p>
          <a:p>
            <a:pPr marL="457200" lvl="0" indent="-381000">
              <a:lnSpc>
                <a:spcPct val="100000"/>
              </a:lnSpc>
              <a:spcAft>
                <a:spcPts val="0"/>
              </a:spcAft>
              <a:buClr>
                <a:srgbClr val="1155CC"/>
              </a:buClr>
              <a:buSzPts val="2400"/>
            </a:pPr>
            <a:r>
              <a:rPr lang="en" sz="2000" b="1" dirty="0" smtClean="0">
                <a:solidFill>
                  <a:srgbClr val="1155CC"/>
                </a:solidFill>
              </a:rPr>
              <a:t>It is a structured programming language. </a:t>
            </a:r>
          </a:p>
          <a:p>
            <a:pPr marL="457200" lvl="0" indent="-381000">
              <a:lnSpc>
                <a:spcPct val="100000"/>
              </a:lnSpc>
              <a:spcAft>
                <a:spcPts val="0"/>
              </a:spcAft>
              <a:buClr>
                <a:srgbClr val="1155CC"/>
              </a:buClr>
              <a:buSzPts val="2400"/>
            </a:pPr>
            <a:r>
              <a:rPr lang="en" sz="2000" b="1" dirty="0" smtClean="0">
                <a:solidFill>
                  <a:srgbClr val="1155CC"/>
                </a:solidFill>
              </a:rPr>
              <a:t>C </a:t>
            </a:r>
            <a:r>
              <a:rPr lang="en" sz="2000" b="1" dirty="0" smtClean="0">
                <a:solidFill>
                  <a:srgbClr val="1155CC"/>
                </a:solidFill>
              </a:rPr>
              <a:t>supports functions that enables easy maintainability of code, by breaking large files into smaller modules.</a:t>
            </a:r>
          </a:p>
          <a:p>
            <a:pPr marL="457200" lvl="0" indent="-381000">
              <a:lnSpc>
                <a:spcPct val="100000"/>
              </a:lnSpc>
              <a:spcAft>
                <a:spcPts val="0"/>
              </a:spcAft>
              <a:buClr>
                <a:srgbClr val="1155CC"/>
              </a:buClr>
              <a:buSzPts val="2400"/>
            </a:pPr>
            <a:r>
              <a:rPr lang="en" sz="2000" b="1" dirty="0" smtClean="0">
                <a:solidFill>
                  <a:srgbClr val="1155CC"/>
                </a:solidFill>
              </a:rPr>
              <a:t>C language is reliable, simple and easy to use.</a:t>
            </a:r>
          </a:p>
          <a:p>
            <a:pPr marL="457200" lvl="0" indent="-355600" rtl="0">
              <a:lnSpc>
                <a:spcPct val="100000"/>
              </a:lnSpc>
              <a:spcBef>
                <a:spcPts val="0"/>
              </a:spcBef>
              <a:spcAft>
                <a:spcPts val="0"/>
              </a:spcAft>
              <a:buClr>
                <a:srgbClr val="1155CC"/>
              </a:buClr>
              <a:buSzPts val="2000"/>
              <a:buNone/>
            </a:pPr>
            <a:endParaRPr lang="en" sz="2000" b="1" dirty="0">
              <a:solidFill>
                <a:srgbClr val="1155CC"/>
              </a:solidFill>
              <a:highlight>
                <a:srgbClr val="FBFBFB"/>
              </a:highlight>
            </a:endParaRP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153000"/>
            <a:ext cx="8520600" cy="553200"/>
          </a:xfrm>
          <a:prstGeom prst="rect">
            <a:avLst/>
          </a:prstGeom>
        </p:spPr>
        <p:txBody>
          <a:bodyPr wrap="square" lIns="91425" tIns="91425" rIns="91425" bIns="91425" anchor="t" anchorCtr="0">
            <a:noAutofit/>
          </a:bodyPr>
          <a:lstStyle/>
          <a:p>
            <a:pPr marL="457200" lvl="0" indent="-406400">
              <a:spcBef>
                <a:spcPts val="0"/>
              </a:spcBef>
              <a:buClr>
                <a:schemeClr val="accent1"/>
              </a:buClr>
              <a:buSzPts val="2800"/>
              <a:buChar char="➢"/>
            </a:pPr>
            <a:r>
              <a:rPr lang="en" b="1" i="1">
                <a:solidFill>
                  <a:schemeClr val="accent1"/>
                </a:solidFill>
              </a:rPr>
              <a:t>C PROGRAMS</a:t>
            </a:r>
            <a:r>
              <a:rPr lang="en"/>
              <a:t> - </a:t>
            </a:r>
            <a:r>
              <a:rPr lang="en">
                <a:solidFill>
                  <a:srgbClr val="980000"/>
                </a:solidFill>
              </a:rPr>
              <a:t>STRUCTURE OF C PROGRAM</a:t>
            </a:r>
          </a:p>
        </p:txBody>
      </p:sp>
      <p:sp>
        <p:nvSpPr>
          <p:cNvPr id="104" name="Shape 104"/>
          <p:cNvSpPr txBox="1">
            <a:spLocks noGrp="1"/>
          </p:cNvSpPr>
          <p:nvPr>
            <p:ph type="body" idx="1"/>
          </p:nvPr>
        </p:nvSpPr>
        <p:spPr>
          <a:xfrm>
            <a:off x="311700" y="1117150"/>
            <a:ext cx="8520600" cy="3416400"/>
          </a:xfrm>
          <a:prstGeom prst="rect">
            <a:avLst/>
          </a:prstGeom>
        </p:spPr>
        <p:txBody>
          <a:bodyPr wrap="square" lIns="91425" tIns="91425" rIns="91425" bIns="91425" anchor="t" anchorCtr="0">
            <a:noAutofit/>
          </a:bodyPr>
          <a:lstStyle/>
          <a:p>
            <a:pPr marL="0" lvl="0" indent="0">
              <a:spcBef>
                <a:spcPts val="0"/>
              </a:spcBef>
              <a:buNone/>
            </a:pPr>
            <a:endParaRPr/>
          </a:p>
        </p:txBody>
      </p:sp>
      <p:pic>
        <p:nvPicPr>
          <p:cNvPr id="105" name="Shape 105"/>
          <p:cNvPicPr preferRelativeResize="0"/>
          <p:nvPr/>
        </p:nvPicPr>
        <p:blipFill>
          <a:blip r:embed="rId3">
            <a:alphaModFix/>
          </a:blip>
          <a:stretch>
            <a:fillRect/>
          </a:stretch>
        </p:blipFill>
        <p:spPr>
          <a:xfrm>
            <a:off x="311700" y="765050"/>
            <a:ext cx="8520600" cy="437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172325"/>
            <a:ext cx="8520600" cy="543600"/>
          </a:xfrm>
          <a:prstGeom prst="rect">
            <a:avLst/>
          </a:prstGeom>
        </p:spPr>
        <p:txBody>
          <a:bodyPr wrap="square" lIns="91425" tIns="91425" rIns="91425" bIns="91425" anchor="t" anchorCtr="0">
            <a:noAutofit/>
          </a:bodyPr>
          <a:lstStyle/>
          <a:p>
            <a:pPr marL="457200" lvl="0" indent="-406400" rtl="0">
              <a:spcBef>
                <a:spcPts val="0"/>
              </a:spcBef>
              <a:buClr>
                <a:schemeClr val="accent1"/>
              </a:buClr>
              <a:buSzPts val="2800"/>
              <a:buChar char="➢"/>
            </a:pPr>
            <a:r>
              <a:rPr lang="en">
                <a:solidFill>
                  <a:srgbClr val="980000"/>
                </a:solidFill>
              </a:rPr>
              <a:t>STRUCTURE OF C PROGRAM</a:t>
            </a:r>
          </a:p>
        </p:txBody>
      </p:sp>
      <p:sp>
        <p:nvSpPr>
          <p:cNvPr id="111" name="Shape 111"/>
          <p:cNvSpPr txBox="1">
            <a:spLocks noGrp="1"/>
          </p:cNvSpPr>
          <p:nvPr>
            <p:ph type="body" idx="1"/>
          </p:nvPr>
        </p:nvSpPr>
        <p:spPr>
          <a:xfrm>
            <a:off x="311700" y="715925"/>
            <a:ext cx="8520600" cy="4427700"/>
          </a:xfrm>
          <a:prstGeom prst="rect">
            <a:avLst/>
          </a:prstGeom>
        </p:spPr>
        <p:txBody>
          <a:bodyPr wrap="square" lIns="91425" tIns="91425" rIns="91425" bIns="91425" anchor="t" anchorCtr="0">
            <a:noAutofit/>
          </a:bodyPr>
          <a:lstStyle/>
          <a:p>
            <a:pPr marL="457200" lvl="0" indent="-342900" algn="just" rtl="0">
              <a:spcBef>
                <a:spcPts val="0"/>
              </a:spcBef>
              <a:spcAft>
                <a:spcPts val="800"/>
              </a:spcAft>
              <a:buClr>
                <a:srgbClr val="FF00FF"/>
              </a:buClr>
              <a:buSzPts val="1800"/>
              <a:buFont typeface="Courier New"/>
              <a:buAutoNum type="arabicPeriod"/>
            </a:pPr>
            <a:r>
              <a:rPr lang="en" b="1" dirty="0">
                <a:solidFill>
                  <a:srgbClr val="FF00FF"/>
                </a:solidFill>
                <a:highlight>
                  <a:srgbClr val="FFFFFF"/>
                </a:highlight>
              </a:rPr>
              <a:t>Documentation section: </a:t>
            </a:r>
            <a:r>
              <a:rPr lang="en" dirty="0">
                <a:solidFill>
                  <a:srgbClr val="1155CC"/>
                </a:solidFill>
                <a:highlight>
                  <a:srgbClr val="FFFFFF"/>
                </a:highlight>
              </a:rPr>
              <a:t>The documentation section consists of a set of comment lines giving the name of the program, the author and other details, which the programmer would like to use later.</a:t>
            </a:r>
          </a:p>
          <a:p>
            <a:pPr marL="0" lvl="0" indent="0" algn="just" rtl="0">
              <a:spcBef>
                <a:spcPts val="0"/>
              </a:spcBef>
              <a:spcAft>
                <a:spcPts val="800"/>
              </a:spcAft>
              <a:buNone/>
            </a:pPr>
            <a:r>
              <a:rPr lang="en" dirty="0">
                <a:solidFill>
                  <a:srgbClr val="1155CC"/>
                </a:solidFill>
                <a:highlight>
                  <a:srgbClr val="FFFFFF"/>
                </a:highlight>
              </a:rPr>
              <a:t>       </a:t>
            </a:r>
            <a:r>
              <a:rPr lang="en" b="1" dirty="0">
                <a:solidFill>
                  <a:srgbClr val="1155CC"/>
                </a:solidFill>
                <a:highlight>
                  <a:srgbClr val="FFFFFF"/>
                </a:highlight>
              </a:rPr>
              <a:t>Ex :  /*</a:t>
            </a:r>
          </a:p>
          <a:p>
            <a:pPr marL="190500" marR="190500" lvl="0" indent="-69850" rtl="0">
              <a:spcBef>
                <a:spcPts val="0"/>
              </a:spcBef>
              <a:spcAft>
                <a:spcPts val="0"/>
              </a:spcAft>
              <a:buClr>
                <a:schemeClr val="dk1"/>
              </a:buClr>
              <a:buSzPts val="1100"/>
              <a:buFont typeface="Arial"/>
              <a:buNone/>
            </a:pPr>
            <a:r>
              <a:rPr lang="en" b="1" dirty="0">
                <a:solidFill>
                  <a:srgbClr val="1155CC"/>
                </a:solidFill>
                <a:highlight>
                  <a:srgbClr val="FFFFFF"/>
                </a:highlight>
              </a:rPr>
              <a:t>                 * Name: Sample Program</a:t>
            </a:r>
          </a:p>
          <a:p>
            <a:pPr marL="190500" marR="190500" lvl="0" indent="-69850" rtl="0">
              <a:spcBef>
                <a:spcPts val="0"/>
              </a:spcBef>
              <a:spcAft>
                <a:spcPts val="0"/>
              </a:spcAft>
              <a:buClr>
                <a:schemeClr val="dk1"/>
              </a:buClr>
              <a:buSzPts val="1100"/>
              <a:buFont typeface="Arial"/>
              <a:buNone/>
            </a:pPr>
            <a:r>
              <a:rPr lang="en" b="1" dirty="0">
                <a:solidFill>
                  <a:srgbClr val="1155CC"/>
                </a:solidFill>
                <a:highlight>
                  <a:srgbClr val="FFFFFF"/>
                </a:highlight>
              </a:rPr>
              <a:t>                 * Author: OnlineClassNotes.COM</a:t>
            </a:r>
          </a:p>
          <a:p>
            <a:pPr marL="190500" marR="190500" lvl="0" indent="-69850" rtl="0">
              <a:spcBef>
                <a:spcPts val="0"/>
              </a:spcBef>
              <a:spcAft>
                <a:spcPts val="0"/>
              </a:spcAft>
              <a:buClr>
                <a:schemeClr val="dk1"/>
              </a:buClr>
              <a:buSzPts val="1100"/>
              <a:buFont typeface="Arial"/>
              <a:buNone/>
            </a:pPr>
            <a:r>
              <a:rPr lang="en" b="1" dirty="0">
                <a:solidFill>
                  <a:srgbClr val="1155CC"/>
                </a:solidFill>
                <a:highlight>
                  <a:srgbClr val="FFFFFF"/>
                </a:highlight>
              </a:rPr>
              <a:t>                 * Create Date: 26/11/2016</a:t>
            </a:r>
          </a:p>
          <a:p>
            <a:pPr marL="190500" marR="190500" lvl="0" indent="-69850" rtl="0">
              <a:spcBef>
                <a:spcPts val="0"/>
              </a:spcBef>
              <a:spcAft>
                <a:spcPts val="0"/>
              </a:spcAft>
              <a:buClr>
                <a:schemeClr val="dk1"/>
              </a:buClr>
              <a:buSzPts val="1100"/>
              <a:buFont typeface="Arial"/>
              <a:buNone/>
            </a:pPr>
            <a:r>
              <a:rPr lang="en" b="1" dirty="0">
                <a:solidFill>
                  <a:srgbClr val="1155CC"/>
                </a:solidFill>
                <a:highlight>
                  <a:srgbClr val="FFFFFF"/>
                </a:highlight>
              </a:rPr>
              <a:t>                 * Last Modified: 27/11/2016</a:t>
            </a:r>
          </a:p>
          <a:p>
            <a:pPr marL="190500" marR="190500" lvl="0" indent="-69850" rtl="0">
              <a:spcBef>
                <a:spcPts val="0"/>
              </a:spcBef>
              <a:spcAft>
                <a:spcPts val="0"/>
              </a:spcAft>
              <a:buClr>
                <a:schemeClr val="dk1"/>
              </a:buClr>
              <a:buSzPts val="1100"/>
              <a:buFont typeface="Arial"/>
              <a:buNone/>
            </a:pPr>
            <a:r>
              <a:rPr lang="en" b="1" dirty="0">
                <a:solidFill>
                  <a:srgbClr val="1155CC"/>
                </a:solidFill>
                <a:highlight>
                  <a:srgbClr val="FFFFFF"/>
                </a:highlight>
              </a:rPr>
              <a:t>            </a:t>
            </a:r>
            <a:r>
              <a:rPr lang="en" b="1" dirty="0" smtClean="0">
                <a:solidFill>
                  <a:srgbClr val="1155CC"/>
                </a:solidFill>
                <a:highlight>
                  <a:srgbClr val="FFFFFF"/>
                </a:highlight>
              </a:rPr>
              <a:t>*/</a:t>
            </a:r>
          </a:p>
          <a:p>
            <a:pPr marL="190500" marR="190500" lvl="0" indent="-69850" rtl="0">
              <a:spcBef>
                <a:spcPts val="0"/>
              </a:spcBef>
              <a:spcAft>
                <a:spcPts val="0"/>
              </a:spcAft>
              <a:buClr>
                <a:schemeClr val="dk1"/>
              </a:buClr>
              <a:buSzPts val="1100"/>
              <a:buFont typeface="Arial"/>
              <a:buNone/>
            </a:pPr>
            <a:r>
              <a:rPr lang="en-US" b="1" dirty="0" smtClean="0">
                <a:solidFill>
                  <a:srgbClr val="FF0000"/>
                </a:solidFill>
                <a:highlight>
                  <a:srgbClr val="FFFFFF"/>
                </a:highlight>
              </a:rPr>
              <a:t>S</a:t>
            </a:r>
            <a:r>
              <a:rPr lang="en" b="1" dirty="0" smtClean="0">
                <a:solidFill>
                  <a:srgbClr val="FF0000"/>
                </a:solidFill>
                <a:highlight>
                  <a:srgbClr val="FFFFFF"/>
                </a:highlight>
              </a:rPr>
              <a:t>ingle line comment (//)</a:t>
            </a:r>
            <a:endParaRPr lang="en" b="1" dirty="0">
              <a:solidFill>
                <a:srgbClr val="FF0000"/>
              </a:solidFill>
              <a:highlight>
                <a:srgbClr val="FFFFFF"/>
              </a:highlight>
            </a:endParaRPr>
          </a:p>
          <a:p>
            <a:pPr marL="0" lvl="0" indent="0" algn="just" rtl="0">
              <a:spcBef>
                <a:spcPts val="0"/>
              </a:spcBef>
              <a:spcAft>
                <a:spcPts val="800"/>
              </a:spcAft>
              <a:buNone/>
            </a:pPr>
            <a:endParaRPr b="1">
              <a:solidFill>
                <a:srgbClr val="1155CC"/>
              </a:solidFill>
              <a:highlight>
                <a:srgbClr val="FFFFFF"/>
              </a:highlight>
            </a:endParaRPr>
          </a:p>
          <a:p>
            <a:pPr marL="0" lvl="0" indent="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457200" lvl="0" indent="-406400" rtl="0">
              <a:spcBef>
                <a:spcPts val="0"/>
              </a:spcBef>
              <a:buClr>
                <a:schemeClr val="accent1"/>
              </a:buClr>
              <a:buSzPts val="2800"/>
              <a:buChar char="➢"/>
            </a:pPr>
            <a:r>
              <a:rPr lang="en">
                <a:solidFill>
                  <a:srgbClr val="980000"/>
                </a:solidFill>
              </a:rPr>
              <a:t>STRUCTURE OF C PROGRAM</a:t>
            </a:r>
          </a:p>
          <a:p>
            <a:pPr marL="0" lvl="0" indent="0">
              <a:spcBef>
                <a:spcPts val="0"/>
              </a:spcBef>
              <a:buNone/>
            </a:pPr>
            <a:endParaRPr/>
          </a:p>
        </p:txBody>
      </p:sp>
      <p:sp>
        <p:nvSpPr>
          <p:cNvPr id="117" name="Shape 11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gn="just" rtl="0">
              <a:spcBef>
                <a:spcPts val="0"/>
              </a:spcBef>
              <a:spcAft>
                <a:spcPts val="800"/>
              </a:spcAft>
              <a:buNone/>
            </a:pPr>
            <a:r>
              <a:rPr lang="en" b="1">
                <a:solidFill>
                  <a:srgbClr val="FF00FF"/>
                </a:solidFill>
                <a:highlight>
                  <a:srgbClr val="FFFFFF"/>
                </a:highlight>
              </a:rPr>
              <a:t>2. Link section:</a:t>
            </a:r>
            <a:r>
              <a:rPr lang="en">
                <a:solidFill>
                  <a:srgbClr val="292929"/>
                </a:solidFill>
                <a:highlight>
                  <a:srgbClr val="FFFFFF"/>
                </a:highlight>
              </a:rPr>
              <a:t> </a:t>
            </a:r>
            <a:r>
              <a:rPr lang="en">
                <a:solidFill>
                  <a:srgbClr val="1155CC"/>
                </a:solidFill>
                <a:highlight>
                  <a:srgbClr val="FFFFFF"/>
                </a:highlight>
              </a:rPr>
              <a:t>The link section provides instructions to the compiler to link functions from the system library such as using the</a:t>
            </a:r>
          </a:p>
          <a:p>
            <a:pPr marL="0" lvl="0" indent="0" algn="just" rtl="0">
              <a:spcBef>
                <a:spcPts val="0"/>
              </a:spcBef>
              <a:spcAft>
                <a:spcPts val="800"/>
              </a:spcAft>
              <a:buNone/>
            </a:pPr>
            <a:r>
              <a:rPr lang="en">
                <a:solidFill>
                  <a:srgbClr val="292929"/>
                </a:solidFill>
                <a:highlight>
                  <a:srgbClr val="FFFFFF"/>
                </a:highlight>
              </a:rPr>
              <a:t>                 </a:t>
            </a:r>
            <a:r>
              <a:rPr lang="en" i="1" u="sng">
                <a:solidFill>
                  <a:schemeClr val="accent5"/>
                </a:solidFill>
                <a:highlight>
                  <a:srgbClr val="FFFFFF"/>
                </a:highlight>
                <a:hlinkClick r:id="rId3"/>
              </a:rPr>
              <a:t>#include directive</a:t>
            </a:r>
            <a:r>
              <a:rPr lang="en">
                <a:solidFill>
                  <a:srgbClr val="292929"/>
                </a:solidFill>
                <a:highlight>
                  <a:srgbClr val="FFFFFF"/>
                </a:highlight>
              </a:rPr>
              <a:t>.</a:t>
            </a:r>
          </a:p>
          <a:p>
            <a:pPr marL="0" lvl="0" indent="-69850" algn="just" rtl="0">
              <a:spcBef>
                <a:spcPts val="0"/>
              </a:spcBef>
              <a:spcAft>
                <a:spcPts val="800"/>
              </a:spcAft>
              <a:buClr>
                <a:schemeClr val="dk1"/>
              </a:buClr>
              <a:buSzPts val="1100"/>
              <a:buFont typeface="Arial"/>
              <a:buNone/>
            </a:pPr>
            <a:r>
              <a:rPr lang="en">
                <a:solidFill>
                  <a:srgbClr val="292929"/>
                </a:solidFill>
                <a:highlight>
                  <a:srgbClr val="FFFFFF"/>
                </a:highlight>
              </a:rPr>
              <a:t>      </a:t>
            </a:r>
            <a:r>
              <a:rPr lang="en" b="1">
                <a:solidFill>
                  <a:srgbClr val="1155CC"/>
                </a:solidFill>
                <a:highlight>
                  <a:srgbClr val="FFFFFF"/>
                </a:highlight>
              </a:rPr>
              <a:t> Ex : #include &lt;stdio.h&gt;</a:t>
            </a:r>
          </a:p>
          <a:p>
            <a:pPr marL="0" lvl="0" indent="-69850" algn="just" rtl="0">
              <a:spcBef>
                <a:spcPts val="0"/>
              </a:spcBef>
              <a:spcAft>
                <a:spcPts val="800"/>
              </a:spcAft>
              <a:buClr>
                <a:schemeClr val="dk1"/>
              </a:buClr>
              <a:buSzPts val="1100"/>
              <a:buFont typeface="Arial"/>
              <a:buNone/>
            </a:pPr>
            <a:endParaRPr b="1">
              <a:solidFill>
                <a:srgbClr val="1155CC"/>
              </a:solidFill>
              <a:highlight>
                <a:srgbClr val="FFFFFF"/>
              </a:highlight>
            </a:endParaRPr>
          </a:p>
          <a:p>
            <a:pPr marL="0" lvl="0" indent="0" algn="just" rtl="0">
              <a:spcBef>
                <a:spcPts val="0"/>
              </a:spcBef>
              <a:spcAft>
                <a:spcPts val="800"/>
              </a:spcAft>
              <a:buNone/>
            </a:pPr>
            <a:r>
              <a:rPr lang="en" b="1">
                <a:solidFill>
                  <a:srgbClr val="FF00FF"/>
                </a:solidFill>
                <a:highlight>
                  <a:srgbClr val="FFFFFF"/>
                </a:highlight>
              </a:rPr>
              <a:t>3. Definition section:</a:t>
            </a:r>
            <a:r>
              <a:rPr lang="en">
                <a:solidFill>
                  <a:srgbClr val="292929"/>
                </a:solidFill>
                <a:highlight>
                  <a:srgbClr val="FFFFFF"/>
                </a:highlight>
              </a:rPr>
              <a:t> </a:t>
            </a:r>
            <a:r>
              <a:rPr lang="en">
                <a:solidFill>
                  <a:srgbClr val="1155CC"/>
                </a:solidFill>
                <a:highlight>
                  <a:srgbClr val="FFFFFF"/>
                </a:highlight>
              </a:rPr>
              <a:t>The definition section defines all symbolic constants such using the</a:t>
            </a:r>
            <a:r>
              <a:rPr lang="en">
                <a:solidFill>
                  <a:srgbClr val="292929"/>
                </a:solidFill>
                <a:highlight>
                  <a:srgbClr val="FFFFFF"/>
                </a:highlight>
              </a:rPr>
              <a:t> </a:t>
            </a:r>
            <a:r>
              <a:rPr lang="en" i="1" u="sng">
                <a:solidFill>
                  <a:schemeClr val="accent5"/>
                </a:solidFill>
                <a:highlight>
                  <a:srgbClr val="FFFFFF"/>
                </a:highlight>
                <a:hlinkClick r:id="rId4"/>
              </a:rPr>
              <a:t>#define directive</a:t>
            </a:r>
            <a:r>
              <a:rPr lang="en">
                <a:solidFill>
                  <a:srgbClr val="292929"/>
                </a:solidFill>
                <a:highlight>
                  <a:srgbClr val="FFFFFF"/>
                </a:highlight>
              </a:rPr>
              <a:t>.</a:t>
            </a:r>
          </a:p>
          <a:p>
            <a:pPr marL="0" lvl="0" indent="0" algn="just" rtl="0">
              <a:spcBef>
                <a:spcPts val="0"/>
              </a:spcBef>
              <a:spcAft>
                <a:spcPts val="800"/>
              </a:spcAft>
              <a:buNone/>
            </a:pPr>
            <a:r>
              <a:rPr lang="en">
                <a:solidFill>
                  <a:srgbClr val="292929"/>
                </a:solidFill>
                <a:highlight>
                  <a:srgbClr val="FFFFFF"/>
                </a:highlight>
              </a:rPr>
              <a:t>      </a:t>
            </a:r>
            <a:r>
              <a:rPr lang="en" b="1">
                <a:solidFill>
                  <a:srgbClr val="1155CC"/>
                </a:solidFill>
                <a:highlight>
                  <a:srgbClr val="FFFFFF"/>
                </a:highlight>
              </a:rPr>
              <a:t> Ex : # define     pi  3.14</a:t>
            </a:r>
          </a:p>
          <a:p>
            <a:pPr marL="0" lvl="0" indent="-69850">
              <a:spcBef>
                <a:spcPts val="0"/>
              </a:spcBef>
              <a:buClr>
                <a:schemeClr val="dk1"/>
              </a:buClr>
              <a:buSzPts val="1100"/>
              <a:buFont typeface="Arial"/>
              <a:buNone/>
            </a:pPr>
            <a:endParaRPr/>
          </a:p>
          <a:p>
            <a:pPr marL="0" lvl="0" indent="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457200" lvl="0" indent="-406400" rtl="0">
              <a:spcBef>
                <a:spcPts val="0"/>
              </a:spcBef>
              <a:buClr>
                <a:schemeClr val="accent1"/>
              </a:buClr>
              <a:buSzPts val="2800"/>
              <a:buChar char="➢"/>
            </a:pPr>
            <a:r>
              <a:rPr lang="en">
                <a:solidFill>
                  <a:srgbClr val="980000"/>
                </a:solidFill>
              </a:rPr>
              <a:t>STRUCTURE OF C PROGRAM</a:t>
            </a:r>
          </a:p>
          <a:p>
            <a:pPr marL="0" lvl="0" indent="0">
              <a:spcBef>
                <a:spcPts val="0"/>
              </a:spcBef>
              <a:buNone/>
            </a:pPr>
            <a:endParaRPr/>
          </a:p>
        </p:txBody>
      </p:sp>
      <p:sp>
        <p:nvSpPr>
          <p:cNvPr id="123" name="Shape 12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lgn="just" rtl="0">
              <a:spcBef>
                <a:spcPts val="0"/>
              </a:spcBef>
              <a:spcAft>
                <a:spcPts val="800"/>
              </a:spcAft>
              <a:buNone/>
            </a:pPr>
            <a:r>
              <a:rPr lang="en" b="1">
                <a:solidFill>
                  <a:srgbClr val="FF00FF"/>
                </a:solidFill>
                <a:highlight>
                  <a:srgbClr val="FFFFFF"/>
                </a:highlight>
              </a:rPr>
              <a:t>4. </a:t>
            </a:r>
            <a:r>
              <a:rPr lang="en" sz="2400" b="1">
                <a:solidFill>
                  <a:srgbClr val="FF00FF"/>
                </a:solidFill>
                <a:highlight>
                  <a:srgbClr val="FFFFFF"/>
                </a:highlight>
              </a:rPr>
              <a:t>Global declaration section:</a:t>
            </a:r>
            <a:r>
              <a:rPr lang="en" sz="2400">
                <a:solidFill>
                  <a:srgbClr val="292929"/>
                </a:solidFill>
                <a:highlight>
                  <a:srgbClr val="FFFFFF"/>
                </a:highlight>
              </a:rPr>
              <a:t> </a:t>
            </a:r>
            <a:r>
              <a:rPr lang="en" sz="2400">
                <a:solidFill>
                  <a:srgbClr val="1155CC"/>
                </a:solidFill>
                <a:highlight>
                  <a:srgbClr val="FFFFFF"/>
                </a:highlight>
              </a:rPr>
              <a:t>There are some variables that are used in more than one function. Such variables are called global variables and are declared in the global declaration section that is outside of all the functions. This section also declares all the </a:t>
            </a:r>
            <a:r>
              <a:rPr lang="en" sz="2400" i="1" u="sng">
                <a:solidFill>
                  <a:schemeClr val="accent5"/>
                </a:solidFill>
                <a:highlight>
                  <a:srgbClr val="FFFFFF"/>
                </a:highlight>
                <a:hlinkClick r:id="rId3"/>
              </a:rPr>
              <a:t>user-defined functions</a:t>
            </a:r>
            <a:r>
              <a:rPr lang="en" sz="2400">
                <a:solidFill>
                  <a:srgbClr val="292929"/>
                </a:solidFill>
                <a:highlight>
                  <a:srgbClr val="FFFFFF"/>
                </a:highlight>
              </a:rPr>
              <a:t>.</a:t>
            </a:r>
          </a:p>
          <a:p>
            <a:pPr marL="0" lvl="0" indent="0">
              <a:spcBef>
                <a:spcPts val="0"/>
              </a:spcBef>
              <a:buNone/>
            </a:pPr>
            <a:r>
              <a:rPr lang="en" sz="2400"/>
              <a:t>   </a:t>
            </a:r>
            <a:r>
              <a:rPr lang="en" sz="2400">
                <a:solidFill>
                  <a:srgbClr val="1155CC"/>
                </a:solidFill>
              </a:rPr>
              <a:t>  </a:t>
            </a:r>
            <a:r>
              <a:rPr lang="en" sz="2400" b="1">
                <a:solidFill>
                  <a:srgbClr val="1155CC"/>
                </a:solidFill>
              </a:rPr>
              <a:t>  Ex : float  addNumbers(float</a:t>
            </a:r>
            <a:r>
              <a:rPr lang="en" sz="2400" b="1">
                <a:solidFill>
                  <a:srgbClr val="1155CC"/>
                </a:solidFill>
                <a:highlight>
                  <a:srgbClr val="FFFFFF"/>
                </a:highlight>
              </a:rPr>
              <a:t> </a:t>
            </a:r>
            <a:r>
              <a:rPr lang="en" sz="2400" b="1">
                <a:solidFill>
                  <a:srgbClr val="1155CC"/>
                </a:solidFill>
              </a:rPr>
              <a:t>a, float</a:t>
            </a:r>
            <a:r>
              <a:rPr lang="en" sz="2400" b="1">
                <a:solidFill>
                  <a:srgbClr val="1155CC"/>
                </a:solidFill>
                <a:highlight>
                  <a:srgbClr val="FFFFFF"/>
                </a:highlight>
              </a:rPr>
              <a:t> </a:t>
            </a:r>
            <a:r>
              <a:rPr lang="en" sz="2400" b="1">
                <a:solidFill>
                  <a:srgbClr val="1155CC"/>
                </a:solidFill>
              </a:rPr>
              <a:t>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0"/>
            <a:ext cx="8520600" cy="503700"/>
          </a:xfrm>
          <a:prstGeom prst="rect">
            <a:avLst/>
          </a:prstGeom>
        </p:spPr>
        <p:txBody>
          <a:bodyPr wrap="square" lIns="91425" tIns="91425" rIns="91425" bIns="91425" anchor="t" anchorCtr="0">
            <a:noAutofit/>
          </a:bodyPr>
          <a:lstStyle/>
          <a:p>
            <a:pPr marL="457200" lvl="0" indent="-406400" rtl="0">
              <a:spcBef>
                <a:spcPts val="0"/>
              </a:spcBef>
              <a:buClr>
                <a:schemeClr val="accent1"/>
              </a:buClr>
              <a:buSzPts val="2800"/>
              <a:buChar char="➢"/>
            </a:pPr>
            <a:r>
              <a:rPr lang="en">
                <a:solidFill>
                  <a:srgbClr val="980000"/>
                </a:solidFill>
              </a:rPr>
              <a:t>STRUCTURE OF C PROGRAM</a:t>
            </a:r>
          </a:p>
        </p:txBody>
      </p:sp>
      <p:sp>
        <p:nvSpPr>
          <p:cNvPr id="129" name="Shape 129"/>
          <p:cNvSpPr txBox="1">
            <a:spLocks noGrp="1"/>
          </p:cNvSpPr>
          <p:nvPr>
            <p:ph type="body" idx="1"/>
          </p:nvPr>
        </p:nvSpPr>
        <p:spPr>
          <a:xfrm>
            <a:off x="311700" y="503700"/>
            <a:ext cx="8520600" cy="4639800"/>
          </a:xfrm>
          <a:prstGeom prst="rect">
            <a:avLst/>
          </a:prstGeom>
        </p:spPr>
        <p:txBody>
          <a:bodyPr wrap="square" lIns="91425" tIns="91425" rIns="91425" bIns="91425" anchor="t" anchorCtr="0">
            <a:noAutofit/>
          </a:bodyPr>
          <a:lstStyle/>
          <a:p>
            <a:pPr marL="0" lvl="0" indent="0" algn="just" rtl="0">
              <a:spcBef>
                <a:spcPts val="0"/>
              </a:spcBef>
              <a:spcAft>
                <a:spcPts val="800"/>
              </a:spcAft>
              <a:buNone/>
            </a:pPr>
            <a:r>
              <a:rPr lang="en" sz="1500" b="1" dirty="0">
                <a:solidFill>
                  <a:srgbClr val="FF00FF"/>
                </a:solidFill>
                <a:highlight>
                  <a:srgbClr val="FFFFFF"/>
                </a:highlight>
                <a:latin typeface="Courier New"/>
                <a:ea typeface="Courier New"/>
                <a:cs typeface="Courier New"/>
                <a:sym typeface="Courier New"/>
              </a:rPr>
              <a:t>5.</a:t>
            </a:r>
            <a:r>
              <a:rPr lang="en" sz="1500" b="1" dirty="0">
                <a:solidFill>
                  <a:srgbClr val="292929"/>
                </a:solidFill>
                <a:highlight>
                  <a:srgbClr val="FFFFFF"/>
                </a:highlight>
                <a:latin typeface="Courier New"/>
                <a:ea typeface="Courier New"/>
                <a:cs typeface="Courier New"/>
                <a:sym typeface="Courier New"/>
              </a:rPr>
              <a:t> </a:t>
            </a:r>
            <a:r>
              <a:rPr lang="en" b="1" dirty="0">
                <a:solidFill>
                  <a:srgbClr val="FF00FF"/>
                </a:solidFill>
                <a:highlight>
                  <a:srgbClr val="FFFFFF"/>
                </a:highlight>
              </a:rPr>
              <a:t>main () function section:</a:t>
            </a:r>
            <a:r>
              <a:rPr lang="en" dirty="0">
                <a:solidFill>
                  <a:srgbClr val="292929"/>
                </a:solidFill>
                <a:highlight>
                  <a:srgbClr val="FFFFFF"/>
                </a:highlight>
              </a:rPr>
              <a:t> </a:t>
            </a:r>
            <a:r>
              <a:rPr lang="en" dirty="0">
                <a:solidFill>
                  <a:srgbClr val="1155CC"/>
                </a:solidFill>
                <a:highlight>
                  <a:srgbClr val="FFFFFF"/>
                </a:highlight>
              </a:rPr>
              <a:t>Every C program must have one main function section. This section contains two parts: declaration part and executable part</a:t>
            </a:r>
          </a:p>
          <a:p>
            <a:pPr marL="914400" lvl="1" indent="-342900" algn="just" rtl="0">
              <a:spcBef>
                <a:spcPts val="0"/>
              </a:spcBef>
              <a:spcAft>
                <a:spcPts val="0"/>
              </a:spcAft>
              <a:buClr>
                <a:srgbClr val="FF9900"/>
              </a:buClr>
              <a:buSzPts val="1800"/>
              <a:buFont typeface="Courier New"/>
              <a:buAutoNum type="arabicPeriod"/>
            </a:pPr>
            <a:r>
              <a:rPr lang="en" sz="1800" b="1" dirty="0">
                <a:solidFill>
                  <a:srgbClr val="FF9900"/>
                </a:solidFill>
                <a:highlight>
                  <a:srgbClr val="FFFFFF"/>
                </a:highlight>
              </a:rPr>
              <a:t>Declaration part: </a:t>
            </a:r>
            <a:r>
              <a:rPr lang="en" sz="1800" dirty="0">
                <a:solidFill>
                  <a:srgbClr val="1155CC"/>
                </a:solidFill>
                <a:highlight>
                  <a:srgbClr val="FFFFFF"/>
                </a:highlight>
              </a:rPr>
              <a:t>The declaration part declares all the</a:t>
            </a:r>
            <a:r>
              <a:rPr lang="en" sz="1800" dirty="0">
                <a:solidFill>
                  <a:srgbClr val="292929"/>
                </a:solidFill>
                <a:highlight>
                  <a:srgbClr val="FFFFFF"/>
                </a:highlight>
              </a:rPr>
              <a:t> </a:t>
            </a:r>
            <a:r>
              <a:rPr lang="en" sz="1800" i="1" u="sng" dirty="0">
                <a:solidFill>
                  <a:schemeClr val="accent5"/>
                </a:solidFill>
                <a:highlight>
                  <a:srgbClr val="FFFFFF"/>
                </a:highlight>
                <a:hlinkClick r:id="rId3"/>
              </a:rPr>
              <a:t>variables</a:t>
            </a:r>
            <a:r>
              <a:rPr lang="en" sz="1800" dirty="0">
                <a:solidFill>
                  <a:srgbClr val="292929"/>
                </a:solidFill>
                <a:highlight>
                  <a:srgbClr val="FFFFFF"/>
                </a:highlight>
              </a:rPr>
              <a:t> </a:t>
            </a:r>
            <a:r>
              <a:rPr lang="en" sz="1800" dirty="0">
                <a:solidFill>
                  <a:srgbClr val="1155CC"/>
                </a:solidFill>
                <a:highlight>
                  <a:srgbClr val="FFFFFF"/>
                </a:highlight>
              </a:rPr>
              <a:t>used in the executable part.</a:t>
            </a:r>
          </a:p>
          <a:p>
            <a:pPr marL="914400" lvl="1" indent="-342900" algn="just" rtl="0">
              <a:spcBef>
                <a:spcPts val="0"/>
              </a:spcBef>
              <a:spcAft>
                <a:spcPts val="800"/>
              </a:spcAft>
              <a:buClr>
                <a:srgbClr val="FF9900"/>
              </a:buClr>
              <a:buSzPts val="1800"/>
              <a:buFont typeface="Courier New"/>
              <a:buAutoNum type="arabicPeriod"/>
            </a:pPr>
            <a:r>
              <a:rPr lang="en" sz="1800" b="1" dirty="0">
                <a:solidFill>
                  <a:srgbClr val="FF9900"/>
                </a:solidFill>
                <a:highlight>
                  <a:srgbClr val="FFFFFF"/>
                </a:highlight>
              </a:rPr>
              <a:t>Executable part: </a:t>
            </a:r>
            <a:r>
              <a:rPr lang="en" sz="1800" dirty="0">
                <a:solidFill>
                  <a:srgbClr val="1155CC"/>
                </a:solidFill>
                <a:highlight>
                  <a:srgbClr val="FFFFFF"/>
                </a:highlight>
              </a:rPr>
              <a:t>There is at least one statement in the executable part. </a:t>
            </a:r>
          </a:p>
          <a:p>
            <a:pPr marL="0" lvl="0" indent="0" algn="just" rtl="0">
              <a:spcBef>
                <a:spcPts val="0"/>
              </a:spcBef>
              <a:spcAft>
                <a:spcPts val="800"/>
              </a:spcAft>
              <a:buNone/>
            </a:pPr>
            <a:r>
              <a:rPr lang="en" sz="1800" dirty="0">
                <a:solidFill>
                  <a:srgbClr val="1155CC"/>
                </a:solidFill>
                <a:highlight>
                  <a:srgbClr val="FFFFFF"/>
                </a:highlight>
              </a:rPr>
              <a:t>These two parts must appear between the opening and closing braces. The </a:t>
            </a:r>
            <a:r>
              <a:rPr lang="en" sz="1800" i="1" u="sng" dirty="0">
                <a:solidFill>
                  <a:schemeClr val="accent5"/>
                </a:solidFill>
                <a:highlight>
                  <a:srgbClr val="FFFFFF"/>
                </a:highlight>
                <a:hlinkClick r:id="rId3"/>
              </a:rPr>
              <a:t>program execution</a:t>
            </a:r>
            <a:r>
              <a:rPr lang="en" sz="1800" dirty="0">
                <a:solidFill>
                  <a:srgbClr val="292929"/>
                </a:solidFill>
                <a:highlight>
                  <a:srgbClr val="FFFFFF"/>
                </a:highlight>
              </a:rPr>
              <a:t> </a:t>
            </a:r>
            <a:r>
              <a:rPr lang="en" sz="1800" dirty="0">
                <a:solidFill>
                  <a:srgbClr val="1155CC"/>
                </a:solidFill>
                <a:highlight>
                  <a:srgbClr val="FFFFFF"/>
                </a:highlight>
              </a:rPr>
              <a:t>begins at the opening brace and ends at the closing brace. The closing brace of the main function is the logical end of the program. All statements in the declaration and executable part end with a semicolon</a:t>
            </a:r>
            <a:r>
              <a:rPr lang="en" sz="1800" dirty="0" smtClean="0">
                <a:solidFill>
                  <a:srgbClr val="1155CC"/>
                </a:solidFill>
                <a:highlight>
                  <a:srgbClr val="FFFFFF"/>
                </a:highlight>
              </a:rPr>
              <a:t>.</a:t>
            </a:r>
          </a:p>
          <a:p>
            <a:pPr marL="0" lvl="0" indent="0" algn="just" rtl="0">
              <a:spcBef>
                <a:spcPts val="0"/>
              </a:spcBef>
              <a:spcAft>
                <a:spcPts val="800"/>
              </a:spcAft>
              <a:buNone/>
            </a:pPr>
            <a:r>
              <a:rPr lang="en" sz="1800" dirty="0" smtClean="0">
                <a:solidFill>
                  <a:srgbClr val="1155CC"/>
                </a:solidFill>
                <a:highlight>
                  <a:srgbClr val="FFFFFF"/>
                </a:highlight>
              </a:rPr>
              <a:t>It </a:t>
            </a:r>
            <a:r>
              <a:rPr lang="en" sz="1800" dirty="0">
                <a:solidFill>
                  <a:srgbClr val="1155CC"/>
                </a:solidFill>
                <a:highlight>
                  <a:srgbClr val="FFFFFF"/>
                </a:highlight>
              </a:rPr>
              <a:t>is known as </a:t>
            </a:r>
            <a:r>
              <a:rPr lang="en" sz="1800" u="sng" dirty="0">
                <a:solidFill>
                  <a:srgbClr val="274E13"/>
                </a:solidFill>
                <a:highlight>
                  <a:srgbClr val="FFFFFF"/>
                </a:highlight>
              </a:rPr>
              <a:t>Statement </a:t>
            </a:r>
            <a:r>
              <a:rPr lang="en" u="sng" dirty="0">
                <a:solidFill>
                  <a:srgbClr val="274E13"/>
                </a:solidFill>
                <a:highlight>
                  <a:srgbClr val="FFFFFF"/>
                </a:highlight>
              </a:rPr>
              <a:t>Separator</a:t>
            </a:r>
            <a:r>
              <a:rPr lang="en" sz="1800" dirty="0">
                <a:solidFill>
                  <a:srgbClr val="1155CC"/>
                </a:solidFill>
                <a:highlight>
                  <a:srgbClr val="FFFFFF"/>
                </a:highlight>
              </a:rPr>
              <a:t>. </a:t>
            </a:r>
          </a:p>
          <a:p>
            <a:pPr marL="457200" lvl="0" indent="0" algn="just" rtl="0">
              <a:spcBef>
                <a:spcPts val="0"/>
              </a:spcBef>
              <a:spcAft>
                <a:spcPts val="800"/>
              </a:spcAft>
              <a:buNone/>
            </a:pPr>
            <a:r>
              <a:rPr lang="en" dirty="0">
                <a:solidFill>
                  <a:srgbClr val="1155CC"/>
                </a:solidFill>
                <a:highlight>
                  <a:srgbClr val="FFFFFF"/>
                </a:highlight>
              </a:rPr>
              <a:t>   </a:t>
            </a:r>
            <a:r>
              <a:rPr lang="en" b="1" dirty="0">
                <a:solidFill>
                  <a:srgbClr val="1155CC"/>
                </a:solidFill>
                <a:highlight>
                  <a:srgbClr val="FFFFFF"/>
                </a:highlight>
              </a:rPr>
              <a:t>   Ex : main() {  </a:t>
            </a:r>
            <a:r>
              <a:rPr lang="en" b="1" dirty="0">
                <a:solidFill>
                  <a:srgbClr val="1155CC"/>
                </a:solidFill>
              </a:rPr>
              <a:t>int   a = 5, b = 6;</a:t>
            </a:r>
          </a:p>
          <a:p>
            <a:pPr marL="457200" lvl="0" indent="0" algn="just" rtl="0">
              <a:lnSpc>
                <a:spcPct val="100000"/>
              </a:lnSpc>
              <a:spcBef>
                <a:spcPts val="0"/>
              </a:spcBef>
              <a:spcAft>
                <a:spcPts val="0"/>
              </a:spcAft>
              <a:buNone/>
            </a:pPr>
            <a:r>
              <a:rPr lang="en" b="1" dirty="0">
                <a:solidFill>
                  <a:srgbClr val="1155CC"/>
                </a:solidFill>
              </a:rPr>
              <a:t>                            Sum = a + b;</a:t>
            </a:r>
          </a:p>
          <a:p>
            <a:pPr marL="457200" lvl="0" indent="0" algn="just" rtl="0">
              <a:lnSpc>
                <a:spcPct val="100000"/>
              </a:lnSpc>
              <a:spcBef>
                <a:spcPts val="0"/>
              </a:spcBef>
              <a:spcAft>
                <a:spcPts val="0"/>
              </a:spcAft>
              <a:buNone/>
            </a:pPr>
            <a:r>
              <a:rPr lang="en" b="1" dirty="0">
                <a:solidFill>
                  <a:srgbClr val="1155CC"/>
                </a:solidFill>
              </a:rPr>
              <a:t>                         }</a:t>
            </a:r>
          </a:p>
          <a:p>
            <a:pPr marL="457200" lvl="0" indent="0" algn="just" rtl="0">
              <a:spcBef>
                <a:spcPts val="0"/>
              </a:spcBef>
              <a:spcAft>
                <a:spcPts val="800"/>
              </a:spcAft>
              <a:buNone/>
            </a:pPr>
            <a:endParaRPr sz="1500">
              <a:solidFill>
                <a:schemeClr val="dk1"/>
              </a:solidFill>
              <a:latin typeface="Courier New"/>
              <a:ea typeface="Courier New"/>
              <a:cs typeface="Courier New"/>
              <a:sym typeface="Courier New"/>
            </a:endParaRPr>
          </a:p>
          <a:p>
            <a:pPr marL="0" lvl="0" indent="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457200" lvl="0" indent="-406400" rtl="0">
              <a:spcBef>
                <a:spcPts val="0"/>
              </a:spcBef>
              <a:buClr>
                <a:schemeClr val="accent1"/>
              </a:buClr>
              <a:buSzPts val="2800"/>
              <a:buChar char="➢"/>
            </a:pPr>
            <a:r>
              <a:rPr lang="en">
                <a:solidFill>
                  <a:srgbClr val="980000"/>
                </a:solidFill>
              </a:rPr>
              <a:t>STRUCTURE OF C PROGRAM</a:t>
            </a:r>
          </a:p>
          <a:p>
            <a:pPr marL="0" lvl="0" indent="0">
              <a:spcBef>
                <a:spcPts val="0"/>
              </a:spcBef>
              <a:buNone/>
            </a:pPr>
            <a:endParaRPr/>
          </a:p>
        </p:txBody>
      </p:sp>
      <p:sp>
        <p:nvSpPr>
          <p:cNvPr id="135" name="Shape 135"/>
          <p:cNvSpPr txBox="1">
            <a:spLocks noGrp="1"/>
          </p:cNvSpPr>
          <p:nvPr>
            <p:ph type="body" idx="1"/>
          </p:nvPr>
        </p:nvSpPr>
        <p:spPr>
          <a:xfrm>
            <a:off x="311700" y="1152475"/>
            <a:ext cx="8520600" cy="3805500"/>
          </a:xfrm>
          <a:prstGeom prst="rect">
            <a:avLst/>
          </a:prstGeom>
        </p:spPr>
        <p:txBody>
          <a:bodyPr wrap="square" lIns="91425" tIns="91425" rIns="91425" bIns="91425" anchor="t" anchorCtr="0">
            <a:noAutofit/>
          </a:bodyPr>
          <a:lstStyle/>
          <a:p>
            <a:pPr marL="0" lvl="0" indent="-69850" algn="just" rtl="0">
              <a:spcBef>
                <a:spcPts val="0"/>
              </a:spcBef>
              <a:spcAft>
                <a:spcPts val="800"/>
              </a:spcAft>
              <a:buClr>
                <a:schemeClr val="dk1"/>
              </a:buClr>
              <a:buSzPts val="1100"/>
              <a:buFont typeface="Arial"/>
              <a:buNone/>
            </a:pPr>
            <a:r>
              <a:rPr lang="en" sz="2000" b="1">
                <a:solidFill>
                  <a:srgbClr val="FF00FF"/>
                </a:solidFill>
                <a:highlight>
                  <a:srgbClr val="FFFFFF"/>
                </a:highlight>
              </a:rPr>
              <a:t>6.</a:t>
            </a:r>
            <a:r>
              <a:rPr lang="en" sz="2000" b="1">
                <a:solidFill>
                  <a:srgbClr val="292929"/>
                </a:solidFill>
                <a:highlight>
                  <a:srgbClr val="FFFFFF"/>
                </a:highlight>
              </a:rPr>
              <a:t> </a:t>
            </a:r>
            <a:r>
              <a:rPr lang="en" sz="2000" b="1">
                <a:solidFill>
                  <a:srgbClr val="FF00FF"/>
                </a:solidFill>
                <a:highlight>
                  <a:srgbClr val="FFFFFF"/>
                </a:highlight>
              </a:rPr>
              <a:t>Subprogram section:</a:t>
            </a:r>
            <a:r>
              <a:rPr lang="en" sz="2000">
                <a:solidFill>
                  <a:srgbClr val="292929"/>
                </a:solidFill>
                <a:highlight>
                  <a:srgbClr val="FFFFFF"/>
                </a:highlight>
              </a:rPr>
              <a:t> </a:t>
            </a:r>
            <a:r>
              <a:rPr lang="en" sz="2000">
                <a:solidFill>
                  <a:srgbClr val="1155CC"/>
                </a:solidFill>
                <a:highlight>
                  <a:srgbClr val="FFFFFF"/>
                </a:highlight>
              </a:rPr>
              <a:t>If the program is a</a:t>
            </a:r>
            <a:r>
              <a:rPr lang="en" sz="2000">
                <a:solidFill>
                  <a:srgbClr val="292929"/>
                </a:solidFill>
                <a:highlight>
                  <a:srgbClr val="FFFFFF"/>
                </a:highlight>
              </a:rPr>
              <a:t> </a:t>
            </a:r>
            <a:r>
              <a:rPr lang="en" sz="2000" i="1" u="sng">
                <a:solidFill>
                  <a:schemeClr val="accent5"/>
                </a:solidFill>
                <a:highlight>
                  <a:srgbClr val="FFFFFF"/>
                </a:highlight>
                <a:hlinkClick r:id="rId3"/>
              </a:rPr>
              <a:t>multi-function program</a:t>
            </a:r>
            <a:r>
              <a:rPr lang="en" sz="2000">
                <a:solidFill>
                  <a:srgbClr val="292929"/>
                </a:solidFill>
                <a:highlight>
                  <a:srgbClr val="FFFFFF"/>
                </a:highlight>
              </a:rPr>
              <a:t> </a:t>
            </a:r>
            <a:r>
              <a:rPr lang="en" sz="2000">
                <a:solidFill>
                  <a:srgbClr val="1155CC"/>
                </a:solidFill>
                <a:highlight>
                  <a:srgbClr val="FFFFFF"/>
                </a:highlight>
              </a:rPr>
              <a:t>then the subprogram section contains all the</a:t>
            </a:r>
            <a:r>
              <a:rPr lang="en" sz="2000">
                <a:solidFill>
                  <a:srgbClr val="292929"/>
                </a:solidFill>
                <a:highlight>
                  <a:srgbClr val="FFFFFF"/>
                </a:highlight>
              </a:rPr>
              <a:t> </a:t>
            </a:r>
            <a:r>
              <a:rPr lang="en" sz="2000" i="1" u="sng">
                <a:solidFill>
                  <a:schemeClr val="accent5"/>
                </a:solidFill>
                <a:highlight>
                  <a:srgbClr val="FFFFFF"/>
                </a:highlight>
                <a:hlinkClick r:id="rId4"/>
              </a:rPr>
              <a:t>user-defined functions</a:t>
            </a:r>
            <a:r>
              <a:rPr lang="en" sz="2000">
                <a:solidFill>
                  <a:srgbClr val="292929"/>
                </a:solidFill>
                <a:highlight>
                  <a:srgbClr val="FFFFFF"/>
                </a:highlight>
              </a:rPr>
              <a:t> </a:t>
            </a:r>
            <a:r>
              <a:rPr lang="en" sz="2000">
                <a:solidFill>
                  <a:srgbClr val="1155CC"/>
                </a:solidFill>
                <a:highlight>
                  <a:srgbClr val="FFFFFF"/>
                </a:highlight>
              </a:rPr>
              <a:t>that are called in the main () function. User-defined functions are generally placed immediately after the main () function, although they may appear in any order.</a:t>
            </a:r>
          </a:p>
          <a:p>
            <a:pPr marL="0" lvl="0" indent="0" rtl="0">
              <a:lnSpc>
                <a:spcPct val="100000"/>
              </a:lnSpc>
              <a:spcBef>
                <a:spcPts val="0"/>
              </a:spcBef>
              <a:buNone/>
            </a:pPr>
            <a:r>
              <a:rPr lang="en" sz="2000"/>
              <a:t>  </a:t>
            </a:r>
            <a:r>
              <a:rPr lang="en" sz="2000" b="1">
                <a:solidFill>
                  <a:srgbClr val="1155CC"/>
                </a:solidFill>
              </a:rPr>
              <a:t>Ex : </a:t>
            </a:r>
            <a:r>
              <a:rPr lang="en" sz="2000" b="1">
                <a:solidFill>
                  <a:srgbClr val="1155CC"/>
                </a:solidFill>
                <a:highlight>
                  <a:srgbClr val="FFFFFF"/>
                </a:highlight>
              </a:rPr>
              <a:t>float  addNumbers(float a, float b)</a:t>
            </a:r>
          </a:p>
          <a:p>
            <a:pPr marL="0" lvl="0" indent="0" rtl="0">
              <a:lnSpc>
                <a:spcPct val="100000"/>
              </a:lnSpc>
              <a:spcBef>
                <a:spcPts val="0"/>
              </a:spcBef>
              <a:buNone/>
            </a:pPr>
            <a:r>
              <a:rPr lang="en" sz="2000" b="1">
                <a:solidFill>
                  <a:srgbClr val="1155CC"/>
                </a:solidFill>
                <a:highlight>
                  <a:srgbClr val="FFFFFF"/>
                </a:highlight>
              </a:rPr>
              <a:t>     {</a:t>
            </a:r>
          </a:p>
          <a:p>
            <a:pPr marL="0" lvl="0" indent="0" rtl="0">
              <a:lnSpc>
                <a:spcPct val="100000"/>
              </a:lnSpc>
              <a:spcBef>
                <a:spcPts val="0"/>
              </a:spcBef>
              <a:buNone/>
            </a:pPr>
            <a:r>
              <a:rPr lang="en" sz="2000" b="1">
                <a:solidFill>
                  <a:srgbClr val="1155CC"/>
                </a:solidFill>
                <a:highlight>
                  <a:srgbClr val="FFFFFF"/>
                </a:highlight>
              </a:rPr>
              <a:t>        return (a+b);</a:t>
            </a:r>
          </a:p>
          <a:p>
            <a:pPr marL="190500" marR="190500" lvl="0" indent="-69850" rtl="0">
              <a:lnSpc>
                <a:spcPct val="100000"/>
              </a:lnSpc>
              <a:spcBef>
                <a:spcPts val="0"/>
              </a:spcBef>
              <a:spcAft>
                <a:spcPts val="0"/>
              </a:spcAft>
              <a:buClr>
                <a:schemeClr val="dk1"/>
              </a:buClr>
              <a:buSzPts val="1100"/>
              <a:buFont typeface="Arial"/>
              <a:buNone/>
            </a:pPr>
            <a:r>
              <a:rPr lang="en" sz="2000" b="1">
                <a:solidFill>
                  <a:srgbClr val="1155CC"/>
                </a:solidFill>
                <a:highlight>
                  <a:srgbClr val="FFFFFF"/>
                </a:highlight>
              </a:rPr>
              <a:t>   }</a:t>
            </a:r>
          </a:p>
          <a:p>
            <a:pPr marL="0" lvl="0" indent="0">
              <a:spcBef>
                <a:spcPts val="0"/>
              </a:spcBef>
              <a:buNone/>
            </a:pP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805</Words>
  <PresentationFormat>On-screen Show (16:9)</PresentationFormat>
  <Paragraphs>77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Georgia</vt:lpstr>
      <vt:lpstr>Simple Light</vt:lpstr>
      <vt:lpstr>COMPUTER PROGRAMMING IN C</vt:lpstr>
      <vt:lpstr>BACKGROUND </vt:lpstr>
      <vt:lpstr>Characteristics Of C PROGRAMMING LANGUAGE:</vt:lpstr>
      <vt:lpstr>C PROGRAMS - STRUCTURE OF C PROGRAM</vt:lpstr>
      <vt:lpstr>STRUCTURE OF C PROGRAM</vt:lpstr>
      <vt:lpstr>STRUCTURE OF C PROGRAM </vt:lpstr>
      <vt:lpstr>STRUCTURE OF C PROGRAM </vt:lpstr>
      <vt:lpstr>STRUCTURE OF C PROGRAM</vt:lpstr>
      <vt:lpstr>STRUCTURE OF C PROGRAM </vt:lpstr>
      <vt:lpstr>C Tokens</vt:lpstr>
      <vt:lpstr>Keywords </vt:lpstr>
      <vt:lpstr>IDENTIFIERS</vt:lpstr>
      <vt:lpstr>IDENTIFIERS </vt:lpstr>
      <vt:lpstr>Examples of Valid and Invalid Names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IN C</dc:title>
  <cp:lastModifiedBy>fs1kmit</cp:lastModifiedBy>
  <cp:revision>6</cp:revision>
  <dcterms:modified xsi:type="dcterms:W3CDTF">2017-12-27T05:20:18Z</dcterms:modified>
</cp:coreProperties>
</file>