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9144000" cy="5143500" type="screen16x9"/>
  <p:notesSz cx="6858000" cy="9144000"/>
  <p:embeddedFontLst>
    <p:embeddedFont>
      <p:font typeface="Roboto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72" y="-17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pPr marL="0" lvl="0" indent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algn="ctr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>
                <a:solidFill>
                  <a:srgbClr val="FF00FF"/>
                </a:solidFill>
              </a:rPr>
              <a:t>COMPUTER PROGRAMMING IN C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751775"/>
            <a:ext cx="8520600" cy="2817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algn="ctr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>
                <a:solidFill>
                  <a:srgbClr val="FF9900"/>
                </a:solidFill>
              </a:rPr>
              <a:t>UNIT - 1</a:t>
            </a:r>
          </a:p>
          <a:p>
            <a:pPr marL="0" lvl="0" indent="-69850" algn="ctr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>
                <a:solidFill>
                  <a:srgbClr val="FF9900"/>
                </a:solidFill>
              </a:rPr>
              <a:t>SESSION - 5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311700" y="104975"/>
            <a:ext cx="8520600" cy="629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3600" b="1" i="1">
                <a:solidFill>
                  <a:srgbClr val="FF00FF"/>
                </a:solidFill>
              </a:rPr>
              <a:t>2. User defined Data type : 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311700" y="734675"/>
            <a:ext cx="8520600" cy="4408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Char char="★"/>
            </a:pPr>
            <a:r>
              <a:rPr lang="en" b="1">
                <a:solidFill>
                  <a:srgbClr val="1155CC"/>
                </a:solidFill>
              </a:rPr>
              <a:t>By using a feature known as "type definition" that allows user to define an identifier that would represent a data type using an existing data type.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Char char="★"/>
            </a:pPr>
            <a:r>
              <a:rPr lang="en" b="1">
                <a:solidFill>
                  <a:srgbClr val="1155CC"/>
                </a:solidFill>
              </a:rPr>
              <a:t>We can create user-defined data types in two ways: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1155CC"/>
              </a:solidFill>
            </a:endParaRPr>
          </a:p>
          <a:p>
            <a:pPr marL="0" lvl="0" indent="-69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1155CC"/>
                </a:solidFill>
              </a:rPr>
              <a:t>1) By using the </a:t>
            </a:r>
            <a:r>
              <a:rPr lang="en" b="1">
                <a:solidFill>
                  <a:srgbClr val="FF9900"/>
                </a:solidFill>
              </a:rPr>
              <a:t>“typedef”</a:t>
            </a:r>
            <a:r>
              <a:rPr lang="en" b="1">
                <a:solidFill>
                  <a:srgbClr val="1155CC"/>
                </a:solidFill>
              </a:rPr>
              <a:t> keyword - </a:t>
            </a:r>
            <a:r>
              <a:rPr lang="en" b="1">
                <a:solidFill>
                  <a:srgbClr val="1155CC"/>
                </a:solidFill>
                <a:highlight>
                  <a:srgbClr val="FFFFFF"/>
                </a:highlight>
              </a:rPr>
              <a:t>The “typedef” keyword can be used to</a:t>
            </a:r>
          </a:p>
          <a:p>
            <a:pPr marL="0" lvl="0" indent="-69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1155CC"/>
                </a:solidFill>
                <a:highlight>
                  <a:srgbClr val="FFFFFF"/>
                </a:highlight>
              </a:rPr>
              <a:t>    declare an identifier as a user-defined data type.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155CC"/>
                </a:solidFill>
              </a:rPr>
              <a:t>2) By using the </a:t>
            </a:r>
            <a:r>
              <a:rPr lang="en" b="1">
                <a:solidFill>
                  <a:srgbClr val="FF9900"/>
                </a:solidFill>
              </a:rPr>
              <a:t>“enum”</a:t>
            </a:r>
            <a:r>
              <a:rPr lang="en" b="1">
                <a:solidFill>
                  <a:srgbClr val="1155CC"/>
                </a:solidFill>
              </a:rPr>
              <a:t> keyword - The “enum” is used to declare identifiers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155CC"/>
                </a:solidFill>
              </a:rPr>
              <a:t>    as user-defined data types. Such data types are also called as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155CC"/>
                </a:solidFill>
              </a:rPr>
              <a:t>    enumerations.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1155CC"/>
              </a:solidFill>
            </a:endParaRPr>
          </a:p>
          <a:p>
            <a:pPr marL="457200" lvl="0" indent="-342900">
              <a:spcBef>
                <a:spcPts val="0"/>
              </a:spcBef>
              <a:buClr>
                <a:srgbClr val="1155CC"/>
              </a:buClr>
              <a:buSzPts val="1800"/>
              <a:buChar char="➔"/>
            </a:pPr>
            <a:r>
              <a:rPr lang="en" b="1" u="sng">
                <a:solidFill>
                  <a:srgbClr val="1155CC"/>
                </a:solidFill>
              </a:rPr>
              <a:t>Advantage 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155CC"/>
                </a:solidFill>
              </a:rPr>
              <a:t>1. Main advantage of typedef is that we can create meaningful data type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155CC"/>
                </a:solidFill>
              </a:rPr>
              <a:t>    names for increasing the readability of the program.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11700" y="314900"/>
            <a:ext cx="8520600" cy="702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3600" b="1" i="1">
                <a:solidFill>
                  <a:srgbClr val="FF00FF"/>
                </a:solidFill>
              </a:rPr>
              <a:t>3. Derived Data Type :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5560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000"/>
              <a:buChar char="★"/>
            </a:pPr>
            <a:r>
              <a:rPr lang="en" sz="2000" b="1">
                <a:solidFill>
                  <a:srgbClr val="1155CC"/>
                </a:solidFill>
              </a:rPr>
              <a:t>Those data types which are derived from fundamental data types are called derived data types. </a:t>
            </a:r>
          </a:p>
          <a:p>
            <a:pPr marL="457200" lvl="0" indent="-355600">
              <a:spcBef>
                <a:spcPts val="0"/>
              </a:spcBef>
              <a:buClr>
                <a:srgbClr val="1155CC"/>
              </a:buClr>
              <a:buSzPts val="2000"/>
              <a:buChar char="★"/>
            </a:pPr>
            <a:r>
              <a:rPr lang="en" sz="2000" b="1">
                <a:solidFill>
                  <a:srgbClr val="1155CC"/>
                </a:solidFill>
              </a:rPr>
              <a:t>There are basically three derived data types .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1155CC"/>
                </a:solidFill>
              </a:rPr>
              <a:t> </a:t>
            </a:r>
            <a:r>
              <a:rPr lang="en" sz="2000" b="1">
                <a:solidFill>
                  <a:srgbClr val="FF9900"/>
                </a:solidFill>
              </a:rPr>
              <a:t>1. Array:</a:t>
            </a:r>
            <a:r>
              <a:rPr lang="en" sz="2000" b="1">
                <a:solidFill>
                  <a:srgbClr val="1155CC"/>
                </a:solidFill>
              </a:rPr>
              <a:t> A finite collection of data of same types or homogenous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2000" b="1">
                <a:solidFill>
                  <a:srgbClr val="1155CC"/>
                </a:solidFill>
              </a:rPr>
              <a:t>                 data type.         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2000" b="1">
                <a:solidFill>
                  <a:srgbClr val="1155CC"/>
                </a:solidFill>
              </a:rPr>
              <a:t> </a:t>
            </a:r>
            <a:r>
              <a:rPr lang="en" sz="2000" b="1">
                <a:solidFill>
                  <a:srgbClr val="FF9900"/>
                </a:solidFill>
              </a:rPr>
              <a:t>2. String: </a:t>
            </a:r>
            <a:r>
              <a:rPr lang="en" sz="2000" b="1">
                <a:solidFill>
                  <a:srgbClr val="1155CC"/>
                </a:solidFill>
              </a:rPr>
              <a:t>An array of character type.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1155CC"/>
                </a:solidFill>
              </a:rPr>
              <a:t> </a:t>
            </a:r>
            <a:r>
              <a:rPr lang="en" sz="2000" b="1">
                <a:solidFill>
                  <a:srgbClr val="FF9900"/>
                </a:solidFill>
              </a:rPr>
              <a:t>3. Structure: </a:t>
            </a:r>
            <a:r>
              <a:rPr lang="en" sz="2000" b="1">
                <a:solidFill>
                  <a:srgbClr val="1155CC"/>
                </a:solidFill>
              </a:rPr>
              <a:t>A collection of related variables of the same or 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1155CC"/>
                </a:solidFill>
              </a:rPr>
              <a:t>                       different or heterogeneous data types.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0"/>
              </a:spcBef>
              <a:buClr>
                <a:srgbClr val="FF9900"/>
              </a:buClr>
              <a:buSzPts val="3600"/>
              <a:buChar char="➢"/>
            </a:pPr>
            <a:r>
              <a:rPr lang="en" sz="3600" b="1" i="1">
                <a:solidFill>
                  <a:srgbClr val="FF9900"/>
                </a:solidFill>
              </a:rPr>
              <a:t>VARIABLES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3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000"/>
              <a:buChar char="●"/>
            </a:pPr>
            <a:r>
              <a:rPr lang="en" sz="2000" b="1">
                <a:solidFill>
                  <a:srgbClr val="1155CC"/>
                </a:solidFill>
                <a:highlight>
                  <a:srgbClr val="FFFFFF"/>
                </a:highlight>
              </a:rPr>
              <a:t>When we want to store any information, we store it in an address of the computer. </a:t>
            </a: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000"/>
              <a:buChar char="●"/>
            </a:pPr>
            <a:r>
              <a:rPr lang="en" sz="2000" b="1">
                <a:solidFill>
                  <a:srgbClr val="1155CC"/>
                </a:solidFill>
                <a:highlight>
                  <a:srgbClr val="FFFFFF"/>
                </a:highlight>
              </a:rPr>
              <a:t>Instead of remembering the complex address where we have stored our information, we name that address. The naming of an address is known as </a:t>
            </a:r>
            <a:r>
              <a:rPr lang="en" sz="2000" b="1">
                <a:solidFill>
                  <a:srgbClr val="FF00FF"/>
                </a:solidFill>
                <a:highlight>
                  <a:srgbClr val="FFFFFF"/>
                </a:highlight>
              </a:rPr>
              <a:t>variable</a:t>
            </a:r>
            <a:r>
              <a:rPr lang="en" sz="2000" b="1">
                <a:solidFill>
                  <a:srgbClr val="1155CC"/>
                </a:solidFill>
                <a:highlight>
                  <a:srgbClr val="FFFFFF"/>
                </a:highlight>
              </a:rPr>
              <a:t>. </a:t>
            </a: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000"/>
              <a:buChar char="●"/>
            </a:pPr>
            <a:r>
              <a:rPr lang="en" sz="2000" b="1">
                <a:solidFill>
                  <a:srgbClr val="1155CC"/>
                </a:solidFill>
                <a:highlight>
                  <a:srgbClr val="FFFFFF"/>
                </a:highlight>
              </a:rPr>
              <a:t>Variable is the name of memory location. </a:t>
            </a: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000"/>
              <a:buChar char="●"/>
            </a:pPr>
            <a:r>
              <a:rPr lang="en" sz="2000" b="1">
                <a:solidFill>
                  <a:srgbClr val="1155CC"/>
                </a:solidFill>
                <a:highlight>
                  <a:srgbClr val="FFFFFF"/>
                </a:highlight>
              </a:rPr>
              <a:t>Unlike constant, variables are changeable, we can change value of a variable during execution of a program. </a:t>
            </a: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000"/>
              <a:buChar char="●"/>
            </a:pPr>
            <a:r>
              <a:rPr lang="en" sz="2000" b="1">
                <a:solidFill>
                  <a:srgbClr val="1155CC"/>
                </a:solidFill>
                <a:highlight>
                  <a:srgbClr val="FFFFFF"/>
                </a:highlight>
              </a:rPr>
              <a:t>A programmer can choose a meaningful variable name. </a:t>
            </a:r>
          </a:p>
          <a:p>
            <a:pPr marL="457200" lvl="0" indent="-355600" rtl="0">
              <a:spcBef>
                <a:spcPts val="0"/>
              </a:spcBef>
              <a:spcAft>
                <a:spcPts val="800"/>
              </a:spcAft>
              <a:buClr>
                <a:srgbClr val="1155CC"/>
              </a:buClr>
              <a:buSzPts val="2000"/>
              <a:buChar char="●"/>
            </a:pPr>
            <a:r>
              <a:rPr lang="en" sz="2000" b="1" u="sng">
                <a:solidFill>
                  <a:srgbClr val="1155CC"/>
                </a:solidFill>
                <a:highlight>
                  <a:srgbClr val="FFFFFF"/>
                </a:highlight>
              </a:rPr>
              <a:t>Example :</a:t>
            </a:r>
            <a:r>
              <a:rPr lang="en" sz="2000" b="1">
                <a:solidFill>
                  <a:srgbClr val="1155CC"/>
                </a:solidFill>
                <a:highlight>
                  <a:srgbClr val="FFFFFF"/>
                </a:highlight>
              </a:rPr>
              <a:t> average, height, age, total etc.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50800" marR="50800" lvl="0" indent="-69850" rtl="0">
              <a:lnSpc>
                <a:spcPct val="136363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i="1">
                <a:solidFill>
                  <a:srgbClr val="BF360C"/>
                </a:solidFill>
                <a:highlight>
                  <a:srgbClr val="FFFFFF"/>
                </a:highlight>
              </a:rPr>
              <a:t>Rules to define variable name: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311700" y="1352950"/>
            <a:ext cx="8520600" cy="3522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698500" lvl="0" indent="-381000" rtl="0">
              <a:lnSpc>
                <a:spcPct val="195652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AutoNum type="arabicPeriod"/>
            </a:pPr>
            <a:r>
              <a:rPr lang="en" sz="2400" b="1">
                <a:solidFill>
                  <a:srgbClr val="1155CC"/>
                </a:solidFill>
                <a:highlight>
                  <a:srgbClr val="FFFFFF"/>
                </a:highlight>
              </a:rPr>
              <a:t>Variable name must not start with a digit.</a:t>
            </a:r>
          </a:p>
          <a:p>
            <a:pPr marL="698500" lvl="0" indent="-38100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1155CC"/>
              </a:buClr>
              <a:buSzPts val="2400"/>
              <a:buAutoNum type="arabicPeriod"/>
            </a:pPr>
            <a:r>
              <a:rPr lang="en" sz="2400" b="1">
                <a:solidFill>
                  <a:srgbClr val="1155CC"/>
                </a:solidFill>
                <a:highlight>
                  <a:srgbClr val="FFFFFF"/>
                </a:highlight>
              </a:rPr>
              <a:t>Variable name can consist of alphabets, digits and special symbols like underscore _.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sz="2400" b="1">
              <a:solidFill>
                <a:srgbClr val="1155CC"/>
              </a:solidFill>
              <a:highlight>
                <a:srgbClr val="FFFFFF"/>
              </a:highlight>
            </a:endParaRPr>
          </a:p>
          <a:p>
            <a:pPr marL="698500" lvl="0" indent="-381000" rtl="0">
              <a:lnSpc>
                <a:spcPct val="195652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AutoNum type="arabicPeriod"/>
            </a:pPr>
            <a:r>
              <a:rPr lang="en" sz="2400" b="1">
                <a:solidFill>
                  <a:srgbClr val="1155CC"/>
                </a:solidFill>
                <a:highlight>
                  <a:srgbClr val="FFFFFF"/>
                </a:highlight>
              </a:rPr>
              <a:t>Blank or spaces are not allowed in variable name.</a:t>
            </a:r>
          </a:p>
          <a:p>
            <a:pPr marL="698500" lvl="0" indent="-381000" rtl="0">
              <a:lnSpc>
                <a:spcPct val="195652"/>
              </a:lnSpc>
              <a:spcBef>
                <a:spcPts val="0"/>
              </a:spcBef>
              <a:spcAft>
                <a:spcPts val="800"/>
              </a:spcAft>
              <a:buClr>
                <a:srgbClr val="1155CC"/>
              </a:buClr>
              <a:buSzPts val="2400"/>
              <a:buAutoNum type="arabicPeriod"/>
            </a:pPr>
            <a:r>
              <a:rPr lang="en" sz="2400" b="1">
                <a:solidFill>
                  <a:srgbClr val="1155CC"/>
                </a:solidFill>
                <a:highlight>
                  <a:srgbClr val="FFFFFF"/>
                </a:highlight>
              </a:rPr>
              <a:t>Keywords are not allowed as variable name.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0"/>
              </a:spcBef>
              <a:buClr>
                <a:srgbClr val="FF9900"/>
              </a:buClr>
              <a:buSzPts val="3600"/>
              <a:buChar char="➢"/>
            </a:pPr>
            <a:r>
              <a:rPr lang="en" sz="3600" b="1" i="1">
                <a:solidFill>
                  <a:srgbClr val="FF9900"/>
                </a:solidFill>
              </a:rPr>
              <a:t>VARIABLES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311700" y="1565425"/>
            <a:ext cx="8520600" cy="3003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000"/>
              <a:buChar char="❖"/>
            </a:pPr>
            <a:r>
              <a:rPr lang="en" sz="3000" b="1">
                <a:solidFill>
                  <a:srgbClr val="1155CC"/>
                </a:solidFill>
              </a:rPr>
              <a:t>VARIABLE DECLARATION</a:t>
            </a:r>
          </a:p>
          <a:p>
            <a:pPr marL="457200" lvl="0" indent="-419100" rtl="0">
              <a:spcBef>
                <a:spcPts val="0"/>
              </a:spcBef>
              <a:buClr>
                <a:srgbClr val="1155CC"/>
              </a:buClr>
              <a:buSzPts val="3000"/>
              <a:buChar char="❖"/>
            </a:pPr>
            <a:r>
              <a:rPr lang="en" sz="3000" b="1">
                <a:solidFill>
                  <a:srgbClr val="1155CC"/>
                </a:solidFill>
              </a:rPr>
              <a:t>VARIABLE INITIALIZATION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00FF"/>
              </a:buClr>
              <a:buSzPts val="3000"/>
              <a:buChar char="❖"/>
            </a:pPr>
            <a:r>
              <a:rPr lang="en" sz="3000" b="1">
                <a:solidFill>
                  <a:srgbClr val="FF00FF"/>
                </a:solidFill>
              </a:rPr>
              <a:t>VARIABLE DECLARATION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97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Char char="➢"/>
            </a:pPr>
            <a:r>
              <a:rPr lang="en" b="1">
                <a:solidFill>
                  <a:srgbClr val="1155CC"/>
                </a:solidFill>
                <a:highlight>
                  <a:srgbClr val="FFFFFF"/>
                </a:highlight>
              </a:rPr>
              <a:t>Declaration of variables must be done before they are used in the program. 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Char char="➢"/>
            </a:pPr>
            <a:r>
              <a:rPr lang="en" b="1">
                <a:solidFill>
                  <a:srgbClr val="1155CC"/>
                </a:solidFill>
                <a:highlight>
                  <a:srgbClr val="FFFFFF"/>
                </a:highlight>
              </a:rPr>
              <a:t>Declaration does two things :</a:t>
            </a:r>
          </a:p>
          <a:p>
            <a:pPr marL="6985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AutoNum type="arabicPeriod"/>
            </a:pPr>
            <a:r>
              <a:rPr lang="en" b="1">
                <a:solidFill>
                  <a:srgbClr val="1155CC"/>
                </a:solidFill>
                <a:highlight>
                  <a:srgbClr val="FFFFFF"/>
                </a:highlight>
              </a:rPr>
              <a:t>It tells the compiler what the variable name is.</a:t>
            </a:r>
          </a:p>
          <a:p>
            <a:pPr marL="698500" lvl="0" indent="-342900" rtl="0">
              <a:lnSpc>
                <a:spcPct val="195652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AutoNum type="arabicPeriod"/>
            </a:pPr>
            <a:r>
              <a:rPr lang="en" b="1">
                <a:solidFill>
                  <a:srgbClr val="1155CC"/>
                </a:solidFill>
                <a:highlight>
                  <a:srgbClr val="FFFFFF"/>
                </a:highlight>
              </a:rPr>
              <a:t>It specifies what type of data the variable will hold.</a:t>
            </a:r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3000"/>
              <a:buChar char="❖"/>
            </a:pPr>
            <a:r>
              <a:rPr lang="en" sz="3000" b="1">
                <a:solidFill>
                  <a:srgbClr val="FF00FF"/>
                </a:solidFill>
              </a:rPr>
              <a:t>VARIABLE INITIALIZATION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Char char="➢"/>
            </a:pPr>
            <a:r>
              <a:rPr lang="en" b="1">
                <a:solidFill>
                  <a:srgbClr val="1155CC"/>
                </a:solidFill>
                <a:highlight>
                  <a:srgbClr val="FFFFFF"/>
                </a:highlight>
              </a:rPr>
              <a:t>Definition of variable  or initialization of a variable means to assign a value to a variable.</a:t>
            </a:r>
          </a:p>
          <a:p>
            <a:pPr marL="457200" lvl="0" indent="-342900" rtl="0">
              <a:spcBef>
                <a:spcPts val="0"/>
              </a:spcBef>
              <a:buClr>
                <a:srgbClr val="1155CC"/>
              </a:buClr>
              <a:buSzPts val="1800"/>
              <a:buChar char="➢"/>
            </a:pPr>
            <a:r>
              <a:rPr lang="en" b="1">
                <a:solidFill>
                  <a:srgbClr val="1155CC"/>
                </a:solidFill>
                <a:highlight>
                  <a:srgbClr val="FFFFFF"/>
                </a:highlight>
              </a:rPr>
              <a:t>Definition specify what code or data the variable describes. A variable must be declared before it can be defined.</a:t>
            </a:r>
          </a:p>
          <a:p>
            <a:pPr marL="0" lvl="0" indent="0" rtl="0">
              <a:spcBef>
                <a:spcPts val="0"/>
              </a:spcBef>
              <a:buNone/>
            </a:pPr>
            <a:endParaRPr sz="3000" b="1">
              <a:solidFill>
                <a:srgbClr val="1155CC"/>
              </a:solidFill>
            </a:endParaRPr>
          </a:p>
          <a:p>
            <a:pPr marL="0" lvl="0" indent="0" rtl="0">
              <a:lnSpc>
                <a:spcPct val="195652"/>
              </a:lnSpc>
              <a:spcBef>
                <a:spcPts val="0"/>
              </a:spcBef>
              <a:spcAft>
                <a:spcPts val="800"/>
              </a:spcAft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95652"/>
              </a:lnSpc>
              <a:spcBef>
                <a:spcPts val="0"/>
              </a:spcBef>
              <a:spcAft>
                <a:spcPts val="800"/>
              </a:spcAft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311700" y="69975"/>
            <a:ext cx="8520600" cy="46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i="1">
                <a:solidFill>
                  <a:srgbClr val="85200C"/>
                </a:solidFill>
                <a:highlight>
                  <a:srgbClr val="FFFFFF"/>
                </a:highlight>
              </a:rPr>
              <a:t>Example Program :</a:t>
            </a:r>
          </a:p>
          <a:p>
            <a:pPr marL="0" lvl="0" indent="0">
              <a:spcBef>
                <a:spcPts val="0"/>
              </a:spcBef>
              <a:buNone/>
            </a:pPr>
            <a:endParaRPr sz="1150">
              <a:highlight>
                <a:srgbClr val="FFFFFF"/>
              </a:highlight>
            </a:endParaRP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311700" y="536475"/>
            <a:ext cx="8520600" cy="442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88900" marR="88900" lvl="0" indent="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#include&lt;stdio.h&gt;</a:t>
            </a:r>
            <a:b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#include&lt;conio.h&gt;</a:t>
            </a:r>
            <a:b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 main()</a:t>
            </a:r>
            <a:b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int a,b,sum;    </a:t>
            </a:r>
            <a:r>
              <a:rPr lang="en" sz="1500" i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//variable declaration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a=10;           </a:t>
            </a:r>
            <a:r>
              <a:rPr lang="en" sz="1500" i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//variable definition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b=20;           </a:t>
            </a:r>
            <a:r>
              <a:rPr lang="en" sz="1500" i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//variable definition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sum=a+b;</a:t>
            </a:r>
            <a:b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printf("Sum is %d",sum);</a:t>
            </a:r>
            <a:b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getch();</a:t>
            </a:r>
            <a:b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88900" marR="88900" lvl="0" indent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u="sng">
                <a:solidFill>
                  <a:srgbClr val="0000FF"/>
                </a:solidFill>
                <a:highlight>
                  <a:srgbClr val="FFFFFF"/>
                </a:highlight>
              </a:rPr>
              <a:t>Output:</a:t>
            </a:r>
          </a:p>
          <a:p>
            <a:pPr marL="88900" marR="88900" lvl="0" indent="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Sum is 30</a:t>
            </a:r>
          </a:p>
          <a:p>
            <a:pPr marL="88900" marR="88900" lvl="0" indent="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88900" marR="88900" lvl="0" indent="-6985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50">
              <a:solidFill>
                <a:srgbClr val="F3F3F3"/>
              </a:solidFill>
              <a:highlight>
                <a:srgbClr val="1E2A3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81650"/>
            <a:ext cx="8520600" cy="6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57200">
              <a:spcBef>
                <a:spcPts val="0"/>
              </a:spcBef>
              <a:buClr>
                <a:srgbClr val="FF9900"/>
              </a:buClr>
              <a:buSzPts val="3600"/>
              <a:buChar char="➢"/>
            </a:pPr>
            <a:r>
              <a:rPr lang="en" sz="3600" b="1" i="1">
                <a:solidFill>
                  <a:srgbClr val="FF9900"/>
                </a:solidFill>
              </a:rPr>
              <a:t>TYPES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699650"/>
            <a:ext cx="8520600" cy="433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6830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200"/>
              <a:buChar char="●"/>
            </a:pPr>
            <a:r>
              <a:rPr lang="en" sz="2200" b="1">
                <a:solidFill>
                  <a:srgbClr val="1155CC"/>
                </a:solidFill>
              </a:rPr>
              <a:t>A type defines a set of values and a set of operations that can be applied on those values. </a:t>
            </a:r>
          </a:p>
          <a:p>
            <a:pPr marL="457200" lvl="0" indent="-36830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200"/>
              <a:buChar char="●"/>
            </a:pPr>
            <a:r>
              <a:rPr lang="en" sz="2200" b="1">
                <a:solidFill>
                  <a:srgbClr val="1155CC"/>
                </a:solidFill>
              </a:rPr>
              <a:t>A programming language is proposed to help programmer to process certain kinds of data and to provide useful output. </a:t>
            </a:r>
          </a:p>
          <a:p>
            <a:pPr marL="457200" lvl="0" indent="-36830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200"/>
              <a:buChar char="●"/>
            </a:pPr>
            <a:r>
              <a:rPr lang="en" sz="2200" b="1">
                <a:solidFill>
                  <a:srgbClr val="1155CC"/>
                </a:solidFill>
              </a:rPr>
              <a:t>The task of data processing is accomplished by executing series of commands called program.</a:t>
            </a:r>
          </a:p>
          <a:p>
            <a:pPr marL="457200" lvl="0" indent="-36830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200"/>
              <a:buChar char="●"/>
            </a:pPr>
            <a:r>
              <a:rPr lang="en" sz="2200" b="1">
                <a:solidFill>
                  <a:srgbClr val="1155CC"/>
                </a:solidFill>
              </a:rPr>
              <a:t> A program usually contains different types of data types (integer, float, character etc.) and need to store the values being used in the program. </a:t>
            </a:r>
          </a:p>
          <a:p>
            <a:pPr marL="457200" lvl="0" indent="-368300">
              <a:spcBef>
                <a:spcPts val="0"/>
              </a:spcBef>
              <a:buClr>
                <a:srgbClr val="1155CC"/>
              </a:buClr>
              <a:buSzPts val="2200"/>
              <a:buChar char="●"/>
            </a:pPr>
            <a:r>
              <a:rPr lang="en" sz="2200" b="1">
                <a:solidFill>
                  <a:srgbClr val="1155CC"/>
                </a:solidFill>
              </a:rPr>
              <a:t>C language is rich of data types.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57200">
              <a:spcBef>
                <a:spcPts val="0"/>
              </a:spcBef>
              <a:buClr>
                <a:srgbClr val="85200C"/>
              </a:buClr>
              <a:buSzPts val="3600"/>
              <a:buChar char="➢"/>
            </a:pPr>
            <a:r>
              <a:rPr lang="en" sz="3600" b="1" i="1">
                <a:solidFill>
                  <a:srgbClr val="85200C"/>
                </a:solidFill>
              </a:rPr>
              <a:t>Data types 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376275"/>
            <a:ext cx="8520600" cy="31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1155CC"/>
                </a:solidFill>
              </a:rPr>
              <a:t>Data types  can be broadly classified  into 3 types :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1155CC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AutoNum type="arabicPeriod"/>
            </a:pPr>
            <a:r>
              <a:rPr lang="en" sz="2400" b="1">
                <a:solidFill>
                  <a:srgbClr val="1155CC"/>
                </a:solidFill>
              </a:rPr>
              <a:t>Primary Data Type (Fundamental Data Types)  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AutoNum type="arabicPeriod"/>
            </a:pPr>
            <a:r>
              <a:rPr lang="en" sz="2400" b="1">
                <a:solidFill>
                  <a:srgbClr val="1155CC"/>
                </a:solidFill>
              </a:rPr>
              <a:t>Derived Data Type 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AutoNum type="arabicPeriod"/>
            </a:pPr>
            <a:r>
              <a:rPr lang="en" sz="2400" b="1">
                <a:solidFill>
                  <a:srgbClr val="1155CC"/>
                </a:solidFill>
              </a:rPr>
              <a:t>User Defined Data Type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314900"/>
            <a:ext cx="8520600" cy="702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rgbClr val="FF00FF"/>
              </a:buClr>
              <a:buSzPts val="2000"/>
              <a:buAutoNum type="arabicPeriod"/>
            </a:pPr>
            <a:r>
              <a:rPr lang="en" sz="2000" b="1" i="1">
                <a:solidFill>
                  <a:srgbClr val="FF00FF"/>
                </a:solidFill>
              </a:rPr>
              <a:t>Primary Data Type (Fundamental Data Types or Primitive)</a:t>
            </a:r>
            <a:r>
              <a:rPr lang="en" sz="2000" i="1">
                <a:solidFill>
                  <a:srgbClr val="FF00FF"/>
                </a:solidFill>
              </a:rPr>
              <a:t> </a:t>
            </a:r>
            <a:r>
              <a:rPr lang="en" sz="2000" b="1" i="1">
                <a:solidFill>
                  <a:srgbClr val="FF00FF"/>
                </a:solidFill>
              </a:rPr>
              <a:t>:</a:t>
            </a:r>
            <a:r>
              <a:rPr lang="en" sz="2000" b="1">
                <a:solidFill>
                  <a:schemeClr val="dk2"/>
                </a:solidFill>
              </a:rPr>
              <a:t> 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2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2000" b="1">
                <a:solidFill>
                  <a:srgbClr val="1155CC"/>
                </a:solidFill>
              </a:rPr>
              <a:t>All C compiler support five types of fundamental data types: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2000" b="1">
                <a:solidFill>
                  <a:srgbClr val="1155CC"/>
                </a:solidFill>
              </a:rPr>
              <a:t>1. Integer (int) =  2,768 to 32,768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2000" b="1">
                <a:solidFill>
                  <a:srgbClr val="1155CC"/>
                </a:solidFill>
              </a:rPr>
              <a:t>2. Character (char)  = -128 to 127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2000" b="1">
                <a:solidFill>
                  <a:srgbClr val="1155CC"/>
                </a:solidFill>
              </a:rPr>
              <a:t>3. Floating Point (float) =  3.4e-38 to 3.4e+38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2000" b="1">
                <a:solidFill>
                  <a:srgbClr val="1155CC"/>
                </a:solidFill>
              </a:rPr>
              <a:t>4. Double Precision Floating Point (double) =  1.7e-308 to 1.7e+308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1155CC"/>
                </a:solidFill>
              </a:rPr>
              <a:t>5. Void Data Type (void) (It is used for function when no value is to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1155CC"/>
                </a:solidFill>
              </a:rPr>
              <a:t>    be return)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rgbClr val="FF00FF"/>
              </a:buClr>
              <a:buSzPts val="2000"/>
              <a:buAutoNum type="arabicPeriod"/>
            </a:pPr>
            <a:r>
              <a:rPr lang="en" sz="2000" b="1" i="1">
                <a:solidFill>
                  <a:srgbClr val="FF00FF"/>
                </a:solidFill>
              </a:rPr>
              <a:t>Primary Data Type (Fundamental Data Types or Primitive)</a:t>
            </a:r>
            <a:r>
              <a:rPr lang="en" sz="2000" i="1">
                <a:solidFill>
                  <a:srgbClr val="FF00FF"/>
                </a:solidFill>
              </a:rPr>
              <a:t> </a:t>
            </a:r>
            <a:r>
              <a:rPr lang="en" sz="2000" b="1" i="1">
                <a:solidFill>
                  <a:srgbClr val="FF00FF"/>
                </a:solidFill>
              </a:rPr>
              <a:t>:</a:t>
            </a:r>
            <a:r>
              <a:rPr lang="en" sz="2000" b="1">
                <a:solidFill>
                  <a:schemeClr val="dk2"/>
                </a:solidFill>
              </a:rPr>
              <a:t> 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1143000"/>
            <a:ext cx="8520600" cy="342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5560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000"/>
              <a:buFont typeface="Roboto"/>
              <a:buChar char="●"/>
            </a:pPr>
            <a:r>
              <a:rPr lang="en" sz="2000" b="1">
                <a:solidFill>
                  <a:srgbClr val="1155C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most fundamental data types that every C compiler supports are: int, char, float and double.</a:t>
            </a:r>
          </a:p>
          <a:p>
            <a:pPr marL="457200" lvl="0" indent="-35560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000"/>
              <a:buFont typeface="Roboto"/>
              <a:buChar char="●"/>
            </a:pPr>
            <a:r>
              <a:rPr lang="en" sz="2000" b="1">
                <a:solidFill>
                  <a:srgbClr val="1155C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Other compilers support the extended versions of these fundamental data types like: short int, long int, long double etc. </a:t>
            </a:r>
          </a:p>
          <a:p>
            <a:pPr marL="457200" lvl="0" indent="-35560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000"/>
              <a:buFont typeface="Roboto"/>
              <a:buChar char="●"/>
            </a:pPr>
            <a:r>
              <a:rPr lang="en" sz="2000" b="1">
                <a:solidFill>
                  <a:srgbClr val="1155C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signed data types are used for storing both positive and negative values whereas the unsigned data types are used to store only positive values. </a:t>
            </a:r>
          </a:p>
          <a:p>
            <a:pPr marL="457200" lvl="0" indent="-355600">
              <a:spcBef>
                <a:spcPts val="0"/>
              </a:spcBef>
              <a:buClr>
                <a:srgbClr val="1155CC"/>
              </a:buClr>
              <a:buSzPts val="2000"/>
              <a:buFont typeface="Roboto"/>
              <a:buChar char="●"/>
            </a:pPr>
            <a:r>
              <a:rPr lang="en" sz="2000" b="1">
                <a:solidFill>
                  <a:srgbClr val="1155C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memory capacity of these data types are based on the hardware. 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45" y="0"/>
            <a:ext cx="908530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8487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rgbClr val="FF00FF"/>
              </a:buClr>
              <a:buSzPts val="2000"/>
              <a:buAutoNum type="arabicPeriod"/>
            </a:pPr>
            <a:r>
              <a:rPr lang="en" sz="2000" b="1" i="1">
                <a:solidFill>
                  <a:srgbClr val="FF00FF"/>
                </a:solidFill>
              </a:rPr>
              <a:t>Primary Data Type (Fundamental Data Types or Primitive)</a:t>
            </a:r>
            <a:r>
              <a:rPr lang="en" sz="2000" i="1">
                <a:solidFill>
                  <a:srgbClr val="FF00FF"/>
                </a:solidFill>
              </a:rPr>
              <a:t> </a:t>
            </a:r>
            <a:r>
              <a:rPr lang="en" sz="2000" b="1" i="1">
                <a:solidFill>
                  <a:srgbClr val="FF00FF"/>
                </a:solidFill>
              </a:rPr>
              <a:t>:</a:t>
            </a:r>
            <a:r>
              <a:rPr lang="en" sz="2000" b="1">
                <a:solidFill>
                  <a:schemeClr val="dk2"/>
                </a:solidFill>
              </a:rPr>
              <a:t> 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311700" y="562750"/>
            <a:ext cx="8520600" cy="45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50800" lvl="0" indent="-3810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BF360C"/>
              </a:buClr>
              <a:buSzPts val="2400"/>
              <a:buFont typeface="Roboto"/>
              <a:buAutoNum type="arabicPeriod"/>
            </a:pPr>
            <a:r>
              <a:rPr lang="en" sz="2400" b="1">
                <a:solidFill>
                  <a:srgbClr val="BF360C"/>
                </a:solidFill>
                <a:highlight>
                  <a:srgbClr val="FFFFFF"/>
                </a:highlight>
              </a:rPr>
              <a:t>Integer type : </a:t>
            </a:r>
            <a:r>
              <a:rPr lang="en" sz="2400" b="1">
                <a:solidFill>
                  <a:srgbClr val="1155CC"/>
                </a:solidFill>
                <a:highlight>
                  <a:srgbClr val="FFFFFF"/>
                </a:highlight>
              </a:rPr>
              <a:t>integers are used to store whole numbers.</a:t>
            </a:r>
          </a:p>
          <a:p>
            <a:pPr marL="457200" marR="508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360C"/>
              </a:buClr>
              <a:buSzPts val="2400"/>
              <a:buFont typeface="Roboto"/>
              <a:buAutoNum type="arabicPeriod"/>
            </a:pPr>
            <a:r>
              <a:rPr lang="en" sz="2400" b="1">
                <a:solidFill>
                  <a:srgbClr val="BF360C"/>
                </a:solidFill>
                <a:highlight>
                  <a:srgbClr val="FFFFFF"/>
                </a:highlight>
              </a:rPr>
              <a:t>Floating type : </a:t>
            </a:r>
            <a:r>
              <a:rPr lang="en" sz="2400" b="1">
                <a:solidFill>
                  <a:srgbClr val="1155CC"/>
                </a:solidFill>
                <a:highlight>
                  <a:srgbClr val="FFFFFF"/>
                </a:highlight>
              </a:rPr>
              <a:t>Floating types are used to store real numbers.</a:t>
            </a:r>
          </a:p>
          <a:p>
            <a:pPr marL="457200" marR="50800" lvl="0" indent="-38100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BF360C"/>
              </a:buClr>
              <a:buSzPts val="2400"/>
              <a:buFont typeface="Roboto"/>
              <a:buAutoNum type="arabicPeriod"/>
            </a:pPr>
            <a:r>
              <a:rPr lang="en" sz="2400" b="1">
                <a:solidFill>
                  <a:srgbClr val="BF360C"/>
                </a:solidFill>
                <a:highlight>
                  <a:srgbClr val="FFFFFF"/>
                </a:highlight>
              </a:rPr>
              <a:t>Character type : </a:t>
            </a:r>
            <a:r>
              <a:rPr lang="en" sz="2400" b="1">
                <a:solidFill>
                  <a:srgbClr val="1155CC"/>
                </a:solidFill>
                <a:highlight>
                  <a:srgbClr val="FFFFFF"/>
                </a:highlight>
              </a:rPr>
              <a:t>Character types are used to store characters value. Internally it is stored as integer. Each character has its own ASCII values. (American Standard Code for Information Interchange).</a:t>
            </a:r>
          </a:p>
          <a:p>
            <a:pPr marL="0" marR="50800" lvl="0" indent="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2400" b="1">
                <a:solidFill>
                  <a:srgbClr val="1155CC"/>
                </a:solidFill>
                <a:highlight>
                  <a:srgbClr val="FFFFFF"/>
                </a:highlight>
              </a:rPr>
              <a:t>   </a:t>
            </a:r>
            <a:r>
              <a:rPr lang="en" sz="2400" b="1">
                <a:solidFill>
                  <a:srgbClr val="9900FF"/>
                </a:solidFill>
                <a:highlight>
                  <a:srgbClr val="FFFFFF"/>
                </a:highlight>
              </a:rPr>
              <a:t>   A to Z</a:t>
            </a:r>
            <a:r>
              <a:rPr lang="en" sz="2400" b="1">
                <a:solidFill>
                  <a:srgbClr val="1155CC"/>
                </a:solidFill>
                <a:highlight>
                  <a:srgbClr val="FFFFFF"/>
                </a:highlight>
              </a:rPr>
              <a:t> = </a:t>
            </a:r>
            <a:r>
              <a:rPr lang="en" sz="2400" b="1">
                <a:solidFill>
                  <a:srgbClr val="9900FF"/>
                </a:solidFill>
                <a:highlight>
                  <a:srgbClr val="FFFFFF"/>
                </a:highlight>
              </a:rPr>
              <a:t>65 to 90</a:t>
            </a:r>
            <a:r>
              <a:rPr lang="en" sz="2400" b="1">
                <a:solidFill>
                  <a:srgbClr val="1155CC"/>
                </a:solidFill>
                <a:highlight>
                  <a:srgbClr val="FFFFFF"/>
                </a:highlight>
              </a:rPr>
              <a:t>       and     </a:t>
            </a:r>
            <a:r>
              <a:rPr lang="en" sz="2400" b="1">
                <a:solidFill>
                  <a:srgbClr val="9900FF"/>
                </a:solidFill>
                <a:highlight>
                  <a:srgbClr val="FFFFFF"/>
                </a:highlight>
              </a:rPr>
              <a:t> a to z</a:t>
            </a:r>
            <a:r>
              <a:rPr lang="en" sz="2400" b="1">
                <a:solidFill>
                  <a:srgbClr val="1155CC"/>
                </a:solidFill>
                <a:highlight>
                  <a:srgbClr val="FFFFFF"/>
                </a:highlight>
              </a:rPr>
              <a:t> = </a:t>
            </a:r>
            <a:r>
              <a:rPr lang="en" sz="2400" b="1">
                <a:solidFill>
                  <a:srgbClr val="9900FF"/>
                </a:solidFill>
                <a:highlight>
                  <a:srgbClr val="FFFFFF"/>
                </a:highlight>
              </a:rPr>
              <a:t>97 to 122</a:t>
            </a:r>
          </a:p>
          <a:p>
            <a:pPr marL="457200" marR="50800" lvl="0" indent="-38100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BF360C"/>
              </a:buClr>
              <a:buSzPts val="2400"/>
              <a:buFont typeface="Roboto"/>
              <a:buAutoNum type="arabicPeriod"/>
            </a:pPr>
            <a:r>
              <a:rPr lang="en" sz="2400" b="1">
                <a:solidFill>
                  <a:srgbClr val="BF360C"/>
                </a:solidFill>
                <a:highlight>
                  <a:srgbClr val="FFFFFF"/>
                </a:highlight>
              </a:rPr>
              <a:t>void type : </a:t>
            </a:r>
            <a:r>
              <a:rPr lang="en" sz="2400" b="1">
                <a:solidFill>
                  <a:srgbClr val="1155CC"/>
                </a:solidFill>
                <a:highlight>
                  <a:srgbClr val="FFFFFF"/>
                </a:highlight>
              </a:rPr>
              <a:t>void type means no value. This is usually used to specify the type of functions.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11700" y="92800"/>
            <a:ext cx="8520600" cy="43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 i="1" u="sng">
                <a:solidFill>
                  <a:srgbClr val="FF9900"/>
                </a:solidFill>
              </a:rPr>
              <a:t>Following tables shows the Size and Range of Data Types on a 16-bit Machine: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0" y="583275"/>
            <a:ext cx="9144001" cy="456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886</Words>
  <PresentationFormat>On-screen Show (16:9)</PresentationFormat>
  <Paragraphs>87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Roboto</vt:lpstr>
      <vt:lpstr>Courier New</vt:lpstr>
      <vt:lpstr>Simple Light</vt:lpstr>
      <vt:lpstr>COMPUTER PROGRAMMING IN C </vt:lpstr>
      <vt:lpstr>TYPES</vt:lpstr>
      <vt:lpstr>Data types </vt:lpstr>
      <vt:lpstr>Primary Data Type (Fundamental Data Types or Primitive) :  </vt:lpstr>
      <vt:lpstr>Slide 5</vt:lpstr>
      <vt:lpstr>Primary Data Type (Fundamental Data Types or Primitive) :  </vt:lpstr>
      <vt:lpstr>Slide 7</vt:lpstr>
      <vt:lpstr>Primary Data Type (Fundamental Data Types or Primitive) :  </vt:lpstr>
      <vt:lpstr>Following tables shows the Size and Range of Data Types on a 16-bit Machine: </vt:lpstr>
      <vt:lpstr>2. User defined Data type : </vt:lpstr>
      <vt:lpstr>3. Derived Data Type :</vt:lpstr>
      <vt:lpstr>VARIABLES </vt:lpstr>
      <vt:lpstr>Rules to define variable name: </vt:lpstr>
      <vt:lpstr>VARIABLES</vt:lpstr>
      <vt:lpstr>VARIABLE DECLARATION </vt:lpstr>
      <vt:lpstr>Example Program :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PROGRAMMING IN C </dc:title>
  <cp:lastModifiedBy>fs1kmit</cp:lastModifiedBy>
  <cp:revision>1</cp:revision>
  <dcterms:modified xsi:type="dcterms:W3CDTF">2017-12-27T05:25:12Z</dcterms:modified>
</cp:coreProperties>
</file>