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5143500" type="screen16x9"/>
  <p:notesSz cx="6858000" cy="9144000"/>
  <p:embeddedFontLst>
    <p:embeddedFont>
      <p:font typeface="Verdana" pitchFamily="34" charset="0"/>
      <p:regular r:id="rId28"/>
      <p:bold r:id="rId29"/>
      <p:italic r:id="rId30"/>
      <p:boldItalic r:id="rId31"/>
    </p:embeddedFont>
    <p:embeddedFont>
      <p:font typeface="Georgia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2" y="-1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eek.com/category/tutorials/c-programmin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eek.com/tutorials/c-programming/inbuilt-and-user-defined-header-files-in-c-language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96950"/>
            <a:ext cx="8520600" cy="86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FF00FF"/>
                </a:solidFill>
              </a:rPr>
              <a:t>COMPUTER PROGRAMMING IN C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8520600" cy="307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endParaRPr sz="3600" b="1">
              <a:solidFill>
                <a:srgbClr val="FF9900"/>
              </a:solidFill>
            </a:endParaRPr>
          </a:p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FF9900"/>
                </a:solidFill>
              </a:rPr>
              <a:t>UNIT - 1</a:t>
            </a:r>
          </a:p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FF9900"/>
                </a:solidFill>
              </a:rPr>
              <a:t>SESSION - 6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235400"/>
            <a:ext cx="8520600" cy="576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00FF"/>
                </a:solidFill>
              </a:rPr>
              <a:t>Real constant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894525"/>
            <a:ext cx="8520600" cy="367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The numbers containing fractional parts like 99.25 are called real or floating points constant.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Real Numbers can also be represented by exponential notation. 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The exponent is an integer number with an optional plus or minus sign.</a:t>
            </a:r>
          </a:p>
          <a:p>
            <a:pPr marL="457200" lvl="0" indent="-342900">
              <a:spcBef>
                <a:spcPts val="0"/>
              </a:spcBef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These are used for some quantities which varies continuous such as height, distance, temperature etc.,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b="1" u="sng">
                <a:solidFill>
                  <a:srgbClr val="0000FF"/>
                </a:solidFill>
                <a:highlight>
                  <a:srgbClr val="FFFFFF"/>
                </a:highlight>
              </a:rPr>
              <a:t>Example :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  </a:t>
            </a:r>
            <a:r>
              <a:rPr lang="en" b="1">
                <a:solidFill>
                  <a:srgbClr val="980000"/>
                </a:solidFill>
                <a:highlight>
                  <a:srgbClr val="FFFFFF"/>
                </a:highlight>
              </a:rPr>
              <a:t>valid   - 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  3.59,   -8.52  etc.,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                   </a:t>
            </a:r>
            <a:r>
              <a:rPr lang="en" b="1">
                <a:solidFill>
                  <a:srgbClr val="980000"/>
                </a:solidFill>
                <a:highlight>
                  <a:srgbClr val="FFFFFF"/>
                </a:highlight>
              </a:rPr>
              <a:t>Invalid  -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 853,   5,213  etc.,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247175"/>
            <a:ext cx="8520600" cy="60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00FF"/>
                </a:solidFill>
              </a:rPr>
              <a:t>Single Character Constants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976900"/>
            <a:ext cx="8520600" cy="359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A Single Character constant represent a single character which is enclosed in a pair of single quotation symbols.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     </a:t>
            </a:r>
            <a:r>
              <a:rPr lang="en" b="1" u="sng">
                <a:solidFill>
                  <a:srgbClr val="0000FF"/>
                </a:solidFill>
              </a:rPr>
              <a:t>Example:</a:t>
            </a:r>
            <a:r>
              <a:rPr lang="en" b="1">
                <a:solidFill>
                  <a:srgbClr val="0000FF"/>
                </a:solidFill>
              </a:rPr>
              <a:t>  ‘X’, ‘5’, ‘;’</a:t>
            </a:r>
          </a:p>
          <a:p>
            <a:pPr marL="457200" lvl="0" indent="-342900" rtl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</a:rPr>
              <a:t>These are internally stored as integers, which are having ASCII values</a:t>
            </a: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    </a:t>
            </a:r>
            <a:r>
              <a:rPr lang="en" b="1" u="sng">
                <a:solidFill>
                  <a:srgbClr val="0000FF"/>
                </a:solidFill>
              </a:rPr>
              <a:t>Example :</a:t>
            </a:r>
            <a:r>
              <a:rPr lang="en" b="1">
                <a:solidFill>
                  <a:srgbClr val="0000FF"/>
                </a:solidFill>
              </a:rPr>
              <a:t>  printf ( “ %d “,  ‘a’ );</a:t>
            </a: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                       output : 97</a:t>
            </a:r>
          </a:p>
          <a:p>
            <a:pPr marL="0" lvl="0" indent="-69850" rtl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00FF"/>
                </a:solidFill>
              </a:rPr>
              <a:t>String Constants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These are set of characters enclosed in double quotes and they may include letters, digits, special characters and blank-spaces. </a:t>
            </a:r>
          </a:p>
          <a:p>
            <a:pPr marL="457200" lvl="0" indent="-342900">
              <a:spcBef>
                <a:spcPts val="0"/>
              </a:spcBef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It is again to be noted that “G” and ‘G‘ are different – because “G” represents string as it is enclosed within pair of double quotes whereas ‘G’ represents a single character.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    </a:t>
            </a:r>
            <a:r>
              <a:rPr lang="en" b="1" u="sng">
                <a:solidFill>
                  <a:srgbClr val="0000FF"/>
                </a:solidFill>
              </a:rPr>
              <a:t>Example:</a:t>
            </a:r>
            <a:r>
              <a:rPr lang="en" b="1">
                <a:solidFill>
                  <a:srgbClr val="0000FF"/>
                </a:solidFill>
              </a:rPr>
              <a:t>    “Hello!”, “2015”, “2+1”</a:t>
            </a:r>
          </a:p>
          <a:p>
            <a:pPr marL="0" lvl="0" indent="0">
              <a:spcBef>
                <a:spcPts val="0"/>
              </a:spcBef>
              <a:buNone/>
            </a:pPr>
            <a:endParaRPr sz="11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None/>
            </a:pPr>
            <a:endParaRPr sz="11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00FF"/>
                </a:solidFill>
              </a:rPr>
              <a:t>Backslash character constant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</a:rPr>
              <a:t>C supports some character constants having backslash in front of it. </a:t>
            </a:r>
          </a:p>
          <a:p>
            <a:pPr marL="457200" lvl="0" indent="-3429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</a:rPr>
              <a:t>The lists of backslash characters have specific meaning which is known to the compiler. </a:t>
            </a:r>
          </a:p>
          <a:p>
            <a:pPr marL="457200" lvl="0" indent="-342900" rtl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</a:rPr>
              <a:t>They are also termed as “Escape Sequence”.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          </a:t>
            </a:r>
            <a:r>
              <a:rPr lang="en" b="1" u="sng">
                <a:solidFill>
                  <a:srgbClr val="0000FF"/>
                </a:solidFill>
              </a:rPr>
              <a:t>For Example:</a:t>
            </a:r>
            <a:r>
              <a:rPr lang="en" b="1">
                <a:solidFill>
                  <a:srgbClr val="0000FF"/>
                </a:solidFill>
              </a:rPr>
              <a:t>  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★"/>
            </a:pPr>
            <a:r>
              <a:rPr lang="en" b="1">
                <a:solidFill>
                  <a:srgbClr val="0000FF"/>
                </a:solidFill>
                <a:highlight>
                  <a:srgbClr val="F9F9F9"/>
                </a:highlight>
              </a:rPr>
              <a:t>\t</a:t>
            </a:r>
            <a:r>
              <a:rPr lang="en" b="1">
                <a:solidFill>
                  <a:srgbClr val="0000FF"/>
                </a:solidFill>
              </a:rPr>
              <a:t> is used to give a tab</a:t>
            </a:r>
          </a:p>
          <a:p>
            <a:pPr marL="457200" lvl="0" indent="-342900" rtl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Clr>
                <a:srgbClr val="0000FF"/>
              </a:buClr>
              <a:buSzPts val="1800"/>
              <a:buChar char="★"/>
            </a:pPr>
            <a:r>
              <a:rPr lang="en" b="1">
                <a:solidFill>
                  <a:srgbClr val="0000FF"/>
                </a:solidFill>
                <a:highlight>
                  <a:srgbClr val="F9F9F9"/>
                </a:highlight>
              </a:rPr>
              <a:t>\n</a:t>
            </a:r>
            <a:r>
              <a:rPr lang="en" b="1">
                <a:solidFill>
                  <a:srgbClr val="0000FF"/>
                </a:solidFill>
              </a:rPr>
              <a:t> is used to give new line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FF9900"/>
              </a:buClr>
              <a:buSzPts val="3600"/>
              <a:buChar char="➢"/>
            </a:pPr>
            <a:r>
              <a:rPr lang="en" sz="3600" b="1" i="1">
                <a:solidFill>
                  <a:srgbClr val="FF9900"/>
                </a:solidFill>
              </a:rPr>
              <a:t>INPUT/OUTPUT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247625"/>
            <a:ext cx="8520600" cy="3321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In order to keep </a:t>
            </a:r>
            <a:r>
              <a:rPr lang="en" b="1" u="sng">
                <a:solidFill>
                  <a:srgbClr val="0000FF"/>
                </a:solidFill>
                <a:highlight>
                  <a:srgbClr val="FFFFFF"/>
                </a:highlight>
                <a:hlinkClick r:id="rId3"/>
              </a:rPr>
              <a:t>C Programming language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compact, Dennis Ritchie removed anything related to the input or output from the definition of the language.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Therefore, C has no provisions for input and output of data from input and output devices.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In order to solve this little discrepancy, the C developers developed several standard input and output functions and placed them in C libraries. </a:t>
            </a:r>
          </a:p>
          <a:p>
            <a:pPr marL="457200" lvl="0" indent="-342900" rtl="0">
              <a:spcBef>
                <a:spcPts val="0"/>
              </a:spcBef>
              <a:spcAft>
                <a:spcPts val="90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All these libraries are accessible by all the C compilers.</a:t>
            </a:r>
          </a:p>
          <a:p>
            <a:pPr marL="0" lvl="0" indent="-69850" rtl="0"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9900"/>
                </a:solidFill>
                <a:highlight>
                  <a:srgbClr val="FFFFFF"/>
                </a:highlight>
              </a:rPr>
              <a:t>TYPES OF INPUT/OUTPUT FUNCTIONS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A lot of Input/output functions have been defined in the standard libraries.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These can be classified as follows:</a:t>
            </a:r>
          </a:p>
          <a:p>
            <a:pPr marL="7239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 i="1">
                <a:solidFill>
                  <a:srgbClr val="980000"/>
                </a:solidFill>
                <a:highlight>
                  <a:srgbClr val="FFFFFF"/>
                </a:highlight>
              </a:rPr>
              <a:t>Console I/O functions</a:t>
            </a:r>
            <a:r>
              <a:rPr lang="en" b="1">
                <a:solidFill>
                  <a:srgbClr val="980000"/>
                </a:solidFill>
                <a:highlight>
                  <a:srgbClr val="FFFFFF"/>
                </a:highlight>
              </a:rPr>
              <a:t>: 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These functions allow us to receive input from the input devices like keyboard and provide output to the output devices like the Visual Display Unit (VDU).</a:t>
            </a:r>
          </a:p>
          <a:p>
            <a:pPr marL="723900" lvl="0" indent="-342900" rtl="0">
              <a:spcBef>
                <a:spcPts val="0"/>
              </a:spcBef>
              <a:spcAft>
                <a:spcPts val="1700"/>
              </a:spcAft>
              <a:buClr>
                <a:srgbClr val="0000FF"/>
              </a:buClr>
              <a:buSzPts val="1800"/>
              <a:buChar char="●"/>
            </a:pPr>
            <a:r>
              <a:rPr lang="en" b="1" i="1">
                <a:solidFill>
                  <a:srgbClr val="980000"/>
                </a:solidFill>
                <a:highlight>
                  <a:srgbClr val="FFFFFF"/>
                </a:highlight>
              </a:rPr>
              <a:t>File I/O functions</a:t>
            </a:r>
            <a:r>
              <a:rPr lang="en" b="1">
                <a:solidFill>
                  <a:srgbClr val="980000"/>
                </a:solidFill>
                <a:highlight>
                  <a:srgbClr val="FFFFFF"/>
                </a:highlight>
              </a:rPr>
              <a:t>: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These functions allow us to access the hard disk or floppy disk to perform input and output.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980000"/>
                </a:solidFill>
                <a:highlight>
                  <a:srgbClr val="FFFFFF"/>
                </a:highlight>
              </a:rPr>
              <a:t>CONSOLE I/O FUNCTIONS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341775"/>
            <a:ext cx="8520600" cy="322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A console comprises the VDS (virtual dedicated server) and the keyboard.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The Console Input and Output functions can be classified into two categories:</a:t>
            </a:r>
          </a:p>
          <a:p>
            <a:pPr marL="7239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 i="1">
                <a:solidFill>
                  <a:srgbClr val="FF00FF"/>
                </a:solidFill>
                <a:highlight>
                  <a:srgbClr val="FFFFFF"/>
                </a:highlight>
              </a:rPr>
              <a:t>Formatted console I/O functions</a:t>
            </a:r>
            <a:r>
              <a:rPr lang="en" b="1">
                <a:solidFill>
                  <a:srgbClr val="FF00FF"/>
                </a:solidFill>
                <a:highlight>
                  <a:srgbClr val="FFFFFF"/>
                </a:highlight>
              </a:rPr>
              <a:t>: 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These functions allow the user to format the input from the keyboard and the output displayed in the desired manner.</a:t>
            </a:r>
          </a:p>
          <a:p>
            <a:pPr marL="723900" lvl="0" indent="-342900" rtl="0">
              <a:spcBef>
                <a:spcPts val="0"/>
              </a:spcBef>
              <a:spcAft>
                <a:spcPts val="1700"/>
              </a:spcAft>
              <a:buClr>
                <a:srgbClr val="0000FF"/>
              </a:buClr>
              <a:buSzPts val="1800"/>
              <a:buChar char="●"/>
            </a:pPr>
            <a:r>
              <a:rPr lang="en" b="1" i="1">
                <a:solidFill>
                  <a:srgbClr val="FF00FF"/>
                </a:solidFill>
                <a:highlight>
                  <a:srgbClr val="FFFFFF"/>
                </a:highlight>
              </a:rPr>
              <a:t>Unformatted console I/O functions</a:t>
            </a:r>
            <a:r>
              <a:rPr lang="en" b="1">
                <a:solidFill>
                  <a:srgbClr val="FF00FF"/>
                </a:solidFill>
                <a:highlight>
                  <a:srgbClr val="FFFFFF"/>
                </a:highlight>
              </a:rPr>
              <a:t>: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These functions do not allow the user this feature.</a:t>
            </a:r>
          </a:p>
          <a:p>
            <a:pPr marL="0" lvl="0" indent="0">
              <a:spcBef>
                <a:spcPts val="0"/>
              </a:spcBef>
              <a:buNone/>
            </a:pP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105925"/>
            <a:ext cx="8520600" cy="49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rgbClr val="FF00FF"/>
              </a:buClr>
              <a:buSzPts val="2400"/>
              <a:buChar char="●"/>
            </a:pPr>
            <a:r>
              <a:rPr lang="en" sz="2400" b="1" i="1">
                <a:solidFill>
                  <a:srgbClr val="FF00FF"/>
                </a:solidFill>
                <a:highlight>
                  <a:srgbClr val="FFFFFF"/>
                </a:highlight>
              </a:rPr>
              <a:t>FORMATTED CONSOLE INPUT FUNCTION: SCANF()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600325"/>
            <a:ext cx="8520600" cy="448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139700" lvl="0" indent="-330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➔"/>
            </a:pPr>
            <a:r>
              <a:rPr lang="en" sz="1600" b="1">
                <a:solidFill>
                  <a:srgbClr val="980000"/>
                </a:solidFill>
                <a:highlight>
                  <a:srgbClr val="FFFFFF"/>
                </a:highlight>
              </a:rPr>
              <a:t>scanf() </a:t>
            </a: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is the formatted console input function which reads formatted input from stdin(standard input). </a:t>
            </a:r>
          </a:p>
          <a:p>
            <a:pPr marL="457200" marR="139700" lvl="0" indent="-330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➔"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It can read any integer, float, character, string etc.,  data from the user. </a:t>
            </a:r>
          </a:p>
          <a:p>
            <a:pPr marL="457200" marR="139700" lvl="0" indent="-330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➔"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The </a:t>
            </a:r>
            <a:r>
              <a:rPr lang="en" sz="1600" b="1">
                <a:solidFill>
                  <a:srgbClr val="980000"/>
                </a:solidFill>
                <a:highlight>
                  <a:srgbClr val="FFFFFF"/>
                </a:highlight>
              </a:rPr>
              <a:t>syntax </a:t>
            </a: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of using scanf() is as follows:</a:t>
            </a:r>
          </a:p>
          <a:p>
            <a:pPr marL="139700" marR="139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         </a:t>
            </a:r>
            <a:r>
              <a:rPr lang="en" sz="1600" b="1">
                <a:solidFill>
                  <a:srgbClr val="FF9900"/>
                </a:solidFill>
                <a:highlight>
                  <a:srgbClr val="FFFFFF"/>
                </a:highlight>
              </a:rPr>
              <a:t>scanf("format specifier" ,arguments address </a:t>
            </a: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or  </a:t>
            </a:r>
            <a:r>
              <a:rPr lang="en" sz="1600" b="1">
                <a:solidFill>
                  <a:srgbClr val="FF9900"/>
                </a:solidFill>
                <a:highlight>
                  <a:srgbClr val="FFFFFF"/>
                </a:highlight>
              </a:rPr>
              <a:t>&amp; arguments);</a:t>
            </a:r>
          </a:p>
          <a:p>
            <a:pPr marL="139700" marR="1397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9900"/>
              </a:solidFill>
              <a:highlight>
                <a:srgbClr val="FFFFFF"/>
              </a:highlight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➔"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Let us consider an </a:t>
            </a:r>
            <a:r>
              <a:rPr lang="en" sz="1600" b="1">
                <a:solidFill>
                  <a:srgbClr val="980000"/>
                </a:solidFill>
                <a:highlight>
                  <a:srgbClr val="FFFFFF"/>
                </a:highlight>
              </a:rPr>
              <a:t>example</a:t>
            </a: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: scanf(“%d”, &amp;num);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In this example, the </a:t>
            </a:r>
            <a:r>
              <a:rPr lang="en" sz="1600" b="1">
                <a:solidFill>
                  <a:srgbClr val="9900FF"/>
                </a:solidFill>
                <a:highlight>
                  <a:srgbClr val="FFFFFF"/>
                </a:highlight>
              </a:rPr>
              <a:t>%d</a:t>
            </a: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is the format specifier for an integer hence, num stores an integer value. </a:t>
            </a:r>
          </a:p>
          <a:p>
            <a:pPr marL="457200" lvl="0" indent="-330200" rtl="0">
              <a:spcBef>
                <a:spcPts val="0"/>
              </a:spcBef>
              <a:spcAft>
                <a:spcPts val="900"/>
              </a:spcAft>
              <a:buClr>
                <a:srgbClr val="0000FF"/>
              </a:buClr>
              <a:buSzPts val="1600"/>
              <a:buChar char="●"/>
            </a:pPr>
            <a:r>
              <a:rPr lang="en" sz="1600" b="1">
                <a:solidFill>
                  <a:srgbClr val="9900FF"/>
                </a:solidFill>
                <a:highlight>
                  <a:srgbClr val="FFFFFF"/>
                </a:highlight>
              </a:rPr>
              <a:t>&amp;</a:t>
            </a: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num indicates the address of num where the value is to be stored under the variable name ‘num’.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FF0000"/>
                </a:solidFill>
                <a:highlight>
                  <a:srgbClr val="FFFFFF"/>
                </a:highlight>
              </a:rPr>
              <a:t>Note:-</a:t>
            </a: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1. One disadvantage of </a:t>
            </a:r>
            <a:r>
              <a:rPr lang="en" sz="1600" b="1" i="1">
                <a:solidFill>
                  <a:srgbClr val="0000FF"/>
                </a:solidFill>
                <a:highlight>
                  <a:srgbClr val="FFFFFF"/>
                </a:highlight>
              </a:rPr>
              <a:t>scanf()</a:t>
            </a: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when taking string inputs is that it will ignore the string that has been entered after a blank space.Thus, </a:t>
            </a:r>
            <a:r>
              <a:rPr lang="en" sz="1600" b="1" i="1">
                <a:solidFill>
                  <a:srgbClr val="0000FF"/>
                </a:solidFill>
                <a:highlight>
                  <a:srgbClr val="FFFFFF"/>
                </a:highlight>
              </a:rPr>
              <a:t>scanf()</a:t>
            </a: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does not take multi-word string inputs.</a:t>
            </a:r>
          </a:p>
          <a:p>
            <a:pPr marL="0" lvl="0" indent="0" rtl="0">
              <a:spcBef>
                <a:spcPts val="0"/>
              </a:spcBef>
              <a:spcAft>
                <a:spcPts val="900"/>
              </a:spcAft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2. To take multi word string inputs we should use gets() method.</a:t>
            </a:r>
          </a:p>
          <a:p>
            <a:pPr marL="0" lvl="0" indent="0" rtl="0">
              <a:spcBef>
                <a:spcPts val="0"/>
              </a:spcBef>
              <a:spcAft>
                <a:spcPts val="900"/>
              </a:spcAft>
              <a:buNone/>
            </a:pPr>
            <a:endParaRPr sz="16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-69850" rtl="0"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273325"/>
            <a:ext cx="8520600" cy="74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1">
                <a:solidFill>
                  <a:srgbClr val="980000"/>
                </a:solidFill>
              </a:rPr>
              <a:t>INTRODUCTION TO C LANGUAGE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316925"/>
            <a:ext cx="8520600" cy="345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1155CC"/>
                </a:solidFill>
              </a:rPr>
              <a:t>BACKGROUND 				INPUT/OUTPUT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1155CC"/>
                </a:solidFill>
              </a:rPr>
              <a:t>C PROGRAMS				OPERATORS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1155CC"/>
                </a:solidFill>
              </a:rPr>
              <a:t>IDENTIFIERS				     EXPRESSIONS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1155CC"/>
                </a:solidFill>
              </a:rPr>
              <a:t>TYPES					     PRECEDENCE &amp; ASSOCIATIVITY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1155CC"/>
                </a:solidFill>
              </a:rPr>
              <a:t>VARIABLES				     EXPRESSION EVALUATION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1155CC"/>
                </a:solidFill>
              </a:rPr>
              <a:t>CONSTANTS				     TYPE CONVERSION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025" y="188325"/>
            <a:ext cx="9018000" cy="52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rgbClr val="FF00FF"/>
              </a:buClr>
              <a:buSzPts val="2400"/>
              <a:buChar char="●"/>
            </a:pPr>
            <a:r>
              <a:rPr lang="en" sz="2400" b="1" i="1">
                <a:solidFill>
                  <a:srgbClr val="FF00FF"/>
                </a:solidFill>
                <a:highlight>
                  <a:srgbClr val="FFFFFF"/>
                </a:highlight>
              </a:rPr>
              <a:t>FORMATTED CONSOLE OUTPUT FUNCTION: PRINTF()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823900"/>
            <a:ext cx="8751300" cy="42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➔"/>
            </a:pPr>
            <a:r>
              <a:rPr lang="en" sz="1600" b="1">
                <a:solidFill>
                  <a:srgbClr val="980000"/>
                </a:solidFill>
                <a:highlight>
                  <a:srgbClr val="FFFFFF"/>
                </a:highlight>
              </a:rPr>
              <a:t>printf()</a:t>
            </a: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is the formatted console output function which prints the formatted output to the stdout(standard output). 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➔"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It can display integers, floating point values, characters, string etc.,  as indicated by the user. 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➔"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The </a:t>
            </a:r>
            <a:r>
              <a:rPr lang="en" sz="1600" b="1">
                <a:solidFill>
                  <a:srgbClr val="980000"/>
                </a:solidFill>
                <a:highlight>
                  <a:srgbClr val="FFFFFF"/>
                </a:highlight>
              </a:rPr>
              <a:t>syntax</a:t>
            </a: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of using </a:t>
            </a:r>
            <a:r>
              <a:rPr lang="en" sz="1600" b="1" i="1">
                <a:solidFill>
                  <a:srgbClr val="0000FF"/>
                </a:solidFill>
                <a:highlight>
                  <a:srgbClr val="FFFFFF"/>
                </a:highlight>
              </a:rPr>
              <a:t>printf()</a:t>
            </a: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is as follows:   </a:t>
            </a:r>
            <a:r>
              <a:rPr lang="en" sz="1600" b="1">
                <a:solidFill>
                  <a:srgbClr val="FF9900"/>
                </a:solidFill>
              </a:rPr>
              <a:t>printf("text");  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 b="1">
                <a:solidFill>
                  <a:srgbClr val="0000FF"/>
                </a:solidFill>
              </a:rPr>
              <a:t> </a:t>
            </a: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This shall simply print “text” on the output screen. 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Any other textual data can be written within double quotes and displayed using </a:t>
            </a:r>
            <a:r>
              <a:rPr lang="en" sz="1600" b="1" i="1">
                <a:solidFill>
                  <a:srgbClr val="0000FF"/>
                </a:solidFill>
                <a:highlight>
                  <a:srgbClr val="FFFFFF"/>
                </a:highlight>
              </a:rPr>
              <a:t>printf()</a:t>
            </a: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function. 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In order to print any variable value along with text we have the following </a:t>
            </a:r>
            <a:r>
              <a:rPr lang="en" sz="1600" b="1">
                <a:solidFill>
                  <a:srgbClr val="980000"/>
                </a:solidFill>
                <a:highlight>
                  <a:srgbClr val="FFFFFF"/>
                </a:highlight>
              </a:rPr>
              <a:t>format: </a:t>
            </a:r>
            <a:r>
              <a:rPr lang="en" sz="1600" b="1">
                <a:solidFill>
                  <a:srgbClr val="FF9900"/>
                </a:solidFill>
              </a:rPr>
              <a:t>printf("text &lt;format specifier&gt;",variable);</a:t>
            </a:r>
            <a:r>
              <a:rPr lang="en" sz="1600" b="1">
                <a:solidFill>
                  <a:srgbClr val="0000FF"/>
                </a:solidFill>
              </a:rPr>
              <a:t> or </a:t>
            </a:r>
            <a:r>
              <a:rPr lang="en" sz="1600" b="1">
                <a:solidFill>
                  <a:srgbClr val="FF9900"/>
                </a:solidFill>
              </a:rPr>
              <a:t>printf("format specifier" ,arguments );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➔"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For </a:t>
            </a:r>
            <a:r>
              <a:rPr lang="en" sz="1600" b="1">
                <a:solidFill>
                  <a:srgbClr val="980000"/>
                </a:solidFill>
                <a:highlight>
                  <a:srgbClr val="FFFFFF"/>
                </a:highlight>
              </a:rPr>
              <a:t>example</a:t>
            </a: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, printf(“marks: %d”,marks); </a:t>
            </a:r>
          </a:p>
          <a:p>
            <a:pPr marL="457200" lvl="0" indent="-330200">
              <a:spcBef>
                <a:spcPts val="0"/>
              </a:spcBef>
              <a:buClr>
                <a:srgbClr val="0000FF"/>
              </a:buClr>
              <a:buSzPts val="1600"/>
              <a:buChar char="●"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This has the format specifier as </a:t>
            </a:r>
            <a:r>
              <a:rPr lang="en" sz="1600" b="1">
                <a:solidFill>
                  <a:srgbClr val="9900FF"/>
                </a:solidFill>
                <a:highlight>
                  <a:srgbClr val="FFFFFF"/>
                </a:highlight>
              </a:rPr>
              <a:t>%d</a:t>
            </a: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which stands for integer data and it shall print the marks in integer format.</a:t>
            </a:r>
          </a:p>
          <a:p>
            <a:pPr marL="0" lvl="0" indent="0">
              <a:spcBef>
                <a:spcPts val="0"/>
              </a:spcBef>
              <a:buNone/>
            </a:pPr>
            <a:endParaRPr sz="1600" b="1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141250"/>
            <a:ext cx="8520600" cy="61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marR="50800" lvl="0" indent="-69850" rtl="0">
              <a:lnSpc>
                <a:spcPct val="136363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9900"/>
                </a:solidFill>
                <a:highlight>
                  <a:srgbClr val="FFFFFF"/>
                </a:highlight>
              </a:rPr>
              <a:t>Example of scanf() and printf() functions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70550" y="894525"/>
            <a:ext cx="8520600" cy="414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80000"/>
                </a:solidFill>
              </a:rPr>
              <a:t>#include&lt;stdio.h&gt;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80000"/>
                </a:solidFill>
              </a:rPr>
              <a:t>int  main( 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80000"/>
                </a:solidFill>
              </a:rPr>
              <a:t>{   int  i;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80000"/>
                </a:solidFill>
              </a:rPr>
              <a:t>    printf( “Enter a value” );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80000"/>
                </a:solidFill>
              </a:rPr>
              <a:t>    scanf( “%d”, &amp;i );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80000"/>
                </a:solidFill>
              </a:rPr>
              <a:t>    printf( “ \nYou entered : %d”, i );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80000"/>
                </a:solidFill>
              </a:rPr>
              <a:t>    return 0;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80000"/>
                </a:solidFill>
              </a:rPr>
              <a:t>}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98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600" b="1">
                <a:solidFill>
                  <a:srgbClr val="980000"/>
                </a:solidFill>
              </a:rPr>
              <a:t>Note:</a:t>
            </a:r>
            <a:r>
              <a:rPr lang="en" sz="1600" b="1">
                <a:solidFill>
                  <a:srgbClr val="0000FF"/>
                </a:solidFill>
              </a:rPr>
              <a:t>  1. For floating point values the format specifier is %f and it shall print 6 decimal places after the floating point. For example, 3.6 will be displayed as 3.600000.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600" b="1">
                <a:solidFill>
                  <a:srgbClr val="0000FF"/>
                </a:solidFill>
              </a:rPr>
              <a:t>2. In order to limit the decimal places after the floating point, the format specifier can be written as %0.3f for 3 decimal places after the floating point.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105925"/>
            <a:ext cx="85206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rgbClr val="FF00FF"/>
              </a:buClr>
              <a:buSzPts val="2400"/>
              <a:buChar char="●"/>
            </a:pPr>
            <a:r>
              <a:rPr lang="en" sz="2400" b="1" i="1">
                <a:solidFill>
                  <a:srgbClr val="FF00FF"/>
                </a:solidFill>
                <a:highlight>
                  <a:srgbClr val="FFFFFF"/>
                </a:highlight>
              </a:rPr>
              <a:t>UNFORMATTED CONSOLE I/O FUNCTIONS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0" y="612025"/>
            <a:ext cx="9144000" cy="453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buClr>
                <a:srgbClr val="0000FF"/>
              </a:buClr>
              <a:buSzPts val="1400"/>
              <a:buChar char="➔"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The unformatted console input/output functions deal with a single character or a string of characters.  Let us see how all these unformatted functions work:</a:t>
            </a:r>
          </a:p>
          <a:p>
            <a:pPr marL="0" lvl="0" indent="0" algn="l" rtl="0">
              <a:spcBef>
                <a:spcPts val="0"/>
              </a:spcBef>
              <a:spcAft>
                <a:spcPts val="170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" sz="1600" b="1">
                <a:solidFill>
                  <a:srgbClr val="980000"/>
                </a:solidFill>
                <a:highlight>
                  <a:srgbClr val="FFFFFF"/>
                </a:highlight>
              </a:rPr>
              <a:t>Functions                                                                      Description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9900"/>
                </a:solidFill>
                <a:highlight>
                  <a:srgbClr val="FFFFFF"/>
                </a:highlight>
              </a:rPr>
              <a:t>getch( ) </a:t>
            </a:r>
            <a:r>
              <a:rPr lang="en" sz="1400" b="1">
                <a:solidFill>
                  <a:srgbClr val="FF0000"/>
                </a:solidFill>
                <a:highlight>
                  <a:srgbClr val="FFFFFF"/>
                </a:highlight>
              </a:rPr>
              <a:t>  </a:t>
            </a:r>
            <a:r>
              <a:rPr lang="en" sz="1400" b="1">
                <a:solidFill>
                  <a:srgbClr val="FF9900"/>
                </a:solidFill>
                <a:highlight>
                  <a:srgbClr val="FFFFFF"/>
                </a:highlight>
              </a:rPr>
              <a:t>-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This function returns the character that was typed last or was typed most recently. It does not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                  display(echo) the character on the screen. It is present in the 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  <a:hlinkClick r:id="rId3"/>
              </a:rPr>
              <a:t>headerf ile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&lt;conio.h&gt;.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9900"/>
                </a:solidFill>
                <a:highlight>
                  <a:srgbClr val="FFFFFF"/>
                </a:highlight>
              </a:rPr>
              <a:t>getche( )  -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This function is the same as </a:t>
            </a:r>
            <a:r>
              <a:rPr lang="en" sz="1400" b="1" i="1">
                <a:solidFill>
                  <a:srgbClr val="0000FF"/>
                </a:solidFill>
                <a:highlight>
                  <a:srgbClr val="FFFFFF"/>
                </a:highlight>
              </a:rPr>
              <a:t>getch()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. The only difference is that it echoes(displays) the most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                  recently used character. It is also present in &lt;conio.h&gt;.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9900"/>
                </a:solidFill>
                <a:highlight>
                  <a:srgbClr val="FFFFFF"/>
                </a:highlight>
              </a:rPr>
              <a:t>getchar( )  -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</a:t>
            </a:r>
            <a:r>
              <a:rPr lang="en" sz="1400" b="1" i="1">
                <a:solidFill>
                  <a:srgbClr val="0000FF"/>
                </a:solidFill>
                <a:highlight>
                  <a:srgbClr val="FFFFFF"/>
                </a:highlight>
              </a:rPr>
              <a:t>getchar()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is a macro that works in a similar manner as </a:t>
            </a:r>
            <a:r>
              <a:rPr lang="en" sz="1400" b="1" i="1">
                <a:solidFill>
                  <a:srgbClr val="0000FF"/>
                </a:solidFill>
                <a:highlight>
                  <a:srgbClr val="FFFFFF"/>
                </a:highlight>
              </a:rPr>
              <a:t>getch()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and also displays(echoes) the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                   character but it needs the user to press the Enter key after the character. It is present in the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                   header file &lt;stdio.h&gt;.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9900"/>
                </a:solidFill>
                <a:highlight>
                  <a:srgbClr val="FFFFFF"/>
                </a:highlight>
              </a:rPr>
              <a:t>fgetchar( ) -  </a:t>
            </a:r>
            <a:r>
              <a:rPr lang="en" sz="1400" b="1" i="1">
                <a:solidFill>
                  <a:srgbClr val="0000FF"/>
                </a:solidFill>
                <a:highlight>
                  <a:srgbClr val="FFFFFF"/>
                </a:highlight>
              </a:rPr>
              <a:t>fgetchar()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works in the same manner as </a:t>
            </a:r>
            <a:r>
              <a:rPr lang="en" sz="1400" b="1" i="1">
                <a:solidFill>
                  <a:srgbClr val="0000FF"/>
                </a:solidFill>
                <a:highlight>
                  <a:srgbClr val="FFFFFF"/>
                </a:highlight>
              </a:rPr>
              <a:t>getchar()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. But </a:t>
            </a:r>
            <a:r>
              <a:rPr lang="en" sz="1400" b="1" i="1">
                <a:solidFill>
                  <a:srgbClr val="0000FF"/>
                </a:solidFill>
                <a:highlight>
                  <a:srgbClr val="FFFFFF"/>
                </a:highlight>
              </a:rPr>
              <a:t>fgetchar()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is a function.It is also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                    present in &lt;stdio.h&gt;.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9900"/>
                </a:solidFill>
                <a:highlight>
                  <a:srgbClr val="FFFFFF"/>
                </a:highlight>
              </a:rPr>
              <a:t>putch( ) -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This function prints a single character on the console.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9900"/>
                </a:solidFill>
                <a:highlight>
                  <a:srgbClr val="FFFFFF"/>
                </a:highlight>
              </a:rPr>
              <a:t>putchar( ) -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This function works in the same way as </a:t>
            </a:r>
            <a:r>
              <a:rPr lang="en" sz="1400" b="1" i="1">
                <a:solidFill>
                  <a:srgbClr val="0000FF"/>
                </a:solidFill>
                <a:highlight>
                  <a:srgbClr val="FFFFFF"/>
                </a:highlight>
              </a:rPr>
              <a:t>putch()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9900"/>
                </a:solidFill>
                <a:highlight>
                  <a:srgbClr val="FFFFFF"/>
                </a:highlight>
              </a:rPr>
              <a:t>fputchar( ) -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This function works in the same way as </a:t>
            </a:r>
            <a:r>
              <a:rPr lang="en" sz="1400" b="1" i="1">
                <a:solidFill>
                  <a:srgbClr val="0000FF"/>
                </a:solidFill>
                <a:highlight>
                  <a:srgbClr val="FFFFFF"/>
                </a:highlight>
              </a:rPr>
              <a:t>putch()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9900"/>
                </a:solidFill>
                <a:highlight>
                  <a:srgbClr val="FFFFFF"/>
                </a:highlight>
              </a:rPr>
              <a:t>gets( ) -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It takes a string input(single-word or multi-word) from the user. It terminates when the Enter key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             is pressed.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9900"/>
                </a:solidFill>
                <a:highlight>
                  <a:srgbClr val="FFFFFF"/>
                </a:highlight>
              </a:rPr>
              <a:t>puts( ) - 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It is used to print the string to the console.</a:t>
            </a:r>
          </a:p>
          <a:p>
            <a:pPr marL="0" lvl="0" indent="0">
              <a:spcBef>
                <a:spcPts val="0"/>
              </a:spcBef>
              <a:buNone/>
            </a:pPr>
            <a:endParaRPr sz="14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endParaRPr sz="10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endParaRPr sz="10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235400"/>
            <a:ext cx="8520600" cy="60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marR="50800" lvl="0" indent="-69850" rt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9900"/>
                </a:solidFill>
                <a:highlight>
                  <a:srgbClr val="FFFFFF"/>
                </a:highlight>
              </a:rPr>
              <a:t>getchar( ) &amp; putchar( ) functions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835700"/>
            <a:ext cx="8520600" cy="422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➢"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The </a:t>
            </a:r>
            <a:r>
              <a:rPr lang="en" sz="1400" b="1">
                <a:solidFill>
                  <a:srgbClr val="980000"/>
                </a:solidFill>
                <a:highlight>
                  <a:srgbClr val="FFFFFF"/>
                </a:highlight>
              </a:rPr>
              <a:t>getchar( )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function reads a character from the terminal and returns it as an integer. This function reads only single character at a time. You can use this method in the loop in case you want to read more than one characters.</a:t>
            </a:r>
          </a:p>
          <a:p>
            <a:pPr marL="457200" lvl="0" indent="-317500" rtl="0">
              <a:spcBef>
                <a:spcPts val="0"/>
              </a:spcBef>
              <a:buClr>
                <a:srgbClr val="0000FF"/>
              </a:buClr>
              <a:buSzPts val="1400"/>
              <a:buChar char="➢"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The </a:t>
            </a:r>
            <a:r>
              <a:rPr lang="en" sz="1400" b="1">
                <a:solidFill>
                  <a:srgbClr val="980000"/>
                </a:solidFill>
                <a:highlight>
                  <a:srgbClr val="FFFFFF"/>
                </a:highlight>
              </a:rPr>
              <a:t>putchar( ) 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function prints the character passed to it on the screen and returns the same character. This function puts only single character at a time. In case you want to display more than one characters, use putchar( ) method in the loop.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400" b="1" u="sng">
                <a:solidFill>
                  <a:srgbClr val="0000FF"/>
                </a:solidFill>
                <a:highlight>
                  <a:srgbClr val="FFFFFF"/>
                </a:highlight>
              </a:rPr>
              <a:t>Example :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#include&lt;stdio.h&gt;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int  main( 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{   int  c;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   printf( “Enter a character” );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   c = getchar( );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   putchar( c );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   return 0;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}</a:t>
            </a:r>
          </a:p>
          <a:p>
            <a:pPr marL="0" lvl="0" indent="0">
              <a:spcBef>
                <a:spcPts val="0"/>
              </a:spcBef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117700"/>
            <a:ext cx="8520600" cy="63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marR="50800" lvl="0" indent="-69850" rt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9900"/>
                </a:solidFill>
                <a:highlight>
                  <a:srgbClr val="FFFFFF"/>
                </a:highlight>
              </a:rPr>
              <a:t>gets() &amp; puts() functions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753400"/>
            <a:ext cx="8520600" cy="429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➢"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The </a:t>
            </a:r>
            <a:r>
              <a:rPr lang="en" sz="1400" b="1">
                <a:solidFill>
                  <a:srgbClr val="980000"/>
                </a:solidFill>
                <a:highlight>
                  <a:srgbClr val="F9F2F4"/>
                </a:highlight>
              </a:rPr>
              <a:t>gets( )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function reads a line from stdin into the buffer pointed to by s until either a terminating newline or EOF (end of file) occurs. </a:t>
            </a:r>
          </a:p>
          <a:p>
            <a:pPr marL="457200" lvl="0" indent="-317500" rtl="0">
              <a:spcBef>
                <a:spcPts val="0"/>
              </a:spcBef>
              <a:buClr>
                <a:srgbClr val="0000FF"/>
              </a:buClr>
              <a:buSzPts val="1400"/>
              <a:buChar char="➢"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The </a:t>
            </a:r>
            <a:r>
              <a:rPr lang="en" sz="1400" b="1">
                <a:solidFill>
                  <a:srgbClr val="980000"/>
                </a:solidFill>
                <a:highlight>
                  <a:srgbClr val="F9F2F4"/>
                </a:highlight>
              </a:rPr>
              <a:t>puts( )</a:t>
            </a:r>
            <a:r>
              <a:rPr lang="en" sz="1400" b="1">
                <a:solidFill>
                  <a:srgbClr val="980000"/>
                </a:solidFill>
                <a:highlight>
                  <a:srgbClr val="FFFFFF"/>
                </a:highlight>
              </a:rPr>
              <a:t> 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function writes the string s and a trailing newline to stdout.</a:t>
            </a:r>
          </a:p>
          <a:p>
            <a:pPr marL="0" lvl="0" indent="0">
              <a:spcBef>
                <a:spcPts val="0"/>
              </a:spcBef>
              <a:buNone/>
            </a:pPr>
            <a:endParaRPr sz="1400" b="1" u="sng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" sz="1400" b="1" u="sng">
                <a:solidFill>
                  <a:srgbClr val="0000FF"/>
                </a:solidFill>
                <a:highlight>
                  <a:srgbClr val="FFFFFF"/>
                </a:highlight>
              </a:rPr>
              <a:t>Example :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#include&lt;stdio.h&gt;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int  main( 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{   char   str[100];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  printf( “Enter a string” );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  gets( str );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  puts ( str );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  return 0;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}</a:t>
            </a:r>
          </a:p>
          <a:p>
            <a:pPr marL="0" lvl="0" indent="0">
              <a:spcBef>
                <a:spcPts val="0"/>
              </a:spcBef>
              <a:buNone/>
            </a:pPr>
            <a:endParaRPr sz="14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marR="88900" lvl="0" indent="-6985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1E2A37"/>
                </a:highlight>
              </a:rPr>
              <a:t/>
            </a:r>
            <a:br>
              <a:rPr lang="en" sz="1400" b="1">
                <a:solidFill>
                  <a:srgbClr val="0000FF"/>
                </a:solidFill>
                <a:highlight>
                  <a:srgbClr val="1E2A37"/>
                </a:highlight>
              </a:rPr>
            </a:br>
            <a:endParaRPr lang="en" sz="1400" b="1">
              <a:solidFill>
                <a:srgbClr val="0000FF"/>
              </a:solidFill>
              <a:highlight>
                <a:srgbClr val="1E2A37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endParaRPr sz="1400" b="1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marR="50800" lvl="0" indent="-69850" rt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BF360C"/>
                </a:solidFill>
                <a:highlight>
                  <a:srgbClr val="FFFFFF"/>
                </a:highlight>
              </a:rPr>
              <a:t>Difference between scanf( ) and gets( )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700" y="1294700"/>
            <a:ext cx="8520600" cy="327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800"/>
              </a:spcAft>
              <a:buClr>
                <a:srgbClr val="0000FF"/>
              </a:buClr>
              <a:buSzPts val="1800"/>
              <a:buChar char="★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The main difference between these two functions is that </a:t>
            </a:r>
            <a:r>
              <a:rPr lang="en" b="1">
                <a:solidFill>
                  <a:srgbClr val="FF9900"/>
                </a:solidFill>
                <a:highlight>
                  <a:srgbClr val="FFFFFF"/>
                </a:highlight>
              </a:rPr>
              <a:t>scanf( )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stops reading characters when it encounters a space, but </a:t>
            </a:r>
            <a:r>
              <a:rPr lang="en" b="1">
                <a:solidFill>
                  <a:srgbClr val="FF9900"/>
                </a:solidFill>
                <a:highlight>
                  <a:srgbClr val="FFFFFF"/>
                </a:highlight>
              </a:rPr>
              <a:t>gets( ) 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reads space as character too.</a:t>
            </a:r>
          </a:p>
          <a:p>
            <a:pPr marL="0" lv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b="1" u="sng">
                <a:solidFill>
                  <a:srgbClr val="0000FF"/>
                </a:solidFill>
                <a:highlight>
                  <a:srgbClr val="FFFFFF"/>
                </a:highlight>
              </a:rPr>
              <a:t>Example :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If you enter name as Study Tonight using scanf( ) it will only read and store Study and will leave the part after space. </a:t>
            </a:r>
          </a:p>
          <a:p>
            <a:pPr marL="457200" lvl="0" indent="-342900" rtl="0">
              <a:spcBef>
                <a:spcPts val="0"/>
              </a:spcBef>
              <a:spcAft>
                <a:spcPts val="80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But gets( ) function will read it completely.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of Today's Session</a:t>
            </a:r>
          </a:p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77175"/>
            <a:ext cx="8520600" cy="296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Times New Roman"/>
              <a:buChar char="❖"/>
            </a:pPr>
            <a:r>
              <a:rPr lang="en" sz="2400" b="1" i="1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able to create and use constants.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Times New Roman"/>
              <a:buChar char="❖"/>
            </a:pPr>
            <a:r>
              <a:rPr lang="en" sz="2400" b="1" i="1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understand input and output concepts.</a:t>
            </a:r>
          </a:p>
          <a:p>
            <a:pPr marL="457200" lvl="0" indent="-381000" rtl="0">
              <a:spcBef>
                <a:spcPts val="0"/>
              </a:spcBef>
              <a:buClr>
                <a:srgbClr val="3C78D8"/>
              </a:buClr>
              <a:buSzPts val="2400"/>
              <a:buFont typeface="Times New Roman"/>
              <a:buChar char="❖"/>
            </a:pPr>
            <a:r>
              <a:rPr lang="en" sz="2400" b="1" i="1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able to use simple input and output statements.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353100"/>
            <a:ext cx="8520600" cy="66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buClr>
                <a:srgbClr val="FF9900"/>
              </a:buClr>
              <a:buSzPts val="3600"/>
              <a:buChar char="➢"/>
            </a:pPr>
            <a:r>
              <a:rPr lang="en" sz="3600" b="1" i="1">
                <a:solidFill>
                  <a:srgbClr val="FF9900"/>
                </a:solidFill>
              </a:rPr>
              <a:t>CONSTANTS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377100"/>
            <a:ext cx="8520600" cy="319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000"/>
              <a:buChar char="❖"/>
            </a:pPr>
            <a:r>
              <a:rPr lang="en" sz="3000" b="1">
                <a:solidFill>
                  <a:srgbClr val="1155CC"/>
                </a:solidFill>
              </a:rPr>
              <a:t>CONSTANT REPRESENTATION</a:t>
            </a:r>
          </a:p>
          <a:p>
            <a:pPr marL="457200" lvl="0" indent="-419100" rtl="0">
              <a:spcBef>
                <a:spcPts val="0"/>
              </a:spcBef>
              <a:buClr>
                <a:srgbClr val="1155CC"/>
              </a:buClr>
              <a:buSzPts val="3000"/>
              <a:buChar char="❖"/>
            </a:pPr>
            <a:r>
              <a:rPr lang="en" sz="3000" b="1">
                <a:solidFill>
                  <a:srgbClr val="1155CC"/>
                </a:solidFill>
              </a:rPr>
              <a:t>CODING CONSTANTS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101975"/>
            <a:ext cx="8520600" cy="56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FF9900"/>
              </a:buClr>
              <a:buSzPts val="3600"/>
              <a:buChar char="➢"/>
            </a:pPr>
            <a:r>
              <a:rPr lang="en" sz="3600" b="1" i="1">
                <a:solidFill>
                  <a:srgbClr val="FF9900"/>
                </a:solidFill>
              </a:rPr>
              <a:t>CONSTANTS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781725"/>
            <a:ext cx="8520600" cy="427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➔"/>
            </a:pPr>
            <a:r>
              <a:rPr lang="en">
                <a:solidFill>
                  <a:srgbClr val="1155CC"/>
                </a:solidFill>
              </a:rPr>
              <a:t>C Constants is a most basic and important part of C programming language. Constants in C are the fixed values that are used in a program, and its value remains the same during the entire execution of the program.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➔"/>
            </a:pPr>
            <a:r>
              <a:rPr lang="en">
                <a:solidFill>
                  <a:srgbClr val="1155CC"/>
                </a:solidFill>
              </a:rPr>
              <a:t>Constants are also called literals.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➔"/>
            </a:pPr>
            <a:r>
              <a:rPr lang="en">
                <a:solidFill>
                  <a:srgbClr val="1155CC"/>
                </a:solidFill>
              </a:rPr>
              <a:t>Constants can be any of the data type.</a:t>
            </a:r>
          </a:p>
          <a:p>
            <a:pPr marL="457200" lvl="0" indent="-342900">
              <a:spcBef>
                <a:spcPts val="0"/>
              </a:spcBef>
              <a:buClr>
                <a:srgbClr val="1155CC"/>
              </a:buClr>
              <a:buSzPts val="1800"/>
              <a:buChar char="➔"/>
            </a:pPr>
            <a:r>
              <a:rPr lang="en">
                <a:solidFill>
                  <a:srgbClr val="1155CC"/>
                </a:solidFill>
              </a:rPr>
              <a:t>It is considered best practice to define constants using only upper-case names.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ED143D"/>
                </a:solidFill>
              </a:rPr>
              <a:t>Syntax:</a:t>
            </a:r>
          </a:p>
          <a:p>
            <a:pPr marL="88900" marR="88900" lvl="0" indent="-69850" rtl="0">
              <a:lnSpc>
                <a:spcPct val="17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             const type constant_name;</a:t>
            </a: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1155CC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Here, const keyword defines a constant in C.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1">
                <a:solidFill>
                  <a:srgbClr val="FF9900"/>
                </a:solidFill>
              </a:rPr>
              <a:t>Example program on Constants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#include&lt;stdio.h&gt;</a:t>
            </a:r>
            <a:br>
              <a:rPr lang="en" sz="1600" b="1">
                <a:solidFill>
                  <a:srgbClr val="0000FF"/>
                </a:solidFill>
              </a:rPr>
            </a:br>
            <a:r>
              <a:rPr lang="en" sz="1600" b="1">
                <a:solidFill>
                  <a:srgbClr val="0000FF"/>
                </a:solidFill>
              </a:rPr>
              <a:t>main()</a:t>
            </a:r>
            <a:br>
              <a:rPr lang="en" sz="1600" b="1">
                <a:solidFill>
                  <a:srgbClr val="0000FF"/>
                </a:solidFill>
              </a:rPr>
            </a:br>
            <a:r>
              <a:rPr lang="en" sz="1600" b="1">
                <a:solidFill>
                  <a:srgbClr val="0000FF"/>
                </a:solidFill>
              </a:rPr>
              <a:t>{</a:t>
            </a:r>
            <a:br>
              <a:rPr lang="en" sz="1600" b="1">
                <a:solidFill>
                  <a:srgbClr val="0000FF"/>
                </a:solidFill>
              </a:rPr>
            </a:br>
            <a:r>
              <a:rPr lang="en" sz="1600" b="1">
                <a:solidFill>
                  <a:srgbClr val="0000FF"/>
                </a:solidFill>
              </a:rPr>
              <a:t>  const int SIDE = 10;</a:t>
            </a:r>
            <a:br>
              <a:rPr lang="en" sz="1600" b="1">
                <a:solidFill>
                  <a:srgbClr val="0000FF"/>
                </a:solidFill>
              </a:rPr>
            </a:br>
            <a:r>
              <a:rPr lang="en" sz="1600" b="1">
                <a:solidFill>
                  <a:srgbClr val="0000FF"/>
                </a:solidFill>
              </a:rPr>
              <a:t>  int area;</a:t>
            </a:r>
            <a:br>
              <a:rPr lang="en" sz="1600" b="1">
                <a:solidFill>
                  <a:srgbClr val="0000FF"/>
                </a:solidFill>
              </a:rPr>
            </a:br>
            <a:r>
              <a:rPr lang="en" sz="1600" b="1">
                <a:solidFill>
                  <a:srgbClr val="0000FF"/>
                </a:solidFill>
              </a:rPr>
              <a:t>  area = SIDE*SIDE;</a:t>
            </a:r>
            <a:br>
              <a:rPr lang="en" sz="1600" b="1">
                <a:solidFill>
                  <a:srgbClr val="0000FF"/>
                </a:solidFill>
              </a:rPr>
            </a:br>
            <a:r>
              <a:rPr lang="en" sz="1600" b="1">
                <a:solidFill>
                  <a:srgbClr val="0000FF"/>
                </a:solidFill>
              </a:rPr>
              <a:t>  printf("The area of the square with   side: %d is: %d sq. units",  SIDE, area);</a:t>
            </a:r>
            <a:br>
              <a:rPr lang="en" sz="1600" b="1">
                <a:solidFill>
                  <a:srgbClr val="0000FF"/>
                </a:solidFill>
              </a:rPr>
            </a:br>
            <a:r>
              <a:rPr lang="en" sz="1600" b="1">
                <a:solidFill>
                  <a:srgbClr val="0000FF"/>
                </a:solidFill>
              </a:rPr>
              <a:t>}</a:t>
            </a:r>
          </a:p>
          <a:p>
            <a:pPr marL="0" lvl="0" indent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B5394"/>
                </a:solidFill>
              </a:rPr>
              <a:t>Output: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B5394"/>
                </a:solidFill>
              </a:rPr>
              <a:t>The area of the square with side: 10 is:  100 sq. units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980000"/>
                </a:solidFill>
              </a:rPr>
              <a:t>NOTE :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AutoNum type="arabicPeriod"/>
            </a:pPr>
            <a:r>
              <a:rPr lang="en" b="1">
                <a:solidFill>
                  <a:srgbClr val="0B5394"/>
                </a:solidFill>
              </a:rPr>
              <a:t>It is possible to put const either before or after the type.</a:t>
            </a:r>
          </a:p>
          <a:p>
            <a:pPr marL="457200" lvl="0" indent="-317500" rtl="0">
              <a:spcBef>
                <a:spcPts val="0"/>
              </a:spcBef>
              <a:buClr>
                <a:srgbClr val="0B5394"/>
              </a:buClr>
              <a:buSzPts val="1400"/>
              <a:buAutoNum type="arabicPeriod"/>
            </a:pPr>
            <a:r>
              <a:rPr lang="en" b="1">
                <a:solidFill>
                  <a:srgbClr val="0B5394"/>
                </a:solidFill>
              </a:rPr>
              <a:t>int const SIDE = 10;                ( or )  const int SIDE = 10;</a:t>
            </a:r>
          </a:p>
          <a:p>
            <a:pPr marL="0" lvl="0" indent="0">
              <a:spcBef>
                <a:spcPts val="0"/>
              </a:spcBef>
              <a:buNone/>
            </a:pPr>
            <a:endParaRPr b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86426" cy="43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141250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9900"/>
                </a:solidFill>
              </a:rPr>
              <a:t>Constant Types in C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764950"/>
            <a:ext cx="8520600" cy="4166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Constants is categorized into two basic types and each of these types has own subtypes/categories. 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These are:</a:t>
            </a:r>
          </a:p>
          <a:p>
            <a:pPr marL="5588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★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Numeric Constants - It consists of sequence of digits.</a:t>
            </a:r>
          </a:p>
          <a:p>
            <a:pPr marL="11176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Arial"/>
              <a:buChar char="○"/>
            </a:pPr>
            <a:r>
              <a:rPr lang="en" sz="1800" b="1">
                <a:solidFill>
                  <a:srgbClr val="FF00FF"/>
                </a:solidFill>
                <a:highlight>
                  <a:srgbClr val="FFFFFF"/>
                </a:highlight>
              </a:rPr>
              <a:t>Integer Constants</a:t>
            </a:r>
          </a:p>
          <a:p>
            <a:pPr marL="11176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Arial"/>
              <a:buChar char="○"/>
            </a:pPr>
            <a:r>
              <a:rPr lang="en" sz="1800" b="1">
                <a:solidFill>
                  <a:srgbClr val="FF00FF"/>
                </a:solidFill>
                <a:highlight>
                  <a:srgbClr val="FFFFFF"/>
                </a:highlight>
              </a:rPr>
              <a:t>Real Constants</a:t>
            </a:r>
          </a:p>
          <a:p>
            <a:pPr marL="5588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★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Character Constants - Character constants have specific set of integer values known as ASCII values (American Standard Code for Information Interchange).</a:t>
            </a:r>
          </a:p>
          <a:p>
            <a:pPr marL="11176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Arial"/>
              <a:buChar char="○"/>
            </a:pPr>
            <a:r>
              <a:rPr lang="en" sz="1800" b="1">
                <a:solidFill>
                  <a:srgbClr val="FF00FF"/>
                </a:solidFill>
                <a:highlight>
                  <a:srgbClr val="FFFFFF"/>
                </a:highlight>
              </a:rPr>
              <a:t>Single Character Constants</a:t>
            </a:r>
          </a:p>
          <a:p>
            <a:pPr marL="11176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Arial"/>
              <a:buChar char="○"/>
            </a:pPr>
            <a:r>
              <a:rPr lang="en" sz="1800" b="1">
                <a:solidFill>
                  <a:srgbClr val="FF00FF"/>
                </a:solidFill>
                <a:highlight>
                  <a:srgbClr val="FFFFFF"/>
                </a:highlight>
              </a:rPr>
              <a:t>String Constants</a:t>
            </a:r>
          </a:p>
          <a:p>
            <a:pPr marL="1117600" lvl="1" indent="-342900" rt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  <a:buClr>
                <a:srgbClr val="FF00FF"/>
              </a:buClr>
              <a:buSzPts val="1800"/>
              <a:buFont typeface="Arial"/>
              <a:buChar char="○"/>
            </a:pPr>
            <a:r>
              <a:rPr lang="en" sz="1800" b="1">
                <a:solidFill>
                  <a:srgbClr val="FF00FF"/>
                </a:solidFill>
                <a:highlight>
                  <a:srgbClr val="FFFFFF"/>
                </a:highlight>
              </a:rPr>
              <a:t>Backslash Character Constants</a:t>
            </a:r>
          </a:p>
          <a:p>
            <a:pPr marL="0" lvl="0" indent="0">
              <a:spcBef>
                <a:spcPts val="0"/>
              </a:spcBef>
              <a:buNone/>
            </a:pPr>
            <a:endParaRPr sz="11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176550"/>
            <a:ext cx="8520600" cy="61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00FF"/>
                </a:solidFill>
              </a:rPr>
              <a:t>Integer Constant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859200"/>
            <a:ext cx="8520600" cy="415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➔"/>
            </a:pPr>
            <a:r>
              <a:rPr lang="en" b="1">
                <a:solidFill>
                  <a:srgbClr val="0000FF"/>
                </a:solidFill>
              </a:rPr>
              <a:t>It’s refer to sequence of digits. Integers are of three types viz: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Roboto"/>
              <a:buChar char="●"/>
            </a:pPr>
            <a:r>
              <a:rPr lang="en" b="1">
                <a:solidFill>
                  <a:srgbClr val="980000"/>
                </a:solidFill>
              </a:rPr>
              <a:t>Decimal Integer - 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consists of a set of digits </a:t>
            </a:r>
            <a:r>
              <a:rPr lang="en" b="1">
                <a:solidFill>
                  <a:srgbClr val="FF9900"/>
                </a:solidFill>
                <a:highlight>
                  <a:srgbClr val="FFFFFF"/>
                </a:highlight>
              </a:rPr>
              <a:t>0 to 9 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preceded by an optional + or - sign. Spaces, commas and non digit characters are not permitted between digits. </a:t>
            </a:r>
            <a:r>
              <a:rPr lang="en" b="1">
                <a:solidFill>
                  <a:srgbClr val="9900FF"/>
                </a:solidFill>
                <a:highlight>
                  <a:srgbClr val="FFFFFF"/>
                </a:highlight>
              </a:rPr>
              <a:t>Example 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for valid decimal integer constants are  int y=123; //here 123 is a decimal integer constant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Roboto"/>
              <a:buChar char="●"/>
            </a:pPr>
            <a:r>
              <a:rPr lang="en" b="1">
                <a:solidFill>
                  <a:srgbClr val="980000"/>
                </a:solidFill>
              </a:rPr>
              <a:t>Octal Integer - </a:t>
            </a:r>
            <a:r>
              <a:rPr lang="en" b="1" i="1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constant consists of any combination of digits from </a:t>
            </a:r>
            <a:r>
              <a:rPr lang="en" b="1">
                <a:solidFill>
                  <a:srgbClr val="FF9900"/>
                </a:solidFill>
                <a:highlight>
                  <a:srgbClr val="FFFFFF"/>
                </a:highlight>
              </a:rPr>
              <a:t>0 through 7 with a O 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at the beginning. Some </a:t>
            </a:r>
            <a:r>
              <a:rPr lang="en" b="1">
                <a:solidFill>
                  <a:srgbClr val="9900FF"/>
                </a:solidFill>
                <a:highlight>
                  <a:srgbClr val="FFFFFF"/>
                </a:highlight>
              </a:rPr>
              <a:t>examples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of octal integers are int X=O123; // here 0123 is a octal integer constant .</a:t>
            </a:r>
          </a:p>
          <a:p>
            <a:pPr marL="457200" lvl="0" indent="-342900" rtl="0">
              <a:spcBef>
                <a:spcPts val="0"/>
              </a:spcBef>
              <a:buClr>
                <a:srgbClr val="0000FF"/>
              </a:buClr>
              <a:buSzPts val="1800"/>
              <a:buFont typeface="Roboto"/>
              <a:buChar char="●"/>
            </a:pPr>
            <a:r>
              <a:rPr lang="en" b="1">
                <a:solidFill>
                  <a:srgbClr val="980000"/>
                </a:solidFill>
              </a:rPr>
              <a:t>Hexadecimal Integer - 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constant is preceded by </a:t>
            </a:r>
            <a:r>
              <a:rPr lang="en" b="1">
                <a:solidFill>
                  <a:srgbClr val="FF9900"/>
                </a:solidFill>
                <a:highlight>
                  <a:srgbClr val="FFFFFF"/>
                </a:highlight>
              </a:rPr>
              <a:t>OX or Ox,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they may contain alphabets from </a:t>
            </a:r>
            <a:r>
              <a:rPr lang="en" b="1">
                <a:solidFill>
                  <a:srgbClr val="FF9900"/>
                </a:solidFill>
                <a:highlight>
                  <a:srgbClr val="FFFFFF"/>
                </a:highlight>
              </a:rPr>
              <a:t>A to F or a to f.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The alphabets A to F refers to 10 to 15 in decimal digits. </a:t>
            </a:r>
            <a:r>
              <a:rPr lang="en" b="1">
                <a:solidFill>
                  <a:srgbClr val="9900FF"/>
                </a:solidFill>
                <a:highlight>
                  <a:srgbClr val="FFFFFF"/>
                </a:highlight>
              </a:rPr>
              <a:t>Example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of valid hexadecimal integers are int x=Ox12 // here Ox12 is a Hexadecimal integer constant</a:t>
            </a:r>
          </a:p>
          <a:p>
            <a:pPr marL="0" lvl="0" indent="0" rtl="0">
              <a:spcBef>
                <a:spcPts val="0"/>
              </a:spcBef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1964</Words>
  <PresentationFormat>On-screen Show (16:9)</PresentationFormat>
  <Paragraphs>172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Times New Roman</vt:lpstr>
      <vt:lpstr>Verdana</vt:lpstr>
      <vt:lpstr>Roboto</vt:lpstr>
      <vt:lpstr>Georgia</vt:lpstr>
      <vt:lpstr>Simple Light</vt:lpstr>
      <vt:lpstr>COMPUTER PROGRAMMING IN C </vt:lpstr>
      <vt:lpstr>INTRODUCTION TO C LANGUAGE</vt:lpstr>
      <vt:lpstr>Objectives of Today's Session </vt:lpstr>
      <vt:lpstr>CONSTANTS</vt:lpstr>
      <vt:lpstr>CONSTANTS </vt:lpstr>
      <vt:lpstr>Example program on Constants </vt:lpstr>
      <vt:lpstr>Slide 7</vt:lpstr>
      <vt:lpstr>Constant Types in C </vt:lpstr>
      <vt:lpstr>Integer Constant </vt:lpstr>
      <vt:lpstr>Real constant </vt:lpstr>
      <vt:lpstr>Single Character Constants </vt:lpstr>
      <vt:lpstr>String Constants </vt:lpstr>
      <vt:lpstr>Backslash character constant </vt:lpstr>
      <vt:lpstr>Slide 14</vt:lpstr>
      <vt:lpstr>INPUT/OUTPUT </vt:lpstr>
      <vt:lpstr>TYPES OF INPUT/OUTPUT FUNCTIONS </vt:lpstr>
      <vt:lpstr>CONSOLE I/O FUNCTIONS </vt:lpstr>
      <vt:lpstr>Slide 18</vt:lpstr>
      <vt:lpstr>FORMATTED CONSOLE INPUT FUNCTION: SCANF() </vt:lpstr>
      <vt:lpstr>FORMATTED CONSOLE OUTPUT FUNCTION: PRINTF() </vt:lpstr>
      <vt:lpstr>Example of scanf() and printf() functions  </vt:lpstr>
      <vt:lpstr>UNFORMATTED CONSOLE I/O FUNCTIONS </vt:lpstr>
      <vt:lpstr>getchar( ) &amp; putchar( ) functions </vt:lpstr>
      <vt:lpstr>gets() &amp; puts() functions </vt:lpstr>
      <vt:lpstr>Difference between scanf( ) and gets( 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IN C </dc:title>
  <cp:lastModifiedBy>fs1kmit</cp:lastModifiedBy>
  <cp:revision>2</cp:revision>
  <dcterms:modified xsi:type="dcterms:W3CDTF">2018-01-08T07:04:03Z</dcterms:modified>
</cp:coreProperties>
</file>