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5143500" type="screen16x9"/>
  <p:notesSz cx="6858000" cy="9144000"/>
  <p:embeddedFontLst>
    <p:embeddedFont>
      <p:font typeface="Verdana" pitchFamily="34" charset="0"/>
      <p:regular r:id="rId47"/>
      <p:bold r:id="rId48"/>
      <p:italic r:id="rId49"/>
      <p:boldItalic r:id="rId50"/>
    </p:embeddedFont>
    <p:embeddedFont>
      <p:font typeface="Merriweather" charset="0"/>
      <p:regular r:id="rId51"/>
      <p:bold r:id="rId52"/>
      <p:italic r:id="rId53"/>
      <p:boldItalic r:id="rId54"/>
    </p:embeddedFont>
    <p:embeddedFont>
      <p:font typeface="Montserrat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FD3CD3E-7659-45FF-A246-CE03C2589CC1}">
  <a:tblStyle styleId="{4FD3CD3E-7659-45FF-A246-CE03C2589C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534225"/>
            <a:ext cx="8520600" cy="82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F00FF"/>
                </a:solidFill>
              </a:rPr>
              <a:t>COMPUTER PROGRAMMING IN C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354200"/>
            <a:ext cx="8520600" cy="32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 sz="3600" b="1">
              <a:solidFill>
                <a:srgbClr val="FF9900"/>
              </a:solidFill>
            </a:endParaRPr>
          </a:p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F9900"/>
                </a:solidFill>
              </a:rPr>
              <a:t>UNIT - 1</a:t>
            </a:r>
          </a:p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F9900"/>
                </a:solidFill>
              </a:rPr>
              <a:t>SESSION - 7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682650"/>
            <a:ext cx="8520600" cy="388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 u="sng">
                <a:solidFill>
                  <a:srgbClr val="FF9900"/>
                </a:solidFill>
              </a:rPr>
              <a:t>Example on Logical Operators: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952500" y="1809750"/>
          <a:ext cx="7239000" cy="1798200"/>
        </p:xfrm>
        <a:graphic>
          <a:graphicData uri="http://schemas.openxmlformats.org/drawingml/2006/table">
            <a:tbl>
              <a:tblPr>
                <a:noFill/>
                <a:tableStyleId>{4FD3CD3E-7659-45FF-A246-CE03C2589CC1}</a:tableStyleId>
              </a:tblPr>
              <a:tblGrid>
                <a:gridCol w="977000"/>
                <a:gridCol w="1212400"/>
                <a:gridCol w="1565500"/>
                <a:gridCol w="2036300"/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Operator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Description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algn="just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Example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a =10, b=20 and  c=30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algn="just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Output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&amp;&amp;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Logical ANd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(a&gt;b) &amp;&amp; (a&lt;c)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(10&gt;20) &amp;&amp; (10&lt;30)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||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Logical 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(a&gt;b) || (a&lt;c)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(10&gt;20) || (10&lt;30)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!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Logical NOT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! (a&gt;b)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! (10&gt;20)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164775"/>
            <a:ext cx="8520600" cy="4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1">
                <a:solidFill>
                  <a:srgbClr val="FF9900"/>
                </a:solidFill>
                <a:highlight>
                  <a:srgbClr val="FBFBFB"/>
                </a:highlight>
              </a:rPr>
              <a:t>EXAMPLE PROGRAM FOR LOGICAL OPERATORS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682650"/>
            <a:ext cx="4914300" cy="4201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</a:rPr>
              <a:t>#include&lt;stdio.h&gt;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int main()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{	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int a,b;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printf(“Enter the values of a&amp;b=”);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scanf(“%d%d”,&amp;a,&amp;b);				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printf (“\n(a&gt;b) &amp;&amp; (a&lt;c)=%d”, (a&gt;b) &amp;&amp; (a&lt;b));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printf (“\n(a&gt;b) || (a&lt;b)%d”, (a&gt;b) || (a&lt;b));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printf (“\n!(a&gt;b)=%d”, !(a&gt;b));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</a:rPr>
              <a:t>return 0;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5637850" y="1152475"/>
            <a:ext cx="3194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Input: 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enter the values of a&amp;b= 10    20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</a:rPr>
              <a:t>Output: 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(a&gt;b) &amp;&amp; (a&lt;b) =0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(a&gt;b) || (a&lt;b) =1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!(a&gt;b)=1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153000"/>
            <a:ext cx="8520600" cy="54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00FF"/>
                </a:solidFill>
                <a:highlight>
                  <a:srgbClr val="FBFBFB"/>
                </a:highlight>
              </a:rPr>
              <a:t>4. ASSIGNMENT OPERATORS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776825"/>
            <a:ext cx="8520600" cy="423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7239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In C programs, values for the variables are assigned using assignment operators.</a:t>
            </a:r>
          </a:p>
          <a:p>
            <a:pPr marL="7239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For example, if the value “10” is to be assigned for the variable “sum”, it can be assigned as “sum = 10;”</a:t>
            </a:r>
          </a:p>
          <a:p>
            <a:pPr marL="7239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There are 2 categories of assignment operators in C language. They are,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1. </a:t>
            </a:r>
            <a:r>
              <a:rPr lang="en" sz="1400" b="1">
                <a:solidFill>
                  <a:srgbClr val="980000"/>
                </a:solidFill>
                <a:highlight>
                  <a:srgbClr val="FBFBFB"/>
                </a:highlight>
              </a:rPr>
              <a:t>Simple assignment operator </a:t>
            </a: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( Example: = )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2. </a:t>
            </a:r>
            <a:r>
              <a:rPr lang="en" sz="1400" b="1">
                <a:solidFill>
                  <a:srgbClr val="980000"/>
                </a:solidFill>
                <a:highlight>
                  <a:srgbClr val="FBFBFB"/>
                </a:highlight>
              </a:rPr>
              <a:t>Compound assignment operators</a:t>
            </a: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 ( Example: +=, -=, *=, /=, %=, &amp;=, ^= )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FF"/>
              </a:solidFill>
              <a:highlight>
                <a:srgbClr val="FBFBF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         </a:t>
            </a:r>
            <a:r>
              <a:rPr lang="en" sz="1400" b="1" u="sng">
                <a:solidFill>
                  <a:srgbClr val="FF0000"/>
                </a:solidFill>
                <a:highlight>
                  <a:srgbClr val="FBFBFB"/>
                </a:highlight>
              </a:rPr>
              <a:t> </a:t>
            </a:r>
            <a:r>
              <a:rPr lang="en" sz="1600" b="1" u="sng">
                <a:solidFill>
                  <a:srgbClr val="FF0000"/>
                </a:solidFill>
                <a:highlight>
                  <a:srgbClr val="FBFBFB"/>
                </a:highlight>
              </a:rPr>
              <a:t>Operators</a:t>
            </a:r>
            <a:r>
              <a:rPr lang="en" sz="1600" b="1">
                <a:solidFill>
                  <a:srgbClr val="FF0000"/>
                </a:solidFill>
                <a:highlight>
                  <a:srgbClr val="FBFBFB"/>
                </a:highlight>
              </a:rPr>
              <a:t>                                                               </a:t>
            </a:r>
            <a:r>
              <a:rPr lang="en" sz="1600" b="1" u="sng">
                <a:solidFill>
                  <a:srgbClr val="FF0000"/>
                </a:solidFill>
                <a:highlight>
                  <a:srgbClr val="FBFBFB"/>
                </a:highlight>
              </a:rPr>
              <a:t>Example/Description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FF"/>
              </a:solidFill>
              <a:highlight>
                <a:srgbClr val="FBFBF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=                                                              sum = 10;      10 is assigned to variable sum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                +=                                                             sum += 10;    This is same as sum = sum + 10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-=                                                             sum -= 10;    This is same as sum = sum –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                *=                                                             sum *= 10;     This is same as sum = sum *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                /=                                                              sum /= 10;   This is same as sum = sum /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              %=                                                              sum %= 10;   This is same as sum = sum %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               &amp;=                                                             sum&amp;=10;   This is same as sum = sum &amp;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               ^=                                                              sum ^= 10;   This is same as sum = sum ^ 10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FF"/>
              </a:solidFill>
              <a:highlight>
                <a:srgbClr val="FBFBFB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 sz="14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1">
                <a:solidFill>
                  <a:srgbClr val="FF9900"/>
                </a:solidFill>
                <a:highlight>
                  <a:srgbClr val="FBFBFB"/>
                </a:highlight>
              </a:rPr>
              <a:t>EXAMPLE PROGRAM FOR C ASSIGNMENT OPERATORS: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# include &lt;stdio.h&gt;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int main()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{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int Total=0,i;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for(i=0;i&lt;10;i++)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{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   Total+=i; </a:t>
            </a: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// This is same as Total = Total+i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}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printf("Total = %d", Total);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sz="16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u="sng">
                <a:solidFill>
                  <a:srgbClr val="0000FF"/>
                </a:solidFill>
                <a:highlight>
                  <a:srgbClr val="FFFFFF"/>
                </a:highlight>
              </a:rPr>
              <a:t>OUTPUT: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Total = 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117700"/>
            <a:ext cx="8520600" cy="58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00FF"/>
                </a:solidFill>
                <a:highlight>
                  <a:srgbClr val="FBFBFB"/>
                </a:highlight>
              </a:rPr>
              <a:t>5. Increment/decrement Operators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776825"/>
            <a:ext cx="8520600" cy="424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80000"/>
                </a:solidFill>
              </a:rPr>
              <a:t>a) </a:t>
            </a:r>
            <a:r>
              <a:rPr lang="en" sz="1600" b="1" u="sng">
                <a:solidFill>
                  <a:srgbClr val="980000"/>
                </a:solidFill>
              </a:rPr>
              <a:t>Increment operator (++):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 b="1">
                <a:solidFill>
                  <a:srgbClr val="0000FF"/>
                </a:solidFill>
              </a:rPr>
              <a:t>It is used to increment the value of a variable by 1.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 b="1">
                <a:solidFill>
                  <a:srgbClr val="0000FF"/>
                </a:solidFill>
              </a:rPr>
              <a:t>2 types : i) pre increment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</a:rPr>
              <a:t>                       ii) post increment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 b="1">
                <a:solidFill>
                  <a:srgbClr val="0000FF"/>
                </a:solidFill>
              </a:rPr>
              <a:t>Increment operator is placed before the operand in </a:t>
            </a:r>
            <a:r>
              <a:rPr lang="en" sz="1600" b="1">
                <a:solidFill>
                  <a:srgbClr val="FF0000"/>
                </a:solidFill>
              </a:rPr>
              <a:t>pre increment</a:t>
            </a:r>
            <a:r>
              <a:rPr lang="en" sz="1600" b="1">
                <a:solidFill>
                  <a:srgbClr val="0000FF"/>
                </a:solidFill>
              </a:rPr>
              <a:t> and the value is first incremented and then operation is performed on it.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0000FF"/>
                </a:solidFill>
              </a:rPr>
              <a:t>eg:</a:t>
            </a:r>
            <a:r>
              <a:rPr lang="en" sz="1600" b="1">
                <a:solidFill>
                  <a:srgbClr val="0000FF"/>
                </a:solidFill>
              </a:rPr>
              <a:t> z = ++a;                   a= a+1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</a:rPr>
              <a:t>		                          z=a		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FF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 b="1">
                <a:solidFill>
                  <a:srgbClr val="0000FF"/>
                </a:solidFill>
              </a:rPr>
              <a:t>Increment operator is placed after the operand in </a:t>
            </a:r>
            <a:r>
              <a:rPr lang="en" sz="1600" b="1">
                <a:solidFill>
                  <a:srgbClr val="FF0000"/>
                </a:solidFill>
              </a:rPr>
              <a:t>post increment</a:t>
            </a:r>
            <a:r>
              <a:rPr lang="en" sz="1600" b="1">
                <a:solidFill>
                  <a:srgbClr val="0000FF"/>
                </a:solidFill>
              </a:rPr>
              <a:t> and the value is incremented after the operation is performed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0000FF"/>
                </a:solidFill>
              </a:rPr>
              <a:t>eg:</a:t>
            </a:r>
            <a:r>
              <a:rPr lang="en" sz="1600" b="1">
                <a:solidFill>
                  <a:srgbClr val="0000FF"/>
                </a:solidFill>
              </a:rPr>
              <a:t> z = a++; 	          z=a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</a:rPr>
              <a:t>                                  a= a+1</a:t>
            </a:r>
          </a:p>
          <a:p>
            <a:pPr marL="0" lvl="0" indent="0">
              <a:spcBef>
                <a:spcPts val="0"/>
              </a:spcBef>
              <a:buNone/>
            </a:pPr>
            <a:endParaRPr sz="1600">
              <a:solidFill>
                <a:srgbClr val="444444"/>
              </a:solidFill>
              <a:highlight>
                <a:srgbClr val="FBFBFB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47" name="Shape 147"/>
          <p:cNvCxnSpPr/>
          <p:nvPr/>
        </p:nvCxnSpPr>
        <p:spPr>
          <a:xfrm rot="10800000" flipH="1">
            <a:off x="1647800" y="2871975"/>
            <a:ext cx="788700" cy="16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" name="Shape 148"/>
          <p:cNvCxnSpPr/>
          <p:nvPr/>
        </p:nvCxnSpPr>
        <p:spPr>
          <a:xfrm>
            <a:off x="1647800" y="3036675"/>
            <a:ext cx="906300" cy="1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" name="Shape 149"/>
          <p:cNvCxnSpPr/>
          <p:nvPr/>
        </p:nvCxnSpPr>
        <p:spPr>
          <a:xfrm rot="10800000" flipH="1">
            <a:off x="1647800" y="4260625"/>
            <a:ext cx="635700" cy="1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0" name="Shape 150"/>
          <p:cNvCxnSpPr/>
          <p:nvPr/>
        </p:nvCxnSpPr>
        <p:spPr>
          <a:xfrm>
            <a:off x="1647950" y="4390225"/>
            <a:ext cx="635400" cy="14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211850"/>
            <a:ext cx="8520600" cy="52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1">
                <a:solidFill>
                  <a:srgbClr val="FF9900"/>
                </a:solidFill>
                <a:highlight>
                  <a:srgbClr val="FBFBFB"/>
                </a:highlight>
              </a:rPr>
              <a:t>EXAMPLE PROGRAM FOR INCREMENT OPERATORS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741650"/>
            <a:ext cx="4631700" cy="424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#include&lt;stdio.h&gt;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int  main()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{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	int a= 10;	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	printf (“\na= %d”,a);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        printf (“ \n(++a)=%d”,++ a);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        printf (“\na= %d”,a);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        printf (“\n(a++)= %d”,a++);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        printf (“\na= %d”,a);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        return 0;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6073325" y="1152475"/>
            <a:ext cx="27591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Output: 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a=10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++a=11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a=11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a++=11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a=12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105925"/>
            <a:ext cx="8520600" cy="52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00FF"/>
                </a:solidFill>
                <a:highlight>
                  <a:srgbClr val="FBFBFB"/>
                </a:highlight>
              </a:rPr>
              <a:t>5. Increment/decrement Operators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800350"/>
            <a:ext cx="8520600" cy="427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80000"/>
                </a:solidFill>
              </a:rPr>
              <a:t>b)</a:t>
            </a:r>
            <a:r>
              <a:rPr lang="en" sz="1600" b="1" u="sng">
                <a:solidFill>
                  <a:srgbClr val="980000"/>
                </a:solidFill>
              </a:rPr>
              <a:t> Decrement operator : (- -)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 b="1">
                <a:solidFill>
                  <a:srgbClr val="0000FF"/>
                </a:solidFill>
              </a:rPr>
              <a:t>It is used to decrement the 	values of a variable by 1.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 b="1">
                <a:solidFill>
                  <a:srgbClr val="0000FF"/>
                </a:solidFill>
              </a:rPr>
              <a:t>2 types : i) pre decrement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</a:rPr>
              <a:t>	               ii) post decrement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➔"/>
            </a:pPr>
            <a:r>
              <a:rPr lang="en" sz="1600" b="1">
                <a:solidFill>
                  <a:srgbClr val="0000FF"/>
                </a:solidFill>
              </a:rPr>
              <a:t>Decrement operator is placed before the operand in </a:t>
            </a:r>
            <a:r>
              <a:rPr lang="en" sz="1600" b="1">
                <a:solidFill>
                  <a:srgbClr val="FF0000"/>
                </a:solidFill>
              </a:rPr>
              <a:t>pre decrement</a:t>
            </a:r>
            <a:r>
              <a:rPr lang="en" sz="1600" b="1">
                <a:solidFill>
                  <a:srgbClr val="0000FF"/>
                </a:solidFill>
              </a:rPr>
              <a:t> and the value is first decremented and then operation is performed on it.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</a:rPr>
              <a:t>           </a:t>
            </a:r>
            <a:r>
              <a:rPr lang="en" sz="1600" b="1" u="sng">
                <a:solidFill>
                  <a:srgbClr val="0000FF"/>
                </a:solidFill>
              </a:rPr>
              <a:t> e g:</a:t>
            </a:r>
            <a:r>
              <a:rPr lang="en" sz="1600" b="1">
                <a:solidFill>
                  <a:srgbClr val="0000FF"/>
                </a:solidFill>
              </a:rPr>
              <a:t> z = - - a; 	        a= a-1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</a:rPr>
              <a:t>		                                 z=a		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FF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➔"/>
            </a:pPr>
            <a:r>
              <a:rPr lang="en" sz="1600" b="1">
                <a:solidFill>
                  <a:srgbClr val="0000FF"/>
                </a:solidFill>
              </a:rPr>
              <a:t>Decrement operator is placed after the operand in </a:t>
            </a:r>
            <a:r>
              <a:rPr lang="en" sz="1600" b="1">
                <a:solidFill>
                  <a:srgbClr val="FF0000"/>
                </a:solidFill>
              </a:rPr>
              <a:t>post decrement</a:t>
            </a:r>
            <a:r>
              <a:rPr lang="en" sz="1600" b="1">
                <a:solidFill>
                  <a:srgbClr val="0000FF"/>
                </a:solidFill>
              </a:rPr>
              <a:t> and the value is decremented after the operation is performed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</a:rPr>
              <a:t>            e g: z = a--; 	               z=a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</a:rPr>
              <a:t>                                                a= a-1</a:t>
            </a:r>
          </a:p>
          <a:p>
            <a:pPr marL="0" lvl="0" indent="0">
              <a:spcBef>
                <a:spcPts val="0"/>
              </a:spcBef>
              <a:buNone/>
            </a:pPr>
            <a:endParaRPr sz="1600" b="1">
              <a:solidFill>
                <a:srgbClr val="0000FF"/>
              </a:solidFill>
            </a:endParaRPr>
          </a:p>
        </p:txBody>
      </p:sp>
      <p:cxnSp>
        <p:nvCxnSpPr>
          <p:cNvPr id="164" name="Shape 164"/>
          <p:cNvCxnSpPr/>
          <p:nvPr/>
        </p:nvCxnSpPr>
        <p:spPr>
          <a:xfrm rot="10800000" flipH="1">
            <a:off x="2365775" y="2989625"/>
            <a:ext cx="694500" cy="1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5" name="Shape 165"/>
          <p:cNvCxnSpPr/>
          <p:nvPr/>
        </p:nvCxnSpPr>
        <p:spPr>
          <a:xfrm>
            <a:off x="2354000" y="3107275"/>
            <a:ext cx="682500" cy="1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6" name="Shape 166"/>
          <p:cNvCxnSpPr/>
          <p:nvPr/>
        </p:nvCxnSpPr>
        <p:spPr>
          <a:xfrm rot="10800000" flipH="1">
            <a:off x="2295150" y="4366700"/>
            <a:ext cx="706200" cy="1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7" name="Shape 167"/>
          <p:cNvCxnSpPr/>
          <p:nvPr/>
        </p:nvCxnSpPr>
        <p:spPr>
          <a:xfrm>
            <a:off x="2330475" y="4472600"/>
            <a:ext cx="647400" cy="14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129475"/>
            <a:ext cx="8520600" cy="58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1">
                <a:solidFill>
                  <a:srgbClr val="FF9900"/>
                </a:solidFill>
                <a:highlight>
                  <a:srgbClr val="FBFBFB"/>
                </a:highlight>
              </a:rPr>
              <a:t>EXAMPLE PROGRAM FOR DECREMENT OPERATORS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718075"/>
            <a:ext cx="4702200" cy="433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#include&lt;stdio.h&gt;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int  main()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{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	int a= 10;	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	printf (“\na= %d”,a);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             printf (“ \n--a=%d”,-- a);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             printf (“\na= %d”,a);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             printf (“\na--= %d”,a--);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             printf (“\na= %d”,a);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            return 0;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5555450" y="1152475"/>
            <a:ext cx="3276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Output: 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a=10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--a=9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a=9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a--=9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a=8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i="1">
                <a:solidFill>
                  <a:srgbClr val="FF9900"/>
                </a:solidFill>
                <a:highlight>
                  <a:srgbClr val="FBFBFB"/>
                </a:highlight>
              </a:rPr>
              <a:t>DIFFERENCE BETWEEN PRE/POST INCREMENT &amp; DECREMENT OPERATORS IN C: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highlight>
                  <a:srgbClr val="FBFBFB"/>
                </a:highlight>
                <a:latin typeface="Merriweather"/>
                <a:ea typeface="Merriweather"/>
                <a:cs typeface="Merriweather"/>
                <a:sym typeface="Merriweather"/>
              </a:rPr>
              <a:t>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80000"/>
                </a:solidFill>
                <a:highlight>
                  <a:srgbClr val="FBFBFB"/>
                </a:highlight>
              </a:rPr>
              <a:t>                      </a:t>
            </a:r>
            <a:r>
              <a:rPr lang="en" sz="1600" b="1" u="sng">
                <a:solidFill>
                  <a:srgbClr val="980000"/>
                </a:solidFill>
                <a:highlight>
                  <a:srgbClr val="FBFBFB"/>
                </a:highlight>
              </a:rPr>
              <a:t>Operator</a:t>
            </a:r>
            <a:r>
              <a:rPr lang="en" sz="1600" b="1">
                <a:solidFill>
                  <a:srgbClr val="980000"/>
                </a:solidFill>
                <a:highlight>
                  <a:srgbClr val="FBFBFB"/>
                </a:highlight>
              </a:rPr>
              <a:t>                                                       </a:t>
            </a:r>
            <a:r>
              <a:rPr lang="en" sz="1600" b="1" u="sng">
                <a:solidFill>
                  <a:srgbClr val="980000"/>
                </a:solidFill>
                <a:highlight>
                  <a:srgbClr val="FBFBFB"/>
                </a:highlight>
              </a:rPr>
              <a:t>Operator/Description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highlight>
                <a:srgbClr val="FBFBFB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highlight>
                <a:srgbClr val="FBFBFB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44444"/>
                </a:solidFill>
                <a:highlight>
                  <a:srgbClr val="FBFBFB"/>
                </a:highlight>
                <a:latin typeface="Merriweather"/>
                <a:ea typeface="Merriweather"/>
                <a:cs typeface="Merriweather"/>
                <a:sym typeface="Merriweather"/>
              </a:rPr>
              <a:t>         </a:t>
            </a:r>
            <a:r>
              <a:rPr lang="en" sz="1600" b="1">
                <a:solidFill>
                  <a:srgbClr val="0000FF"/>
                </a:solidFill>
                <a:highlight>
                  <a:srgbClr val="FBFBFB"/>
                </a:highlight>
              </a:rPr>
              <a:t> </a:t>
            </a:r>
            <a:r>
              <a:rPr lang="en" sz="1600" b="1">
                <a:solidFill>
                  <a:srgbClr val="FF00FF"/>
                </a:solidFill>
                <a:highlight>
                  <a:srgbClr val="FBFBFB"/>
                </a:highlight>
              </a:rPr>
              <a:t>Pre increment operator (++i) </a:t>
            </a:r>
            <a:r>
              <a:rPr lang="en" sz="16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value of i is incremented before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                                                           assigning it to the variable 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BFBFB"/>
                </a:highlight>
              </a:rPr>
              <a:t>  </a:t>
            </a:r>
            <a:r>
              <a:rPr lang="en" sz="1600" b="1">
                <a:solidFill>
                  <a:srgbClr val="FF00FF"/>
                </a:solidFill>
                <a:highlight>
                  <a:srgbClr val="FBFBFB"/>
                </a:highlight>
              </a:rPr>
              <a:t>   Post increment operator (i++) </a:t>
            </a:r>
            <a:r>
              <a:rPr lang="en" sz="16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value of i is incremented after assigning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                                                            it to the variable 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BFBFB"/>
                </a:highlight>
              </a:rPr>
              <a:t>     </a:t>
            </a:r>
            <a:r>
              <a:rPr lang="en" sz="1600" b="1">
                <a:solidFill>
                  <a:srgbClr val="FF00FF"/>
                </a:solidFill>
                <a:highlight>
                  <a:srgbClr val="FBFBFB"/>
                </a:highlight>
              </a:rPr>
              <a:t>Pre decrement operator (–i) </a:t>
            </a:r>
            <a:r>
              <a:rPr lang="en" sz="16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value of i is decremented before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                                                            assigning it to the variable 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BFBFB"/>
                </a:highlight>
              </a:rPr>
              <a:t>     </a:t>
            </a:r>
            <a:r>
              <a:rPr lang="en" sz="1600" b="1">
                <a:solidFill>
                  <a:srgbClr val="FF00FF"/>
                </a:solidFill>
                <a:highlight>
                  <a:srgbClr val="FBFBFB"/>
                </a:highlight>
              </a:rPr>
              <a:t>Post decrement operator (i–)</a:t>
            </a:r>
            <a:r>
              <a:rPr lang="en" sz="16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value of i is decremented after assigning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                                                            it to variable i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1" name="Shape 181"/>
          <p:cNvCxnSpPr/>
          <p:nvPr/>
        </p:nvCxnSpPr>
        <p:spPr>
          <a:xfrm>
            <a:off x="3519225" y="2177450"/>
            <a:ext cx="124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2" name="Shape 182"/>
          <p:cNvCxnSpPr/>
          <p:nvPr/>
        </p:nvCxnSpPr>
        <p:spPr>
          <a:xfrm rot="10800000" flipH="1">
            <a:off x="3566325" y="2730725"/>
            <a:ext cx="11889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3" name="Shape 183"/>
          <p:cNvCxnSpPr/>
          <p:nvPr/>
        </p:nvCxnSpPr>
        <p:spPr>
          <a:xfrm>
            <a:off x="3425075" y="3319150"/>
            <a:ext cx="130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4" name="Shape 184"/>
          <p:cNvCxnSpPr/>
          <p:nvPr/>
        </p:nvCxnSpPr>
        <p:spPr>
          <a:xfrm rot="10800000" flipH="1">
            <a:off x="3519225" y="3848875"/>
            <a:ext cx="11769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BFBFB"/>
                </a:highlight>
                <a:latin typeface="Montserrat"/>
                <a:ea typeface="Montserrat"/>
                <a:cs typeface="Montserrat"/>
                <a:sym typeface="Montserrat"/>
              </a:rPr>
              <a:t>EXAMPLE PROGRAM FOR PRE – INCREMENT OPERATORS IN C: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	int i=0;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	while(++i &lt; 5 )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	{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printf("%d ",i);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	}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	return 0;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BFBFB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000">
                <a:solidFill>
                  <a:srgbClr val="444444"/>
                </a:solidFill>
                <a:highlight>
                  <a:srgbClr val="FBFBFB"/>
                </a:highlight>
                <a:latin typeface="Merriweather"/>
                <a:ea typeface="Merriweather"/>
                <a:cs typeface="Merriweather"/>
                <a:sym typeface="Merriweather"/>
              </a:rPr>
              <a:t>1 2 3 4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61400" y="372725"/>
            <a:ext cx="8520600" cy="72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1">
                <a:solidFill>
                  <a:srgbClr val="980000"/>
                </a:solidFill>
              </a:rPr>
              <a:t>INTRODUCTION TO C LANGUAGE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304500"/>
            <a:ext cx="8520600" cy="354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155CC"/>
                </a:solidFill>
              </a:rPr>
              <a:t>BACKGROUND 				INPUT/OUTPUT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155CC"/>
                </a:solidFill>
              </a:rPr>
              <a:t>C PROGRAMS				OPERATORS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155CC"/>
                </a:solidFill>
              </a:rPr>
              <a:t>IDENTIFIERS				     EXPRESSIONS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155CC"/>
                </a:solidFill>
              </a:rPr>
              <a:t>TYPES					     PRECEDENCE &amp; ASSOCIATIVITY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155CC"/>
                </a:solidFill>
              </a:rPr>
              <a:t>VARIABLES				     EXPRESSION EVALUATION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155CC"/>
                </a:solidFill>
              </a:rPr>
              <a:t>CONSTANTS				     TYPE CONVERSION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BFBFB"/>
                </a:highlight>
                <a:latin typeface="Montserrat"/>
                <a:ea typeface="Montserrat"/>
                <a:cs typeface="Montserrat"/>
                <a:sym typeface="Montserrat"/>
              </a:rPr>
              <a:t>EXAMPLE PROGRAM FOR POST – INCREMENT OPERATORS IN C: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	int i=0;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	while(i++ &lt; 5 )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	{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printf("%d ",i);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	}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	return 0;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BFBFB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000">
                <a:solidFill>
                  <a:srgbClr val="444444"/>
                </a:solidFill>
                <a:highlight>
                  <a:srgbClr val="FBFBFB"/>
                </a:highlight>
                <a:latin typeface="Merriweather"/>
                <a:ea typeface="Merriweather"/>
                <a:cs typeface="Merriweather"/>
                <a:sym typeface="Merriweather"/>
              </a:rPr>
              <a:t>1 2 3 4 5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BFBFB"/>
                </a:highlight>
                <a:latin typeface="Montserrat"/>
                <a:ea typeface="Montserrat"/>
                <a:cs typeface="Montserrat"/>
                <a:sym typeface="Montserrat"/>
              </a:rPr>
              <a:t>EXAMPLE PROGRAM FOR PRE – DECREMENT OPERATORS IN C: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	int i=10;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	while(--i &gt; 5 )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	{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printf("%d ",i);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	}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	return 0;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BFBFB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000">
                <a:solidFill>
                  <a:srgbClr val="444444"/>
                </a:solidFill>
                <a:highlight>
                  <a:srgbClr val="FBFBFB"/>
                </a:highlight>
                <a:latin typeface="Merriweather"/>
                <a:ea typeface="Merriweather"/>
                <a:cs typeface="Merriweather"/>
                <a:sym typeface="Merriweather"/>
              </a:rPr>
              <a:t>9 8 7 6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BFBFB"/>
                </a:highlight>
                <a:latin typeface="Montserrat"/>
                <a:ea typeface="Montserrat"/>
                <a:cs typeface="Montserrat"/>
                <a:sym typeface="Montserrat"/>
              </a:rPr>
              <a:t>EXAMPLE PROGRAM FOR POST – DECREMENT OPERATORS IN C: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	int i=10;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	while(i-- &gt; 5 )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	{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printf("%d ",i);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	}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	return 0;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BFBFB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000">
                <a:solidFill>
                  <a:srgbClr val="444444"/>
                </a:solidFill>
                <a:highlight>
                  <a:srgbClr val="FBFBFB"/>
                </a:highlight>
                <a:latin typeface="Merriweather"/>
                <a:ea typeface="Merriweather"/>
                <a:cs typeface="Merriweather"/>
                <a:sym typeface="Merriweather"/>
              </a:rPr>
              <a:t>9 8 7 6 5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00FF"/>
                </a:solidFill>
                <a:highlight>
                  <a:srgbClr val="FBFBFB"/>
                </a:highlight>
              </a:rPr>
              <a:t>6. CONDITIONAL OR TERNARY OPERATORS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698500" lvl="0" indent="-342900" algn="just" rtl="0">
              <a:spcBef>
                <a:spcPts val="1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Conditional operators return one value if condition is true and returns another value is condition is false.</a:t>
            </a:r>
          </a:p>
          <a:p>
            <a:pPr marL="698500" lvl="0" indent="-342900" algn="just" rtl="0">
              <a:spcBef>
                <a:spcPts val="0"/>
              </a:spcBef>
              <a:buClr>
                <a:srgbClr val="0000FF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This operator is also called as ternary operator.</a:t>
            </a:r>
          </a:p>
          <a:p>
            <a:pPr marL="571500" lvl="0" indent="-69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980000"/>
                </a:solidFill>
                <a:highlight>
                  <a:srgbClr val="FBFBFB"/>
                </a:highlight>
              </a:rPr>
              <a:t>Syntax    :</a:t>
            </a: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        (Condition? true_value: false_value);</a:t>
            </a:r>
          </a:p>
          <a:p>
            <a:pPr marL="571500" lvl="0" indent="-69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980000"/>
                </a:solidFill>
                <a:highlight>
                  <a:srgbClr val="FBFBFB"/>
                </a:highlight>
              </a:rPr>
              <a:t>Example : </a:t>
            </a: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        (A &gt; 100  ?  0  :  1);</a:t>
            </a:r>
          </a:p>
          <a:p>
            <a:pPr marL="457200" lvl="0" indent="-342900" algn="just" rtl="0">
              <a:spcBef>
                <a:spcPts val="1500"/>
              </a:spcBef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In above example, if A is greater than 100, 0 is returned else 1 is returned. This is equal to if else conditional statements.</a:t>
            </a:r>
          </a:p>
          <a:p>
            <a:pPr marL="0" lvl="0" indent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1">
                <a:solidFill>
                  <a:srgbClr val="FF9900"/>
                </a:solidFill>
                <a:highlight>
                  <a:srgbClr val="FBFBFB"/>
                </a:highlight>
              </a:rPr>
              <a:t>EXAMPLE PROGRAM FOR CONDITIONAL/TERNARY OPERATORS IN C: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164250"/>
            <a:ext cx="8520600" cy="390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DFDFD"/>
                </a:highlight>
              </a:rPr>
              <a:t>#include &lt;stdio.h&gt;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DFDFD"/>
                </a:highlight>
              </a:rPr>
              <a:t>int main()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7F7F7"/>
                </a:highlight>
              </a:rPr>
              <a:t>{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DFDFD"/>
                </a:highlight>
              </a:rPr>
              <a:t>   int x=1, y ;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7F7F7"/>
                </a:highlight>
              </a:rPr>
              <a:t>   y = ( x ==1 ? 2 : 0 ) ;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DFDFD"/>
                </a:highlight>
              </a:rPr>
              <a:t>   printf("x value is %d\n", x);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7F7F7"/>
                </a:highlight>
              </a:rPr>
              <a:t>   printf("y value is %d", y);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7F7F7"/>
                </a:highlight>
              </a:rPr>
              <a:t>   return 0;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DFDFD"/>
                </a:highlight>
              </a:rPr>
              <a:t>}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0000FF"/>
              </a:solidFill>
              <a:highlight>
                <a:srgbClr val="FDFDFD"/>
              </a:highlight>
            </a:endParaRP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u="sng">
                <a:solidFill>
                  <a:srgbClr val="0000FF"/>
                </a:solidFill>
                <a:highlight>
                  <a:srgbClr val="FBFBFB"/>
                </a:highlight>
              </a:rPr>
              <a:t>OUTPUT: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BFBFB"/>
                </a:highlight>
              </a:rPr>
              <a:t>x value is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BFBFB"/>
                </a:highlight>
              </a:rPr>
              <a:t>y value is 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11700" y="164775"/>
            <a:ext cx="8520600" cy="56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00FF"/>
                </a:solidFill>
                <a:highlight>
                  <a:srgbClr val="FBFBFB"/>
                </a:highlight>
              </a:rPr>
              <a:t>7. BIT WISE OPERATORS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11700" y="776825"/>
            <a:ext cx="8520600" cy="427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723900" lvl="0" indent="-381000" algn="just" rtl="0">
              <a:spcBef>
                <a:spcPts val="1700"/>
              </a:spcBef>
              <a:spcAft>
                <a:spcPts val="1700"/>
              </a:spcAft>
              <a:buClr>
                <a:srgbClr val="0000FF"/>
              </a:buClr>
              <a:buSzPts val="2400"/>
              <a:buFont typeface="Arial"/>
              <a:buChar char="●"/>
            </a:pPr>
            <a:r>
              <a:rPr lang="en" sz="2400" b="1">
                <a:solidFill>
                  <a:srgbClr val="0000FF"/>
                </a:solidFill>
                <a:highlight>
                  <a:srgbClr val="FFFFFF"/>
                </a:highlight>
              </a:rPr>
              <a:t>These operators are used to perform bit operations. Decimal values are converted into binary values which are the sequence of bits and bit wise operators work on these bits.</a:t>
            </a:r>
          </a:p>
          <a:p>
            <a:pPr marL="0" lvl="0" indent="0" algn="just" rtl="0">
              <a:spcBef>
                <a:spcPts val="1700"/>
              </a:spcBef>
              <a:spcAft>
                <a:spcPts val="1700"/>
              </a:spcAft>
              <a:buNone/>
            </a:pPr>
            <a:endParaRPr sz="24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723900" lvl="0" indent="-381000" algn="just" rtl="0">
              <a:spcBef>
                <a:spcPts val="1700"/>
              </a:spcBef>
              <a:spcAft>
                <a:spcPts val="1700"/>
              </a:spcAft>
              <a:buClr>
                <a:srgbClr val="0000FF"/>
              </a:buClr>
              <a:buSzPts val="2400"/>
              <a:buFont typeface="Arial"/>
              <a:buChar char="●"/>
            </a:pPr>
            <a:r>
              <a:rPr lang="en" sz="2400" b="1">
                <a:solidFill>
                  <a:srgbClr val="0000FF"/>
                </a:solidFill>
                <a:highlight>
                  <a:srgbClr val="FFFFFF"/>
                </a:highlight>
              </a:rPr>
              <a:t>Bit wise operators in C language are &amp; (bitwise AND), | (bitwise OR), ~ (bitwise OR), ^ (XOR), &lt;&lt; (left shift) and &gt;&gt; (right shift).</a:t>
            </a:r>
          </a:p>
          <a:p>
            <a:pPr marL="0" lvl="0" indent="0" algn="just" rtl="0">
              <a:spcBef>
                <a:spcPts val="1700"/>
              </a:spcBef>
              <a:spcAft>
                <a:spcPts val="1700"/>
              </a:spcAft>
              <a:buNone/>
            </a:pPr>
            <a:r>
              <a:rPr lang="en" sz="1000">
                <a:solidFill>
                  <a:srgbClr val="444444"/>
                </a:solidFill>
                <a:highlight>
                  <a:srgbClr val="FBFBFB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1">
                <a:solidFill>
                  <a:srgbClr val="FF9900"/>
                </a:solidFill>
                <a:highlight>
                  <a:srgbClr val="FBFBFB"/>
                </a:highlight>
              </a:rPr>
              <a:t>BIT-WISE OPERATORS AND THEIR NAME IN C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11700" y="1118150"/>
            <a:ext cx="8520600" cy="396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</a:rPr>
              <a:t>Unlike other operators, bitwise operators operate on bits (i.e. on binary values of on operand).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                                                                                      Bitwise Logical Operators</a:t>
            </a:r>
          </a:p>
          <a:p>
            <a:pPr marL="0" lvl="0" indent="0">
              <a:spcBef>
                <a:spcPts val="0"/>
              </a:spcBef>
              <a:buNone/>
            </a:pPr>
            <a:endParaRPr sz="2400" b="1">
              <a:solidFill>
                <a:srgbClr val="0000FF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 sz="2400" b="1">
                <a:solidFill>
                  <a:srgbClr val="0000FF"/>
                </a:solidFill>
              </a:rPr>
              <a:t>                                                               </a:t>
            </a:r>
            <a:r>
              <a:rPr lang="en" b="1">
                <a:solidFill>
                  <a:srgbClr val="0000FF"/>
                </a:solidFill>
              </a:rPr>
              <a:t>   Bitwise Shift Operators</a:t>
            </a:r>
          </a:p>
        </p:txBody>
      </p:sp>
      <p:graphicFrame>
        <p:nvGraphicFramePr>
          <p:cNvPr id="233" name="Shape 233"/>
          <p:cNvGraphicFramePr/>
          <p:nvPr/>
        </p:nvGraphicFramePr>
        <p:xfrm>
          <a:off x="1529225" y="1909125"/>
          <a:ext cx="4072950" cy="3099500"/>
        </p:xfrm>
        <a:graphic>
          <a:graphicData uri="http://schemas.openxmlformats.org/drawingml/2006/table">
            <a:tbl>
              <a:tblPr>
                <a:noFill/>
                <a:tableStyleId>{4FD3CD3E-7659-45FF-A246-CE03C2589CC1}</a:tableStyleId>
              </a:tblPr>
              <a:tblGrid>
                <a:gridCol w="2036475"/>
                <a:gridCol w="2036475"/>
              </a:tblGrid>
              <a:tr h="685550">
                <a:tc>
                  <a:txBody>
                    <a:bodyPr/>
                    <a:lstStyle/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u="sng">
                          <a:solidFill>
                            <a:srgbClr val="980000"/>
                          </a:solidFill>
                          <a:highlight>
                            <a:srgbClr val="FBFBFB"/>
                          </a:highlight>
                        </a:rPr>
                        <a:t>Operator</a:t>
                      </a:r>
                      <a:r>
                        <a:rPr lang="en" sz="1600" b="1">
                          <a:solidFill>
                            <a:srgbClr val="980000"/>
                          </a:solidFill>
                          <a:highlight>
                            <a:srgbClr val="FBFBFB"/>
                          </a:highlight>
                        </a:rPr>
                        <a:t>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u="sng">
                          <a:solidFill>
                            <a:srgbClr val="980000"/>
                          </a:solidFill>
                          <a:highlight>
                            <a:srgbClr val="FBFBFB"/>
                          </a:highlight>
                        </a:rPr>
                        <a:t>Description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023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     &amp;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Bitwise AND </a:t>
                      </a:r>
                    </a:p>
                  </a:txBody>
                  <a:tcPr marL="91425" marR="91425" marT="91425" marB="91425"/>
                </a:tc>
              </a:tr>
              <a:tr h="4023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     |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Bitwise OR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     ^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XOR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     ~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Bitwise NOT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   &lt;&lt;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Left Shift</a:t>
                      </a:r>
                    </a:p>
                  </a:txBody>
                  <a:tcPr marL="91425" marR="91425" marT="91425" marB="91425"/>
                </a:tc>
              </a:tr>
              <a:tr h="4023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   &gt;&gt;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Right Shift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34" name="Shape 234"/>
          <p:cNvSpPr/>
          <p:nvPr/>
        </p:nvSpPr>
        <p:spPr>
          <a:xfrm>
            <a:off x="5684925" y="2671850"/>
            <a:ext cx="188400" cy="1129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35" name="Shape 235"/>
          <p:cNvSpPr/>
          <p:nvPr/>
        </p:nvSpPr>
        <p:spPr>
          <a:xfrm>
            <a:off x="5684925" y="3801650"/>
            <a:ext cx="188400" cy="1129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0" y="223625"/>
            <a:ext cx="9144000" cy="434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       </a:t>
            </a:r>
            <a:r>
              <a:rPr lang="en" sz="2400" b="1" i="1">
                <a:solidFill>
                  <a:srgbClr val="FF9900"/>
                </a:solidFill>
              </a:rPr>
              <a:t>Bitwise AND                 Bitwise OR                Bitwise XOR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                                                                                         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                                              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"/>
              <a:t>  </a:t>
            </a:r>
            <a:r>
              <a:rPr lang="en" sz="1400" b="1" i="1" u="sng">
                <a:solidFill>
                  <a:srgbClr val="FF00FF"/>
                </a:solidFill>
                <a:highlight>
                  <a:srgbClr val="FBFBFB"/>
                </a:highlight>
              </a:rPr>
              <a:t>TRUTH TABLE FOR BIT WISE OPERATION &amp; BIT WISE OPERATORS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41" name="Shape 241"/>
          <p:cNvGraphicFramePr/>
          <p:nvPr/>
        </p:nvGraphicFramePr>
        <p:xfrm>
          <a:off x="163925" y="889500"/>
          <a:ext cx="2819400" cy="1981050"/>
        </p:xfrm>
        <a:graphic>
          <a:graphicData uri="http://schemas.openxmlformats.org/drawingml/2006/table">
            <a:tbl>
              <a:tblPr>
                <a:noFill/>
                <a:tableStyleId>{4FD3CD3E-7659-45FF-A246-CE03C2589CC1}</a:tableStyleId>
              </a:tblPr>
              <a:tblGrid>
                <a:gridCol w="939800"/>
                <a:gridCol w="939800"/>
                <a:gridCol w="939800"/>
              </a:tblGrid>
              <a:tr h="3680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 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a&amp;b</a:t>
                      </a:r>
                    </a:p>
                  </a:txBody>
                  <a:tcPr marL="91425" marR="91425" marT="91425" marB="91425"/>
                </a:tc>
              </a:tr>
              <a:tr h="3680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 </a:t>
                      </a:r>
                    </a:p>
                  </a:txBody>
                  <a:tcPr marL="91425" marR="91425" marT="91425" marB="91425"/>
                </a:tc>
              </a:tr>
              <a:tr h="3680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/>
                </a:tc>
              </a:tr>
              <a:tr h="3680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/>
                </a:tc>
              </a:tr>
              <a:tr h="3680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42" name="Shape 242"/>
          <p:cNvGraphicFramePr/>
          <p:nvPr/>
        </p:nvGraphicFramePr>
        <p:xfrm>
          <a:off x="3162300" y="889525"/>
          <a:ext cx="2819400" cy="1981050"/>
        </p:xfrm>
        <a:graphic>
          <a:graphicData uri="http://schemas.openxmlformats.org/drawingml/2006/table">
            <a:tbl>
              <a:tblPr>
                <a:noFill/>
                <a:tableStyleId>{4FD3CD3E-7659-45FF-A246-CE03C2589CC1}</a:tableStyleId>
              </a:tblPr>
              <a:tblGrid>
                <a:gridCol w="939800"/>
                <a:gridCol w="939800"/>
                <a:gridCol w="939800"/>
              </a:tblGrid>
              <a:tr h="36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  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 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a | b</a:t>
                      </a:r>
                    </a:p>
                  </a:txBody>
                  <a:tcPr marL="91425" marR="91425" marT="91425" marB="91425"/>
                </a:tc>
              </a:tr>
              <a:tr h="36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0</a:t>
                      </a:r>
                    </a:p>
                  </a:txBody>
                  <a:tcPr marL="91425" marR="91425" marT="91425" marB="91425"/>
                </a:tc>
              </a:tr>
              <a:tr h="36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1</a:t>
                      </a:r>
                    </a:p>
                  </a:txBody>
                  <a:tcPr marL="91425" marR="91425" marT="91425" marB="91425"/>
                </a:tc>
              </a:tr>
              <a:tr h="36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1</a:t>
                      </a:r>
                    </a:p>
                  </a:txBody>
                  <a:tcPr marL="91425" marR="91425" marT="91425" marB="91425"/>
                </a:tc>
              </a:tr>
              <a:tr h="36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43" name="Shape 243"/>
          <p:cNvGraphicFramePr/>
          <p:nvPr/>
        </p:nvGraphicFramePr>
        <p:xfrm>
          <a:off x="6278350" y="889525"/>
          <a:ext cx="2625225" cy="1981050"/>
        </p:xfrm>
        <a:graphic>
          <a:graphicData uri="http://schemas.openxmlformats.org/drawingml/2006/table">
            <a:tbl>
              <a:tblPr>
                <a:noFill/>
                <a:tableStyleId>{4FD3CD3E-7659-45FF-A246-CE03C2589CC1}</a:tableStyleId>
              </a:tblPr>
              <a:tblGrid>
                <a:gridCol w="875075"/>
                <a:gridCol w="875075"/>
                <a:gridCol w="875075"/>
              </a:tblGrid>
              <a:tr h="366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 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a ^ b</a:t>
                      </a:r>
                    </a:p>
                  </a:txBody>
                  <a:tcPr marL="91425" marR="91425" marT="91425" marB="91425"/>
                </a:tc>
              </a:tr>
              <a:tr h="3887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0</a:t>
                      </a:r>
                    </a:p>
                  </a:txBody>
                  <a:tcPr marL="91425" marR="91425" marT="91425" marB="91425"/>
                </a:tc>
              </a:tr>
              <a:tr h="366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1</a:t>
                      </a:r>
                    </a:p>
                  </a:txBody>
                  <a:tcPr marL="91425" marR="91425" marT="91425" marB="91425"/>
                </a:tc>
              </a:tr>
              <a:tr h="366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1</a:t>
                      </a:r>
                    </a:p>
                  </a:txBody>
                  <a:tcPr marL="91425" marR="91425" marT="91425" marB="91425"/>
                </a:tc>
              </a:tr>
              <a:tr h="3887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0" y="282475"/>
            <a:ext cx="9144000" cy="428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980000"/>
                </a:solidFill>
              </a:rPr>
              <a:t>Example :</a:t>
            </a:r>
            <a:r>
              <a:rPr lang="en" sz="2400" b="1">
                <a:solidFill>
                  <a:srgbClr val="0000FF"/>
                </a:solidFill>
              </a:rPr>
              <a:t> let a= 12, b=10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 b="1" i="1">
                <a:solidFill>
                  <a:srgbClr val="FF9900"/>
                </a:solidFill>
              </a:rPr>
              <a:t>      Bitwise AND                                             Bitwise OR           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 b="1" i="1">
                <a:solidFill>
                  <a:srgbClr val="FF9900"/>
                </a:solidFill>
              </a:rPr>
              <a:t>  </a:t>
            </a:r>
          </a:p>
          <a:p>
            <a:pPr marL="0" lvl="0" indent="0">
              <a:spcBef>
                <a:spcPts val="0"/>
              </a:spcBef>
              <a:buNone/>
            </a:pPr>
            <a:endParaRPr sz="2400" b="1" i="1">
              <a:solidFill>
                <a:srgbClr val="FF99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sz="2400" b="1" i="1">
              <a:solidFill>
                <a:srgbClr val="FF9900"/>
              </a:solidFill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1">
                <a:solidFill>
                  <a:srgbClr val="FF9900"/>
                </a:solidFill>
              </a:rPr>
              <a:t>       </a:t>
            </a:r>
            <a:r>
              <a:rPr lang="en">
                <a:solidFill>
                  <a:srgbClr val="0000FF"/>
                </a:solidFill>
              </a:rPr>
              <a:t>a &amp; b = 8                                                           a | b = 14</a:t>
            </a:r>
            <a:r>
              <a:rPr lang="en" sz="2400" b="1" i="1">
                <a:solidFill>
                  <a:srgbClr val="FF9900"/>
                </a:solidFill>
              </a:rPr>
              <a:t>                                                                                                                 </a:t>
            </a:r>
          </a:p>
        </p:txBody>
      </p:sp>
      <p:graphicFrame>
        <p:nvGraphicFramePr>
          <p:cNvPr id="249" name="Shape 249"/>
          <p:cNvGraphicFramePr/>
          <p:nvPr/>
        </p:nvGraphicFramePr>
        <p:xfrm>
          <a:off x="334625" y="1674350"/>
          <a:ext cx="3537375" cy="1659400"/>
        </p:xfrm>
        <a:graphic>
          <a:graphicData uri="http://schemas.openxmlformats.org/drawingml/2006/table">
            <a:tbl>
              <a:tblPr>
                <a:noFill/>
                <a:tableStyleId>{4FD3CD3E-7659-45FF-A246-CE03C2589CC1}</a:tableStyleId>
              </a:tblPr>
              <a:tblGrid>
                <a:gridCol w="707475"/>
                <a:gridCol w="707475"/>
                <a:gridCol w="707475"/>
                <a:gridCol w="707475"/>
                <a:gridCol w="707475"/>
              </a:tblGrid>
              <a:tr h="414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1</a:t>
                      </a:r>
                    </a:p>
                  </a:txBody>
                  <a:tcPr marL="91425" marR="91425" marT="91425" marB="91425"/>
                </a:tc>
              </a:tr>
              <a:tr h="414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 = 12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1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1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/>
                </a:tc>
              </a:tr>
              <a:tr h="414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b = 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1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/>
                </a:tc>
              </a:tr>
              <a:tr h="414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 &amp;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50" name="Shape 250"/>
          <p:cNvGraphicFramePr/>
          <p:nvPr/>
        </p:nvGraphicFramePr>
        <p:xfrm>
          <a:off x="4436500" y="1674350"/>
          <a:ext cx="3755000" cy="1659400"/>
        </p:xfrm>
        <a:graphic>
          <a:graphicData uri="http://schemas.openxmlformats.org/drawingml/2006/table">
            <a:tbl>
              <a:tblPr>
                <a:noFill/>
                <a:tableStyleId>{4FD3CD3E-7659-45FF-A246-CE03C2589CC1}</a:tableStyleId>
              </a:tblPr>
              <a:tblGrid>
                <a:gridCol w="751000"/>
                <a:gridCol w="751000"/>
                <a:gridCol w="751000"/>
                <a:gridCol w="751000"/>
                <a:gridCol w="751000"/>
              </a:tblGrid>
              <a:tr h="414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8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 = 12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1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1  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8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b = 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1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8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 | b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1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1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11700" y="317800"/>
            <a:ext cx="8520600" cy="425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980000"/>
                </a:solidFill>
              </a:rPr>
              <a:t>Example :</a:t>
            </a:r>
            <a:r>
              <a:rPr lang="en" sz="2400" b="1">
                <a:solidFill>
                  <a:srgbClr val="0000FF"/>
                </a:solidFill>
              </a:rPr>
              <a:t> let a= 12, b=10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 b="1" i="1">
                <a:solidFill>
                  <a:srgbClr val="FF9900"/>
                </a:solidFill>
              </a:rPr>
              <a:t>                    Bitwise XOR</a:t>
            </a:r>
          </a:p>
          <a:p>
            <a:pPr marL="0" lvl="0" indent="0">
              <a:spcBef>
                <a:spcPts val="0"/>
              </a:spcBef>
              <a:buNone/>
            </a:pPr>
            <a:endParaRPr sz="2400" b="1" i="1">
              <a:solidFill>
                <a:srgbClr val="FF99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sz="2400" b="1" i="1">
              <a:solidFill>
                <a:srgbClr val="FF99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sz="2400" b="1" i="1">
              <a:solidFill>
                <a:srgbClr val="FF9900"/>
              </a:solidFill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1">
                <a:solidFill>
                  <a:srgbClr val="FF9900"/>
                </a:solidFill>
              </a:rPr>
              <a:t>                 </a:t>
            </a:r>
            <a:r>
              <a:rPr lang="en">
                <a:solidFill>
                  <a:srgbClr val="0000FF"/>
                </a:solidFill>
              </a:rPr>
              <a:t>a ^ b = 6</a:t>
            </a:r>
          </a:p>
        </p:txBody>
      </p:sp>
      <p:graphicFrame>
        <p:nvGraphicFramePr>
          <p:cNvPr id="256" name="Shape 256"/>
          <p:cNvGraphicFramePr/>
          <p:nvPr/>
        </p:nvGraphicFramePr>
        <p:xfrm>
          <a:off x="1182100" y="1613650"/>
          <a:ext cx="3572625" cy="1659300"/>
        </p:xfrm>
        <a:graphic>
          <a:graphicData uri="http://schemas.openxmlformats.org/drawingml/2006/table">
            <a:tbl>
              <a:tblPr>
                <a:noFill/>
                <a:tableStyleId>{4FD3CD3E-7659-45FF-A246-CE03C2589CC1}</a:tableStyleId>
              </a:tblPr>
              <a:tblGrid>
                <a:gridCol w="714525"/>
                <a:gridCol w="714525"/>
                <a:gridCol w="714525"/>
                <a:gridCol w="714525"/>
                <a:gridCol w="714525"/>
              </a:tblGrid>
              <a:tr h="4148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8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 = 12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1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1  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8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b = 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1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8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 &amp; b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1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1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0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129475"/>
            <a:ext cx="8520600" cy="67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Clr>
                <a:srgbClr val="FF9900"/>
              </a:buClr>
              <a:buSzPts val="3600"/>
              <a:buChar char="➢"/>
            </a:pPr>
            <a:r>
              <a:rPr lang="en" sz="3600" b="1" i="1">
                <a:solidFill>
                  <a:srgbClr val="FF9900"/>
                </a:solidFill>
              </a:rPr>
              <a:t>OPERATORS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847450"/>
            <a:ext cx="8520600" cy="414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➔"/>
            </a:pPr>
            <a:r>
              <a:rPr lang="en" sz="1600" b="1">
                <a:solidFill>
                  <a:srgbClr val="0000FF"/>
                </a:solidFill>
              </a:rPr>
              <a:t>It is a symbol which represents the operations  that are performed on operands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</a:rPr>
              <a:t>        ( variables).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➔"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C language is rich in built-in operators and provides the following types of operators 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558800" lvl="0" indent="-228600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1. Arithmetic Operators</a:t>
            </a:r>
          </a:p>
          <a:p>
            <a:pPr marL="558800" lvl="0" indent="-228600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2. Relational Operators</a:t>
            </a:r>
          </a:p>
          <a:p>
            <a:pPr marL="558800" lvl="0" indent="-228600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3. Logical Operators</a:t>
            </a:r>
          </a:p>
          <a:p>
            <a:pPr marL="558800" lvl="0" indent="-228600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4. Assignment Operators</a:t>
            </a:r>
          </a:p>
          <a:p>
            <a:pPr marL="558800" lvl="0" indent="-228600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5. Increment and Decrement Operators</a:t>
            </a:r>
          </a:p>
          <a:p>
            <a:pPr marL="558800" lvl="0" indent="-228600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6. Conditional Operator</a:t>
            </a:r>
          </a:p>
          <a:p>
            <a:pPr marL="558800" lvl="0" indent="-228600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7. Bitwise Operators</a:t>
            </a:r>
          </a:p>
          <a:p>
            <a:pPr marL="558800" lvl="0" indent="-228600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8. Special Operators</a:t>
            </a:r>
          </a:p>
          <a:p>
            <a:pPr marL="0" lvl="0" indent="0">
              <a:spcBef>
                <a:spcPts val="0"/>
              </a:spcBef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200100" y="211850"/>
            <a:ext cx="8804100" cy="61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>
              <a:spcBef>
                <a:spcPts val="0"/>
              </a:spcBef>
              <a:buClr>
                <a:srgbClr val="FF9900"/>
              </a:buClr>
              <a:buSzPts val="2800"/>
              <a:buChar char="➢"/>
            </a:pPr>
            <a:r>
              <a:rPr lang="en" b="1" i="1">
                <a:solidFill>
                  <a:srgbClr val="FF9900"/>
                </a:solidFill>
              </a:rPr>
              <a:t>Example program on Bitwise Logical Operators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520700" cy="385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#include&lt;stdio.h&gt;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int main()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{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	int a= 12, b = 10;	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	printf (“\n(a&amp;b)= %d”,(a&amp;b));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       printf (“ \n(a|b)=%d”,(a|b));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       printf (“\n(a^b)= %d”,(a^b));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       return 0;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2"/>
          </p:nvPr>
        </p:nvSpPr>
        <p:spPr>
          <a:xfrm>
            <a:off x="5720225" y="1152475"/>
            <a:ext cx="31122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Output: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 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a&amp;b=8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a|b=14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a^b=6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164775"/>
            <a:ext cx="8520600" cy="61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26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252830"/>
                </a:solidFill>
                <a:highlight>
                  <a:srgbClr val="FFFFFF"/>
                </a:highlight>
              </a:rPr>
              <a:t>Bitwise AND operator &amp;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311700" y="835675"/>
            <a:ext cx="8520600" cy="430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The output of bitwise AND is 1 if the corresponding bits of two operands is 1. If either bit of an operand is 0, the result of corresponding bit is evaluated to 0.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Let us suppose the bitwise AND operation of two integers 12 and 25.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12 = 00001100 (In Binary)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25 = 00011001 (In Binary)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Bit Operation of 12 and 25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00001100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&amp; 00011001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________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00001000  = 8 (In decimal)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000" b="1">
                <a:solidFill>
                  <a:srgbClr val="252830"/>
                </a:solidFill>
                <a:highlight>
                  <a:srgbClr val="FFFFFF"/>
                </a:highlight>
              </a:rPr>
              <a:t>Example  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52830"/>
                </a:solidFill>
                <a:highlight>
                  <a:srgbClr val="FFFFFF"/>
                </a:highlight>
              </a:rPr>
              <a:t>#include &lt;stdio.h&gt;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52830"/>
                </a:solidFill>
                <a:highlight>
                  <a:srgbClr val="FFFFFF"/>
                </a:highlight>
              </a:rPr>
              <a:t>int main()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52830"/>
                </a:solidFill>
                <a:highlight>
                  <a:srgbClr val="FFFFFF"/>
                </a:highlight>
              </a:rPr>
              <a:t>{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52830"/>
                </a:solidFill>
                <a:highlight>
                  <a:srgbClr val="FFFFFF"/>
                </a:highlight>
              </a:rPr>
              <a:t>    int a = 12, b = 25;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52830"/>
                </a:solidFill>
                <a:highlight>
                  <a:srgbClr val="FFFFFF"/>
                </a:highlight>
              </a:rPr>
              <a:t>    printf("Output = %d", a&amp;b);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52830"/>
                </a:solidFill>
                <a:highlight>
                  <a:srgbClr val="FFFFFF"/>
                </a:highlight>
              </a:rPr>
              <a:t>    return 0;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52830"/>
                </a:solidFill>
                <a:highlight>
                  <a:srgbClr val="FFFFFF"/>
                </a:highlight>
              </a:rPr>
              <a:t>}                                                                         </a:t>
            </a:r>
            <a:r>
              <a:rPr lang="en" sz="1100" b="1">
                <a:solidFill>
                  <a:srgbClr val="555555"/>
                </a:solidFill>
                <a:highlight>
                  <a:srgbClr val="FFFFFF"/>
                </a:highlight>
              </a:rPr>
              <a:t>Output : </a:t>
            </a: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Output = 8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177800" marR="177800" lvl="0" indent="0" rtl="0">
              <a:spcBef>
                <a:spcPts val="0"/>
              </a:spcBef>
              <a:spcAft>
                <a:spcPts val="2100"/>
              </a:spcAft>
              <a:buNone/>
            </a:pPr>
            <a:endParaRPr sz="2100" b="1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marL="177800" marR="177800" lvl="0" indent="0" rtl="0">
              <a:spcBef>
                <a:spcPts val="0"/>
              </a:spcBef>
              <a:spcAft>
                <a:spcPts val="2100"/>
              </a:spcAft>
              <a:buNone/>
            </a:pPr>
            <a:endParaRPr sz="1150">
              <a:solidFill>
                <a:srgbClr val="252830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177800" lvl="0" indent="-69850" rtl="0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rgbClr val="252830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252850" y="82400"/>
            <a:ext cx="8520600" cy="58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26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252830"/>
                </a:solidFill>
                <a:highlight>
                  <a:srgbClr val="FFFFFF"/>
                </a:highlight>
              </a:rPr>
              <a:t>Bitwise OR operator |</a:t>
            </a:r>
          </a:p>
          <a:p>
            <a:pPr marL="0" lvl="0" indent="0">
              <a:spcBef>
                <a:spcPts val="0"/>
              </a:spcBef>
              <a:buNone/>
            </a:pPr>
            <a:endParaRPr sz="1200" b="1">
              <a:solidFill>
                <a:srgbClr val="252830"/>
              </a:solidFill>
              <a:highlight>
                <a:srgbClr val="FFFFFF"/>
              </a:highlight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11700" y="765050"/>
            <a:ext cx="8520600" cy="431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The output of bitwise OR is 1 if at least one corresponding bit of two operands is 1. In C Programming, bitwise OR operator is denoted by |.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12 = 00001100 (In Binary)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25 = 00011001 (In Binary)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Bitwise OR Operation of 12 and 25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00001100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| 00011001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________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00011101  = 29 (In decimal)</a:t>
            </a:r>
          </a:p>
          <a:p>
            <a:pPr marL="0" lvl="0" indent="0" rtl="0">
              <a:lnSpc>
                <a:spcPct val="100000"/>
              </a:lnSpc>
              <a:spcBef>
                <a:spcPts val="1700"/>
              </a:spcBef>
              <a:spcAft>
                <a:spcPts val="700"/>
              </a:spcAft>
              <a:buNone/>
            </a:pPr>
            <a:r>
              <a:rPr lang="en" sz="2100" b="1">
                <a:solidFill>
                  <a:srgbClr val="252830"/>
                </a:solidFill>
                <a:highlight>
                  <a:srgbClr val="FFFFFF"/>
                </a:highlight>
              </a:rPr>
              <a:t>Example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  int a = 12, b = 25;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  printf("Output = %d", a|b);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555555"/>
                </a:solidFill>
                <a:highlight>
                  <a:srgbClr val="FFFFFF"/>
                </a:highlight>
              </a:rPr>
              <a:t>Output : </a:t>
            </a: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Output = 29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177800" marR="177800" lvl="0" indent="-69850" rtl="0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rgbClr val="252830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11700" y="94150"/>
            <a:ext cx="8520600" cy="58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26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252830"/>
                </a:solidFill>
                <a:highlight>
                  <a:srgbClr val="FFFFFF"/>
                </a:highlight>
              </a:rPr>
              <a:t>Bitwise XOR (exclusive OR) operator ^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11700" y="682750"/>
            <a:ext cx="8520600" cy="440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The result of bitwise XOR operator is 1 if the corresponding bits of two operands are opposite. It is denoted by ^.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12 = 00001100 (In Binary)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25 = 00011001 (In Binary)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Bitwise XOR Operation of 12 and 25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00001100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^ 00011001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________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00010101  = 21 (In decimal)</a:t>
            </a:r>
          </a:p>
          <a:p>
            <a:pPr marL="0" lvl="0" indent="0" rtl="0">
              <a:lnSpc>
                <a:spcPct val="100000"/>
              </a:lnSpc>
              <a:spcBef>
                <a:spcPts val="1700"/>
              </a:spcBef>
              <a:spcAft>
                <a:spcPts val="700"/>
              </a:spcAft>
              <a:buNone/>
            </a:pPr>
            <a:r>
              <a:rPr lang="en" sz="2100" b="1">
                <a:solidFill>
                  <a:srgbClr val="252830"/>
                </a:solidFill>
                <a:highlight>
                  <a:srgbClr val="FFFFFF"/>
                </a:highlight>
              </a:rPr>
              <a:t>Example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  int a = 12, b = 25;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  printf("Output = %d", a^b);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555555"/>
                </a:solidFill>
                <a:highlight>
                  <a:srgbClr val="FFFFFF"/>
                </a:highlight>
              </a:rPr>
              <a:t>Output : </a:t>
            </a: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Output = 21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177800" marR="177800" lvl="0" indent="-69850" rtl="0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rgbClr val="252830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311700" y="341325"/>
            <a:ext cx="8520600" cy="78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FF9900"/>
              </a:buClr>
              <a:buSzPts val="3000"/>
              <a:buChar char="➢"/>
            </a:pPr>
            <a:r>
              <a:rPr lang="en" sz="3000" b="1" i="1">
                <a:solidFill>
                  <a:srgbClr val="FF9900"/>
                </a:solidFill>
                <a:highlight>
                  <a:srgbClr val="FFFFFF"/>
                </a:highlight>
              </a:rPr>
              <a:t>Bitwise Shift Operators in C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11700" y="1212300"/>
            <a:ext cx="8520600" cy="379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➔"/>
            </a:pPr>
            <a:r>
              <a:rPr lang="en" sz="2400" b="1">
                <a:solidFill>
                  <a:srgbClr val="0000FF"/>
                </a:solidFill>
                <a:highlight>
                  <a:srgbClr val="FFFFFF"/>
                </a:highlight>
              </a:rPr>
              <a:t>There are two shift operators in C programming: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Char char="●"/>
            </a:pPr>
            <a:r>
              <a:rPr lang="en" sz="2400" b="1">
                <a:solidFill>
                  <a:srgbClr val="9900FF"/>
                </a:solidFill>
                <a:highlight>
                  <a:srgbClr val="FFFFFF"/>
                </a:highlight>
              </a:rPr>
              <a:t>Right shift operator.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Char char="●"/>
            </a:pPr>
            <a:r>
              <a:rPr lang="en" sz="2400" b="1">
                <a:solidFill>
                  <a:srgbClr val="9900FF"/>
                </a:solidFill>
                <a:highlight>
                  <a:srgbClr val="FFFFFF"/>
                </a:highlight>
              </a:rPr>
              <a:t>Left shift operator.</a:t>
            </a:r>
          </a:p>
          <a:p>
            <a:pPr marL="0" lvl="0" indent="0" rtl="0">
              <a:spcBef>
                <a:spcPts val="0"/>
              </a:spcBef>
              <a:spcAft>
                <a:spcPts val="2000"/>
              </a:spcAft>
              <a:buNone/>
            </a:pPr>
            <a:endParaRPr sz="2400" b="1">
              <a:solidFill>
                <a:srgbClr val="FF00FF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11700" y="70625"/>
            <a:ext cx="8520600" cy="58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9900FF"/>
              </a:buClr>
              <a:buSzPts val="3000"/>
              <a:buChar char="●"/>
            </a:pPr>
            <a:r>
              <a:rPr lang="en" sz="3000" b="1">
                <a:solidFill>
                  <a:srgbClr val="9900FF"/>
                </a:solidFill>
              </a:rPr>
              <a:t>Right Shift Operator 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11700" y="659225"/>
            <a:ext cx="8520600" cy="440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★"/>
            </a:pPr>
            <a:r>
              <a:rPr lang="en" b="1">
                <a:solidFill>
                  <a:srgbClr val="0000FF"/>
                </a:solidFill>
              </a:rPr>
              <a:t>Right shift operator shifts all bits towards right by certain number of specified bits. It is denoted by &gt;&gt;.	 	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★"/>
            </a:pPr>
            <a:r>
              <a:rPr lang="en" b="1">
                <a:solidFill>
                  <a:srgbClr val="0000FF"/>
                </a:solidFill>
              </a:rPr>
              <a:t>If the value of a variable is right shifted one time, then its value becomes half the original value.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00FF"/>
              </a:buClr>
              <a:buSzPts val="1800"/>
              <a:buChar char="★"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If we use it as “x &gt;&gt; 2 “,  then, it means that the bits will be right shifted by 2 places.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 u="sng">
                <a:solidFill>
                  <a:srgbClr val="0000FF"/>
                </a:solidFill>
              </a:rPr>
              <a:t>Example :</a:t>
            </a:r>
            <a:r>
              <a:rPr lang="en" b="1">
                <a:solidFill>
                  <a:srgbClr val="0000FF"/>
                </a:solidFill>
              </a:rPr>
              <a:t> a = 10 then a &gt;&gt;1 = 5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endParaRPr b="1">
              <a:solidFill>
                <a:srgbClr val="0000FF"/>
              </a:solidFill>
              <a:highlight>
                <a:srgbClr val="FBFBFB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     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 b="1">
                <a:solidFill>
                  <a:srgbClr val="0000FF"/>
                </a:solidFill>
              </a:rPr>
              <a:t>a = 10</a:t>
            </a:r>
            <a:r>
              <a:rPr lang="en"/>
              <a:t>                                          </a:t>
            </a:r>
            <a:r>
              <a:rPr lang="en" b="1">
                <a:solidFill>
                  <a:srgbClr val="0000FF"/>
                </a:solidFill>
              </a:rPr>
              <a:t>    a &gt;&gt; 1</a:t>
            </a:r>
            <a:r>
              <a:rPr lang="en"/>
              <a:t>                                            </a:t>
            </a:r>
            <a:r>
              <a:rPr lang="en" b="1">
                <a:solidFill>
                  <a:srgbClr val="980000"/>
                </a:solidFill>
              </a:rPr>
              <a:t>0 </a:t>
            </a:r>
            <a:r>
              <a:rPr lang="en"/>
              <a:t>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                                                                                                                </a:t>
            </a:r>
            <a:r>
              <a:rPr lang="en">
                <a:solidFill>
                  <a:srgbClr val="FF9900"/>
                </a:solidFill>
              </a:rPr>
              <a:t>Discard it</a:t>
            </a:r>
          </a:p>
        </p:txBody>
      </p:sp>
      <p:graphicFrame>
        <p:nvGraphicFramePr>
          <p:cNvPr id="294" name="Shape 294"/>
          <p:cNvGraphicFramePr/>
          <p:nvPr/>
        </p:nvGraphicFramePr>
        <p:xfrm>
          <a:off x="1629250" y="3435650"/>
          <a:ext cx="2195600" cy="792420"/>
        </p:xfrm>
        <a:graphic>
          <a:graphicData uri="http://schemas.openxmlformats.org/drawingml/2006/table">
            <a:tbl>
              <a:tblPr>
                <a:noFill/>
                <a:tableStyleId>{4FD3CD3E-7659-45FF-A246-CE03C2589CC1}</a:tableStyleId>
              </a:tblPr>
              <a:tblGrid>
                <a:gridCol w="548900"/>
                <a:gridCol w="548900"/>
                <a:gridCol w="548900"/>
                <a:gridCol w="548900"/>
              </a:tblGrid>
              <a:tr h="363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1</a:t>
                      </a:r>
                    </a:p>
                  </a:txBody>
                  <a:tcPr marL="91425" marR="91425" marT="91425" marB="91425"/>
                </a:tc>
              </a:tr>
              <a:tr h="363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95" name="Shape 295"/>
          <p:cNvGraphicFramePr/>
          <p:nvPr/>
        </p:nvGraphicFramePr>
        <p:xfrm>
          <a:off x="5124975" y="3722125"/>
          <a:ext cx="2448600" cy="396210"/>
        </p:xfrm>
        <a:graphic>
          <a:graphicData uri="http://schemas.openxmlformats.org/drawingml/2006/table">
            <a:tbl>
              <a:tblPr>
                <a:noFill/>
                <a:tableStyleId>{4FD3CD3E-7659-45FF-A246-CE03C2589CC1}</a:tableStyleId>
              </a:tblPr>
              <a:tblGrid>
                <a:gridCol w="612150"/>
                <a:gridCol w="612150"/>
                <a:gridCol w="612150"/>
                <a:gridCol w="612150"/>
              </a:tblGrid>
              <a:tr h="3606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296" name="Shape 296"/>
          <p:cNvCxnSpPr/>
          <p:nvPr/>
        </p:nvCxnSpPr>
        <p:spPr>
          <a:xfrm>
            <a:off x="7921225" y="4013575"/>
            <a:ext cx="23700" cy="4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11700" y="258950"/>
            <a:ext cx="8520600" cy="58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9900FF"/>
              </a:buClr>
              <a:buSzPts val="3000"/>
              <a:buChar char="●"/>
            </a:pPr>
            <a:r>
              <a:rPr lang="en" sz="3000" b="1">
                <a:solidFill>
                  <a:srgbClr val="9900FF"/>
                </a:solidFill>
              </a:rPr>
              <a:t>Left Shift Operator :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311700" y="847550"/>
            <a:ext cx="8520600" cy="421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★"/>
            </a:pPr>
            <a:r>
              <a:rPr lang="en" sz="1600" b="1">
                <a:solidFill>
                  <a:srgbClr val="0000FF"/>
                </a:solidFill>
              </a:rPr>
              <a:t>Left shift operator shifts all bits towards left by certain number of specified bits. It is denoted by &lt;&lt;. 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★"/>
            </a:pPr>
            <a:r>
              <a:rPr lang="en" sz="1600" b="1">
                <a:solidFill>
                  <a:srgbClr val="0000FF"/>
                </a:solidFill>
              </a:rPr>
              <a:t>If the value of a variable is 	left shifted one time, then its value gets doubled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★"/>
            </a:pPr>
            <a:r>
              <a:rPr lang="en" sz="1600" b="1">
                <a:solidFill>
                  <a:srgbClr val="0000FF"/>
                </a:solidFill>
                <a:highlight>
                  <a:srgbClr val="FBFBFB"/>
                </a:highlight>
              </a:rPr>
              <a:t>In left shift operation “x &lt;&lt; 1 “, 1 means that the bits will be left shifted by one place.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	 	 	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 b="1" u="sng">
                <a:solidFill>
                  <a:srgbClr val="0000FF"/>
                </a:solidFill>
              </a:rPr>
              <a:t>Example :</a:t>
            </a:r>
            <a:r>
              <a:rPr lang="en" sz="1600" b="1">
                <a:solidFill>
                  <a:srgbClr val="0000FF"/>
                </a:solidFill>
              </a:rPr>
              <a:t> a = 10 then a&lt;&lt;1 = 20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 b="1">
                <a:solidFill>
                  <a:srgbClr val="0000FF"/>
                </a:solidFill>
              </a:rPr>
              <a:t>a = 10                                  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   a &lt;&lt; 1                                                           </a:t>
            </a:r>
            <a:r>
              <a:rPr lang="en" b="1">
                <a:solidFill>
                  <a:srgbClr val="FF9900"/>
                </a:solidFill>
              </a:rPr>
              <a:t>Fill it with zero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</p:txBody>
      </p:sp>
      <p:graphicFrame>
        <p:nvGraphicFramePr>
          <p:cNvPr id="303" name="Shape 303"/>
          <p:cNvGraphicFramePr/>
          <p:nvPr/>
        </p:nvGraphicFramePr>
        <p:xfrm>
          <a:off x="1393875" y="4046475"/>
          <a:ext cx="3254850" cy="396210"/>
        </p:xfrm>
        <a:graphic>
          <a:graphicData uri="http://schemas.openxmlformats.org/drawingml/2006/table">
            <a:tbl>
              <a:tblPr>
                <a:noFill/>
                <a:tableStyleId>{4FD3CD3E-7659-45FF-A246-CE03C2589CC1}</a:tableStyleId>
              </a:tblPr>
              <a:tblGrid>
                <a:gridCol w="542475"/>
                <a:gridCol w="542475"/>
                <a:gridCol w="542475"/>
                <a:gridCol w="542475"/>
                <a:gridCol w="542475"/>
                <a:gridCol w="542475"/>
              </a:tblGrid>
              <a:tr h="3868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304" name="Shape 304"/>
          <p:cNvGraphicFramePr/>
          <p:nvPr/>
        </p:nvGraphicFramePr>
        <p:xfrm>
          <a:off x="1393875" y="2835400"/>
          <a:ext cx="3254850" cy="792420"/>
        </p:xfrm>
        <a:graphic>
          <a:graphicData uri="http://schemas.openxmlformats.org/drawingml/2006/table">
            <a:tbl>
              <a:tblPr>
                <a:noFill/>
                <a:tableStyleId>{4FD3CD3E-7659-45FF-A246-CE03C2589CC1}</a:tableStyleId>
              </a:tblPr>
              <a:tblGrid>
                <a:gridCol w="542475"/>
                <a:gridCol w="542475"/>
                <a:gridCol w="542475"/>
                <a:gridCol w="542475"/>
                <a:gridCol w="542475"/>
                <a:gridCol w="542475"/>
              </a:tblGrid>
              <a:tr h="3835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16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5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5" name="Shape 305"/>
          <p:cNvCxnSpPr/>
          <p:nvPr/>
        </p:nvCxnSpPr>
        <p:spPr>
          <a:xfrm>
            <a:off x="4390225" y="4260750"/>
            <a:ext cx="588600" cy="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11700" y="153000"/>
            <a:ext cx="8520600" cy="63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9900FF"/>
              </a:buClr>
              <a:buSzPts val="3000"/>
              <a:buChar char="●"/>
            </a:pPr>
            <a:r>
              <a:rPr lang="en" sz="3000" b="1" i="1">
                <a:solidFill>
                  <a:srgbClr val="9900FF"/>
                </a:solidFill>
                <a:highlight>
                  <a:srgbClr val="FFFFFF"/>
                </a:highlight>
              </a:rPr>
              <a:t>Bitwise one’s complement operator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311700" y="788700"/>
            <a:ext cx="8520600" cy="429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★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Bitwise complement operator is an unary operator (works on only one operand). It changes 1 to 0 and 0 to 1.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★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It is denoted by ~.</a:t>
            </a:r>
          </a:p>
          <a:p>
            <a:pPr marL="457200" marR="177800" lvl="0" indent="-342900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" b="1" u="sng">
                <a:solidFill>
                  <a:srgbClr val="0000FF"/>
                </a:solidFill>
                <a:highlight>
                  <a:srgbClr val="FFFFFF"/>
                </a:highlight>
              </a:rPr>
              <a:t>Example :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35 = 00100011 (In Binary)</a:t>
            </a:r>
            <a:b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/>
            </a:r>
            <a:b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Bitwise complement Operation of 35</a:t>
            </a:r>
            <a:b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~ 00100011 </a:t>
            </a:r>
            <a:b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________</a:t>
            </a:r>
            <a:b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11011100  = 220 (In decimal)</a:t>
            </a:r>
          </a:p>
          <a:p>
            <a:pPr marL="177800" marR="177800" lvl="0" indent="-69850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rgbClr val="0000FF"/>
                </a:solidFill>
                <a:highlight>
                  <a:srgbClr val="FFFFFF"/>
                </a:highlight>
              </a:rPr>
              <a:t>Formula : </a:t>
            </a:r>
          </a:p>
          <a:p>
            <a:pPr marL="457200" marR="1778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Bitwise one’s complement of N = ~N </a:t>
            </a:r>
          </a:p>
          <a:p>
            <a:pPr marL="457200" marR="1778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(represented in 2's complement form) 2's complement of </a:t>
            </a:r>
          </a:p>
          <a:p>
            <a:pPr marL="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             ~N= -(~(~N)+1) = -(N+1)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11700" y="223625"/>
            <a:ext cx="8520600" cy="79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26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1">
                <a:solidFill>
                  <a:srgbClr val="FF9900"/>
                </a:solidFill>
                <a:highlight>
                  <a:srgbClr val="FFFFFF"/>
                </a:highlight>
              </a:rPr>
              <a:t>Example program on Bitwise complement operator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#include &lt;stdio.h&gt;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int main()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 printf("complement = %d\n",~35);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 printf("complement = %d\n",~-12);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    return 0;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</a:p>
          <a:p>
            <a:pPr marL="0" lvl="0" indent="0" rtl="0">
              <a:spcBef>
                <a:spcPts val="1700"/>
              </a:spcBef>
              <a:spcAft>
                <a:spcPts val="700"/>
              </a:spcAft>
              <a:buNone/>
            </a:pPr>
            <a:r>
              <a:rPr lang="en" b="1" u="sng">
                <a:solidFill>
                  <a:srgbClr val="0000FF"/>
                </a:solidFill>
                <a:highlight>
                  <a:srgbClr val="FFFFFF"/>
                </a:highlight>
              </a:rPr>
              <a:t>Output :</a:t>
            </a:r>
          </a:p>
          <a:p>
            <a:pPr marL="0" lvl="0" indent="0" rtl="0">
              <a:spcBef>
                <a:spcPts val="1700"/>
              </a:spcBef>
              <a:spcAft>
                <a:spcPts val="70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6F6F6"/>
                </a:highlight>
              </a:rPr>
              <a:t>complement = -36</a:t>
            </a:r>
            <a:br>
              <a:rPr lang="en" b="1">
                <a:solidFill>
                  <a:srgbClr val="0000FF"/>
                </a:solidFill>
                <a:highlight>
                  <a:srgbClr val="F6F6F6"/>
                </a:highlight>
              </a:rPr>
            </a:br>
            <a:r>
              <a:rPr lang="en" b="1">
                <a:solidFill>
                  <a:srgbClr val="0000FF"/>
                </a:solidFill>
                <a:highlight>
                  <a:srgbClr val="F6F6F6"/>
                </a:highlight>
              </a:rPr>
              <a:t>complement = 11</a:t>
            </a:r>
          </a:p>
          <a:p>
            <a:pPr marL="0" lvl="0" indent="-69850" rtl="0">
              <a:spcBef>
                <a:spcPts val="1700"/>
              </a:spcBef>
              <a:spcAft>
                <a:spcPts val="7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 b="1">
                <a:solidFill>
                  <a:srgbClr val="FF9900"/>
                </a:solidFill>
              </a:rPr>
              <a:t>Formula of </a:t>
            </a:r>
            <a:r>
              <a:rPr lang="en" sz="2400" b="1" i="1">
                <a:solidFill>
                  <a:srgbClr val="FF9900"/>
                </a:solidFill>
              </a:rPr>
              <a:t>Bitwise one’s complement operator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rgbClr val="980000"/>
                </a:solidFill>
              </a:rPr>
              <a:t>Signed :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	1’s complement = - [ give no +1]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	</a:t>
            </a:r>
            <a:r>
              <a:rPr lang="en" b="1" u="sng">
                <a:solidFill>
                  <a:srgbClr val="0000FF"/>
                </a:solidFill>
              </a:rPr>
              <a:t>Eg :</a:t>
            </a:r>
            <a:r>
              <a:rPr lang="en" b="1">
                <a:solidFill>
                  <a:srgbClr val="0000FF"/>
                </a:solidFill>
              </a:rPr>
              <a:t> ~10 = - [10+1] = -11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	       ~-10 = - [-10+1] = 9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rgbClr val="980000"/>
                </a:solidFill>
              </a:rPr>
              <a:t>Unsigned :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	1’s complement = [65535 – given no]</a:t>
            </a:r>
          </a:p>
          <a:p>
            <a:pPr marL="0" lvl="0" indent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38100" lvl="0" indent="-419100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00FF"/>
              </a:buClr>
              <a:buSzPts val="3000"/>
              <a:buAutoNum type="arabicPeriod"/>
            </a:pPr>
            <a:r>
              <a:rPr lang="en" sz="3000" b="1" i="1">
                <a:solidFill>
                  <a:srgbClr val="FF00FF"/>
                </a:solidFill>
              </a:rPr>
              <a:t>Arithmetic Operators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C Arithmetic operators are used to perform mathematical calculations like addition, subtraction, multiplication, division and modulus in C programs.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758250" y="1881910"/>
          <a:ext cx="7433250" cy="2590620"/>
        </p:xfrm>
        <a:graphic>
          <a:graphicData uri="http://schemas.openxmlformats.org/drawingml/2006/table">
            <a:tbl>
              <a:tblPr>
                <a:noFill/>
                <a:tableStyleId>{4FD3CD3E-7659-45FF-A246-CE03C2589CC1}</a:tableStyleId>
              </a:tblPr>
              <a:tblGrid>
                <a:gridCol w="1486650"/>
                <a:gridCol w="1533725"/>
                <a:gridCol w="1439575"/>
                <a:gridCol w="1486650"/>
                <a:gridCol w="1486650"/>
              </a:tblGrid>
              <a:tr h="3181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Operator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Description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Example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a =20, b=10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Output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059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+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Addition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+ b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 + 10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</a:t>
                      </a:r>
                    </a:p>
                  </a:txBody>
                  <a:tcPr marL="91425" marR="91425" marT="91425" marB="91425"/>
                </a:tc>
              </a:tr>
              <a:tr h="3059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Subtraction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-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20 - 10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/>
                </a:tc>
              </a:tr>
              <a:tr h="3059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Multiplication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*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 * 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</a:t>
                      </a:r>
                    </a:p>
                  </a:txBody>
                  <a:tcPr marL="91425" marR="91425" marT="91425" marB="91425"/>
                </a:tc>
              </a:tr>
              <a:tr h="3059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Division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/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 / 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 (quotient)</a:t>
                      </a:r>
                    </a:p>
                  </a:txBody>
                  <a:tcPr marL="91425" marR="91425" marT="91425" marB="91425"/>
                </a:tc>
              </a:tr>
              <a:tr h="3059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Modular Division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%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20 % 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 (remainder)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129475"/>
            <a:ext cx="8520600" cy="48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311700" y="706200"/>
            <a:ext cx="8520600" cy="443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252830"/>
                </a:solidFill>
                <a:highlight>
                  <a:srgbClr val="FFFFFF"/>
                </a:highlight>
              </a:rPr>
              <a:t>Left Shift Operator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Left shift operator shifts all bits towards left by certain number of specified bits. It is denoted by &lt;&lt;.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44444"/>
                </a:solidFill>
                <a:highlight>
                  <a:srgbClr val="FBFBFB"/>
                </a:highlight>
                <a:latin typeface="Merriweather"/>
                <a:ea typeface="Merriweather"/>
                <a:cs typeface="Merriweather"/>
                <a:sym typeface="Merriweather"/>
              </a:rPr>
              <a:t>In left shift operation “x &lt;&lt; 1 “, 1 means that the bits will be left shifted by one place.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212 = 11010100 (In binary)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212&lt;&lt;1 = 110101000 (In binary) [Left shift by one bit]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212&lt;&lt;0 =11010100 (Shift by 0)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212&lt;&lt;4 = 110101000000 (In binary) =3392(In decimal)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252830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  int num=212, i;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  for (i=0; i&lt;=2; ++i)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printf("Right shift by %d: %d\n", i, num&gt;&gt;i);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252830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   printf("\n");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252830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   for (i=0; i&lt;=2; ++i) 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printf("Left shift by %d: %d\n", i, num&lt;&lt;i);    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   return 0;</a:t>
            </a:r>
          </a:p>
          <a:p>
            <a:pPr marL="177800" marR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177800" marR="177800" lvl="0" indent="-69850" rtl="0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rgbClr val="252830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endParaRPr sz="1200">
              <a:solidFill>
                <a:srgbClr val="25283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7800" marR="177800" lvl="0" indent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Output : </a:t>
            </a:r>
          </a:p>
          <a:p>
            <a:pPr marL="177800" marR="177800" lvl="0" indent="-69850" rtl="0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Right Shift by 0: 212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Right Shift by 1: 106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Right Shift by 2: 53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Left Shift by 0: 212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Left Shift by 1: 424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Left Shift by 2: 848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311700" y="141250"/>
            <a:ext cx="8520600" cy="61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00FF"/>
                </a:solidFill>
                <a:highlight>
                  <a:srgbClr val="FBFBFB"/>
                </a:highlight>
              </a:rPr>
              <a:t>8. SPECIAL OPERATORS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82400" y="812125"/>
            <a:ext cx="8945100" cy="426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Below are some of the special operators that the C programming language offers.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</a:t>
            </a:r>
            <a:r>
              <a:rPr lang="en" b="1" u="sng">
                <a:solidFill>
                  <a:srgbClr val="980000"/>
                </a:solidFill>
                <a:highlight>
                  <a:srgbClr val="FBFBFB"/>
                </a:highlight>
              </a:rPr>
              <a:t>Operators</a:t>
            </a:r>
            <a:r>
              <a:rPr lang="en" b="1">
                <a:solidFill>
                  <a:srgbClr val="980000"/>
                </a:solidFill>
                <a:highlight>
                  <a:srgbClr val="FBFBFB"/>
                </a:highlight>
              </a:rPr>
              <a:t>                                                 </a:t>
            </a:r>
            <a:r>
              <a:rPr lang="en" b="1" u="sng">
                <a:solidFill>
                  <a:srgbClr val="980000"/>
                </a:solidFill>
                <a:highlight>
                  <a:srgbClr val="FBFBFB"/>
                </a:highlight>
              </a:rPr>
              <a:t>Description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  <a:highlight>
                <a:srgbClr val="FBFBF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    </a:t>
            </a:r>
            <a:r>
              <a:rPr lang="en" b="1">
                <a:solidFill>
                  <a:srgbClr val="FF9900"/>
                </a:solidFill>
                <a:highlight>
                  <a:srgbClr val="FBFBFB"/>
                </a:highlight>
              </a:rPr>
              <a:t>&amp;</a:t>
            </a: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This is used to get the address of the variable.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                           Example : &amp;a will give address of 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  <a:highlight>
                <a:srgbClr val="FBFBF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    </a:t>
            </a:r>
            <a:r>
              <a:rPr lang="en" b="1">
                <a:solidFill>
                  <a:srgbClr val="FF9900"/>
                </a:solidFill>
                <a:highlight>
                  <a:srgbClr val="FBFBFB"/>
                </a:highlight>
              </a:rPr>
              <a:t>* </a:t>
            </a: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This is used as pointer to a variable.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                           Example : * a  where, * is pointer to the variable 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  <a:highlight>
                <a:srgbClr val="FBFBF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</a:t>
            </a:r>
            <a:r>
              <a:rPr lang="en" b="1">
                <a:solidFill>
                  <a:srgbClr val="FF9900"/>
                </a:solidFill>
                <a:highlight>
                  <a:srgbClr val="FBFBFB"/>
                </a:highlight>
              </a:rPr>
              <a:t>sizeof ()   </a:t>
            </a: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               This gives the size of the variable.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                                                     Example : sizeof (char) will give us 1.</a:t>
            </a:r>
          </a:p>
          <a:p>
            <a:pPr marL="0" lvl="0" indent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  <a:highlight>
                <a:srgbClr val="FBFBFB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 i="1">
                <a:solidFill>
                  <a:srgbClr val="FF9900"/>
                </a:solidFill>
              </a:rPr>
              <a:t>Example Program on Special Operators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13700" cy="3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#include&lt;stdio.h&gt;	 	 	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int main ( )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{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int a=10;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float b=20 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printf (“\n a= %d b=%f”, a,b );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printf (“ \nAddress of a =%u “ , &amp;a ) 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printf (“ \nAddress of b =%u” ,&amp;b ) 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printf (“\nSize of a = %d ” , sizeof (a) ) ;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</a:rPr>
              <a:t>printf ( “\nSize of b = %d ”, sizeof (b) ) 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return 0;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}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2"/>
          </p:nvPr>
        </p:nvSpPr>
        <p:spPr>
          <a:xfrm>
            <a:off x="4225450" y="1152475"/>
            <a:ext cx="4606800" cy="382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rgbClr val="FF0000"/>
                </a:solidFill>
                <a:highlight>
                  <a:srgbClr val="FFFFFF"/>
                </a:highlight>
              </a:rPr>
              <a:t>Out Put : 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a=10 b=20.00                            a                          b            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                                                1234                   5678                                                     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Address of a =1 2 3 4                                                                       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Address of b = 5 6 7 8      </a:t>
            </a:r>
            <a:r>
              <a:rPr lang="en" b="1">
                <a:solidFill>
                  <a:srgbClr val="FF00FF"/>
                </a:solidFill>
              </a:rPr>
              <a:t>Only for this example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	 	 	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Size of a = 2 bytes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Size of b = 4 bytes</a:t>
            </a:r>
          </a:p>
          <a:p>
            <a:pPr marL="0" lvl="0" indent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285200" y="2718875"/>
            <a:ext cx="94200" cy="4941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6544125" y="1871425"/>
            <a:ext cx="753300" cy="28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   10</a:t>
            </a:r>
          </a:p>
        </p:txBody>
      </p:sp>
      <p:sp>
        <p:nvSpPr>
          <p:cNvPr id="351" name="Shape 351"/>
          <p:cNvSpPr/>
          <p:nvPr/>
        </p:nvSpPr>
        <p:spPr>
          <a:xfrm>
            <a:off x="7815300" y="1871425"/>
            <a:ext cx="800400" cy="28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  20.00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11700" y="129475"/>
            <a:ext cx="8520600" cy="64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1">
                <a:solidFill>
                  <a:srgbClr val="FF9900"/>
                </a:solidFill>
                <a:highlight>
                  <a:srgbClr val="FBFBFB"/>
                </a:highlight>
              </a:rPr>
              <a:t>EXAMPLE PROGRAM FOR SIZEOF() OPERATOR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141250" y="659125"/>
            <a:ext cx="5861400" cy="427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DFDFD"/>
                </a:highlight>
              </a:rPr>
              <a:t>#include &lt;stdio.h&gt;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7F7F7"/>
                </a:highlight>
              </a:rPr>
              <a:t>#include &lt;limits.h&gt;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7F7F7"/>
                </a:highlight>
              </a:rPr>
              <a:t>int main()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DFDFD"/>
                </a:highlight>
              </a:rPr>
              <a:t>{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7F7F7"/>
                </a:highlight>
              </a:rPr>
              <a:t>int a;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DFDFD"/>
                </a:highlight>
              </a:rPr>
              <a:t>char b;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7F7F7"/>
                </a:highlight>
              </a:rPr>
              <a:t>float c;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DFDFD"/>
                </a:highlight>
              </a:rPr>
              <a:t>double d;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7F7F7"/>
                </a:highlight>
              </a:rPr>
              <a:t>printf("Storage size for int data type:%d \n",sizeof(a));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DFDFD"/>
                </a:highlight>
              </a:rPr>
              <a:t>printf("Storage size for char data type:%d \n",sizeof(b));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7F7F7"/>
                </a:highlight>
              </a:rPr>
              <a:t>printf("Storage size for float data type:%d \n",sizeof(c));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DFDFD"/>
                </a:highlight>
              </a:rPr>
              <a:t>printf("Storage size for double data type:%d\n",sizeof(d));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7F7F7"/>
                </a:highlight>
              </a:rPr>
              <a:t>return 0;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DFDFD"/>
                </a:highlight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body" idx="2"/>
          </p:nvPr>
        </p:nvSpPr>
        <p:spPr>
          <a:xfrm>
            <a:off x="5932100" y="1152475"/>
            <a:ext cx="3211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highlight>
                  <a:srgbClr val="FBFBFB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Storage size for int data type:4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Storage size for char data type:1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Storage size for float data type:4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BFBFB"/>
                </a:highlight>
              </a:rPr>
              <a:t>Storage size for double data type:8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82400"/>
            <a:ext cx="8520600" cy="56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38100" lvl="0" indent="-69850" rtl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9900"/>
                </a:solidFill>
              </a:rPr>
              <a:t>Example  program on Arithmetic Operators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647300"/>
            <a:ext cx="5184900" cy="442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#include &lt;stdio.h&gt;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int main()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{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int a=40,b=20, add,sub,mul,div,mod;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add = a+b;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sub = a-b;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mul = a*b;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div = a/b;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mod = a%b;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printf("Addition of a, b is : %d\n", add);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printf("Subtraction of a, b is : %d\n", sub);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printf("Multiplication of a, b is : %d\n", mul);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printf("Division of a, b is : %d\n", div);</a:t>
            </a:r>
          </a:p>
          <a:p>
            <a:pPr marL="50800" marR="50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printf("Modulus of a, b is : %d\n", mod);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return  0;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0000FF"/>
              </a:solidFill>
              <a:highlight>
                <a:srgbClr val="F7F7F7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 sz="1600" b="1">
              <a:solidFill>
                <a:srgbClr val="0000FF"/>
              </a:solidFill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5908550" y="1047525"/>
            <a:ext cx="2923800" cy="352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highlight>
                  <a:srgbClr val="FBFBFB"/>
                </a:highlight>
              </a:rPr>
              <a:t>OUTPUT: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Addition of a, b is : 60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Subtraction of a, b is : 20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Multiplication of a, b is : 800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Division of a, b is : 2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Modulus of a, b is : 0</a:t>
            </a:r>
          </a:p>
          <a:p>
            <a:pPr marL="0" lvl="0" indent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82400"/>
            <a:ext cx="8520600" cy="52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38100" lvl="0" indent="-69850" rtl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00FF"/>
                </a:solidFill>
              </a:rPr>
              <a:t>2. Relational Operators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553200"/>
            <a:ext cx="8520600" cy="459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These are used for comparing two expressions.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000">
              <a:solidFill>
                <a:srgbClr val="444444"/>
              </a:solidFill>
              <a:highlight>
                <a:srgbClr val="FBFBFB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05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</a:t>
            </a:r>
          </a:p>
          <a:p>
            <a:pPr marL="0" lvl="0" indent="0">
              <a:spcBef>
                <a:spcPts val="0"/>
              </a:spcBef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94" name="Shape 94"/>
          <p:cNvGraphicFramePr/>
          <p:nvPr/>
        </p:nvGraphicFramePr>
        <p:xfrm>
          <a:off x="311700" y="1014700"/>
          <a:ext cx="8421225" cy="3998325"/>
        </p:xfrm>
        <a:graphic>
          <a:graphicData uri="http://schemas.openxmlformats.org/drawingml/2006/table">
            <a:tbl>
              <a:tblPr>
                <a:noFill/>
                <a:tableStyleId>{4FD3CD3E-7659-45FF-A246-CE03C2589CC1}</a:tableStyleId>
              </a:tblPr>
              <a:tblGrid>
                <a:gridCol w="1243500"/>
                <a:gridCol w="2527125"/>
                <a:gridCol w="1573725"/>
                <a:gridCol w="1667900"/>
                <a:gridCol w="1408975"/>
              </a:tblGrid>
              <a:tr h="612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Operator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Description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algn="just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Example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algn="just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a =20, b=10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algn="just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Output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99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&lt;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Less than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&lt;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 &lt; 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1</a:t>
                      </a:r>
                    </a:p>
                  </a:txBody>
                  <a:tcPr marL="91425" marR="91425" marT="91425" marB="91425"/>
                </a:tc>
              </a:tr>
              <a:tr h="4705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&lt;=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Less than (or) equal to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&lt;=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 &lt;= 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1</a:t>
                      </a:r>
                    </a:p>
                  </a:txBody>
                  <a:tcPr marL="91425" marR="91425" marT="91425" marB="91425"/>
                </a:tc>
              </a:tr>
              <a:tr h="612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&gt;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 &gt; 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0</a:t>
                      </a:r>
                    </a:p>
                  </a:txBody>
                  <a:tcPr marL="91425" marR="91425" marT="91425" marB="91425"/>
                </a:tc>
              </a:tr>
              <a:tr h="6342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&gt;=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 (or) equal to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&gt;=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 &gt;= 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0</a:t>
                      </a:r>
                    </a:p>
                  </a:txBody>
                  <a:tcPr marL="91425" marR="91425" marT="91425" marB="91425"/>
                </a:tc>
              </a:tr>
              <a:tr h="6342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==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Equal to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==b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 == 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0</a:t>
                      </a:r>
                    </a:p>
                  </a:txBody>
                  <a:tcPr marL="91425" marR="91425" marT="91425" marB="91425"/>
                </a:tc>
              </a:tr>
              <a:tr h="6342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!=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 equal to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!=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 !=10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129475"/>
            <a:ext cx="8520600" cy="54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38100" lvl="0" indent="-69850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9900"/>
                </a:solidFill>
              </a:rPr>
              <a:t>Example Program on Relational Operators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929825"/>
            <a:ext cx="8520600" cy="408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#include &lt;stdio.h&gt;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int main()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{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int m=40,n=20;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if (m == n)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{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	printf("m and n are equal");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}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else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{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	printf("m and n are not equal");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   }</a:t>
            </a:r>
          </a:p>
          <a:p>
            <a:pPr marL="50800" marR="50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</a:p>
          <a:p>
            <a:pPr marL="50800" marR="50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FF"/>
              </a:solidFill>
              <a:highlight>
                <a:srgbClr val="F7F7F7"/>
              </a:highlight>
            </a:endParaRP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0000FF"/>
              </a:solidFill>
              <a:highlight>
                <a:srgbClr val="F7F7F7"/>
              </a:highlight>
            </a:endParaRP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>
                <a:solidFill>
                  <a:srgbClr val="0000FF"/>
                </a:solidFill>
                <a:highlight>
                  <a:srgbClr val="FBFBFB"/>
                </a:highlight>
              </a:rPr>
              <a:t>OUTPUT: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m and n are not equal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200100"/>
            <a:ext cx="8520600" cy="58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00FF"/>
                </a:solidFill>
                <a:highlight>
                  <a:srgbClr val="FBFBFB"/>
                </a:highlight>
              </a:rPr>
              <a:t>3. Logical Operators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870975"/>
            <a:ext cx="8520600" cy="406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" sz="1400" b="1">
                <a:solidFill>
                  <a:srgbClr val="0000FF"/>
                </a:solidFill>
              </a:rPr>
              <a:t>These are used to combine 2 (or) more expressions logically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" sz="1400" b="1">
                <a:solidFill>
                  <a:srgbClr val="0000FF"/>
                </a:solidFill>
              </a:rPr>
              <a:t>They are logical AND (&amp;&amp;), logical OR ( || ) and logical NOT (!)</a:t>
            </a:r>
            <a:r>
              <a:rPr lang="en" sz="1400" b="1">
                <a:solidFill>
                  <a:srgbClr val="0000FF"/>
                </a:solidFill>
                <a:highlight>
                  <a:srgbClr val="FBFBFB"/>
                </a:highlight>
              </a:rPr>
              <a:t>   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 	 	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b="1" u="sng">
                <a:solidFill>
                  <a:srgbClr val="FF9900"/>
                </a:solidFill>
              </a:rPr>
              <a:t> Logical AND ( &amp;&amp; ) </a:t>
            </a:r>
            <a:r>
              <a:rPr lang="en" b="1">
                <a:solidFill>
                  <a:srgbClr val="FF9900"/>
                </a:solidFill>
              </a:rPr>
              <a:t>:</a:t>
            </a:r>
            <a:r>
              <a:rPr lang="en" sz="11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FF"/>
              </a:solidFill>
              <a:highlight>
                <a:srgbClr val="FBFBFB"/>
              </a:highlight>
            </a:endParaRPr>
          </a:p>
        </p:txBody>
      </p:sp>
      <p:graphicFrame>
        <p:nvGraphicFramePr>
          <p:cNvPr id="107" name="Shape 107"/>
          <p:cNvGraphicFramePr/>
          <p:nvPr/>
        </p:nvGraphicFramePr>
        <p:xfrm>
          <a:off x="1976500" y="2542200"/>
          <a:ext cx="5844225" cy="2026875"/>
        </p:xfrm>
        <a:graphic>
          <a:graphicData uri="http://schemas.openxmlformats.org/drawingml/2006/table">
            <a:tbl>
              <a:tblPr>
                <a:noFill/>
                <a:tableStyleId>{4FD3CD3E-7659-45FF-A246-CE03C2589CC1}</a:tableStyleId>
              </a:tblPr>
              <a:tblGrid>
                <a:gridCol w="1948075"/>
                <a:gridCol w="1948075"/>
                <a:gridCol w="1948075"/>
              </a:tblGrid>
              <a:tr h="4053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     exp1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       exp2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exp1 &amp;&amp; exp2</a:t>
                      </a:r>
                    </a:p>
                  </a:txBody>
                  <a:tcPr marL="91425" marR="91425" marT="91425" marB="91425"/>
                </a:tc>
              </a:tr>
              <a:tr h="4053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 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T</a:t>
                      </a:r>
                    </a:p>
                  </a:txBody>
                  <a:tcPr marL="91425" marR="91425" marT="91425" marB="91425"/>
                </a:tc>
              </a:tr>
              <a:tr h="4053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 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F</a:t>
                      </a:r>
                    </a:p>
                  </a:txBody>
                  <a:tcPr marL="91425" marR="91425" marT="91425" marB="91425"/>
                </a:tc>
              </a:tr>
              <a:tr h="4053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 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F</a:t>
                      </a:r>
                    </a:p>
                  </a:txBody>
                  <a:tcPr marL="91425" marR="91425" marT="91425" marB="91425"/>
                </a:tc>
              </a:tr>
              <a:tr h="4053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 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F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2489</Words>
  <Application>Microsoft Office PowerPoint</Application>
  <PresentationFormat>On-screen Show (16:9)</PresentationFormat>
  <Paragraphs>744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Verdana</vt:lpstr>
      <vt:lpstr>Merriweather</vt:lpstr>
      <vt:lpstr>Times New Roman</vt:lpstr>
      <vt:lpstr>Montserrat</vt:lpstr>
      <vt:lpstr>Courier New</vt:lpstr>
      <vt:lpstr>Simple Light</vt:lpstr>
      <vt:lpstr>COMPUTER PROGRAMMING IN C </vt:lpstr>
      <vt:lpstr>INTRODUCTION TO C LANGUAGE </vt:lpstr>
      <vt:lpstr>OPERATORS</vt:lpstr>
      <vt:lpstr>Arithmetic Operators</vt:lpstr>
      <vt:lpstr>Example  program on Arithmetic Operators</vt:lpstr>
      <vt:lpstr>2. Relational Operators </vt:lpstr>
      <vt:lpstr>Example Program on Relational Operators </vt:lpstr>
      <vt:lpstr>3. Logical Operators </vt:lpstr>
      <vt:lpstr>Slide 9</vt:lpstr>
      <vt:lpstr>Slide 10</vt:lpstr>
      <vt:lpstr>EXAMPLE PROGRAM FOR LOGICAL OPERATORS </vt:lpstr>
      <vt:lpstr>4. ASSIGNMENT OPERATORS </vt:lpstr>
      <vt:lpstr>EXAMPLE PROGRAM FOR C ASSIGNMENT OPERATORS: </vt:lpstr>
      <vt:lpstr>5. Increment/decrement Operators </vt:lpstr>
      <vt:lpstr>EXAMPLE PROGRAM FOR INCREMENT OPERATORS </vt:lpstr>
      <vt:lpstr>5. Increment/decrement Operators </vt:lpstr>
      <vt:lpstr>EXAMPLE PROGRAM FOR DECREMENT OPERATORS  </vt:lpstr>
      <vt:lpstr>DIFFERENCE BETWEEN PRE/POST INCREMENT &amp; DECREMENT OPERATORS IN C: </vt:lpstr>
      <vt:lpstr>EXAMPLE PROGRAM FOR PRE – INCREMENT OPERATORS IN C: </vt:lpstr>
      <vt:lpstr>EXAMPLE PROGRAM FOR POST – INCREMENT OPERATORS IN C: </vt:lpstr>
      <vt:lpstr>EXAMPLE PROGRAM FOR PRE – DECREMENT OPERATORS IN C: </vt:lpstr>
      <vt:lpstr>EXAMPLE PROGRAM FOR POST – DECREMENT OPERATORS IN C: </vt:lpstr>
      <vt:lpstr>6. CONDITIONAL OR TERNARY OPERATORS  </vt:lpstr>
      <vt:lpstr>EXAMPLE PROGRAM FOR CONDITIONAL/TERNARY OPERATORS IN C: </vt:lpstr>
      <vt:lpstr>7. BIT WISE OPERATORS </vt:lpstr>
      <vt:lpstr>BIT-WISE OPERATORS AND THEIR NAME IN C  </vt:lpstr>
      <vt:lpstr>Slide 27</vt:lpstr>
      <vt:lpstr>Slide 28</vt:lpstr>
      <vt:lpstr>Slide 29</vt:lpstr>
      <vt:lpstr>Example program on Bitwise Logical Operators</vt:lpstr>
      <vt:lpstr>Bitwise AND operator &amp; </vt:lpstr>
      <vt:lpstr>Bitwise OR operator | </vt:lpstr>
      <vt:lpstr>Bitwise XOR (exclusive OR) operator ^ </vt:lpstr>
      <vt:lpstr>Bitwise Shift Operators in C </vt:lpstr>
      <vt:lpstr>Right Shift Operator : </vt:lpstr>
      <vt:lpstr>Left Shift Operator :</vt:lpstr>
      <vt:lpstr>Bitwise one’s complement operator </vt:lpstr>
      <vt:lpstr>Example program on Bitwise complement operator </vt:lpstr>
      <vt:lpstr>Formula of Bitwise one’s complement operator </vt:lpstr>
      <vt:lpstr>Slide 40</vt:lpstr>
      <vt:lpstr>Slide 41</vt:lpstr>
      <vt:lpstr>8. SPECIAL OPERATORS </vt:lpstr>
      <vt:lpstr>Example Program on Special Operators</vt:lpstr>
      <vt:lpstr>EXAMPLE PROGRAM FOR SIZEOF() OPERATOR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IN C </dc:title>
  <dc:creator>user</dc:creator>
  <cp:lastModifiedBy>user</cp:lastModifiedBy>
  <cp:revision>1</cp:revision>
  <dcterms:modified xsi:type="dcterms:W3CDTF">2017-12-29T01:06:18Z</dcterms:modified>
</cp:coreProperties>
</file>