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2" y="-1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marL="0" lvl="0" indent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-programming/c-operator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94150"/>
            <a:ext cx="8520600" cy="576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rgbClr val="FF9900"/>
              </a:buClr>
              <a:buSzPts val="3600"/>
              <a:buChar char="➢"/>
            </a:pPr>
            <a:r>
              <a:rPr lang="en" sz="3600" b="1" i="1">
                <a:solidFill>
                  <a:srgbClr val="FF9900"/>
                </a:solidFill>
              </a:rPr>
              <a:t>EXPRESSIONS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06050" y="765050"/>
            <a:ext cx="8961300" cy="451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</a:rPr>
              <a:t>An Expression is a collection of operators and operands that represents a specific value.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</a:rPr>
              <a:t>In the above definition, operator is a symbol which performs tasks like arithmetic operations, logical operations and conditional operations etc.,</a:t>
            </a:r>
          </a:p>
          <a:p>
            <a:pPr marL="457200" lvl="0" indent="-342900" rtl="0">
              <a:spcBef>
                <a:spcPts val="0"/>
              </a:spcBef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</a:rPr>
              <a:t>Operands are the values on which the operator's perform the task.  Here operand can be a direct value or variable or address of memory location.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       </a:t>
            </a:r>
            <a:r>
              <a:rPr lang="en" b="1">
                <a:solidFill>
                  <a:srgbClr val="0000FF"/>
                </a:solidFill>
              </a:rPr>
              <a:t> </a:t>
            </a:r>
            <a:r>
              <a:rPr lang="en" b="1" u="sng">
                <a:solidFill>
                  <a:srgbClr val="0000FF"/>
                </a:solidFill>
              </a:rPr>
              <a:t>Example :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00CC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350" y="2876650"/>
            <a:ext cx="5680000" cy="21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106050"/>
            <a:ext cx="8520600" cy="59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i="1" u="sng">
                <a:solidFill>
                  <a:srgbClr val="980000"/>
                </a:solidFill>
                <a:highlight>
                  <a:srgbClr val="FFFFFF"/>
                </a:highlight>
              </a:rPr>
              <a:t>Associativity of operators :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768875"/>
            <a:ext cx="8520600" cy="4295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rgbClr val="0000FF"/>
              </a:buClr>
              <a:buSzPts val="1700"/>
              <a:buChar char="●"/>
            </a:pPr>
            <a:r>
              <a:rPr lang="en" sz="1700" b="1">
                <a:solidFill>
                  <a:srgbClr val="0000FF"/>
                </a:solidFill>
                <a:highlight>
                  <a:srgbClr val="FFFFFF"/>
                </a:highlight>
              </a:rPr>
              <a:t>If two operators of same precedence (priority) is present in an expression, Associativity of operators indicate the order in which they execute.</a:t>
            </a:r>
          </a:p>
          <a:p>
            <a:pPr marL="0" lvl="0" indent="0" rtl="0">
              <a:lnSpc>
                <a:spcPct val="100000"/>
              </a:lnSpc>
              <a:spcBef>
                <a:spcPts val="1700"/>
              </a:spcBef>
              <a:spcAft>
                <a:spcPts val="700"/>
              </a:spcAft>
              <a:buNone/>
            </a:pPr>
            <a:r>
              <a:rPr lang="en" sz="1700" b="1">
                <a:solidFill>
                  <a:srgbClr val="980000"/>
                </a:solidFill>
                <a:highlight>
                  <a:srgbClr val="FFFFFF"/>
                </a:highlight>
              </a:rPr>
              <a:t>        Example of associativity is : </a:t>
            </a:r>
            <a:r>
              <a:rPr lang="en" sz="1700" b="1">
                <a:solidFill>
                  <a:srgbClr val="980000"/>
                </a:solidFill>
                <a:highlight>
                  <a:srgbClr val="F6F6F6"/>
                </a:highlight>
              </a:rPr>
              <a:t>1 == 2 != 3</a:t>
            </a:r>
          </a:p>
          <a:p>
            <a: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Char char="●"/>
            </a:pPr>
            <a:r>
              <a:rPr lang="en" sz="1700" b="1">
                <a:solidFill>
                  <a:srgbClr val="0000FF"/>
                </a:solidFill>
                <a:highlight>
                  <a:srgbClr val="FFFFFF"/>
                </a:highlight>
              </a:rPr>
              <a:t>Here, operators </a:t>
            </a:r>
            <a:r>
              <a:rPr lang="en" sz="1700" b="1">
                <a:solidFill>
                  <a:srgbClr val="0000FF"/>
                </a:solidFill>
                <a:highlight>
                  <a:srgbClr val="EFF0F1"/>
                </a:highlight>
              </a:rPr>
              <a:t>==</a:t>
            </a:r>
            <a:r>
              <a:rPr lang="en" sz="1700" b="1">
                <a:solidFill>
                  <a:srgbClr val="0000FF"/>
                </a:solidFill>
                <a:highlight>
                  <a:srgbClr val="FFFFFF"/>
                </a:highlight>
              </a:rPr>
              <a:t> and </a:t>
            </a:r>
            <a:r>
              <a:rPr lang="en" sz="1700" b="1">
                <a:solidFill>
                  <a:srgbClr val="0000FF"/>
                </a:solidFill>
                <a:highlight>
                  <a:srgbClr val="EFF0F1"/>
                </a:highlight>
              </a:rPr>
              <a:t>!=</a:t>
            </a:r>
            <a:r>
              <a:rPr lang="en" sz="1700" b="1">
                <a:solidFill>
                  <a:srgbClr val="0000FF"/>
                </a:solidFill>
                <a:highlight>
                  <a:srgbClr val="FFFFFF"/>
                </a:highlight>
              </a:rPr>
              <a:t> have same precedence. The associativity of both </a:t>
            </a:r>
            <a:r>
              <a:rPr lang="en" sz="1700" b="1">
                <a:solidFill>
                  <a:srgbClr val="0000FF"/>
                </a:solidFill>
                <a:highlight>
                  <a:srgbClr val="EFF0F1"/>
                </a:highlight>
              </a:rPr>
              <a:t>==</a:t>
            </a:r>
            <a:r>
              <a:rPr lang="en" sz="1700" b="1">
                <a:solidFill>
                  <a:srgbClr val="0000FF"/>
                </a:solidFill>
                <a:highlight>
                  <a:srgbClr val="FFFFFF"/>
                </a:highlight>
              </a:rPr>
              <a:t> and </a:t>
            </a:r>
            <a:r>
              <a:rPr lang="en" sz="1700" b="1">
                <a:solidFill>
                  <a:srgbClr val="0000FF"/>
                </a:solidFill>
                <a:highlight>
                  <a:srgbClr val="EFF0F1"/>
                </a:highlight>
              </a:rPr>
              <a:t>!=</a:t>
            </a:r>
            <a:r>
              <a:rPr lang="en" sz="1700" b="1">
                <a:solidFill>
                  <a:srgbClr val="0000FF"/>
                </a:solidFill>
                <a:highlight>
                  <a:srgbClr val="FFFFFF"/>
                </a:highlight>
              </a:rPr>
              <a:t> is left to right, i.e, the expression on the left is executed first and moves towards the right.</a:t>
            </a:r>
          </a:p>
          <a:p>
            <a: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Char char="●"/>
            </a:pPr>
            <a:r>
              <a:rPr lang="en" sz="1700" b="1">
                <a:solidFill>
                  <a:srgbClr val="0000FF"/>
                </a:solidFill>
                <a:highlight>
                  <a:srgbClr val="FFFFFF"/>
                </a:highlight>
              </a:rPr>
              <a:t>Thus, the expression above is equivalent to :</a:t>
            </a:r>
          </a:p>
          <a:p>
            <a:pPr marL="457200" marR="177800" lvl="0" indent="-336550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rgbClr val="0000FF"/>
              </a:buClr>
              <a:buSzPts val="1700"/>
              <a:buChar char="●"/>
            </a:pPr>
            <a:r>
              <a:rPr lang="en" sz="1700" b="1">
                <a:solidFill>
                  <a:srgbClr val="0000FF"/>
                </a:solidFill>
                <a:highlight>
                  <a:srgbClr val="F6F6F6"/>
                </a:highlight>
              </a:rPr>
              <a:t>((1 == 2) != 3)</a:t>
            </a:r>
            <a:br>
              <a:rPr lang="en" sz="1700" b="1">
                <a:solidFill>
                  <a:srgbClr val="0000FF"/>
                </a:solidFill>
                <a:highlight>
                  <a:srgbClr val="F6F6F6"/>
                </a:highlight>
              </a:rPr>
            </a:br>
            <a:r>
              <a:rPr lang="en" sz="1700" b="1">
                <a:solidFill>
                  <a:srgbClr val="0000FF"/>
                </a:solidFill>
                <a:highlight>
                  <a:srgbClr val="F6F6F6"/>
                </a:highlight>
              </a:rPr>
              <a:t>i.e, (1 == 2) executes first resulting into 0 (false)</a:t>
            </a:r>
            <a:br>
              <a:rPr lang="en" sz="1700" b="1">
                <a:solidFill>
                  <a:srgbClr val="0000FF"/>
                </a:solidFill>
                <a:highlight>
                  <a:srgbClr val="F6F6F6"/>
                </a:highlight>
              </a:rPr>
            </a:br>
            <a:r>
              <a:rPr lang="en" sz="1700" b="1">
                <a:solidFill>
                  <a:srgbClr val="0000FF"/>
                </a:solidFill>
                <a:highlight>
                  <a:srgbClr val="F6F6F6"/>
                </a:highlight>
              </a:rPr>
              <a:t>then, (0 != 3) executes resulting into 1 (true)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FF"/>
                </a:solidFill>
                <a:highlight>
                  <a:srgbClr val="FFFFFF"/>
                </a:highlight>
              </a:rPr>
              <a:t>       </a:t>
            </a:r>
            <a:r>
              <a:rPr lang="en" sz="1700" b="1" u="sng">
                <a:solidFill>
                  <a:srgbClr val="0000FF"/>
                </a:solidFill>
                <a:highlight>
                  <a:srgbClr val="FFFFFF"/>
                </a:highlight>
              </a:rPr>
              <a:t> Output 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FF"/>
                </a:solidFill>
                <a:highlight>
                  <a:srgbClr val="FFFFFF"/>
                </a:highlight>
              </a:rPr>
              <a:t>              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FF"/>
                </a:solidFill>
                <a:highlight>
                  <a:srgbClr val="FFFFFF"/>
                </a:highlight>
              </a:rPr>
              <a:t>             1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just" rtl="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i="1">
                <a:solidFill>
                  <a:srgbClr val="FF9900"/>
                </a:solidFill>
                <a:highlight>
                  <a:srgbClr val="FFFFFF"/>
                </a:highlight>
              </a:rPr>
              <a:t>Rules for evaluation of expression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106050" y="1152475"/>
            <a:ext cx="9037800" cy="399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588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First parenthesized sub expression left to right are evaluated.</a:t>
            </a:r>
          </a:p>
          <a:p>
            <a:pPr marL="5588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If parenthesis are nested, the evaluation begins with the innermost subexpression. </a:t>
            </a:r>
          </a:p>
          <a:p>
            <a:pPr marL="5588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The precedence rule is applied in determining the order of application of operators in evaluating sub expressions. </a:t>
            </a:r>
          </a:p>
          <a:p>
            <a:pPr marL="5588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The associability rule is applied when two or more operators of the same precedence level appear in the sub expression. </a:t>
            </a:r>
          </a:p>
          <a:p>
            <a:pPr marL="5588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Arithmetic expressions are evaluated from left to right using the rules of precedence. </a:t>
            </a:r>
          </a:p>
          <a:p>
            <a:pPr marL="5588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When Parenthesis are used, the expressions within parentheses assume highest priority.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980000"/>
                </a:solidFill>
                <a:highlight>
                  <a:srgbClr val="FFFFFF"/>
                </a:highlight>
              </a:rPr>
              <a:t>Note: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Precedence of operators decreases from top to bottom in the given table.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66275"/>
            <a:ext cx="8520600" cy="43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1400" b="1" i="1">
                <a:solidFill>
                  <a:srgbClr val="980000"/>
                </a:solidFill>
                <a:highlight>
                  <a:srgbClr val="FFFFFF"/>
                </a:highlight>
              </a:rPr>
              <a:t>Summary of C operators with precedence and associativity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503675"/>
            <a:ext cx="8520600" cy="463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200"/>
            <a:ext cx="9144001" cy="5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306025"/>
            <a:ext cx="8520600" cy="71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>
              <a:spcBef>
                <a:spcPts val="0"/>
              </a:spcBef>
              <a:buClr>
                <a:srgbClr val="FF9900"/>
              </a:buClr>
              <a:buSzPts val="3600"/>
              <a:buChar char="➢"/>
            </a:pPr>
            <a:r>
              <a:rPr lang="en" sz="3600" b="1" i="1">
                <a:solidFill>
                  <a:srgbClr val="FF9900"/>
                </a:solidFill>
              </a:rPr>
              <a:t>TYPES OF EXPRESSIONS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000"/>
              <a:buAutoNum type="arabicPeriod"/>
            </a:pPr>
            <a:r>
              <a:rPr lang="en" sz="3000" b="1">
                <a:solidFill>
                  <a:srgbClr val="1155CC"/>
                </a:solidFill>
              </a:rPr>
              <a:t>PRIMARY EXPRESSIONS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000"/>
              <a:buAutoNum type="arabicPeriod"/>
            </a:pPr>
            <a:r>
              <a:rPr lang="en" sz="3000" b="1">
                <a:solidFill>
                  <a:srgbClr val="1155CC"/>
                </a:solidFill>
              </a:rPr>
              <a:t>POSTFIX EXPRESSIONS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000"/>
              <a:buAutoNum type="arabicPeriod"/>
            </a:pPr>
            <a:r>
              <a:rPr lang="en" sz="3000" b="1">
                <a:solidFill>
                  <a:srgbClr val="1155CC"/>
                </a:solidFill>
              </a:rPr>
              <a:t>PREFIX EXPRESSIONS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000"/>
              <a:buAutoNum type="arabicPeriod"/>
            </a:pPr>
            <a:r>
              <a:rPr lang="en" sz="3000" b="1">
                <a:solidFill>
                  <a:srgbClr val="1155CC"/>
                </a:solidFill>
              </a:rPr>
              <a:t>UNARY EXPRESSIONS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000"/>
              <a:buAutoNum type="arabicPeriod"/>
            </a:pPr>
            <a:r>
              <a:rPr lang="en" sz="3000" b="1">
                <a:solidFill>
                  <a:srgbClr val="1155CC"/>
                </a:solidFill>
              </a:rPr>
              <a:t>BINARY EXPRESSIONS</a:t>
            </a:r>
          </a:p>
          <a:p>
            <a:pPr marL="457200" lvl="0" indent="-419100" rtl="0">
              <a:spcBef>
                <a:spcPts val="0"/>
              </a:spcBef>
              <a:buClr>
                <a:srgbClr val="1155CC"/>
              </a:buClr>
              <a:buSzPts val="3000"/>
              <a:buAutoNum type="arabicPeriod"/>
            </a:pPr>
            <a:r>
              <a:rPr lang="en" sz="3000" b="1">
                <a:solidFill>
                  <a:srgbClr val="1155CC"/>
                </a:solidFill>
              </a:rPr>
              <a:t>TERNARY EXPRESSIONS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3000" b="1"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172325"/>
            <a:ext cx="8520600" cy="57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155CC"/>
              </a:buClr>
              <a:buSzPts val="3000"/>
              <a:buAutoNum type="arabicPeriod"/>
            </a:pPr>
            <a:r>
              <a:rPr lang="en" sz="3000" b="1">
                <a:solidFill>
                  <a:srgbClr val="1155CC"/>
                </a:solidFill>
              </a:rPr>
              <a:t>PRIMARY EXPRESSIONS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2800" y="821900"/>
            <a:ext cx="8961300" cy="425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The Expression in which Operator is used in between Operands is called Infix Expression or Primary Expression.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The infix expression has the following general structure 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                       Operand1    operator   operand2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    </a:t>
            </a:r>
            <a:r>
              <a:rPr lang="en" b="1" u="sng">
                <a:solidFill>
                  <a:srgbClr val="0000FF"/>
                </a:solidFill>
                <a:highlight>
                  <a:srgbClr val="FFFFFF"/>
                </a:highlight>
              </a:rPr>
              <a:t>Example : 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 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375" y="2770600"/>
            <a:ext cx="5042326" cy="18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225350"/>
            <a:ext cx="8520600" cy="60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1155CC"/>
                </a:solidFill>
              </a:rPr>
              <a:t>2. POSTFIX EXPRESSIONS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2800" y="835250"/>
            <a:ext cx="8988000" cy="4228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</a:rPr>
              <a:t>The expression in which operator is used after operands is called as Postfix Expression.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</a:rPr>
              <a:t>The postfix expression has the following general structure 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                       Operand1 operand2 operator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        </a:t>
            </a:r>
            <a:r>
              <a:rPr lang="en" b="1" u="sng">
                <a:solidFill>
                  <a:srgbClr val="0000FF"/>
                </a:solidFill>
              </a:rPr>
              <a:t>Example:</a:t>
            </a:r>
            <a:r>
              <a:rPr lang="en" b="1">
                <a:solidFill>
                  <a:srgbClr val="0000FF"/>
                </a:solidFill>
              </a:rPr>
              <a:t>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425" y="2982700"/>
            <a:ext cx="4934826" cy="19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172325"/>
            <a:ext cx="8520600" cy="60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1155CC"/>
                </a:solidFill>
              </a:rPr>
              <a:t>3. PREFIX EXPRESSIONS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782225"/>
            <a:ext cx="8520600" cy="413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</a:rPr>
              <a:t>The expression in which operator is used before operands is called as Prefix Expression.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</a:rPr>
              <a:t>The prefix expression has the following general structure 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                          Operator operand1 operand2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       </a:t>
            </a:r>
            <a:r>
              <a:rPr lang="en" b="1" u="sng">
                <a:solidFill>
                  <a:srgbClr val="0000FF"/>
                </a:solidFill>
              </a:rPr>
              <a:t> Example : </a:t>
            </a:r>
            <a:r>
              <a:rPr lang="en" b="1">
                <a:solidFill>
                  <a:srgbClr val="0000FF"/>
                </a:solidFill>
              </a:rPr>
              <a:t>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850" y="2990599"/>
            <a:ext cx="5067401" cy="179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225350"/>
            <a:ext cx="8520600" cy="57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1155CC"/>
                </a:solidFill>
              </a:rPr>
              <a:t>4. UNARY EXPRESSIONS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848400"/>
            <a:ext cx="8520600" cy="4016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Clr>
                <a:srgbClr val="0000FF"/>
              </a:buClr>
              <a:buSzPts val="2400"/>
              <a:buChar char="●"/>
            </a:pPr>
            <a:r>
              <a:rPr lang="en" sz="2400" b="1">
                <a:solidFill>
                  <a:srgbClr val="0000FF"/>
                </a:solidFill>
              </a:rPr>
              <a:t>Unary means operation is performed on one operand.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400" b="1">
                <a:solidFill>
                  <a:srgbClr val="0000FF"/>
                </a:solidFill>
              </a:rPr>
              <a:t>      </a:t>
            </a:r>
            <a:r>
              <a:rPr lang="en" sz="2400" b="1" u="sng">
                <a:solidFill>
                  <a:srgbClr val="0000FF"/>
                </a:solidFill>
              </a:rPr>
              <a:t>Example :</a:t>
            </a:r>
            <a:r>
              <a:rPr lang="en" sz="2400" b="1">
                <a:solidFill>
                  <a:srgbClr val="0000FF"/>
                </a:solidFill>
              </a:rPr>
              <a:t> ++a, a++, a--, --a etc.,</a:t>
            </a:r>
          </a:p>
          <a:p>
            <a:pPr marL="0" lvl="0" indent="0">
              <a:spcBef>
                <a:spcPts val="0"/>
              </a:spcBef>
              <a:buNone/>
            </a:pPr>
            <a:endParaRPr b="1"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3000" b="1">
                <a:solidFill>
                  <a:srgbClr val="1155CC"/>
                </a:solidFill>
              </a:rPr>
              <a:t>5. BINARY EXPRESSIONS</a:t>
            </a:r>
          </a:p>
          <a:p>
            <a:pPr marL="457200" lvl="0" indent="-381000">
              <a:spcBef>
                <a:spcPts val="0"/>
              </a:spcBef>
              <a:buClr>
                <a:srgbClr val="0000FF"/>
              </a:buClr>
              <a:buSzPts val="2400"/>
              <a:buChar char="●"/>
            </a:pPr>
            <a:r>
              <a:rPr lang="en" sz="2400" b="1">
                <a:solidFill>
                  <a:srgbClr val="0000FF"/>
                </a:solidFill>
              </a:rPr>
              <a:t>Binary means operation is performed on two operands.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400" b="1">
                <a:solidFill>
                  <a:srgbClr val="0000FF"/>
                </a:solidFill>
              </a:rPr>
              <a:t>     </a:t>
            </a:r>
            <a:r>
              <a:rPr lang="en" sz="2400" b="1" u="sng">
                <a:solidFill>
                  <a:srgbClr val="0000FF"/>
                </a:solidFill>
              </a:rPr>
              <a:t> Example :</a:t>
            </a:r>
            <a:r>
              <a:rPr lang="en" sz="2400" b="1">
                <a:solidFill>
                  <a:srgbClr val="0000FF"/>
                </a:solidFill>
              </a:rPr>
              <a:t> a+b, a*b, a++b, a--b etc.,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 sz="3000" b="1">
              <a:solidFill>
                <a:srgbClr val="1155CC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185600"/>
            <a:ext cx="8520600" cy="67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1155CC"/>
                </a:solidFill>
              </a:rPr>
              <a:t>6. TERNARY EXPRESSIONS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92800" y="927950"/>
            <a:ext cx="8934900" cy="410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●"/>
            </a:pPr>
            <a:r>
              <a:rPr lang="en" sz="2400" b="1">
                <a:solidFill>
                  <a:srgbClr val="0000FF"/>
                </a:solidFill>
              </a:rPr>
              <a:t>The ternary operator is an operator that takes three arguments .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●"/>
            </a:pPr>
            <a:r>
              <a:rPr lang="en" sz="2400" b="1">
                <a:solidFill>
                  <a:srgbClr val="0000FF"/>
                </a:solidFill>
              </a:rPr>
              <a:t>The first argument is a comparison argument.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●"/>
            </a:pPr>
            <a:r>
              <a:rPr lang="en" sz="2400" b="1">
                <a:solidFill>
                  <a:srgbClr val="0000FF"/>
                </a:solidFill>
              </a:rPr>
              <a:t>The second is the result upon a true comparison.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●"/>
            </a:pPr>
            <a:r>
              <a:rPr lang="en" sz="2400" b="1">
                <a:solidFill>
                  <a:srgbClr val="0000FF"/>
                </a:solidFill>
              </a:rPr>
              <a:t>And the third is the result upon a false comparison.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b="1" u="sng">
              <a:solidFill>
                <a:srgbClr val="0000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</a:rPr>
              <a:t>    </a:t>
            </a:r>
            <a:r>
              <a:rPr lang="en" sz="2400" b="1" u="sng">
                <a:solidFill>
                  <a:srgbClr val="0000FF"/>
                </a:solidFill>
              </a:rPr>
              <a:t>Example :</a:t>
            </a:r>
            <a:r>
              <a:rPr lang="en" sz="2400" b="1">
                <a:solidFill>
                  <a:srgbClr val="0000FF"/>
                </a:solidFill>
              </a:rPr>
              <a:t>  </a:t>
            </a:r>
            <a:r>
              <a:rPr lang="en" sz="2400" b="1">
                <a:solidFill>
                  <a:srgbClr val="FF00FF"/>
                </a:solidFill>
              </a:rPr>
              <a:t>exp1 ? exp2 : exp3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➔"/>
            </a:pPr>
            <a:r>
              <a:rPr lang="en" sz="2400" b="1">
                <a:solidFill>
                  <a:srgbClr val="0000FF"/>
                </a:solidFill>
              </a:rPr>
              <a:t>Where exp1, exp2 and exp3 are the expressions.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➔"/>
            </a:pPr>
            <a:r>
              <a:rPr lang="en" sz="2400" b="1">
                <a:solidFill>
                  <a:srgbClr val="0000FF"/>
                </a:solidFill>
              </a:rPr>
              <a:t>? and : are the ternary operators.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106050"/>
            <a:ext cx="8520600" cy="67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rgbClr val="FF9900"/>
              </a:buClr>
              <a:buSzPts val="3600"/>
              <a:buChar char="➢"/>
            </a:pPr>
            <a:r>
              <a:rPr lang="en" sz="3600" b="1" i="1">
                <a:solidFill>
                  <a:srgbClr val="FF9900"/>
                </a:solidFill>
              </a:rPr>
              <a:t>PRECEDENCE &amp; ASSOCIATIVITY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159075" y="782250"/>
            <a:ext cx="8881800" cy="428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i="1" u="sng">
                <a:solidFill>
                  <a:srgbClr val="980000"/>
                </a:solidFill>
                <a:highlight>
                  <a:srgbClr val="FFFFFF"/>
                </a:highlight>
              </a:rPr>
              <a:t>Precedence of operators :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If more than one </a:t>
            </a:r>
            <a:r>
              <a:rPr lang="en" b="1" u="sng">
                <a:solidFill>
                  <a:srgbClr val="0000FF"/>
                </a:solidFill>
                <a:highlight>
                  <a:srgbClr val="FFFFFF"/>
                </a:highlight>
                <a:hlinkClick r:id="rId3"/>
              </a:rPr>
              <a:t>operators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are involved in an expression, C language has a predefined rule of priority for the operators. </a:t>
            </a:r>
          </a:p>
          <a:p>
            <a:pPr marL="457200" lvl="0" indent="-342900">
              <a:spcBef>
                <a:spcPts val="0"/>
              </a:spcBef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This rule of priority of operators is called operator precedence.</a:t>
            </a:r>
          </a:p>
          <a:p>
            <a:pPr marL="0" lvl="0" indent="0" rtl="0">
              <a:spcBef>
                <a:spcPts val="0"/>
              </a:spcBef>
              <a:buNone/>
            </a:pPr>
            <a:endParaRPr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    </a:t>
            </a:r>
            <a:r>
              <a:rPr lang="en" sz="2400" b="1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" sz="2400" b="1" u="sng">
                <a:solidFill>
                  <a:srgbClr val="0000FF"/>
                </a:solidFill>
                <a:highlight>
                  <a:srgbClr val="FFFFFF"/>
                </a:highlight>
              </a:rPr>
              <a:t>Priority Levels: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First priority :  Parenthesis  i.e.,  ( ), [ ], { } 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Second Priority : *,  / ,  % </a:t>
            </a:r>
          </a:p>
          <a:p>
            <a:pPr marL="457200" lvl="0" indent="-342900">
              <a:spcBef>
                <a:spcPts val="0"/>
              </a:spcBef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Third Priority :  +,  -</a:t>
            </a:r>
          </a:p>
          <a:p>
            <a:pPr marL="0" lvl="0" indent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FF00FF"/>
                </a:solidFill>
                <a:highlight>
                  <a:srgbClr val="FFFFFF"/>
                </a:highlight>
              </a:rPr>
              <a:t>Example of precedence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246100"/>
            <a:ext cx="8520600" cy="379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77800" marR="177800" lvl="0" indent="-69850" rtl="0"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980000"/>
                </a:solidFill>
                <a:highlight>
                  <a:srgbClr val="F6F6F6"/>
                </a:highlight>
              </a:rPr>
              <a:t>The Expression is : (1 &gt; 2 + 3 &amp;&amp; 4)</a:t>
            </a:r>
          </a:p>
          <a:p>
            <a:pPr marL="177800" marR="177800" lvl="0" indent="-69850" rtl="0"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  <a:highlight>
                  <a:srgbClr val="F6F6F6"/>
                </a:highlight>
              </a:rPr>
              <a:t>This expression is equivalent to:  ((1 &gt; (2 + 3)) &amp;&amp; 4)</a:t>
            </a:r>
            <a:br>
              <a:rPr lang="en" b="1">
                <a:solidFill>
                  <a:srgbClr val="0000FF"/>
                </a:solidFill>
                <a:highlight>
                  <a:srgbClr val="F6F6F6"/>
                </a:highlight>
              </a:rPr>
            </a:br>
            <a:r>
              <a:rPr lang="en" b="1">
                <a:solidFill>
                  <a:srgbClr val="0000FF"/>
                </a:solidFill>
                <a:highlight>
                  <a:srgbClr val="F6F6F6"/>
                </a:highlight>
              </a:rPr>
              <a:t>i.e, (2 + 3) executes first resulting into 5 </a:t>
            </a:r>
            <a:br>
              <a:rPr lang="en" b="1">
                <a:solidFill>
                  <a:srgbClr val="0000FF"/>
                </a:solidFill>
                <a:highlight>
                  <a:srgbClr val="F6F6F6"/>
                </a:highlight>
              </a:rPr>
            </a:br>
            <a:r>
              <a:rPr lang="en" b="1">
                <a:solidFill>
                  <a:srgbClr val="0000FF"/>
                </a:solidFill>
                <a:highlight>
                  <a:srgbClr val="F6F6F6"/>
                </a:highlight>
              </a:rPr>
              <a:t>then, first part of the expression (1 &gt; 5) executes resulting into 0 (false)</a:t>
            </a:r>
            <a:br>
              <a:rPr lang="en" b="1">
                <a:solidFill>
                  <a:srgbClr val="0000FF"/>
                </a:solidFill>
                <a:highlight>
                  <a:srgbClr val="F6F6F6"/>
                </a:highlight>
              </a:rPr>
            </a:br>
            <a:r>
              <a:rPr lang="en" b="1">
                <a:solidFill>
                  <a:srgbClr val="0000FF"/>
                </a:solidFill>
                <a:highlight>
                  <a:srgbClr val="F6F6F6"/>
                </a:highlight>
              </a:rPr>
              <a:t>then, (0 &amp;&amp; 4) executes resulting into 0 (false)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" b="1" u="sng">
                <a:solidFill>
                  <a:srgbClr val="0000FF"/>
                </a:solidFill>
                <a:highlight>
                  <a:srgbClr val="FFFFFF"/>
                </a:highlight>
              </a:rPr>
              <a:t>Output 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       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</Words>
  <PresentationFormat>On-screen Show (16:9)</PresentationFormat>
  <Paragraphs>83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EXPRESSIONS </vt:lpstr>
      <vt:lpstr>TYPES OF EXPRESSIONS</vt:lpstr>
      <vt:lpstr>PRIMARY EXPRESSIONS</vt:lpstr>
      <vt:lpstr>2. POSTFIX EXPRESSIONS </vt:lpstr>
      <vt:lpstr>3. PREFIX EXPRESSIONS</vt:lpstr>
      <vt:lpstr>4. UNARY EXPRESSIONS </vt:lpstr>
      <vt:lpstr>6. TERNARY EXPRESSIONS </vt:lpstr>
      <vt:lpstr>PRECEDENCE &amp; ASSOCIATIVITY  </vt:lpstr>
      <vt:lpstr>Example of precedence </vt:lpstr>
      <vt:lpstr>Associativity of operators : </vt:lpstr>
      <vt:lpstr>Rules for evaluation of expression </vt:lpstr>
      <vt:lpstr>Summary of C operators with precedence and associativity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 IN C  </dc:title>
  <cp:lastModifiedBy>fs1kmit</cp:lastModifiedBy>
  <cp:revision>2</cp:revision>
  <dcterms:modified xsi:type="dcterms:W3CDTF">2018-01-08T07:08:51Z</dcterms:modified>
</cp:coreProperties>
</file>