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T Sans Narrow"/>
      <p:regular r:id="rId16"/>
      <p:bold r:id="rId17"/>
    </p:embeddedFont>
    <p:embeddedFont>
      <p:font typeface="Playfair Display Regular"/>
      <p:regular r:id="rId18"/>
      <p:bold r:id="rId19"/>
      <p:italic r:id="rId20"/>
      <p:boldItalic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Regular-italic.fntdata"/><Relationship Id="rId22" Type="http://schemas.openxmlformats.org/officeDocument/2006/relationships/font" Target="fonts/OpenSans-regular.fntdata"/><Relationship Id="rId21" Type="http://schemas.openxmlformats.org/officeDocument/2006/relationships/font" Target="fonts/PlayfairDisplayRegular-boldItalic.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bold.fntdata"/><Relationship Id="rId16" Type="http://schemas.openxmlformats.org/officeDocument/2006/relationships/font" Target="fonts/PTSansNarrow-regular.fntdata"/><Relationship Id="rId19" Type="http://schemas.openxmlformats.org/officeDocument/2006/relationships/font" Target="fonts/PlayfairDisplayRegular-bold.fntdata"/><Relationship Id="rId18" Type="http://schemas.openxmlformats.org/officeDocument/2006/relationships/font" Target="fonts/PlayfairDisplayRegular-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2be62613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2be62613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2be62613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2be62613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6dcff04589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dcff04589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6dcff04589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dcff04589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6dcff04589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dcff04589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12a4ee4a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12a4ee4a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12a4ee4a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12a4ee4a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54.184.32.49/"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54.184.32.49/"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288168"/>
            <a:ext cx="7136700" cy="148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sz="3000">
                <a:solidFill>
                  <a:srgbClr val="FF9900"/>
                </a:solidFill>
                <a:latin typeface="Playfair Display Regular"/>
                <a:ea typeface="Playfair Display Regular"/>
                <a:cs typeface="Playfair Display Regular"/>
                <a:sym typeface="Playfair Display Regular"/>
              </a:rPr>
              <a:t>ENERGY </a:t>
            </a:r>
            <a:r>
              <a:rPr b="0" lang="en" sz="3000">
                <a:solidFill>
                  <a:srgbClr val="FF9900"/>
                </a:solidFill>
                <a:latin typeface="Playfair Display Regular"/>
                <a:ea typeface="Playfair Display Regular"/>
                <a:cs typeface="Playfair Display Regular"/>
                <a:sym typeface="Playfair Display Regular"/>
              </a:rPr>
              <a:t>EFFICIENCY</a:t>
            </a:r>
            <a:r>
              <a:rPr b="0" lang="en" sz="3000">
                <a:solidFill>
                  <a:srgbClr val="FF9900"/>
                </a:solidFill>
                <a:latin typeface="Playfair Display Regular"/>
                <a:ea typeface="Playfair Display Regular"/>
                <a:cs typeface="Playfair Display Regular"/>
                <a:sym typeface="Playfair Display Regular"/>
              </a:rPr>
              <a:t> </a:t>
            </a:r>
            <a:endParaRPr b="0" sz="3000">
              <a:solidFill>
                <a:srgbClr val="FF9900"/>
              </a:solidFill>
              <a:latin typeface="Playfair Display Regular"/>
              <a:ea typeface="Playfair Display Regular"/>
              <a:cs typeface="Playfair Display Regular"/>
              <a:sym typeface="Playfair Display Regular"/>
            </a:endParaRPr>
          </a:p>
          <a:p>
            <a:pPr indent="0" lvl="0" marL="0" rtl="0" algn="ctr">
              <a:spcBef>
                <a:spcPts val="0"/>
              </a:spcBef>
              <a:spcAft>
                <a:spcPts val="0"/>
              </a:spcAft>
              <a:buNone/>
            </a:pPr>
            <a:r>
              <a:rPr b="0" lang="en" sz="3000">
                <a:solidFill>
                  <a:srgbClr val="FF9900"/>
                </a:solidFill>
                <a:latin typeface="Playfair Display Regular"/>
                <a:ea typeface="Playfair Display Regular"/>
                <a:cs typeface="Playfair Display Regular"/>
                <a:sym typeface="Playfair Display Regular"/>
              </a:rPr>
              <a:t> By</a:t>
            </a:r>
            <a:endParaRPr b="0" sz="3000">
              <a:solidFill>
                <a:srgbClr val="FF9900"/>
              </a:solidFill>
              <a:latin typeface="Playfair Display Regular"/>
              <a:ea typeface="Playfair Display Regular"/>
              <a:cs typeface="Playfair Display Regular"/>
              <a:sym typeface="Playfair Display Regular"/>
            </a:endParaRPr>
          </a:p>
          <a:p>
            <a:pPr indent="0" lvl="0" marL="0" rtl="0" algn="ctr">
              <a:spcBef>
                <a:spcPts val="0"/>
              </a:spcBef>
              <a:spcAft>
                <a:spcPts val="0"/>
              </a:spcAft>
              <a:buNone/>
            </a:pPr>
            <a:r>
              <a:rPr b="0" lang="en" sz="3000">
                <a:solidFill>
                  <a:srgbClr val="FF9900"/>
                </a:solidFill>
                <a:latin typeface="Playfair Display Regular"/>
                <a:ea typeface="Playfair Display Regular"/>
                <a:cs typeface="Playfair Display Regular"/>
                <a:sym typeface="Playfair Display Regular"/>
              </a:rPr>
              <a:t>NISIKANTA &amp; RUCHIK</a:t>
            </a:r>
            <a:endParaRPr b="0" sz="3000">
              <a:solidFill>
                <a:srgbClr val="FF9900"/>
              </a:solidFill>
              <a:latin typeface="Playfair Display Regular"/>
              <a:ea typeface="Playfair Display Regular"/>
              <a:cs typeface="Playfair Display Regular"/>
              <a:sym typeface="Playfair Display Regular"/>
            </a:endParaRPr>
          </a:p>
        </p:txBody>
      </p:sp>
      <p:sp>
        <p:nvSpPr>
          <p:cNvPr id="67" name="Google Shape;67;p13"/>
          <p:cNvSpPr txBox="1"/>
          <p:nvPr>
            <p:ph idx="1" type="subTitle"/>
          </p:nvPr>
        </p:nvSpPr>
        <p:spPr>
          <a:xfrm>
            <a:off x="2157775" y="2774075"/>
            <a:ext cx="5186700" cy="1112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000000"/>
                </a:solidFill>
                <a:latin typeface="PT Sans Narrow"/>
                <a:ea typeface="PT Sans Narrow"/>
                <a:cs typeface="PT Sans Narrow"/>
                <a:sym typeface="PT Sans Narrow"/>
              </a:rPr>
              <a:t>Technology bucket :  MACHINE LEARNING                Category :  REGRESSION MODEL                                              </a:t>
            </a:r>
            <a:endParaRPr sz="1200">
              <a:solidFill>
                <a:srgbClr val="000000"/>
              </a:solidFill>
              <a:latin typeface="PT Sans Narrow"/>
              <a:ea typeface="PT Sans Narrow"/>
              <a:cs typeface="PT Sans Narrow"/>
              <a:sym typeface="PT Sans Narrow"/>
            </a:endParaRPr>
          </a:p>
          <a:p>
            <a:pPr indent="0" lvl="0" marL="0" rtl="0" algn="l">
              <a:lnSpc>
                <a:spcPct val="100000"/>
              </a:lnSpc>
              <a:spcBef>
                <a:spcPts val="0"/>
              </a:spcBef>
              <a:spcAft>
                <a:spcPts val="0"/>
              </a:spcAft>
              <a:buNone/>
            </a:pPr>
            <a:r>
              <a:t/>
            </a:r>
            <a:endParaRPr sz="1200">
              <a:solidFill>
                <a:srgbClr val="000000"/>
              </a:solidFill>
              <a:latin typeface="PT Sans Narrow"/>
              <a:ea typeface="PT Sans Narrow"/>
              <a:cs typeface="PT Sans Narrow"/>
              <a:sym typeface="PT Sans Narrow"/>
            </a:endParaRPr>
          </a:p>
          <a:p>
            <a:pPr indent="0" lvl="0" marL="0" rtl="0" algn="l">
              <a:lnSpc>
                <a:spcPct val="100000"/>
              </a:lnSpc>
              <a:spcBef>
                <a:spcPts val="0"/>
              </a:spcBef>
              <a:spcAft>
                <a:spcPts val="0"/>
              </a:spcAft>
              <a:buNone/>
            </a:pPr>
            <a:r>
              <a:t/>
            </a:r>
            <a:endParaRPr sz="1200">
              <a:solidFill>
                <a:srgbClr val="000000"/>
              </a:solidFill>
              <a:latin typeface="PT Sans Narrow"/>
              <a:ea typeface="PT Sans Narrow"/>
              <a:cs typeface="PT Sans Narrow"/>
              <a:sym typeface="PT Sans Narrow"/>
            </a:endParaRPr>
          </a:p>
          <a:p>
            <a:pPr indent="0" lvl="0" marL="0" rtl="0" algn="l">
              <a:lnSpc>
                <a:spcPct val="100000"/>
              </a:lnSpc>
              <a:spcBef>
                <a:spcPts val="0"/>
              </a:spcBef>
              <a:spcAft>
                <a:spcPts val="0"/>
              </a:spcAft>
              <a:buNone/>
            </a:pPr>
            <a:r>
              <a:rPr lang="en" sz="1200">
                <a:solidFill>
                  <a:srgbClr val="000000"/>
                </a:solidFill>
                <a:latin typeface="PT Sans Narrow"/>
                <a:ea typeface="PT Sans Narrow"/>
                <a:cs typeface="PT Sans Narrow"/>
                <a:sym typeface="PT Sans Narrow"/>
              </a:rPr>
              <a:t>Company Name :  INEURON.AI                                 PROJECT: INTERNSHIP PROGRAMME</a:t>
            </a:r>
            <a:endParaRPr sz="1200">
              <a:solidFill>
                <a:srgbClr val="000000"/>
              </a:solidFill>
              <a:latin typeface="PT Sans Narrow"/>
              <a:ea typeface="PT Sans Narrow"/>
              <a:cs typeface="PT Sans Narrow"/>
              <a:sym typeface="PT Sans Narrow"/>
            </a:endParaRPr>
          </a:p>
          <a:p>
            <a:pPr indent="0" lvl="0" marL="0" rtl="0" algn="l">
              <a:lnSpc>
                <a:spcPct val="100000"/>
              </a:lnSpc>
              <a:spcBef>
                <a:spcPts val="0"/>
              </a:spcBef>
              <a:spcAft>
                <a:spcPts val="0"/>
              </a:spcAft>
              <a:buNone/>
            </a:pPr>
            <a:r>
              <a:rPr lang="en" sz="1200">
                <a:solidFill>
                  <a:srgbClr val="000000"/>
                </a:solidFill>
                <a:latin typeface="PT Sans Narrow"/>
                <a:ea typeface="PT Sans Narrow"/>
                <a:cs typeface="PT Sans Narrow"/>
                <a:sym typeface="PT Sans Narrow"/>
              </a:rPr>
              <a:t>                                       </a:t>
            </a:r>
            <a:endParaRPr sz="1200">
              <a:solidFill>
                <a:srgbClr val="000000"/>
              </a:solidFill>
              <a:latin typeface="PT Sans Narrow"/>
              <a:ea typeface="PT Sans Narrow"/>
              <a:cs typeface="PT Sans Narrow"/>
              <a:sym typeface="PT Sans Narrow"/>
            </a:endParaRPr>
          </a:p>
          <a:p>
            <a:pPr indent="0" lvl="0" marL="0" rtl="0" algn="l">
              <a:lnSpc>
                <a:spcPct val="100000"/>
              </a:lnSpc>
              <a:spcBef>
                <a:spcPts val="0"/>
              </a:spcBef>
              <a:spcAft>
                <a:spcPts val="0"/>
              </a:spcAft>
              <a:buNone/>
            </a:pPr>
            <a:r>
              <a:rPr lang="en" sz="1200">
                <a:solidFill>
                  <a:srgbClr val="000000"/>
                </a:solidFill>
                <a:latin typeface="PT Sans Narrow"/>
                <a:ea typeface="PT Sans Narrow"/>
                <a:cs typeface="PT Sans Narrow"/>
                <a:sym typeface="PT Sans Narrow"/>
              </a:rPr>
              <a:t>                                           UI :  </a:t>
            </a:r>
            <a:r>
              <a:rPr lang="en" sz="1100" u="sng">
                <a:solidFill>
                  <a:schemeClr val="hlink"/>
                </a:solidFill>
                <a:latin typeface="Arial"/>
                <a:ea typeface="Arial"/>
                <a:cs typeface="Arial"/>
                <a:sym typeface="Arial"/>
                <a:hlinkClick r:id="rId3"/>
              </a:rPr>
              <a:t>http://54.184.32.49/</a:t>
            </a:r>
            <a:endParaRPr sz="1200">
              <a:solidFill>
                <a:srgbClr val="000000"/>
              </a:solidFill>
              <a:latin typeface="PT Sans Narrow"/>
              <a:ea typeface="PT Sans Narrow"/>
              <a:cs typeface="PT Sans Narrow"/>
              <a:sym typeface="PT Sans Narrow"/>
            </a:endParaRPr>
          </a:p>
          <a:p>
            <a:pPr indent="0" lvl="0" marL="0" rtl="0" algn="l">
              <a:lnSpc>
                <a:spcPct val="100000"/>
              </a:lnSpc>
              <a:spcBef>
                <a:spcPts val="0"/>
              </a:spcBef>
              <a:spcAft>
                <a:spcPts val="0"/>
              </a:spcAft>
              <a:buNone/>
            </a:pPr>
            <a:r>
              <a:t/>
            </a:r>
            <a:endParaRPr sz="1200">
              <a:solidFill>
                <a:srgbClr val="000000"/>
              </a:solidFill>
              <a:latin typeface="PT Sans Narrow"/>
              <a:ea typeface="PT Sans Narrow"/>
              <a:cs typeface="PT Sans Narrow"/>
              <a:sym typeface="PT Sans Narrow"/>
            </a:endParaRPr>
          </a:p>
          <a:p>
            <a:pPr indent="0" lvl="0" marL="0" rtl="0" algn="l">
              <a:lnSpc>
                <a:spcPct val="100000"/>
              </a:lnSpc>
              <a:spcBef>
                <a:spcPts val="0"/>
              </a:spcBef>
              <a:spcAft>
                <a:spcPts val="0"/>
              </a:spcAft>
              <a:buNone/>
            </a:pPr>
            <a:r>
              <a:t/>
            </a:r>
            <a:endParaRPr sz="1200">
              <a:solidFill>
                <a:srgbClr val="000000"/>
              </a:solidFill>
              <a:latin typeface="PT Sans Narrow"/>
              <a:ea typeface="PT Sans Narrow"/>
              <a:cs typeface="PT Sans Narrow"/>
              <a:sym typeface="PT Sans Narrow"/>
            </a:endParaRPr>
          </a:p>
          <a:p>
            <a:pPr indent="0" lvl="0" marL="0" rtl="0" algn="l">
              <a:lnSpc>
                <a:spcPct val="100000"/>
              </a:lnSpc>
              <a:spcBef>
                <a:spcPts val="0"/>
              </a:spcBef>
              <a:spcAft>
                <a:spcPts val="0"/>
              </a:spcAft>
              <a:buClr>
                <a:schemeClr val="dk2"/>
              </a:buClr>
              <a:buSzPts val="1100"/>
              <a:buFont typeface="Arial"/>
              <a:buNone/>
            </a:pPr>
            <a:r>
              <a:t/>
            </a:r>
            <a:endParaRPr sz="1200">
              <a:solidFill>
                <a:srgbClr val="000000"/>
              </a:solidFill>
              <a:latin typeface="PT Sans Narrow"/>
              <a:ea typeface="PT Sans Narrow"/>
              <a:cs typeface="PT Sans Narrow"/>
              <a:sym typeface="PT Sans Narrow"/>
            </a:endParaRPr>
          </a:p>
          <a:p>
            <a:pPr indent="0" lvl="0" marL="0" rtl="0" algn="ctr">
              <a:spcBef>
                <a:spcPts val="0"/>
              </a:spcBef>
              <a:spcAft>
                <a:spcPts val="0"/>
              </a:spcAft>
              <a:buNone/>
            </a:pPr>
            <a:r>
              <a:t/>
            </a:r>
            <a:endParaRPr sz="1200">
              <a:solidFill>
                <a:srgbClr val="000000"/>
              </a:solidFill>
              <a:latin typeface="PT Sans Narrow"/>
              <a:ea typeface="PT Sans Narrow"/>
              <a:cs typeface="PT Sans Narrow"/>
              <a:sym typeface="PT Sans Narr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28" name="Shape 128"/>
        <p:cNvGrpSpPr/>
        <p:nvPr/>
      </p:nvGrpSpPr>
      <p:grpSpPr>
        <a:xfrm>
          <a:off x="0" y="0"/>
          <a:ext cx="0" cy="0"/>
          <a:chOff x="0" y="0"/>
          <a:chExt cx="0" cy="0"/>
        </a:xfrm>
      </p:grpSpPr>
      <p:sp>
        <p:nvSpPr>
          <p:cNvPr id="129" name="Google Shape;129;p22"/>
          <p:cNvSpPr txBox="1"/>
          <p:nvPr>
            <p:ph idx="1" type="body"/>
          </p:nvPr>
        </p:nvSpPr>
        <p:spPr>
          <a:xfrm>
            <a:off x="2041775" y="2216375"/>
            <a:ext cx="2905200" cy="1702200"/>
          </a:xfrm>
          <a:prstGeom prst="rect">
            <a:avLst/>
          </a:prstGeom>
          <a:solidFill>
            <a:srgbClr val="000000"/>
          </a:solidFill>
        </p:spPr>
        <p:txBody>
          <a:bodyPr anchorCtr="0" anchor="ctr" bIns="91425" lIns="91425" spcFirstLastPara="1" rIns="91425" wrap="square" tIns="91425">
            <a:noAutofit/>
          </a:bodyPr>
          <a:lstStyle/>
          <a:p>
            <a:pPr indent="0" lvl="0" marL="0" rtl="0" algn="l">
              <a:spcBef>
                <a:spcPts val="0"/>
              </a:spcBef>
              <a:spcAft>
                <a:spcPts val="0"/>
              </a:spcAft>
              <a:buNone/>
            </a:pPr>
            <a:r>
              <a:rPr lang="en" sz="5100">
                <a:solidFill>
                  <a:srgbClr val="FFFF00"/>
                </a:solidFill>
              </a:rPr>
              <a:t>T</a:t>
            </a:r>
            <a:r>
              <a:rPr lang="en" sz="5100">
                <a:solidFill>
                  <a:srgbClr val="FFFF00"/>
                </a:solidFill>
              </a:rPr>
              <a:t>hank you</a:t>
            </a:r>
            <a:endParaRPr sz="5100">
              <a:solidFill>
                <a:srgbClr val="FFFF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71" name="Shape 71"/>
        <p:cNvGrpSpPr/>
        <p:nvPr/>
      </p:nvGrpSpPr>
      <p:grpSpPr>
        <a:xfrm>
          <a:off x="0" y="0"/>
          <a:ext cx="0" cy="0"/>
          <a:chOff x="0" y="0"/>
          <a:chExt cx="0" cy="0"/>
        </a:xfrm>
      </p:grpSpPr>
      <p:sp>
        <p:nvSpPr>
          <p:cNvPr id="72" name="Google Shape;72;p14"/>
          <p:cNvSpPr txBox="1"/>
          <p:nvPr>
            <p:ph type="title"/>
          </p:nvPr>
        </p:nvSpPr>
        <p:spPr>
          <a:xfrm>
            <a:off x="218200" y="555600"/>
            <a:ext cx="14745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solidFill>
                  <a:srgbClr val="000000"/>
                </a:solidFill>
              </a:rPr>
              <a:t>INDEX:</a:t>
            </a:r>
            <a:endParaRPr sz="4000">
              <a:solidFill>
                <a:srgbClr val="000000"/>
              </a:solidFill>
            </a:endParaRPr>
          </a:p>
        </p:txBody>
      </p:sp>
      <p:sp>
        <p:nvSpPr>
          <p:cNvPr id="73" name="Google Shape;73;p14"/>
          <p:cNvSpPr txBox="1"/>
          <p:nvPr>
            <p:ph idx="1" type="body"/>
          </p:nvPr>
        </p:nvSpPr>
        <p:spPr>
          <a:xfrm>
            <a:off x="218200" y="1311300"/>
            <a:ext cx="3419700" cy="3179400"/>
          </a:xfrm>
          <a:prstGeom prst="rect">
            <a:avLst/>
          </a:prstGeom>
          <a:solidFill>
            <a:srgbClr val="EFEFEF"/>
          </a:solidFill>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Problem</a:t>
            </a:r>
            <a:r>
              <a:rPr lang="en" sz="2400">
                <a:solidFill>
                  <a:srgbClr val="000000"/>
                </a:solidFill>
              </a:rPr>
              <a:t> </a:t>
            </a:r>
            <a:r>
              <a:rPr lang="en" sz="2400">
                <a:solidFill>
                  <a:srgbClr val="000000"/>
                </a:solidFill>
              </a:rPr>
              <a:t>statement</a:t>
            </a:r>
            <a:endParaRPr sz="2400">
              <a:solidFill>
                <a:srgbClr val="000000"/>
              </a:solidFill>
            </a:endParaRPr>
          </a:p>
          <a:p>
            <a:pPr indent="-400050" lvl="0" marL="457200" rtl="0" algn="l">
              <a:spcBef>
                <a:spcPts val="0"/>
              </a:spcBef>
              <a:spcAft>
                <a:spcPts val="0"/>
              </a:spcAft>
              <a:buClr>
                <a:srgbClr val="000000"/>
              </a:buClr>
              <a:buSzPts val="2700"/>
              <a:buChar char="●"/>
            </a:pPr>
            <a:r>
              <a:rPr lang="en" sz="2700">
                <a:solidFill>
                  <a:srgbClr val="000000"/>
                </a:solidFill>
              </a:rPr>
              <a:t>EDA</a:t>
            </a:r>
            <a:endParaRPr sz="2700">
              <a:solidFill>
                <a:srgbClr val="000000"/>
              </a:solidFill>
            </a:endParaRPr>
          </a:p>
          <a:p>
            <a:pPr indent="-400050" lvl="0" marL="457200" rtl="0" algn="l">
              <a:spcBef>
                <a:spcPts val="0"/>
              </a:spcBef>
              <a:spcAft>
                <a:spcPts val="0"/>
              </a:spcAft>
              <a:buClr>
                <a:srgbClr val="000000"/>
              </a:buClr>
              <a:buSzPts val="2700"/>
              <a:buChar char="●"/>
            </a:pPr>
            <a:r>
              <a:rPr lang="en" sz="2700">
                <a:solidFill>
                  <a:srgbClr val="000000"/>
                </a:solidFill>
              </a:rPr>
              <a:t>Model selection</a:t>
            </a:r>
            <a:endParaRPr sz="2700">
              <a:solidFill>
                <a:srgbClr val="000000"/>
              </a:solidFill>
            </a:endParaRPr>
          </a:p>
          <a:p>
            <a:pPr indent="-400050" lvl="0" marL="457200" rtl="0" algn="l">
              <a:spcBef>
                <a:spcPts val="0"/>
              </a:spcBef>
              <a:spcAft>
                <a:spcPts val="0"/>
              </a:spcAft>
              <a:buClr>
                <a:srgbClr val="000000"/>
              </a:buClr>
              <a:buSzPts val="2700"/>
              <a:buChar char="●"/>
            </a:pPr>
            <a:r>
              <a:rPr lang="en" sz="2700">
                <a:solidFill>
                  <a:srgbClr val="000000"/>
                </a:solidFill>
              </a:rPr>
              <a:t>Deployment</a:t>
            </a:r>
            <a:endParaRPr sz="2700">
              <a:solidFill>
                <a:srgbClr val="000000"/>
              </a:solidFill>
            </a:endParaRPr>
          </a:p>
          <a:p>
            <a:pPr indent="-400050" lvl="0" marL="457200" rtl="0" algn="l">
              <a:spcBef>
                <a:spcPts val="0"/>
              </a:spcBef>
              <a:spcAft>
                <a:spcPts val="0"/>
              </a:spcAft>
              <a:buClr>
                <a:srgbClr val="000000"/>
              </a:buClr>
              <a:buSzPts val="2700"/>
              <a:buChar char="●"/>
            </a:pPr>
            <a:r>
              <a:rPr lang="en" sz="2700">
                <a:solidFill>
                  <a:srgbClr val="000000"/>
                </a:solidFill>
              </a:rPr>
              <a:t>Outcome </a:t>
            </a:r>
            <a:endParaRPr sz="2700">
              <a:solidFill>
                <a:srgbClr val="000000"/>
              </a:solidFill>
            </a:endParaRPr>
          </a:p>
        </p:txBody>
      </p:sp>
      <p:sp>
        <p:nvSpPr>
          <p:cNvPr id="74" name="Google Shape;74;p14"/>
          <p:cNvSpPr txBox="1"/>
          <p:nvPr/>
        </p:nvSpPr>
        <p:spPr>
          <a:xfrm>
            <a:off x="3871650" y="1109350"/>
            <a:ext cx="4954500" cy="39312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Data handling and EDA :</a:t>
            </a:r>
            <a:endParaRPr b="1"/>
          </a:p>
          <a:p>
            <a:pPr indent="-317500" lvl="0" marL="457200" rtl="0" algn="l">
              <a:spcBef>
                <a:spcPts val="0"/>
              </a:spcBef>
              <a:spcAft>
                <a:spcPts val="0"/>
              </a:spcAft>
              <a:buSzPts val="1400"/>
              <a:buChar char="●"/>
            </a:pPr>
            <a:r>
              <a:rPr lang="en"/>
              <a:t>How to handle null values</a:t>
            </a:r>
            <a:endParaRPr/>
          </a:p>
          <a:p>
            <a:pPr indent="-317500" lvl="0" marL="457200" rtl="0" algn="l">
              <a:spcBef>
                <a:spcPts val="0"/>
              </a:spcBef>
              <a:spcAft>
                <a:spcPts val="0"/>
              </a:spcAft>
              <a:buSzPts val="1400"/>
              <a:buChar char="●"/>
            </a:pPr>
            <a:r>
              <a:rPr lang="en"/>
              <a:t>To Analyze the correlation with all variables with target variable and  other variables.</a:t>
            </a:r>
            <a:endParaRPr/>
          </a:p>
          <a:p>
            <a:pPr indent="-317500" lvl="0" marL="457200" rtl="0" algn="l">
              <a:spcBef>
                <a:spcPts val="0"/>
              </a:spcBef>
              <a:spcAft>
                <a:spcPts val="0"/>
              </a:spcAft>
              <a:buSzPts val="1400"/>
              <a:buChar char="●"/>
            </a:pPr>
            <a:r>
              <a:rPr lang="en"/>
              <a:t>How to apply basic statistics to identify the data distribution.</a:t>
            </a:r>
            <a:endParaRPr/>
          </a:p>
          <a:p>
            <a:pPr indent="0" lvl="0" marL="0" rtl="0" algn="l">
              <a:spcBef>
                <a:spcPts val="0"/>
              </a:spcBef>
              <a:spcAft>
                <a:spcPts val="0"/>
              </a:spcAft>
              <a:buNone/>
            </a:pPr>
            <a:r>
              <a:rPr b="1" lang="en"/>
              <a:t>Data preprocessing techniques </a:t>
            </a:r>
            <a:endParaRPr b="1"/>
          </a:p>
          <a:p>
            <a:pPr indent="-317500" lvl="0" marL="457200" rtl="0" algn="l">
              <a:spcBef>
                <a:spcPts val="0"/>
              </a:spcBef>
              <a:spcAft>
                <a:spcPts val="0"/>
              </a:spcAft>
              <a:buSzPts val="1400"/>
              <a:buChar char="❖"/>
            </a:pPr>
            <a:r>
              <a:rPr lang="en"/>
              <a:t>To learn  about data preprocessing techniques.</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Model selection process</a:t>
            </a:r>
            <a:endParaRPr b="1"/>
          </a:p>
          <a:p>
            <a:pPr indent="-317500" lvl="0" marL="457200" rtl="0" algn="l">
              <a:spcBef>
                <a:spcPts val="0"/>
              </a:spcBef>
              <a:spcAft>
                <a:spcPts val="0"/>
              </a:spcAft>
              <a:buSzPts val="1400"/>
              <a:buChar char="➔"/>
            </a:pPr>
            <a:r>
              <a:rPr lang="en"/>
              <a:t>To compare diferent model based on their accuracy</a:t>
            </a:r>
            <a:endParaRPr/>
          </a:p>
          <a:p>
            <a:pPr indent="-317500" lvl="0" marL="457200" rtl="0" algn="l">
              <a:spcBef>
                <a:spcPts val="0"/>
              </a:spcBef>
              <a:spcAft>
                <a:spcPts val="0"/>
              </a:spcAft>
              <a:buSzPts val="1400"/>
              <a:buChar char="➔"/>
            </a:pPr>
            <a:r>
              <a:rPr lang="en"/>
              <a:t>Analysing score of each models respectively.</a:t>
            </a:r>
            <a:endParaRPr/>
          </a:p>
          <a:p>
            <a:pPr indent="-317500" lvl="0" marL="457200" rtl="0" algn="l">
              <a:spcBef>
                <a:spcPts val="0"/>
              </a:spcBef>
              <a:spcAft>
                <a:spcPts val="0"/>
              </a:spcAft>
              <a:buSzPts val="1400"/>
              <a:buChar char="➔"/>
            </a:pPr>
            <a:r>
              <a:rPr lang="en"/>
              <a:t>Save the model for deployment</a:t>
            </a:r>
            <a:endParaRPr/>
          </a:p>
          <a:p>
            <a:pPr indent="0" lvl="0" marL="0" rtl="0" algn="l">
              <a:spcBef>
                <a:spcPts val="0"/>
              </a:spcBef>
              <a:spcAft>
                <a:spcPts val="0"/>
              </a:spcAft>
              <a:buNone/>
            </a:pPr>
            <a:r>
              <a:rPr b="1" lang="en"/>
              <a:t>Deployment</a:t>
            </a:r>
            <a:endParaRPr/>
          </a:p>
          <a:p>
            <a:pPr indent="-317500" lvl="0" marL="457200" rtl="0" algn="l">
              <a:spcBef>
                <a:spcPts val="0"/>
              </a:spcBef>
              <a:spcAft>
                <a:spcPts val="0"/>
              </a:spcAft>
              <a:buSzPts val="1400"/>
              <a:buAutoNum type="arabicPeriod"/>
            </a:pPr>
            <a:r>
              <a:rPr lang="en"/>
              <a:t>How to deploy final model to aws cloud</a:t>
            </a:r>
            <a:endParaRPr/>
          </a:p>
          <a:p>
            <a:pPr indent="-317500" lvl="0" marL="457200" rtl="0" algn="l">
              <a:spcBef>
                <a:spcPts val="0"/>
              </a:spcBef>
              <a:spcAft>
                <a:spcPts val="0"/>
              </a:spcAft>
              <a:buSzPts val="1400"/>
              <a:buAutoNum type="arabicPeriod"/>
            </a:pPr>
            <a:r>
              <a:rPr lang="en"/>
              <a:t>How to create a docker file and deploy </a:t>
            </a:r>
            <a:endParaRPr/>
          </a:p>
          <a:p>
            <a:pPr indent="0" lvl="0" marL="0" rtl="0" algn="l">
              <a:spcBef>
                <a:spcPts val="0"/>
              </a:spcBef>
              <a:spcAft>
                <a:spcPts val="0"/>
              </a:spcAft>
              <a:buNone/>
            </a:pPr>
            <a:r>
              <a:rPr b="1" lang="en"/>
              <a:t>Web interface</a:t>
            </a:r>
            <a:endParaRPr b="1"/>
          </a:p>
          <a:p>
            <a:pPr indent="-311150" lvl="0" marL="457200" rtl="0" algn="l">
              <a:spcBef>
                <a:spcPts val="0"/>
              </a:spcBef>
              <a:spcAft>
                <a:spcPts val="0"/>
              </a:spcAft>
              <a:buSzPts val="1300"/>
              <a:buChar char="❏"/>
            </a:pPr>
            <a:r>
              <a:rPr lang="en" sz="1300"/>
              <a:t>How to create web application (ui) based on requirements.</a:t>
            </a:r>
            <a:endParaRPr sz="13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5" name="Google Shape;75;p14"/>
          <p:cNvSpPr/>
          <p:nvPr/>
        </p:nvSpPr>
        <p:spPr>
          <a:xfrm>
            <a:off x="4086750" y="383425"/>
            <a:ext cx="2328600" cy="5706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400"/>
              <a:t>Objectives </a:t>
            </a:r>
            <a:endParaRPr sz="3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6900" y="125275"/>
            <a:ext cx="4045200" cy="74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0" lang="en" sz="3600">
                <a:solidFill>
                  <a:srgbClr val="000000"/>
                </a:solidFill>
              </a:rPr>
              <a:t> PROBLEM STATEMENT</a:t>
            </a:r>
            <a:r>
              <a:rPr b="0" lang="en" sz="3600">
                <a:solidFill>
                  <a:srgbClr val="000000"/>
                </a:solidFill>
              </a:rPr>
              <a:t> :</a:t>
            </a:r>
            <a:endParaRPr b="0" sz="3600">
              <a:solidFill>
                <a:srgbClr val="000000"/>
              </a:solidFill>
            </a:endParaRPr>
          </a:p>
        </p:txBody>
      </p:sp>
      <p:sp>
        <p:nvSpPr>
          <p:cNvPr id="81" name="Google Shape;81;p15"/>
          <p:cNvSpPr txBox="1"/>
          <p:nvPr>
            <p:ph type="title"/>
          </p:nvPr>
        </p:nvSpPr>
        <p:spPr>
          <a:xfrm>
            <a:off x="69500" y="783525"/>
            <a:ext cx="4372500" cy="4283700"/>
          </a:xfrm>
          <a:prstGeom prst="rect">
            <a:avLst/>
          </a:prstGeom>
          <a:noFill/>
        </p:spPr>
        <p:txBody>
          <a:bodyPr anchorCtr="0" anchor="t" bIns="91425" lIns="91425" spcFirstLastPara="1" rIns="91425" wrap="square" tIns="91425">
            <a:noAutofit/>
          </a:bodyPr>
          <a:lstStyle/>
          <a:p>
            <a:pPr indent="-355600" lvl="0" marL="457200" rtl="0" algn="l">
              <a:lnSpc>
                <a:spcPct val="100000"/>
              </a:lnSpc>
              <a:spcBef>
                <a:spcPts val="1000"/>
              </a:spcBef>
              <a:spcAft>
                <a:spcPts val="0"/>
              </a:spcAft>
              <a:buClr>
                <a:srgbClr val="FF9900"/>
              </a:buClr>
              <a:buSzPts val="2000"/>
              <a:buFont typeface="Times New Roman"/>
              <a:buChar char="●"/>
            </a:pPr>
            <a:r>
              <a:rPr b="0" lang="en" sz="1500">
                <a:solidFill>
                  <a:srgbClr val="123654"/>
                </a:solidFill>
                <a:latin typeface="Arial"/>
                <a:ea typeface="Arial"/>
                <a:cs typeface="Arial"/>
                <a:sym typeface="Arial"/>
              </a:rPr>
              <a:t>To assess heating load and cooling load requirements of buildings (that is, energy efficiency) as a function of building parameters.</a:t>
            </a:r>
            <a:endParaRPr b="0" sz="1500">
              <a:solidFill>
                <a:srgbClr val="123654"/>
              </a:solidFill>
              <a:latin typeface="Arial"/>
              <a:ea typeface="Arial"/>
              <a:cs typeface="Arial"/>
              <a:sym typeface="Arial"/>
            </a:endParaRPr>
          </a:p>
          <a:p>
            <a:pPr indent="0" lvl="0" marL="457200" rtl="0" algn="l">
              <a:lnSpc>
                <a:spcPct val="100000"/>
              </a:lnSpc>
              <a:spcBef>
                <a:spcPts val="1000"/>
              </a:spcBef>
              <a:spcAft>
                <a:spcPts val="0"/>
              </a:spcAft>
              <a:buNone/>
            </a:pPr>
            <a:r>
              <a:t/>
            </a:r>
            <a:endParaRPr b="0" sz="1500">
              <a:solidFill>
                <a:srgbClr val="123654"/>
              </a:solidFill>
              <a:latin typeface="Arial"/>
              <a:ea typeface="Arial"/>
              <a:cs typeface="Arial"/>
              <a:sym typeface="Arial"/>
            </a:endParaRPr>
          </a:p>
          <a:p>
            <a:pPr indent="-330200" lvl="0" marL="457200" rtl="0" algn="l">
              <a:lnSpc>
                <a:spcPct val="100000"/>
              </a:lnSpc>
              <a:spcBef>
                <a:spcPts val="1200"/>
              </a:spcBef>
              <a:spcAft>
                <a:spcPts val="0"/>
              </a:spcAft>
              <a:buClr>
                <a:srgbClr val="FF9900"/>
              </a:buClr>
              <a:buSzPts val="1600"/>
              <a:buFont typeface="Times New Roman"/>
              <a:buChar char="●"/>
            </a:pPr>
            <a:r>
              <a:rPr lang="en" sz="1200">
                <a:solidFill>
                  <a:srgbClr val="123654"/>
                </a:solidFill>
                <a:latin typeface="Arial"/>
                <a:ea typeface="Arial"/>
                <a:cs typeface="Arial"/>
                <a:sym typeface="Arial"/>
              </a:rPr>
              <a:t>Data description :</a:t>
            </a:r>
            <a:endParaRPr sz="1200">
              <a:solidFill>
                <a:srgbClr val="123654"/>
              </a:solidFill>
              <a:latin typeface="Arial"/>
              <a:ea typeface="Arial"/>
              <a:cs typeface="Arial"/>
              <a:sym typeface="Arial"/>
            </a:endParaRPr>
          </a:p>
          <a:p>
            <a:pPr indent="0" lvl="0" marL="457200" rtl="0" algn="l">
              <a:lnSpc>
                <a:spcPct val="115000"/>
              </a:lnSpc>
              <a:spcBef>
                <a:spcPts val="1200"/>
              </a:spcBef>
              <a:spcAft>
                <a:spcPts val="1000"/>
              </a:spcAft>
              <a:buNone/>
            </a:pPr>
            <a:r>
              <a:rPr b="0" lang="en" sz="1100">
                <a:solidFill>
                  <a:srgbClr val="123654"/>
                </a:solidFill>
                <a:latin typeface="Arial"/>
                <a:ea typeface="Arial"/>
                <a:cs typeface="Arial"/>
                <a:sym typeface="Arial"/>
              </a:rPr>
              <a:t>We perform energy analysis using 12 different building shapes simulated in Ecotect. The buildings differ with respect to the glazing area, the glazing area distribution, and the orientation, amongst other parameters. We simulate various settings as functions of the afore-mentioned characteristics to obtain 768 building shapes. The dataset comprises 768 samples and 8 features, aiming to predict two real valued responses. It can also be used as a multi-class classification problem if the response is rounded to the nearest integer</a:t>
            </a:r>
            <a:r>
              <a:rPr b="0" lang="en" sz="1200">
                <a:solidFill>
                  <a:srgbClr val="000000"/>
                </a:solidFill>
                <a:latin typeface="Arial"/>
                <a:ea typeface="Arial"/>
                <a:cs typeface="Arial"/>
                <a:sym typeface="Arial"/>
              </a:rPr>
              <a:t>.</a:t>
            </a:r>
            <a:endParaRPr b="0" sz="1600">
              <a:solidFill>
                <a:srgbClr val="FF9900"/>
              </a:solidFill>
              <a:highlight>
                <a:srgbClr val="FFFFFF"/>
              </a:highlight>
              <a:latin typeface="Times New Roman"/>
              <a:ea typeface="Times New Roman"/>
              <a:cs typeface="Times New Roman"/>
              <a:sym typeface="Times New Roman"/>
            </a:endParaRPr>
          </a:p>
        </p:txBody>
      </p:sp>
      <p:sp>
        <p:nvSpPr>
          <p:cNvPr id="82" name="Google Shape;82;p15"/>
          <p:cNvSpPr txBox="1"/>
          <p:nvPr/>
        </p:nvSpPr>
        <p:spPr>
          <a:xfrm>
            <a:off x="4673700" y="23250"/>
            <a:ext cx="4470300" cy="509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200">
                <a:solidFill>
                  <a:srgbClr val="123654"/>
                </a:solidFill>
              </a:rPr>
              <a:t>Attribute Information:</a:t>
            </a:r>
            <a:endParaRPr b="1" sz="1200">
              <a:solidFill>
                <a:srgbClr val="123654"/>
              </a:solidFill>
            </a:endParaRPr>
          </a:p>
          <a:p>
            <a:pPr indent="0" lvl="0" marL="0" rtl="0" algn="l">
              <a:lnSpc>
                <a:spcPct val="115000"/>
              </a:lnSpc>
              <a:spcBef>
                <a:spcPts val="1200"/>
              </a:spcBef>
              <a:spcAft>
                <a:spcPts val="0"/>
              </a:spcAft>
              <a:buNone/>
            </a:pPr>
            <a:r>
              <a:rPr lang="en" sz="1100">
                <a:solidFill>
                  <a:srgbClr val="123654"/>
                </a:solidFill>
              </a:rPr>
              <a:t>The dataset contains eight attributes (or features, denoted by X1...X8) and two responses (or outcomes, denoted by y1 and y2). The aim is to use the eight features to predict each of the two responses.</a:t>
            </a:r>
            <a:endParaRPr sz="1100">
              <a:solidFill>
                <a:srgbClr val="123654"/>
              </a:solidFill>
            </a:endParaRPr>
          </a:p>
          <a:p>
            <a:pPr indent="0" lvl="0" marL="0" rtl="0" algn="l">
              <a:lnSpc>
                <a:spcPct val="115000"/>
              </a:lnSpc>
              <a:spcBef>
                <a:spcPts val="1000"/>
              </a:spcBef>
              <a:spcAft>
                <a:spcPts val="0"/>
              </a:spcAft>
              <a:buNone/>
            </a:pPr>
            <a:r>
              <a:t/>
            </a:r>
            <a:endParaRPr sz="1000">
              <a:solidFill>
                <a:srgbClr val="123654"/>
              </a:solidFill>
            </a:endParaRPr>
          </a:p>
          <a:p>
            <a:pPr indent="0" lvl="0" marL="0" rtl="0" algn="l">
              <a:lnSpc>
                <a:spcPct val="115000"/>
              </a:lnSpc>
              <a:spcBef>
                <a:spcPts val="1000"/>
              </a:spcBef>
              <a:spcAft>
                <a:spcPts val="0"/>
              </a:spcAft>
              <a:buNone/>
            </a:pPr>
            <a:r>
              <a:rPr lang="en" sz="1200">
                <a:solidFill>
                  <a:srgbClr val="123654"/>
                </a:solidFill>
              </a:rPr>
              <a:t>Specifically:</a:t>
            </a:r>
            <a:endParaRPr sz="1200">
              <a:solidFill>
                <a:srgbClr val="123654"/>
              </a:solidFill>
            </a:endParaRPr>
          </a:p>
          <a:p>
            <a:pPr indent="0" lvl="0" marL="0" rtl="0" algn="l">
              <a:lnSpc>
                <a:spcPct val="100000"/>
              </a:lnSpc>
              <a:spcBef>
                <a:spcPts val="1000"/>
              </a:spcBef>
              <a:spcAft>
                <a:spcPts val="0"/>
              </a:spcAft>
              <a:buNone/>
            </a:pPr>
            <a:r>
              <a:rPr lang="en" sz="1100">
                <a:solidFill>
                  <a:srgbClr val="123654"/>
                </a:solidFill>
              </a:rPr>
              <a:t>X1 Relative Compactness</a:t>
            </a:r>
            <a:endParaRPr sz="1100">
              <a:solidFill>
                <a:srgbClr val="123654"/>
              </a:solidFill>
            </a:endParaRPr>
          </a:p>
          <a:p>
            <a:pPr indent="0" lvl="0" marL="0" rtl="0" algn="l">
              <a:lnSpc>
                <a:spcPct val="100000"/>
              </a:lnSpc>
              <a:spcBef>
                <a:spcPts val="1000"/>
              </a:spcBef>
              <a:spcAft>
                <a:spcPts val="0"/>
              </a:spcAft>
              <a:buNone/>
            </a:pPr>
            <a:r>
              <a:rPr lang="en" sz="1100">
                <a:solidFill>
                  <a:srgbClr val="123654"/>
                </a:solidFill>
              </a:rPr>
              <a:t>X2 Surface Area</a:t>
            </a:r>
            <a:endParaRPr sz="1100">
              <a:solidFill>
                <a:srgbClr val="123654"/>
              </a:solidFill>
            </a:endParaRPr>
          </a:p>
          <a:p>
            <a:pPr indent="0" lvl="0" marL="0" rtl="0" algn="l">
              <a:lnSpc>
                <a:spcPct val="100000"/>
              </a:lnSpc>
              <a:spcBef>
                <a:spcPts val="1000"/>
              </a:spcBef>
              <a:spcAft>
                <a:spcPts val="0"/>
              </a:spcAft>
              <a:buNone/>
            </a:pPr>
            <a:r>
              <a:rPr lang="en" sz="1100">
                <a:solidFill>
                  <a:srgbClr val="123654"/>
                </a:solidFill>
              </a:rPr>
              <a:t>X3 Wall Area</a:t>
            </a:r>
            <a:endParaRPr sz="1100">
              <a:solidFill>
                <a:srgbClr val="123654"/>
              </a:solidFill>
            </a:endParaRPr>
          </a:p>
          <a:p>
            <a:pPr indent="0" lvl="0" marL="0" rtl="0" algn="l">
              <a:lnSpc>
                <a:spcPct val="100000"/>
              </a:lnSpc>
              <a:spcBef>
                <a:spcPts val="1000"/>
              </a:spcBef>
              <a:spcAft>
                <a:spcPts val="0"/>
              </a:spcAft>
              <a:buNone/>
            </a:pPr>
            <a:r>
              <a:rPr lang="en" sz="1100">
                <a:solidFill>
                  <a:srgbClr val="123654"/>
                </a:solidFill>
              </a:rPr>
              <a:t>X4 Roof Area</a:t>
            </a:r>
            <a:endParaRPr sz="1100">
              <a:solidFill>
                <a:srgbClr val="123654"/>
              </a:solidFill>
            </a:endParaRPr>
          </a:p>
          <a:p>
            <a:pPr indent="0" lvl="0" marL="0" rtl="0" algn="l">
              <a:lnSpc>
                <a:spcPct val="100000"/>
              </a:lnSpc>
              <a:spcBef>
                <a:spcPts val="1000"/>
              </a:spcBef>
              <a:spcAft>
                <a:spcPts val="0"/>
              </a:spcAft>
              <a:buNone/>
            </a:pPr>
            <a:r>
              <a:rPr lang="en" sz="1100">
                <a:solidFill>
                  <a:srgbClr val="123654"/>
                </a:solidFill>
              </a:rPr>
              <a:t>X5 Overall Height</a:t>
            </a:r>
            <a:endParaRPr sz="1100">
              <a:solidFill>
                <a:srgbClr val="123654"/>
              </a:solidFill>
            </a:endParaRPr>
          </a:p>
          <a:p>
            <a:pPr indent="0" lvl="0" marL="0" rtl="0" algn="l">
              <a:lnSpc>
                <a:spcPct val="100000"/>
              </a:lnSpc>
              <a:spcBef>
                <a:spcPts val="1000"/>
              </a:spcBef>
              <a:spcAft>
                <a:spcPts val="0"/>
              </a:spcAft>
              <a:buNone/>
            </a:pPr>
            <a:r>
              <a:rPr lang="en" sz="1100">
                <a:solidFill>
                  <a:srgbClr val="123654"/>
                </a:solidFill>
              </a:rPr>
              <a:t>X6 Orientation</a:t>
            </a:r>
            <a:endParaRPr sz="1100">
              <a:solidFill>
                <a:srgbClr val="123654"/>
              </a:solidFill>
            </a:endParaRPr>
          </a:p>
          <a:p>
            <a:pPr indent="0" lvl="0" marL="0" rtl="0" algn="l">
              <a:lnSpc>
                <a:spcPct val="100000"/>
              </a:lnSpc>
              <a:spcBef>
                <a:spcPts val="1000"/>
              </a:spcBef>
              <a:spcAft>
                <a:spcPts val="0"/>
              </a:spcAft>
              <a:buNone/>
            </a:pPr>
            <a:r>
              <a:rPr lang="en" sz="1100">
                <a:solidFill>
                  <a:srgbClr val="123654"/>
                </a:solidFill>
              </a:rPr>
              <a:t>X7 Glazing Area</a:t>
            </a:r>
            <a:endParaRPr sz="1100">
              <a:solidFill>
                <a:srgbClr val="123654"/>
              </a:solidFill>
            </a:endParaRPr>
          </a:p>
          <a:p>
            <a:pPr indent="0" lvl="0" marL="0" rtl="0" algn="l">
              <a:lnSpc>
                <a:spcPct val="100000"/>
              </a:lnSpc>
              <a:spcBef>
                <a:spcPts val="1000"/>
              </a:spcBef>
              <a:spcAft>
                <a:spcPts val="0"/>
              </a:spcAft>
              <a:buNone/>
            </a:pPr>
            <a:r>
              <a:rPr lang="en" sz="1100">
                <a:solidFill>
                  <a:srgbClr val="123654"/>
                </a:solidFill>
              </a:rPr>
              <a:t>X8 Glazing Area Distribution</a:t>
            </a:r>
            <a:endParaRPr sz="1100">
              <a:solidFill>
                <a:srgbClr val="123654"/>
              </a:solidFill>
            </a:endParaRPr>
          </a:p>
          <a:p>
            <a:pPr indent="0" lvl="0" marL="0" rtl="0" algn="l">
              <a:lnSpc>
                <a:spcPct val="100000"/>
              </a:lnSpc>
              <a:spcBef>
                <a:spcPts val="1000"/>
              </a:spcBef>
              <a:spcAft>
                <a:spcPts val="0"/>
              </a:spcAft>
              <a:buNone/>
            </a:pPr>
            <a:r>
              <a:rPr lang="en" sz="1100">
                <a:solidFill>
                  <a:srgbClr val="123654"/>
                </a:solidFill>
              </a:rPr>
              <a:t>y1 Heating Load</a:t>
            </a:r>
            <a:endParaRPr sz="1100">
              <a:solidFill>
                <a:srgbClr val="123654"/>
              </a:solidFill>
            </a:endParaRPr>
          </a:p>
          <a:p>
            <a:pPr indent="0" lvl="0" marL="0" rtl="0" algn="l">
              <a:lnSpc>
                <a:spcPct val="100000"/>
              </a:lnSpc>
              <a:spcBef>
                <a:spcPts val="1000"/>
              </a:spcBef>
              <a:spcAft>
                <a:spcPts val="1000"/>
              </a:spcAft>
              <a:buNone/>
            </a:pPr>
            <a:r>
              <a:rPr lang="en" sz="1100">
                <a:solidFill>
                  <a:srgbClr val="123654"/>
                </a:solidFill>
              </a:rPr>
              <a:t>y2 Cooling Load</a:t>
            </a:r>
            <a:endParaRPr sz="1100">
              <a:solidFill>
                <a:srgbClr val="12365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86" name="Shape 86"/>
        <p:cNvGrpSpPr/>
        <p:nvPr/>
      </p:nvGrpSpPr>
      <p:grpSpPr>
        <a:xfrm>
          <a:off x="0" y="0"/>
          <a:ext cx="0" cy="0"/>
          <a:chOff x="0" y="0"/>
          <a:chExt cx="0" cy="0"/>
        </a:xfrm>
      </p:grpSpPr>
      <p:sp>
        <p:nvSpPr>
          <p:cNvPr id="87" name="Google Shape;87;p16"/>
          <p:cNvSpPr txBox="1"/>
          <p:nvPr>
            <p:ph type="title"/>
          </p:nvPr>
        </p:nvSpPr>
        <p:spPr>
          <a:xfrm>
            <a:off x="311700" y="2371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EDA :</a:t>
            </a:r>
            <a:endParaRPr>
              <a:solidFill>
                <a:srgbClr val="000000"/>
              </a:solidFill>
            </a:endParaRPr>
          </a:p>
          <a:p>
            <a:pPr indent="0" lvl="0" marL="0" rtl="0" algn="l">
              <a:spcBef>
                <a:spcPts val="0"/>
              </a:spcBef>
              <a:spcAft>
                <a:spcPts val="0"/>
              </a:spcAft>
              <a:buNone/>
            </a:pPr>
            <a:r>
              <a:t/>
            </a:r>
            <a:endParaRPr/>
          </a:p>
        </p:txBody>
      </p:sp>
      <p:sp>
        <p:nvSpPr>
          <p:cNvPr id="88" name="Google Shape;88;p16"/>
          <p:cNvSpPr txBox="1"/>
          <p:nvPr>
            <p:ph idx="1" type="body"/>
          </p:nvPr>
        </p:nvSpPr>
        <p:spPr>
          <a:xfrm>
            <a:off x="311700" y="1266325"/>
            <a:ext cx="8832300" cy="354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After analysis we have observed that there are no null values present in the given data set.</a:t>
            </a:r>
            <a:endParaRPr/>
          </a:p>
          <a:p>
            <a:pPr indent="-342900" lvl="0" marL="457200" rtl="0" algn="l">
              <a:spcBef>
                <a:spcPts val="0"/>
              </a:spcBef>
              <a:spcAft>
                <a:spcPts val="0"/>
              </a:spcAft>
              <a:buSzPts val="1800"/>
              <a:buChar char="●"/>
            </a:pPr>
            <a:r>
              <a:rPr lang="en"/>
              <a:t>In boxplot, we do not have outlier.</a:t>
            </a:r>
            <a:endParaRPr/>
          </a:p>
          <a:p>
            <a:pPr indent="-342900" lvl="0" marL="457200" rtl="0" algn="l">
              <a:spcBef>
                <a:spcPts val="0"/>
              </a:spcBef>
              <a:spcAft>
                <a:spcPts val="0"/>
              </a:spcAft>
              <a:buSzPts val="1800"/>
              <a:buChar char="●"/>
            </a:pPr>
            <a:r>
              <a:rPr lang="en"/>
              <a:t>From heatmap it is observed that no values closer to 1 indicating that no two columns are correlated.</a:t>
            </a:r>
            <a:endParaRPr/>
          </a:p>
          <a:p>
            <a:pPr indent="-342900" lvl="0" marL="457200" rtl="0" algn="l">
              <a:spcBef>
                <a:spcPts val="0"/>
              </a:spcBef>
              <a:spcAft>
                <a:spcPts val="0"/>
              </a:spcAft>
              <a:buSzPts val="1800"/>
              <a:buChar char="●"/>
            </a:pPr>
            <a:r>
              <a:rPr lang="en"/>
              <a:t>Hence we did not disturb any </a:t>
            </a:r>
            <a:endParaRPr/>
          </a:p>
          <a:p>
            <a:pPr indent="0" lvl="0" marL="457200" rtl="0" algn="l">
              <a:spcBef>
                <a:spcPts val="1600"/>
              </a:spcBef>
              <a:spcAft>
                <a:spcPts val="0"/>
              </a:spcAft>
              <a:buNone/>
            </a:pPr>
            <a:r>
              <a:rPr lang="en"/>
              <a:t>features.</a:t>
            </a:r>
            <a:endParaRPr/>
          </a:p>
          <a:p>
            <a:pPr indent="0" lvl="0" marL="0" rtl="0" algn="l">
              <a:spcBef>
                <a:spcPts val="1600"/>
              </a:spcBef>
              <a:spcAft>
                <a:spcPts val="1600"/>
              </a:spcAft>
              <a:buNone/>
            </a:pPr>
            <a:r>
              <a:rPr lang="en"/>
              <a:t> </a:t>
            </a:r>
            <a:endParaRPr/>
          </a:p>
        </p:txBody>
      </p:sp>
      <p:pic>
        <p:nvPicPr>
          <p:cNvPr id="89" name="Google Shape;89;p16"/>
          <p:cNvPicPr preferRelativeResize="0"/>
          <p:nvPr/>
        </p:nvPicPr>
        <p:blipFill>
          <a:blip r:embed="rId3">
            <a:alphaModFix/>
          </a:blip>
          <a:stretch>
            <a:fillRect/>
          </a:stretch>
        </p:blipFill>
        <p:spPr>
          <a:xfrm>
            <a:off x="4511500" y="2721371"/>
            <a:ext cx="4592000" cy="2273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93" name="Shape 93"/>
        <p:cNvGrpSpPr/>
        <p:nvPr/>
      </p:nvGrpSpPr>
      <p:grpSpPr>
        <a:xfrm>
          <a:off x="0" y="0"/>
          <a:ext cx="0" cy="0"/>
          <a:chOff x="0" y="0"/>
          <a:chExt cx="0" cy="0"/>
        </a:xfrm>
      </p:grpSpPr>
      <p:sp>
        <p:nvSpPr>
          <p:cNvPr id="94" name="Google Shape;94;p17"/>
          <p:cNvSpPr txBox="1"/>
          <p:nvPr>
            <p:ph idx="4294967295" type="body"/>
          </p:nvPr>
        </p:nvSpPr>
        <p:spPr>
          <a:xfrm>
            <a:off x="39450" y="937100"/>
            <a:ext cx="8740800" cy="3756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a:solidFill>
                <a:srgbClr val="FF9900"/>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solidFill>
                <a:srgbClr val="FF9900"/>
              </a:solidFill>
              <a:latin typeface="Times New Roman"/>
              <a:ea typeface="Times New Roman"/>
              <a:cs typeface="Times New Roman"/>
              <a:sym typeface="Times New Roman"/>
            </a:endParaRPr>
          </a:p>
        </p:txBody>
      </p:sp>
      <p:sp>
        <p:nvSpPr>
          <p:cNvPr id="95" name="Google Shape;95;p17"/>
          <p:cNvSpPr txBox="1"/>
          <p:nvPr/>
        </p:nvSpPr>
        <p:spPr>
          <a:xfrm>
            <a:off x="187050" y="128750"/>
            <a:ext cx="8613000" cy="6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PT Sans Narrow"/>
                <a:ea typeface="PT Sans Narrow"/>
                <a:cs typeface="PT Sans Narrow"/>
                <a:sym typeface="PT Sans Narrow"/>
              </a:rPr>
              <a:t>   Heatmap analysis &amp; box plot </a:t>
            </a:r>
            <a:endParaRPr sz="3600">
              <a:latin typeface="PT Sans Narrow"/>
              <a:ea typeface="PT Sans Narrow"/>
              <a:cs typeface="PT Sans Narrow"/>
              <a:sym typeface="PT Sans Narrow"/>
            </a:endParaRPr>
          </a:p>
        </p:txBody>
      </p:sp>
      <p:pic>
        <p:nvPicPr>
          <p:cNvPr id="96" name="Google Shape;96;p17"/>
          <p:cNvPicPr preferRelativeResize="0"/>
          <p:nvPr/>
        </p:nvPicPr>
        <p:blipFill>
          <a:blip r:embed="rId3">
            <a:alphaModFix/>
          </a:blip>
          <a:stretch>
            <a:fillRect/>
          </a:stretch>
        </p:blipFill>
        <p:spPr>
          <a:xfrm>
            <a:off x="187050" y="978175"/>
            <a:ext cx="3728300" cy="3821875"/>
          </a:xfrm>
          <a:prstGeom prst="rect">
            <a:avLst/>
          </a:prstGeom>
          <a:noFill/>
          <a:ln>
            <a:noFill/>
          </a:ln>
        </p:spPr>
      </p:pic>
      <p:pic>
        <p:nvPicPr>
          <p:cNvPr id="97" name="Google Shape;97;p17"/>
          <p:cNvPicPr preferRelativeResize="0"/>
          <p:nvPr/>
        </p:nvPicPr>
        <p:blipFill>
          <a:blip r:embed="rId4">
            <a:alphaModFix/>
          </a:blip>
          <a:stretch>
            <a:fillRect/>
          </a:stretch>
        </p:blipFill>
        <p:spPr>
          <a:xfrm>
            <a:off x="5231900" y="220050"/>
            <a:ext cx="3619500" cy="2351700"/>
          </a:xfrm>
          <a:prstGeom prst="rect">
            <a:avLst/>
          </a:prstGeom>
          <a:noFill/>
          <a:ln>
            <a:noFill/>
          </a:ln>
        </p:spPr>
      </p:pic>
      <p:pic>
        <p:nvPicPr>
          <p:cNvPr id="98" name="Google Shape;98;p17"/>
          <p:cNvPicPr preferRelativeResize="0"/>
          <p:nvPr/>
        </p:nvPicPr>
        <p:blipFill>
          <a:blip r:embed="rId5">
            <a:alphaModFix/>
          </a:blip>
          <a:stretch>
            <a:fillRect/>
          </a:stretch>
        </p:blipFill>
        <p:spPr>
          <a:xfrm>
            <a:off x="3915338" y="2571750"/>
            <a:ext cx="3571875" cy="2476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idx="1" type="body"/>
          </p:nvPr>
        </p:nvSpPr>
        <p:spPr>
          <a:xfrm>
            <a:off x="86225" y="424950"/>
            <a:ext cx="8615700" cy="43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000000"/>
                </a:solidFill>
                <a:latin typeface="PT Sans Narrow"/>
                <a:ea typeface="PT Sans Narrow"/>
                <a:cs typeface="PT Sans Narrow"/>
                <a:sym typeface="PT Sans Narrow"/>
              </a:rPr>
              <a:t>Model Selection</a:t>
            </a:r>
            <a:r>
              <a:rPr lang="en" sz="3600">
                <a:solidFill>
                  <a:srgbClr val="000000"/>
                </a:solidFill>
                <a:latin typeface="PT Sans Narrow"/>
                <a:ea typeface="PT Sans Narrow"/>
                <a:cs typeface="PT Sans Narrow"/>
                <a:sym typeface="PT Sans Narrow"/>
              </a:rPr>
              <a:t> :</a:t>
            </a:r>
            <a:endParaRPr sz="3600">
              <a:solidFill>
                <a:srgbClr val="000000"/>
              </a:solidFill>
              <a:latin typeface="PT Sans Narrow"/>
              <a:ea typeface="PT Sans Narrow"/>
              <a:cs typeface="PT Sans Narrow"/>
              <a:sym typeface="PT Sans Narrow"/>
            </a:endParaRPr>
          </a:p>
          <a:p>
            <a:pPr indent="-342900" lvl="0" marL="457200" rtl="0" algn="l">
              <a:spcBef>
                <a:spcPts val="1600"/>
              </a:spcBef>
              <a:spcAft>
                <a:spcPts val="0"/>
              </a:spcAft>
              <a:buClr>
                <a:srgbClr val="FF9900"/>
              </a:buClr>
              <a:buSzPts val="1800"/>
              <a:buFont typeface="Times New Roman"/>
              <a:buChar char="●"/>
            </a:pPr>
            <a:r>
              <a:rPr lang="en">
                <a:solidFill>
                  <a:srgbClr val="FF9900"/>
                </a:solidFill>
                <a:latin typeface="Times New Roman"/>
                <a:ea typeface="Times New Roman"/>
                <a:cs typeface="Times New Roman"/>
                <a:sym typeface="Times New Roman"/>
              </a:rPr>
              <a:t> Based on the R2 score of various model like linear regression ,random forest, decision tree which is  90.3,97.9 &amp; 98  respectively,we have choosen xgboost as our model.</a:t>
            </a:r>
            <a:endParaRPr>
              <a:solidFill>
                <a:srgbClr val="FF9900"/>
              </a:solidFill>
              <a:latin typeface="Times New Roman"/>
              <a:ea typeface="Times New Roman"/>
              <a:cs typeface="Times New Roman"/>
              <a:sym typeface="Times New Roman"/>
            </a:endParaRPr>
          </a:p>
          <a:p>
            <a:pPr indent="0" lvl="0" marL="0" rtl="0" algn="l">
              <a:spcBef>
                <a:spcPts val="1600"/>
              </a:spcBef>
              <a:spcAft>
                <a:spcPts val="0"/>
              </a:spcAft>
              <a:buNone/>
            </a:pPr>
            <a:r>
              <a:t/>
            </a:r>
            <a:endParaRPr>
              <a:solidFill>
                <a:srgbClr val="FF9900"/>
              </a:solidFill>
              <a:latin typeface="Times New Roman"/>
              <a:ea typeface="Times New Roman"/>
              <a:cs typeface="Times New Roman"/>
              <a:sym typeface="Times New Roman"/>
            </a:endParaRPr>
          </a:p>
          <a:p>
            <a:pPr indent="-342900" lvl="0" marL="457200" rtl="0" algn="l">
              <a:spcBef>
                <a:spcPts val="1600"/>
              </a:spcBef>
              <a:spcAft>
                <a:spcPts val="0"/>
              </a:spcAft>
              <a:buClr>
                <a:srgbClr val="FF9900"/>
              </a:buClr>
              <a:buSzPts val="1800"/>
              <a:buFont typeface="Times New Roman"/>
              <a:buChar char="●"/>
            </a:pPr>
            <a:r>
              <a:rPr lang="en">
                <a:solidFill>
                  <a:srgbClr val="FF9900"/>
                </a:solidFill>
                <a:latin typeface="Times New Roman"/>
                <a:ea typeface="Times New Roman"/>
                <a:cs typeface="Times New Roman"/>
                <a:sym typeface="Times New Roman"/>
              </a:rPr>
              <a:t>R2 score of xgboost is noted as 99.5% accuracy. Which gave enough conclusion for choosing xgboost as our final model for prediction of given energy efficiency data set</a:t>
            </a:r>
            <a:endParaRPr>
              <a:solidFill>
                <a:srgbClr val="FF9900"/>
              </a:solidFill>
              <a:latin typeface="Times New Roman"/>
              <a:ea typeface="Times New Roman"/>
              <a:cs typeface="Times New Roman"/>
              <a:sym typeface="Times New Roman"/>
            </a:endParaRPr>
          </a:p>
          <a:p>
            <a:pPr indent="0" lvl="0" marL="0" rtl="0" algn="l">
              <a:spcBef>
                <a:spcPts val="1600"/>
              </a:spcBef>
              <a:spcAft>
                <a:spcPts val="1600"/>
              </a:spcAft>
              <a:buNone/>
            </a:pPr>
            <a:r>
              <a:rPr lang="en" sz="2800">
                <a:solidFill>
                  <a:srgbClr val="000000"/>
                </a:solidFill>
                <a:latin typeface="Times New Roman"/>
                <a:ea typeface="Times New Roman"/>
                <a:cs typeface="Times New Roman"/>
                <a:sym typeface="Times New Roman"/>
              </a:rPr>
              <a:t>API: </a:t>
            </a:r>
            <a:r>
              <a:rPr lang="en" sz="2800">
                <a:solidFill>
                  <a:srgbClr val="FF0000"/>
                </a:solidFill>
                <a:latin typeface="Times New Roman"/>
                <a:ea typeface="Times New Roman"/>
                <a:cs typeface="Times New Roman"/>
                <a:sym typeface="Times New Roman"/>
              </a:rPr>
              <a:t>we have provided single value and multi value (bulk)prediction through our api Using flask(python)</a:t>
            </a:r>
            <a:endParaRPr sz="2800">
              <a:solidFill>
                <a:srgbClr val="FF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2"/>
              </a:buClr>
              <a:buSzPts val="1100"/>
              <a:buFont typeface="Arial"/>
              <a:buNone/>
            </a:pPr>
            <a:r>
              <a:rPr lang="en" sz="2000">
                <a:solidFill>
                  <a:srgbClr val="FF9900"/>
                </a:solidFill>
                <a:latin typeface="Times New Roman"/>
                <a:ea typeface="Times New Roman"/>
                <a:cs typeface="Times New Roman"/>
                <a:sym typeface="Times New Roman"/>
              </a:rPr>
              <a:t> </a:t>
            </a:r>
            <a:endParaRPr sz="2000">
              <a:solidFill>
                <a:srgbClr val="FF9900"/>
              </a:solidFill>
              <a:latin typeface="Times New Roman"/>
              <a:ea typeface="Times New Roman"/>
              <a:cs typeface="Times New Roman"/>
              <a:sym typeface="Times New Roman"/>
            </a:endParaRPr>
          </a:p>
          <a:p>
            <a:pPr indent="-342900" lvl="0" marL="457200" rtl="0" algn="l">
              <a:spcBef>
                <a:spcPts val="1200"/>
              </a:spcBef>
              <a:spcAft>
                <a:spcPts val="0"/>
              </a:spcAft>
              <a:buSzPts val="1800"/>
              <a:buChar char="●"/>
            </a:pPr>
            <a:r>
              <a:rPr lang="en"/>
              <a:t>For the final deployment part we have used AWS services. </a:t>
            </a:r>
            <a:endParaRPr/>
          </a:p>
          <a:p>
            <a:pPr indent="-342900" lvl="0" marL="457200" rtl="0" algn="l">
              <a:spcBef>
                <a:spcPts val="0"/>
              </a:spcBef>
              <a:spcAft>
                <a:spcPts val="0"/>
              </a:spcAft>
              <a:buSzPts val="1800"/>
              <a:buChar char="●"/>
            </a:pPr>
            <a:r>
              <a:rPr lang="en"/>
              <a:t>Ec2 instance is created and being used for deployment.</a:t>
            </a:r>
            <a:endParaRPr/>
          </a:p>
          <a:p>
            <a:pPr indent="-342900" lvl="0" marL="457200" rtl="0" algn="l">
              <a:spcBef>
                <a:spcPts val="0"/>
              </a:spcBef>
              <a:spcAft>
                <a:spcPts val="0"/>
              </a:spcAft>
              <a:buSzPts val="1800"/>
              <a:buChar char="●"/>
            </a:pPr>
            <a:r>
              <a:rPr lang="en"/>
              <a:t>This deployment is </a:t>
            </a:r>
            <a:r>
              <a:rPr lang="en"/>
              <a:t>compatible</a:t>
            </a:r>
            <a:r>
              <a:rPr lang="en"/>
              <a:t> for all web browsers i.e( internet explorer. Google chrome. etc)</a:t>
            </a:r>
            <a:endParaRPr/>
          </a:p>
          <a:p>
            <a:pPr indent="-342900" lvl="0" marL="457200" rtl="0" algn="l">
              <a:spcBef>
                <a:spcPts val="0"/>
              </a:spcBef>
              <a:spcAft>
                <a:spcPts val="0"/>
              </a:spcAft>
              <a:buSzPts val="1800"/>
              <a:buChar char="●"/>
            </a:pPr>
            <a:r>
              <a:rPr lang="en"/>
              <a:t>The following is/are  the link for web deployed page : </a:t>
            </a:r>
            <a:endParaRPr/>
          </a:p>
          <a:p>
            <a:pPr indent="-342900" lvl="0" marL="457200" rtl="0" algn="l">
              <a:spcBef>
                <a:spcPts val="0"/>
              </a:spcBef>
              <a:spcAft>
                <a:spcPts val="0"/>
              </a:spcAft>
              <a:buSzPts val="1800"/>
              <a:buChar char="●"/>
            </a:pPr>
            <a:r>
              <a:rPr lang="en" sz="1100" u="sng">
                <a:solidFill>
                  <a:schemeClr val="hlink"/>
                </a:solidFill>
                <a:latin typeface="Arial"/>
                <a:ea typeface="Arial"/>
                <a:cs typeface="Arial"/>
                <a:sym typeface="Arial"/>
                <a:hlinkClick r:id="rId3"/>
              </a:rPr>
              <a:t>http://54.184.32.49/</a:t>
            </a:r>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sp>
        <p:nvSpPr>
          <p:cNvPr id="109" name="Google Shape;109;p19"/>
          <p:cNvSpPr txBox="1"/>
          <p:nvPr/>
        </p:nvSpPr>
        <p:spPr>
          <a:xfrm>
            <a:off x="0" y="238175"/>
            <a:ext cx="8000700" cy="177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2"/>
              </a:buClr>
              <a:buSzPts val="1100"/>
              <a:buFont typeface="Arial"/>
              <a:buNone/>
            </a:pPr>
            <a:r>
              <a:t/>
            </a:r>
            <a:endParaRPr sz="2400"/>
          </a:p>
          <a:p>
            <a:pPr indent="0" lvl="0" marL="0" rtl="0" algn="l">
              <a:lnSpc>
                <a:spcPct val="115000"/>
              </a:lnSpc>
              <a:spcBef>
                <a:spcPts val="1200"/>
              </a:spcBef>
              <a:spcAft>
                <a:spcPts val="1200"/>
              </a:spcAft>
              <a:buClr>
                <a:schemeClr val="dk2"/>
              </a:buClr>
              <a:buSzPts val="1100"/>
              <a:buFont typeface="Arial"/>
              <a:buNone/>
            </a:pPr>
            <a:r>
              <a:rPr lang="en" sz="1800"/>
              <a:t> </a:t>
            </a:r>
            <a:endParaRPr sz="2000">
              <a:solidFill>
                <a:srgbClr val="FF9900"/>
              </a:solidFill>
              <a:latin typeface="Times New Roman"/>
              <a:ea typeface="Times New Roman"/>
              <a:cs typeface="Times New Roman"/>
              <a:sym typeface="Times New Roman"/>
            </a:endParaRPr>
          </a:p>
        </p:txBody>
      </p:sp>
      <p:sp>
        <p:nvSpPr>
          <p:cNvPr id="110" name="Google Shape;110;p19"/>
          <p:cNvSpPr txBox="1"/>
          <p:nvPr>
            <p:ph type="title"/>
          </p:nvPr>
        </p:nvSpPr>
        <p:spPr>
          <a:xfrm>
            <a:off x="162075" y="1364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77900" y="0"/>
            <a:ext cx="8571300" cy="62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0000"/>
                </a:solidFill>
              </a:rPr>
              <a:t>Single input</a:t>
            </a:r>
            <a:r>
              <a:rPr lang="en" sz="3500">
                <a:solidFill>
                  <a:srgbClr val="000000"/>
                </a:solidFill>
              </a:rPr>
              <a:t> </a:t>
            </a:r>
            <a:r>
              <a:rPr lang="en">
                <a:solidFill>
                  <a:srgbClr val="000000"/>
                </a:solidFill>
              </a:rPr>
              <a:t>   &amp;                    </a:t>
            </a:r>
            <a:r>
              <a:rPr lang="en" sz="2900">
                <a:solidFill>
                  <a:srgbClr val="000000"/>
                </a:solidFill>
              </a:rPr>
              <a:t>M</a:t>
            </a:r>
            <a:r>
              <a:rPr lang="en" sz="2900">
                <a:solidFill>
                  <a:srgbClr val="000000"/>
                </a:solidFill>
              </a:rPr>
              <a:t>ultiple input predictions</a:t>
            </a:r>
            <a:endParaRPr sz="2900">
              <a:solidFill>
                <a:srgbClr val="000000"/>
              </a:solidFill>
            </a:endParaRPr>
          </a:p>
        </p:txBody>
      </p:sp>
      <p:pic>
        <p:nvPicPr>
          <p:cNvPr id="116" name="Google Shape;116;p20"/>
          <p:cNvPicPr preferRelativeResize="0"/>
          <p:nvPr/>
        </p:nvPicPr>
        <p:blipFill>
          <a:blip r:embed="rId3">
            <a:alphaModFix/>
          </a:blip>
          <a:stretch>
            <a:fillRect/>
          </a:stretch>
        </p:blipFill>
        <p:spPr>
          <a:xfrm>
            <a:off x="0" y="677575"/>
            <a:ext cx="9003701" cy="4465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below is the final output for Heating &amp; Cooling  load predicted values. </a:t>
            </a:r>
            <a:endParaRPr/>
          </a:p>
          <a:p>
            <a:pPr indent="-317500" lvl="0" marL="457200" rtl="0" algn="l">
              <a:spcBef>
                <a:spcPts val="0"/>
              </a:spcBef>
              <a:spcAft>
                <a:spcPts val="0"/>
              </a:spcAft>
              <a:buSzPts val="1400"/>
              <a:buChar char="●"/>
            </a:pPr>
            <a:r>
              <a:rPr lang="en"/>
              <a:t>The predicted values are represented in the same page in graphical representation.</a:t>
            </a:r>
            <a:endParaRPr/>
          </a:p>
          <a:p>
            <a:pPr indent="-317500" lvl="0" marL="457200" rtl="0" algn="l">
              <a:spcBef>
                <a:spcPts val="0"/>
              </a:spcBef>
              <a:spcAft>
                <a:spcPts val="0"/>
              </a:spcAft>
              <a:buSzPts val="1400"/>
              <a:buChar char="●"/>
            </a:pPr>
            <a:r>
              <a:rPr lang="en"/>
              <a:t>For bulk prediction the , input csv file is given and the respected output predictions are downloaded as csv file to local system.</a:t>
            </a:r>
            <a:endParaRPr/>
          </a:p>
        </p:txBody>
      </p:sp>
      <p:sp>
        <p:nvSpPr>
          <p:cNvPr id="122" name="Google Shape;122;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RESULT/OUTPUT/CONCLUSION:</a:t>
            </a:r>
            <a:endParaRPr/>
          </a:p>
        </p:txBody>
      </p:sp>
      <p:pic>
        <p:nvPicPr>
          <p:cNvPr id="123" name="Google Shape;123;p21"/>
          <p:cNvPicPr preferRelativeResize="0"/>
          <p:nvPr/>
        </p:nvPicPr>
        <p:blipFill>
          <a:blip r:embed="rId3">
            <a:alphaModFix/>
          </a:blip>
          <a:stretch>
            <a:fillRect/>
          </a:stretch>
        </p:blipFill>
        <p:spPr>
          <a:xfrm>
            <a:off x="4781875" y="1299825"/>
            <a:ext cx="4050425" cy="3235726"/>
          </a:xfrm>
          <a:prstGeom prst="rect">
            <a:avLst/>
          </a:prstGeom>
          <a:noFill/>
          <a:ln>
            <a:noFill/>
          </a:ln>
        </p:spPr>
      </p:pic>
      <p:sp>
        <p:nvSpPr>
          <p:cNvPr id="124" name="Google Shape;124;p21"/>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