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5" r:id="rId48"/>
    <p:sldId id="306" r:id="rId49"/>
    <p:sldId id="307" r:id="rId50"/>
    <p:sldId id="309" r:id="rId51"/>
    <p:sldId id="308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5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FCB-BBFF-4DE6-8F51-2AE46CE11032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63CF-115D-4EEF-8AF7-5266B5A03D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FCB-BBFF-4DE6-8F51-2AE46CE11032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63CF-115D-4EEF-8AF7-5266B5A03D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FCB-BBFF-4DE6-8F51-2AE46CE11032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63CF-115D-4EEF-8AF7-5266B5A03D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FCB-BBFF-4DE6-8F51-2AE46CE11032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63CF-115D-4EEF-8AF7-5266B5A03D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FCB-BBFF-4DE6-8F51-2AE46CE11032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63CF-115D-4EEF-8AF7-5266B5A03D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FCB-BBFF-4DE6-8F51-2AE46CE11032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63CF-115D-4EEF-8AF7-5266B5A03D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FCB-BBFF-4DE6-8F51-2AE46CE11032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63CF-115D-4EEF-8AF7-5266B5A03D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FCB-BBFF-4DE6-8F51-2AE46CE11032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63CF-115D-4EEF-8AF7-5266B5A03D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FCB-BBFF-4DE6-8F51-2AE46CE11032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63CF-115D-4EEF-8AF7-5266B5A03D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FCB-BBFF-4DE6-8F51-2AE46CE11032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63CF-115D-4EEF-8AF7-5266B5A03D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FCB-BBFF-4DE6-8F51-2AE46CE11032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63CF-115D-4EEF-8AF7-5266B5A03D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9DFCB-BBFF-4DE6-8F51-2AE46CE11032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763CF-115D-4EEF-8AF7-5266B5A03D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gui-full-form" TargetMode="External"/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AWT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Frame Methods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  <a:defRPr/>
            </a:pPr>
            <a:r>
              <a:rPr lang="en-IN" dirty="0" smtClean="0">
                <a:solidFill>
                  <a:srgbClr val="FF0000"/>
                </a:solidFill>
                <a:latin typeface="Bookman Old Style" pitchFamily="18" charset="0"/>
              </a:rPr>
              <a:t>To Specify size/coordinates to the frame</a:t>
            </a:r>
          </a:p>
          <a:p>
            <a:pPr>
              <a:defRPr/>
            </a:pPr>
            <a:endParaRPr lang="en-IN" sz="1600" dirty="0" smtClean="0">
              <a:latin typeface="Bookman Old Style" pitchFamily="18" charset="0"/>
            </a:endParaRPr>
          </a:p>
          <a:p>
            <a:pPr>
              <a:defRPr/>
            </a:pPr>
            <a:r>
              <a:rPr lang="en-IN" dirty="0" smtClean="0">
                <a:latin typeface="Bookman Old Style" pitchFamily="18" charset="0"/>
              </a:rPr>
              <a:t>Syntax:</a:t>
            </a:r>
          </a:p>
          <a:p>
            <a:pPr>
              <a:buNone/>
              <a:defRPr/>
            </a:pPr>
            <a:r>
              <a:rPr lang="en-IN" dirty="0" smtClean="0">
                <a:latin typeface="Bookman Old Style" pitchFamily="18" charset="0"/>
              </a:rPr>
              <a:t> </a:t>
            </a:r>
            <a:r>
              <a:rPr lang="en-IN" dirty="0" err="1" smtClean="0">
                <a:latin typeface="Bookman Old Style" pitchFamily="18" charset="0"/>
              </a:rPr>
              <a:t>frameobject.setSize</a:t>
            </a:r>
            <a:r>
              <a:rPr lang="en-IN" dirty="0" smtClean="0">
                <a:latin typeface="Bookman Old Style" pitchFamily="18" charset="0"/>
              </a:rPr>
              <a:t>(coordinates);</a:t>
            </a:r>
          </a:p>
          <a:p>
            <a:pPr>
              <a:defRPr/>
            </a:pPr>
            <a:endParaRPr lang="en-IN" sz="2000" dirty="0" smtClean="0">
              <a:latin typeface="Bookman Old Style" pitchFamily="18" charset="0"/>
            </a:endParaRPr>
          </a:p>
          <a:p>
            <a:pPr>
              <a:defRPr/>
            </a:pPr>
            <a:r>
              <a:rPr lang="en-IN" dirty="0" smtClean="0">
                <a:latin typeface="Bookman Old Style" pitchFamily="18" charset="0"/>
              </a:rPr>
              <a:t>ex:   </a:t>
            </a:r>
            <a:r>
              <a:rPr lang="en-IN" dirty="0" err="1" smtClean="0">
                <a:latin typeface="Bookman Old Style" pitchFamily="18" charset="0"/>
              </a:rPr>
              <a:t>f.setSize</a:t>
            </a:r>
            <a:r>
              <a:rPr lang="en-IN" dirty="0" smtClean="0">
                <a:latin typeface="Bookman Old Style" pitchFamily="18" charset="0"/>
              </a:rPr>
              <a:t>(100,200);</a:t>
            </a:r>
          </a:p>
          <a:p>
            <a:pPr>
              <a:buNone/>
              <a:defRPr/>
            </a:pPr>
            <a:endParaRPr lang="en-IN" sz="1800" dirty="0" smtClean="0">
              <a:latin typeface="Bookman Old Style" pitchFamily="18" charset="0"/>
            </a:endParaRPr>
          </a:p>
          <a:p>
            <a:pPr>
              <a:buNone/>
              <a:defRPr/>
            </a:pPr>
            <a:r>
              <a:rPr lang="en-IN" dirty="0" smtClean="0">
                <a:solidFill>
                  <a:srgbClr val="FF0000"/>
                </a:solidFill>
                <a:latin typeface="Bookman Old Style" pitchFamily="18" charset="0"/>
              </a:rPr>
              <a:t>To Appear/visible the generated frame </a:t>
            </a:r>
          </a:p>
          <a:p>
            <a:pPr>
              <a:defRPr/>
            </a:pPr>
            <a:endParaRPr lang="en-IN" sz="2000" dirty="0" smtClean="0">
              <a:latin typeface="Bookman Old Style" pitchFamily="18" charset="0"/>
            </a:endParaRPr>
          </a:p>
          <a:p>
            <a:pPr>
              <a:defRPr/>
            </a:pPr>
            <a:r>
              <a:rPr lang="en-IN" dirty="0" smtClean="0">
                <a:latin typeface="Bookman Old Style" pitchFamily="18" charset="0"/>
              </a:rPr>
              <a:t>syntax:</a:t>
            </a:r>
          </a:p>
          <a:p>
            <a:pPr>
              <a:buNone/>
              <a:defRPr/>
            </a:pPr>
            <a:r>
              <a:rPr lang="en-IN" dirty="0" smtClean="0">
                <a:latin typeface="Bookman Old Style" pitchFamily="18" charset="0"/>
              </a:rPr>
              <a:t> </a:t>
            </a:r>
            <a:r>
              <a:rPr lang="en-IN" dirty="0" err="1" smtClean="0">
                <a:latin typeface="Bookman Old Style" pitchFamily="18" charset="0"/>
              </a:rPr>
              <a:t>frameobject.setVisible</a:t>
            </a:r>
            <a:r>
              <a:rPr lang="en-IN" dirty="0" smtClean="0">
                <a:latin typeface="Bookman Old Style" pitchFamily="18" charset="0"/>
              </a:rPr>
              <a:t>(true/false);</a:t>
            </a:r>
          </a:p>
          <a:p>
            <a:pPr>
              <a:buNone/>
              <a:defRPr/>
            </a:pPr>
            <a:r>
              <a:rPr lang="en-IN" dirty="0" smtClean="0">
                <a:latin typeface="Bookman Old Style" pitchFamily="18" charset="0"/>
              </a:rPr>
              <a:t> 			where   true- it will be appeared</a:t>
            </a:r>
          </a:p>
          <a:p>
            <a:pPr>
              <a:buNone/>
              <a:defRPr/>
            </a:pPr>
            <a:r>
              <a:rPr lang="en-IN" dirty="0" smtClean="0">
                <a:latin typeface="Bookman Old Style" pitchFamily="18" charset="0"/>
              </a:rPr>
              <a:t>     			   false- it will not appeared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632460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setTitle</a:t>
            </a:r>
            <a:r>
              <a:rPr lang="en-US" b="1" dirty="0" smtClean="0"/>
              <a:t>():</a:t>
            </a:r>
          </a:p>
          <a:p>
            <a:pPr>
              <a:buNone/>
            </a:pPr>
            <a:r>
              <a:rPr lang="en-US" dirty="0" smtClean="0"/>
              <a:t>It is used to assign some title name to a frame.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Syntax: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frameobj.setTitle</a:t>
            </a:r>
            <a:r>
              <a:rPr lang="en-US" dirty="0" smtClean="0"/>
              <a:t>(String name);</a:t>
            </a:r>
          </a:p>
          <a:p>
            <a:r>
              <a:rPr lang="en-US" b="1" dirty="0" err="1" smtClean="0"/>
              <a:t>setBackground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It is used to change the background color of a frame window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Syntax: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frameobj.setBackground</a:t>
            </a:r>
            <a:r>
              <a:rPr lang="en-US" dirty="0" smtClean="0"/>
              <a:t>(</a:t>
            </a:r>
            <a:r>
              <a:rPr lang="en-US" dirty="0" err="1" smtClean="0"/>
              <a:t>color_code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f1.setBackGround(</a:t>
            </a:r>
            <a:r>
              <a:rPr lang="en-US" dirty="0" err="1" smtClean="0"/>
              <a:t>Color.red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/>
          <a:lstStyle/>
          <a:p>
            <a:r>
              <a:rPr lang="en-US" b="1" dirty="0" err="1" smtClean="0"/>
              <a:t>setForeground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It is used to change the Foreground color (text).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Syntax: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frameobj.setForeground</a:t>
            </a:r>
            <a:r>
              <a:rPr lang="en-US" dirty="0" smtClean="0"/>
              <a:t>(</a:t>
            </a:r>
            <a:r>
              <a:rPr lang="en-US" dirty="0" err="1" smtClean="0"/>
              <a:t>color_code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f1.setForeGround(</a:t>
            </a:r>
            <a:r>
              <a:rPr lang="en-US" dirty="0" err="1" smtClean="0"/>
              <a:t>Color.pink</a:t>
            </a:r>
            <a:r>
              <a:rPr lang="en-US" dirty="0" smtClean="0"/>
              <a:t>);</a:t>
            </a:r>
          </a:p>
          <a:p>
            <a:r>
              <a:rPr lang="en-US" b="1" dirty="0" err="1" smtClean="0"/>
              <a:t>setLayout</a:t>
            </a:r>
            <a:r>
              <a:rPr lang="en-US" b="1" dirty="0" smtClean="0"/>
              <a:t>():</a:t>
            </a:r>
          </a:p>
          <a:p>
            <a:pPr>
              <a:buNone/>
            </a:pPr>
            <a:r>
              <a:rPr lang="en-US" dirty="0" smtClean="0"/>
              <a:t>It is used to assign a layout manager to a frame window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frameobj.setLayout</a:t>
            </a:r>
            <a:r>
              <a:rPr lang="en-US" dirty="0" smtClean="0"/>
              <a:t>(</a:t>
            </a:r>
            <a:r>
              <a:rPr lang="en-US" dirty="0" err="1" smtClean="0"/>
              <a:t>LayoutType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The default layout for frame is </a:t>
            </a:r>
            <a:r>
              <a:rPr lang="en-US" b="1" dirty="0" smtClean="0"/>
              <a:t>BorderLayout 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To change to another layout use the following syntax.</a:t>
            </a:r>
          </a:p>
          <a:p>
            <a:pPr>
              <a:buNone/>
            </a:pPr>
            <a:r>
              <a:rPr lang="en-US" dirty="0" smtClean="0"/>
              <a:t>                f1.setLayout(new </a:t>
            </a:r>
            <a:r>
              <a:rPr lang="en-US" dirty="0" err="1" smtClean="0"/>
              <a:t>FlowLayout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b="1" dirty="0" smtClean="0"/>
              <a:t>add():</a:t>
            </a:r>
          </a:p>
          <a:p>
            <a:pPr>
              <a:buNone/>
            </a:pPr>
            <a:r>
              <a:rPr lang="en-US" dirty="0" smtClean="0"/>
              <a:t>it is used to add components to frame window.</a:t>
            </a:r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b="1" dirty="0" err="1" smtClean="0"/>
              <a:t>frameobj.add</a:t>
            </a:r>
            <a:r>
              <a:rPr lang="en-US" b="1" dirty="0" smtClean="0"/>
              <a:t>(component)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program-1</a:t>
            </a:r>
            <a:endParaRPr lang="en-IN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5343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Sample Program-2</a:t>
            </a:r>
            <a:endParaRPr lang="en-IN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868679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AWT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a window, we can add any number of components.</a:t>
            </a:r>
          </a:p>
          <a:p>
            <a:r>
              <a:rPr lang="en-US" dirty="0" smtClean="0"/>
              <a:t>Some of the components 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Label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TextField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CheckBox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ScrollBar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Menu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Label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algn="just"/>
            <a:r>
              <a:rPr lang="en-IN" dirty="0" smtClean="0"/>
              <a:t>The </a:t>
            </a:r>
            <a:r>
              <a:rPr lang="en-IN" dirty="0" smtClean="0">
                <a:hlinkClick r:id="rId2"/>
              </a:rPr>
              <a:t>object</a:t>
            </a:r>
            <a:r>
              <a:rPr lang="en-IN" dirty="0" smtClean="0"/>
              <a:t> of the Label class is a component for placing text in a container.</a:t>
            </a:r>
          </a:p>
          <a:p>
            <a:pPr algn="just"/>
            <a:r>
              <a:rPr lang="en-IN" dirty="0" smtClean="0"/>
              <a:t> It is used to display a single line of </a:t>
            </a:r>
            <a:r>
              <a:rPr lang="en-IN" b="1" dirty="0" smtClean="0"/>
              <a:t>read only text</a:t>
            </a:r>
            <a:r>
              <a:rPr lang="en-IN" dirty="0" smtClean="0"/>
              <a:t>. </a:t>
            </a:r>
          </a:p>
          <a:p>
            <a:pPr algn="just"/>
            <a:r>
              <a:rPr lang="en-IN" dirty="0" smtClean="0"/>
              <a:t>The text can be changed by a programmer but a user cannot edit it directly.</a:t>
            </a:r>
          </a:p>
          <a:p>
            <a:pPr algn="just"/>
            <a:r>
              <a:rPr lang="en-IN" dirty="0" smtClean="0"/>
              <a:t>It is called a passive control as it does not create any event when it is accessed.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Creation of Label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135563"/>
          </a:xfrm>
        </p:spPr>
        <p:txBody>
          <a:bodyPr/>
          <a:lstStyle/>
          <a:p>
            <a:r>
              <a:rPr lang="en-US" dirty="0" smtClean="0"/>
              <a:t>To add any text/ label on the container need to create object using Label class.</a:t>
            </a:r>
          </a:p>
          <a:p>
            <a:pPr algn="just"/>
            <a:r>
              <a:rPr lang="en-US" dirty="0" smtClean="0"/>
              <a:t>To create any label use the below constructors.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Label()    </a:t>
            </a:r>
            <a:r>
              <a:rPr lang="en-US" dirty="0" smtClean="0"/>
              <a:t>--- It creates an empty label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Label(String text) </a:t>
            </a:r>
            <a:r>
              <a:rPr lang="en-US" dirty="0" smtClean="0"/>
              <a:t>– It creates label with some text by default left </a:t>
            </a:r>
            <a:r>
              <a:rPr lang="en-US" dirty="0" err="1" smtClean="0"/>
              <a:t>alligned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Label(String </a:t>
            </a:r>
            <a:r>
              <a:rPr lang="en-US" dirty="0" err="1" smtClean="0">
                <a:solidFill>
                  <a:srgbClr val="FF0000"/>
                </a:solidFill>
              </a:rPr>
              <a:t>name,int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allign</a:t>
            </a:r>
            <a:r>
              <a:rPr lang="en-US" dirty="0" smtClean="0">
                <a:solidFill>
                  <a:srgbClr val="FF0000"/>
                </a:solidFill>
              </a:rPr>
              <a:t>) -</a:t>
            </a:r>
            <a:r>
              <a:rPr lang="en-US" dirty="0" smtClean="0"/>
              <a:t> it creates label with text positioned with alignment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Sample Program</a:t>
            </a:r>
            <a:endParaRPr lang="en-IN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686799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Java AWT is an API that contains large number of classes and methods to create and manage graphical user interface ( GUI ) applications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AWT means Abstract Window Toolkit.</a:t>
            </a:r>
          </a:p>
          <a:p>
            <a:pPr algn="just"/>
            <a:r>
              <a:rPr lang="en-US" dirty="0" smtClean="0"/>
              <a:t>Java AWT components are platform-dependent i.e. components are displayed according to the view of operating system.</a:t>
            </a:r>
          </a:p>
          <a:p>
            <a:pPr algn="just"/>
            <a:r>
              <a:rPr lang="en-US" dirty="0"/>
              <a:t> But the disadvantage of such an approach is that GUI designed on </a:t>
            </a:r>
            <a:r>
              <a:rPr lang="en-US" dirty="0">
                <a:solidFill>
                  <a:srgbClr val="FF0000"/>
                </a:solidFill>
              </a:rPr>
              <a:t>one platform may look different when displayed on another platform </a:t>
            </a:r>
            <a:r>
              <a:rPr lang="en-US" dirty="0"/>
              <a:t>that means AWT component are platform dependent.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setText</a:t>
            </a:r>
            <a:r>
              <a:rPr lang="en-US" dirty="0" smtClean="0">
                <a:solidFill>
                  <a:srgbClr val="FF0000"/>
                </a:solidFill>
              </a:rPr>
              <a:t>(): </a:t>
            </a:r>
            <a:r>
              <a:rPr lang="en-US" dirty="0" smtClean="0"/>
              <a:t>It is used to set some text for label object</a:t>
            </a:r>
          </a:p>
          <a:p>
            <a:pPr>
              <a:buNone/>
            </a:pPr>
            <a:r>
              <a:rPr lang="en-US" b="1" dirty="0" smtClean="0">
                <a:solidFill>
                  <a:srgbClr val="00B0F0"/>
                </a:solidFill>
              </a:rPr>
              <a:t>Syntax:</a:t>
            </a:r>
            <a:r>
              <a:rPr lang="en-US" dirty="0" smtClean="0"/>
              <a:t>   void </a:t>
            </a:r>
            <a:r>
              <a:rPr lang="en-US" dirty="0" err="1" smtClean="0"/>
              <a:t>setText</a:t>
            </a:r>
            <a:r>
              <a:rPr lang="en-US" dirty="0" smtClean="0"/>
              <a:t>(String text)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getText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: it </a:t>
            </a:r>
            <a:r>
              <a:rPr lang="en-US" dirty="0" err="1" smtClean="0"/>
              <a:t>retutrns</a:t>
            </a:r>
            <a:r>
              <a:rPr lang="en-US" dirty="0" smtClean="0"/>
              <a:t> text of a particular label object</a:t>
            </a:r>
          </a:p>
          <a:p>
            <a:pPr>
              <a:buNone/>
            </a:pPr>
            <a:r>
              <a:rPr lang="en-US" b="1" dirty="0" smtClean="0">
                <a:solidFill>
                  <a:srgbClr val="00B0F0"/>
                </a:solidFill>
              </a:rPr>
              <a:t>Syntax:</a:t>
            </a:r>
            <a:r>
              <a:rPr lang="en-US" dirty="0" smtClean="0"/>
              <a:t>      String </a:t>
            </a:r>
            <a:r>
              <a:rPr lang="en-US" dirty="0" err="1" smtClean="0"/>
              <a:t>getText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setAllignment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: It is used to assign alignment position for a text on a label.</a:t>
            </a:r>
          </a:p>
          <a:p>
            <a:pPr>
              <a:buNone/>
            </a:pPr>
            <a:r>
              <a:rPr lang="en-US" b="1" dirty="0" smtClean="0">
                <a:solidFill>
                  <a:srgbClr val="00B0F0"/>
                </a:solidFill>
              </a:rPr>
              <a:t>Syntax:</a:t>
            </a:r>
            <a:r>
              <a:rPr lang="en-US" dirty="0" smtClean="0"/>
              <a:t>         void </a:t>
            </a:r>
            <a:r>
              <a:rPr lang="en-US" dirty="0" err="1" smtClean="0"/>
              <a:t>setAllignment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pos)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possible values for pos are </a:t>
            </a:r>
            <a:r>
              <a:rPr lang="en-US" dirty="0" err="1" smtClean="0">
                <a:solidFill>
                  <a:srgbClr val="FF0000"/>
                </a:solidFill>
              </a:rPr>
              <a:t>Label.LEFT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Label.CENTER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Label.RIGHT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err="1" smtClean="0"/>
              <a:t>getAllignment</a:t>
            </a:r>
            <a:r>
              <a:rPr lang="en-US" dirty="0" smtClean="0"/>
              <a:t>():  It returns the </a:t>
            </a:r>
            <a:r>
              <a:rPr lang="en-US" dirty="0" err="1" smtClean="0"/>
              <a:t>allignment</a:t>
            </a:r>
            <a:r>
              <a:rPr lang="en-US" dirty="0" smtClean="0"/>
              <a:t> </a:t>
            </a:r>
            <a:r>
              <a:rPr lang="en-US" dirty="0" err="1" smtClean="0"/>
              <a:t>posittion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getAllignment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rgbClr val="00B0F0"/>
                </a:solidFill>
              </a:rPr>
              <a:t>Button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It is a regular push button that can contain text. </a:t>
            </a:r>
          </a:p>
          <a:p>
            <a:pPr algn="just"/>
            <a:r>
              <a:rPr lang="en-US" dirty="0" smtClean="0"/>
              <a:t>It can be created by instantiating the Button class. </a:t>
            </a:r>
          </a:p>
          <a:p>
            <a:pPr algn="just"/>
            <a:r>
              <a:rPr lang="en-US" dirty="0" smtClean="0"/>
              <a:t>The text on the button is called </a:t>
            </a:r>
            <a:r>
              <a:rPr lang="en-US" i="1" dirty="0" smtClean="0"/>
              <a:t>button label.</a:t>
            </a:r>
          </a:p>
          <a:p>
            <a:pPr algn="just"/>
            <a:r>
              <a:rPr lang="en-US" i="1" dirty="0" smtClean="0"/>
              <a:t>It is a active component, when ever user presses a button an “</a:t>
            </a:r>
            <a:r>
              <a:rPr lang="en-US" i="1" dirty="0" err="1" smtClean="0"/>
              <a:t>ActionEvent</a:t>
            </a:r>
            <a:r>
              <a:rPr lang="en-US" i="1" dirty="0" smtClean="0"/>
              <a:t>” is generated.</a:t>
            </a:r>
          </a:p>
          <a:p>
            <a:pPr algn="just"/>
            <a:r>
              <a:rPr lang="en-US" i="1" dirty="0" smtClean="0"/>
              <a:t>A Button can be created using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       Button </a:t>
            </a:r>
            <a:r>
              <a:rPr lang="en-US" b="1" i="1" dirty="0" err="1" smtClean="0">
                <a:solidFill>
                  <a:srgbClr val="FF0000"/>
                </a:solidFill>
              </a:rPr>
              <a:t>button</a:t>
            </a:r>
            <a:r>
              <a:rPr lang="en-US" b="1" i="1" dirty="0" smtClean="0">
                <a:solidFill>
                  <a:srgbClr val="FF0000"/>
                </a:solidFill>
              </a:rPr>
              <a:t>=new Button();  --</a:t>
            </a:r>
            <a:r>
              <a:rPr lang="en-US" b="1" i="1" dirty="0" smtClean="0"/>
              <a:t> it creates empty button with out name</a:t>
            </a:r>
            <a:r>
              <a:rPr lang="en-US" b="1" i="1" dirty="0" smtClean="0">
                <a:solidFill>
                  <a:srgbClr val="FF0000"/>
                </a:solidFill>
              </a:rPr>
              <a:t>     </a:t>
            </a:r>
            <a:br>
              <a:rPr lang="en-US" b="1" i="1" dirty="0" smtClean="0">
                <a:solidFill>
                  <a:srgbClr val="FF0000"/>
                </a:solidFill>
              </a:rPr>
            </a:br>
            <a:r>
              <a:rPr lang="en-US" b="1" i="1" dirty="0" smtClean="0">
                <a:solidFill>
                  <a:srgbClr val="FF0000"/>
                </a:solidFill>
              </a:rPr>
              <a:t>   Button </a:t>
            </a:r>
            <a:r>
              <a:rPr lang="en-US" b="1" i="1" dirty="0" err="1" smtClean="0">
                <a:solidFill>
                  <a:srgbClr val="FF0000"/>
                </a:solidFill>
              </a:rPr>
              <a:t>button</a:t>
            </a:r>
            <a:r>
              <a:rPr lang="en-US" b="1" i="1" dirty="0" smtClean="0">
                <a:solidFill>
                  <a:srgbClr val="FF0000"/>
                </a:solidFill>
              </a:rPr>
              <a:t>=</a:t>
            </a:r>
            <a:r>
              <a:rPr lang="en-US" b="1" i="1" dirty="0" err="1" smtClean="0">
                <a:solidFill>
                  <a:srgbClr val="FF0000"/>
                </a:solidFill>
              </a:rPr>
              <a:t>newButton</a:t>
            </a:r>
            <a:r>
              <a:rPr lang="en-US" b="1" i="1" dirty="0" smtClean="0">
                <a:solidFill>
                  <a:srgbClr val="FF0000"/>
                </a:solidFill>
              </a:rPr>
              <a:t>(String </a:t>
            </a:r>
            <a:r>
              <a:rPr lang="en-US" b="1" i="1" dirty="0" err="1" smtClean="0">
                <a:solidFill>
                  <a:srgbClr val="FF0000"/>
                </a:solidFill>
              </a:rPr>
              <a:t>butname</a:t>
            </a:r>
            <a:r>
              <a:rPr lang="en-US" b="1" i="1" dirty="0" smtClean="0">
                <a:solidFill>
                  <a:srgbClr val="FF0000"/>
                </a:solidFill>
              </a:rPr>
              <a:t>); --   </a:t>
            </a:r>
            <a:r>
              <a:rPr lang="en-US" b="1" i="1" dirty="0" smtClean="0"/>
              <a:t>it creates button with some name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/>
          <a:lstStyle/>
          <a:p>
            <a:r>
              <a:rPr lang="en-US" b="1" dirty="0" smtClean="0"/>
              <a:t>Methods: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getLabel</a:t>
            </a:r>
            <a:r>
              <a:rPr lang="en-US" b="1" dirty="0" smtClean="0">
                <a:solidFill>
                  <a:srgbClr val="FF0000"/>
                </a:solidFill>
              </a:rPr>
              <a:t>(): </a:t>
            </a:r>
            <a:r>
              <a:rPr lang="en-US" dirty="0" smtClean="0"/>
              <a:t>It returns the label name of a button.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Syntax</a:t>
            </a:r>
            <a:r>
              <a:rPr lang="en-US" b="1" dirty="0" smtClean="0"/>
              <a:t>:      </a:t>
            </a:r>
            <a:r>
              <a:rPr lang="en-US" dirty="0" smtClean="0"/>
              <a:t>String </a:t>
            </a:r>
            <a:r>
              <a:rPr lang="en-US" dirty="0" err="1" smtClean="0"/>
              <a:t>getLabel</a:t>
            </a:r>
            <a:r>
              <a:rPr lang="en-US" dirty="0" smtClean="0"/>
              <a:t>()</a:t>
            </a:r>
          </a:p>
          <a:p>
            <a:pPr marL="514350" indent="-514350">
              <a:buNone/>
            </a:pPr>
            <a:r>
              <a:rPr lang="en-US" b="1" dirty="0" smtClean="0"/>
              <a:t>2. </a:t>
            </a:r>
            <a:r>
              <a:rPr lang="en-US" b="1" dirty="0" err="1" smtClean="0">
                <a:solidFill>
                  <a:srgbClr val="FF0000"/>
                </a:solidFill>
              </a:rPr>
              <a:t>setLabel</a:t>
            </a:r>
            <a:r>
              <a:rPr lang="en-US" b="1" dirty="0" smtClean="0">
                <a:solidFill>
                  <a:srgbClr val="FF0000"/>
                </a:solidFill>
              </a:rPr>
              <a:t>() : </a:t>
            </a:r>
            <a:r>
              <a:rPr lang="en-US" dirty="0" smtClean="0"/>
              <a:t>It is used to assign a name to button.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Syntax</a:t>
            </a:r>
            <a:r>
              <a:rPr lang="en-US" b="1" dirty="0" smtClean="0"/>
              <a:t>:      void</a:t>
            </a:r>
            <a:r>
              <a:rPr lang="en-US" dirty="0" smtClean="0"/>
              <a:t> </a:t>
            </a:r>
            <a:r>
              <a:rPr lang="en-US" dirty="0" err="1" smtClean="0"/>
              <a:t>setLabel</a:t>
            </a:r>
            <a:r>
              <a:rPr lang="en-US" dirty="0" smtClean="0"/>
              <a:t>(String label)</a:t>
            </a:r>
          </a:p>
          <a:p>
            <a:pPr marL="514350" indent="-51435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914400"/>
            <a:ext cx="8991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 smtClean="0">
                <a:solidFill>
                  <a:schemeClr val="tx2"/>
                </a:solidFill>
              </a:rPr>
              <a:t>TextField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algn="just"/>
            <a:r>
              <a:rPr lang="en-US" dirty="0" smtClean="0"/>
              <a:t>The </a:t>
            </a:r>
            <a:r>
              <a:rPr lang="en-US" dirty="0" smtClean="0">
                <a:hlinkClick r:id="rId2"/>
              </a:rPr>
              <a:t>object</a:t>
            </a:r>
            <a:r>
              <a:rPr lang="en-US" dirty="0" smtClean="0"/>
              <a:t> of a </a:t>
            </a:r>
            <a:r>
              <a:rPr lang="en-US" b="1" dirty="0" err="1" smtClean="0"/>
              <a:t>TextField</a:t>
            </a:r>
            <a:r>
              <a:rPr lang="en-US" dirty="0" smtClean="0"/>
              <a:t> class is a text component that allows a user to enter a single line text and edit it.</a:t>
            </a:r>
          </a:p>
          <a:p>
            <a:pPr algn="just"/>
            <a:r>
              <a:rPr lang="en-US" b="1" dirty="0" smtClean="0"/>
              <a:t>Constructors: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 err="1" smtClean="0"/>
              <a:t>TextField</a:t>
            </a:r>
            <a:r>
              <a:rPr lang="en-US" b="1" dirty="0" smtClean="0"/>
              <a:t>()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 err="1" smtClean="0"/>
              <a:t>TextField</a:t>
            </a:r>
            <a:r>
              <a:rPr lang="en-US" b="1" dirty="0" smtClean="0"/>
              <a:t>(String name)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 err="1" smtClean="0"/>
              <a:t>TextField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columns)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 err="1" smtClean="0"/>
              <a:t>TextField</a:t>
            </a:r>
            <a:r>
              <a:rPr lang="en-US" b="1" dirty="0" smtClean="0"/>
              <a:t>(String </a:t>
            </a:r>
            <a:r>
              <a:rPr lang="en-US" b="1" dirty="0" err="1" smtClean="0"/>
              <a:t>txt,int</a:t>
            </a:r>
            <a:r>
              <a:rPr lang="en-US" b="1" dirty="0" smtClean="0"/>
              <a:t> columns)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Creation of Text Field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>
                <a:solidFill>
                  <a:srgbClr val="FF0000"/>
                </a:solidFill>
              </a:rPr>
              <a:t>TextField</a:t>
            </a:r>
            <a:r>
              <a:rPr lang="en-US" dirty="0" smtClean="0">
                <a:solidFill>
                  <a:srgbClr val="FF0000"/>
                </a:solidFill>
              </a:rPr>
              <a:t>  tf1=new </a:t>
            </a:r>
            <a:r>
              <a:rPr lang="en-US" dirty="0" err="1" smtClean="0">
                <a:solidFill>
                  <a:srgbClr val="FF0000"/>
                </a:solidFill>
              </a:rPr>
              <a:t>TextField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/>
              <a:t>Methods:</a:t>
            </a:r>
          </a:p>
          <a:p>
            <a:pPr algn="just">
              <a:buNone/>
            </a:pPr>
            <a:r>
              <a:rPr lang="en-US" b="1" dirty="0" smtClean="0"/>
              <a:t>1. </a:t>
            </a:r>
            <a:r>
              <a:rPr lang="en-US" b="1" dirty="0" err="1" smtClean="0">
                <a:solidFill>
                  <a:srgbClr val="C00000"/>
                </a:solidFill>
              </a:rPr>
              <a:t>setText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r>
              <a:rPr lang="en-US" b="1" dirty="0" smtClean="0"/>
              <a:t>: It used to add some text to </a:t>
            </a:r>
            <a:r>
              <a:rPr lang="en-US" b="1" dirty="0" err="1" smtClean="0"/>
              <a:t>particulr</a:t>
            </a:r>
            <a:r>
              <a:rPr lang="en-US" b="1" dirty="0" smtClean="0"/>
              <a:t> text field object.</a:t>
            </a:r>
          </a:p>
          <a:p>
            <a:pPr algn="just">
              <a:buNone/>
            </a:pPr>
            <a:r>
              <a:rPr lang="en-US" b="1" dirty="0" smtClean="0"/>
              <a:t>        </a:t>
            </a:r>
            <a:r>
              <a:rPr lang="en-US" b="1" dirty="0" smtClean="0">
                <a:solidFill>
                  <a:srgbClr val="C00000"/>
                </a:solidFill>
              </a:rPr>
              <a:t>Syntax</a:t>
            </a:r>
            <a:r>
              <a:rPr lang="en-US" b="1" dirty="0" smtClean="0"/>
              <a:t>:  void </a:t>
            </a:r>
            <a:r>
              <a:rPr lang="en-US" b="1" dirty="0" err="1" smtClean="0"/>
              <a:t>setText</a:t>
            </a:r>
            <a:r>
              <a:rPr lang="en-US" b="1" dirty="0" smtClean="0"/>
              <a:t>(String text)</a:t>
            </a:r>
          </a:p>
          <a:p>
            <a:pPr marL="514350" indent="-514350" algn="just">
              <a:buAutoNum type="arabicPeriod" startAt="2"/>
            </a:pPr>
            <a:r>
              <a:rPr lang="en-US" b="1" dirty="0" err="1" smtClean="0">
                <a:solidFill>
                  <a:srgbClr val="C00000"/>
                </a:solidFill>
              </a:rPr>
              <a:t>getText</a:t>
            </a:r>
            <a:r>
              <a:rPr lang="en-US" b="1" dirty="0" smtClean="0">
                <a:solidFill>
                  <a:srgbClr val="C00000"/>
                </a:solidFill>
              </a:rPr>
              <a:t>():   </a:t>
            </a:r>
            <a:r>
              <a:rPr lang="en-US" b="1" dirty="0" smtClean="0"/>
              <a:t>it returns or extracts text from a particular text field.</a:t>
            </a:r>
          </a:p>
          <a:p>
            <a:pPr marL="514350" indent="-514350" algn="just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   Syntax:   </a:t>
            </a:r>
            <a:r>
              <a:rPr lang="en-US" b="1" dirty="0" smtClean="0"/>
              <a:t>String </a:t>
            </a:r>
            <a:r>
              <a:rPr lang="en-US" b="1" dirty="0" err="1" smtClean="0"/>
              <a:t>getText</a:t>
            </a:r>
            <a:r>
              <a:rPr lang="en-US" b="1" dirty="0" smtClean="0"/>
              <a:t>()</a:t>
            </a:r>
          </a:p>
          <a:p>
            <a:pPr marL="514350" indent="-514350" algn="just">
              <a:buNone/>
            </a:pPr>
            <a:r>
              <a:rPr lang="en-US" b="1" dirty="0" smtClean="0"/>
              <a:t>3. </a:t>
            </a:r>
            <a:r>
              <a:rPr lang="en-US" b="1" dirty="0" smtClean="0">
                <a:solidFill>
                  <a:srgbClr val="C00000"/>
                </a:solidFill>
              </a:rPr>
              <a:t>void </a:t>
            </a:r>
            <a:r>
              <a:rPr lang="en-US" b="1" dirty="0" err="1" smtClean="0">
                <a:solidFill>
                  <a:srgbClr val="C00000"/>
                </a:solidFill>
              </a:rPr>
              <a:t>setEchoChar</a:t>
            </a:r>
            <a:r>
              <a:rPr lang="en-US" b="1" dirty="0" smtClean="0">
                <a:solidFill>
                  <a:srgbClr val="C00000"/>
                </a:solidFill>
              </a:rPr>
              <a:t>(char c) </a:t>
            </a:r>
            <a:r>
              <a:rPr lang="en-US" dirty="0" smtClean="0"/>
              <a:t>:It sets the echo character for text field.</a:t>
            </a:r>
          </a:p>
          <a:p>
            <a:pPr marL="514350" indent="-514350" algn="just">
              <a:buNone/>
            </a:pPr>
            <a:r>
              <a:rPr lang="en-US" b="1" dirty="0" smtClean="0"/>
              <a:t>4. </a:t>
            </a:r>
            <a:r>
              <a:rPr lang="en-US" b="1" dirty="0" smtClean="0">
                <a:solidFill>
                  <a:srgbClr val="C00000"/>
                </a:solidFill>
              </a:rPr>
              <a:t>char </a:t>
            </a:r>
            <a:r>
              <a:rPr lang="en-US" b="1" dirty="0" err="1" smtClean="0">
                <a:solidFill>
                  <a:srgbClr val="C00000"/>
                </a:solidFill>
              </a:rPr>
              <a:t>getEchoChar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It fetches the character that is used for echoing.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8600"/>
            <a:ext cx="914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 smtClean="0">
                <a:solidFill>
                  <a:srgbClr val="FF0000"/>
                </a:solidFill>
              </a:rPr>
              <a:t>TextArea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763000" cy="6096000"/>
          </a:xfrm>
        </p:spPr>
        <p:txBody>
          <a:bodyPr/>
          <a:lstStyle/>
          <a:p>
            <a:r>
              <a:rPr lang="en-US" dirty="0" smtClean="0"/>
              <a:t>The </a:t>
            </a:r>
            <a:r>
              <a:rPr lang="en-US" dirty="0" smtClean="0">
                <a:hlinkClick r:id="rId2"/>
              </a:rPr>
              <a:t>object</a:t>
            </a:r>
            <a:r>
              <a:rPr lang="en-US" dirty="0" smtClean="0"/>
              <a:t> of a </a:t>
            </a:r>
            <a:r>
              <a:rPr lang="en-US" dirty="0" err="1" smtClean="0"/>
              <a:t>TextArea</a:t>
            </a:r>
            <a:r>
              <a:rPr lang="en-US" dirty="0" smtClean="0"/>
              <a:t> class is a multiline region that displays text. It allows the editing of multiple line text.</a:t>
            </a:r>
          </a:p>
          <a:p>
            <a:r>
              <a:rPr lang="en-US" b="1" dirty="0" smtClean="0"/>
              <a:t>Constructors: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TextArea</a:t>
            </a:r>
            <a:r>
              <a:rPr lang="en-US" dirty="0" smtClean="0">
                <a:solidFill>
                  <a:srgbClr val="FF0000"/>
                </a:solidFill>
              </a:rPr>
              <a:t>(): </a:t>
            </a:r>
            <a:r>
              <a:rPr lang="en-US" dirty="0" smtClean="0"/>
              <a:t>It constructs a new and empty text area with no text in it.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TextArea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row,int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col</a:t>
            </a:r>
            <a:r>
              <a:rPr lang="en-US" dirty="0" smtClean="0">
                <a:solidFill>
                  <a:srgbClr val="FF0000"/>
                </a:solidFill>
              </a:rPr>
              <a:t>) : </a:t>
            </a:r>
            <a:r>
              <a:rPr lang="en-US" dirty="0" smtClean="0"/>
              <a:t>It constructs a new text area with specified number of rows and columns and empty string as text.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TextArea</a:t>
            </a:r>
            <a:r>
              <a:rPr lang="en-US" dirty="0" smtClean="0">
                <a:solidFill>
                  <a:srgbClr val="FF0000"/>
                </a:solidFill>
              </a:rPr>
              <a:t> (String text) </a:t>
            </a:r>
            <a:r>
              <a:rPr lang="en-US" dirty="0" smtClean="0"/>
              <a:t>:It constructs a new text area and displays the specified text in it.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77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TextArea</a:t>
            </a:r>
            <a:r>
              <a:rPr lang="en-US" dirty="0" smtClean="0">
                <a:solidFill>
                  <a:srgbClr val="FF0000"/>
                </a:solidFill>
              </a:rPr>
              <a:t> (String text,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row,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column) 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n-US" dirty="0" smtClean="0"/>
              <a:t>	It constructs a new text area with the specified text in the text area and specified number of rows and columns.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Methods: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void append(String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It appends the specified text to the current text of text area.</a:t>
            </a:r>
          </a:p>
          <a:p>
            <a:pPr marL="514350" indent="-514350" algn="just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getColumns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It returns the number of columns of text area.</a:t>
            </a:r>
          </a:p>
          <a:p>
            <a:pPr marL="514350" indent="-514350" algn="just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getRows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It returns the number of rows of text area.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void insert(String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pos)</a:t>
            </a:r>
            <a:r>
              <a:rPr lang="en-US" dirty="0" smtClean="0"/>
              <a:t>It inserts the specified text at the specified position in this text area.</a:t>
            </a: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Java AWT Hierarchy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just"/>
            <a:r>
              <a:rPr lang="en-US" dirty="0"/>
              <a:t>The hierarchy of Java AWT classes are given below, all the classes are available in </a:t>
            </a:r>
            <a:r>
              <a:rPr lang="en-US" b="1" dirty="0"/>
              <a:t>java.awt</a:t>
            </a:r>
            <a:r>
              <a:rPr lang="en-US" dirty="0"/>
              <a:t> package.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6" descr="AWT Components Hierarch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905000"/>
            <a:ext cx="4419600" cy="4740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4008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6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setColumns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columns)</a:t>
            </a:r>
            <a:r>
              <a:rPr lang="en-US" dirty="0" smtClean="0"/>
              <a:t>It sets the number of columns for this text area.</a:t>
            </a:r>
          </a:p>
          <a:p>
            <a:pPr algn="just">
              <a:buNone/>
            </a:pPr>
            <a:r>
              <a:rPr lang="en-US" dirty="0" smtClean="0"/>
              <a:t>7. </a:t>
            </a: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setRows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rows) </a:t>
            </a:r>
            <a:r>
              <a:rPr lang="en-US" dirty="0" smtClean="0"/>
              <a:t>It sets the number of rows for this text area.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Checkbox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5943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 check box, as it is a component used to plot an option which can be connected (on ​​= true) or off (off = false).</a:t>
            </a:r>
          </a:p>
          <a:p>
            <a:r>
              <a:rPr lang="en-US" dirty="0" smtClean="0"/>
              <a:t> It is usually used to display a set of options which can be selected independently by the user, or allow multiple selections. </a:t>
            </a:r>
          </a:p>
          <a:p>
            <a:r>
              <a:rPr lang="en-US" dirty="0" smtClean="0"/>
              <a:t>These controls also have a label associated with them which describes the option of the checkbox. </a:t>
            </a:r>
          </a:p>
          <a:p>
            <a:r>
              <a:rPr lang="en-US" dirty="0" smtClean="0"/>
              <a:t>This control supports many constructors.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Checkbox </a:t>
            </a:r>
            <a:r>
              <a:rPr lang="en-US" b="1" dirty="0" err="1" smtClean="0"/>
              <a:t>chbox</a:t>
            </a:r>
            <a:r>
              <a:rPr lang="en-US" b="1" dirty="0" smtClean="0"/>
              <a:t>=new Checkbox();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Checkbox </a:t>
            </a:r>
            <a:r>
              <a:rPr lang="en-US" b="1" dirty="0" err="1" smtClean="0"/>
              <a:t>chbox</a:t>
            </a:r>
            <a:r>
              <a:rPr lang="en-US" b="1" dirty="0" smtClean="0"/>
              <a:t>=new Checkbox(String </a:t>
            </a:r>
            <a:r>
              <a:rPr lang="en-US" b="1" dirty="0" err="1" smtClean="0"/>
              <a:t>str</a:t>
            </a:r>
            <a:r>
              <a:rPr lang="en-US" b="1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Checkbox </a:t>
            </a:r>
            <a:r>
              <a:rPr lang="en-US" b="1" dirty="0" err="1" smtClean="0"/>
              <a:t>chbox</a:t>
            </a:r>
            <a:r>
              <a:rPr lang="en-US" b="1" dirty="0" smtClean="0"/>
              <a:t>=new Checkbox(String </a:t>
            </a:r>
            <a:r>
              <a:rPr lang="en-US" b="1" dirty="0" err="1" smtClean="0"/>
              <a:t>str</a:t>
            </a:r>
            <a:r>
              <a:rPr lang="en-US" b="1" dirty="0" smtClean="0"/>
              <a:t>, </a:t>
            </a:r>
            <a:r>
              <a:rPr lang="en-US" b="1" dirty="0" err="1" smtClean="0"/>
              <a:t>boolean</a:t>
            </a:r>
            <a:r>
              <a:rPr lang="en-US" b="1" dirty="0" smtClean="0"/>
              <a:t> true);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5973763"/>
          </a:xfrm>
        </p:spPr>
        <p:txBody>
          <a:bodyPr/>
          <a:lstStyle/>
          <a:p>
            <a:r>
              <a:rPr lang="en-US" b="1" dirty="0" smtClean="0"/>
              <a:t>Methods:</a:t>
            </a:r>
          </a:p>
          <a:p>
            <a:pPr>
              <a:buNone/>
            </a:pPr>
            <a:r>
              <a:rPr lang="en-US" b="1" dirty="0" smtClean="0"/>
              <a:t>1. </a:t>
            </a:r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en-US" dirty="0" err="1" smtClean="0">
                <a:solidFill>
                  <a:srgbClr val="FF0000"/>
                </a:solidFill>
              </a:rPr>
              <a:t>getLabel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It fetched the label of checkbox.</a:t>
            </a:r>
          </a:p>
          <a:p>
            <a:pPr>
              <a:buNone/>
            </a:pPr>
            <a:r>
              <a:rPr lang="en-US" b="1" dirty="0" smtClean="0"/>
              <a:t>2.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getState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It returns true if the checkbox is on, else returns off.</a:t>
            </a:r>
          </a:p>
          <a:p>
            <a:pPr>
              <a:buNone/>
            </a:pPr>
            <a:r>
              <a:rPr lang="en-US" b="1" dirty="0" smtClean="0"/>
              <a:t>3. </a:t>
            </a: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setLabel</a:t>
            </a:r>
            <a:r>
              <a:rPr lang="en-US" dirty="0" smtClean="0">
                <a:solidFill>
                  <a:srgbClr val="FF0000"/>
                </a:solidFill>
              </a:rPr>
              <a:t>(String label) </a:t>
            </a:r>
            <a:r>
              <a:rPr lang="en-US" dirty="0" smtClean="0"/>
              <a:t>It sets the checkbox's label to the string argument.</a:t>
            </a:r>
          </a:p>
          <a:p>
            <a:pPr>
              <a:buNone/>
            </a:pPr>
            <a:r>
              <a:rPr lang="en-US" b="1" dirty="0" smtClean="0"/>
              <a:t>4. </a:t>
            </a: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setState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>
                <a:solidFill>
                  <a:srgbClr val="FF0000"/>
                </a:solidFill>
              </a:rPr>
              <a:t> state) </a:t>
            </a:r>
            <a:r>
              <a:rPr lang="en-US" dirty="0" smtClean="0"/>
              <a:t>It sets the state of checkbox to the specified state.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81000" y="0"/>
            <a:ext cx="1295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</a:rPr>
              <a:t>Radiobutton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At a time only one check box button is allowed to be in "on" state and remaining check box button in "off" state.</a:t>
            </a:r>
          </a:p>
          <a:p>
            <a:r>
              <a:rPr lang="en-US" dirty="0" smtClean="0"/>
              <a:t>To create radio button, we need to use a built in class </a:t>
            </a:r>
            <a:r>
              <a:rPr lang="en-US" b="1" dirty="0" err="1" smtClean="0"/>
              <a:t>CheckboxGroup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There is no special control for creating radio buttons in AWT.</a:t>
            </a:r>
          </a:p>
          <a:p>
            <a:r>
              <a:rPr lang="en-US" dirty="0" smtClean="0"/>
              <a:t>To create radio buttons, first we need to create a</a:t>
            </a:r>
          </a:p>
          <a:p>
            <a:pPr>
              <a:buNone/>
            </a:pPr>
            <a:r>
              <a:rPr lang="en-US" dirty="0" smtClean="0"/>
              <a:t>Checkbox group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en-US" b="1" dirty="0" err="1" smtClean="0">
                <a:solidFill>
                  <a:srgbClr val="FF0000"/>
                </a:solidFill>
              </a:rPr>
              <a:t>CheckboxGroup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cbg</a:t>
            </a:r>
            <a:r>
              <a:rPr lang="en-US" b="1" dirty="0" smtClean="0">
                <a:solidFill>
                  <a:srgbClr val="FF0000"/>
                </a:solidFill>
              </a:rPr>
              <a:t>=new </a:t>
            </a:r>
            <a:r>
              <a:rPr lang="en-US" b="1" dirty="0" err="1" smtClean="0">
                <a:solidFill>
                  <a:srgbClr val="FF0000"/>
                </a:solidFill>
              </a:rPr>
              <a:t>CheckboxGroup</a:t>
            </a:r>
            <a:r>
              <a:rPr lang="en-US" b="1" dirty="0" smtClean="0">
                <a:solidFill>
                  <a:srgbClr val="FF0000"/>
                </a:solidFill>
              </a:rPr>
              <a:t>():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534400" cy="5821363"/>
          </a:xfrm>
        </p:spPr>
        <p:txBody>
          <a:bodyPr/>
          <a:lstStyle/>
          <a:p>
            <a:r>
              <a:rPr lang="en-US" b="1" dirty="0" smtClean="0"/>
              <a:t>Constructors:</a:t>
            </a:r>
          </a:p>
          <a:p>
            <a:pPr>
              <a:buNone/>
            </a:pPr>
            <a:r>
              <a:rPr lang="en-US" dirty="0" smtClean="0"/>
              <a:t>Only one constructor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Checkbox(String label, </a:t>
            </a:r>
            <a:r>
              <a:rPr lang="en-US" dirty="0" err="1" smtClean="0">
                <a:solidFill>
                  <a:srgbClr val="FF0000"/>
                </a:solidFill>
              </a:rPr>
              <a:t>CheckboxGroup</a:t>
            </a:r>
            <a:r>
              <a:rPr lang="en-US" dirty="0" smtClean="0">
                <a:solidFill>
                  <a:srgbClr val="FF0000"/>
                </a:solidFill>
              </a:rPr>
              <a:t> group, </a:t>
            </a:r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>
                <a:solidFill>
                  <a:srgbClr val="FF0000"/>
                </a:solidFill>
              </a:rPr>
              <a:t> state)</a:t>
            </a:r>
          </a:p>
          <a:p>
            <a:pPr algn="just">
              <a:buNone/>
            </a:pPr>
            <a:r>
              <a:rPr lang="en-US" dirty="0" smtClean="0"/>
              <a:t>		It constructs a checkbox with the given label, in the given checkbox group and set to the specified state.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Choice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6019800"/>
          </a:xfrm>
        </p:spPr>
        <p:txBody>
          <a:bodyPr/>
          <a:lstStyle/>
          <a:p>
            <a:pPr algn="just"/>
            <a:r>
              <a:rPr lang="en-US" dirty="0"/>
              <a:t>The object of Choice class is used to show </a:t>
            </a:r>
            <a:r>
              <a:rPr lang="en-US" dirty="0" smtClean="0"/>
              <a:t>drop down list</a:t>
            </a:r>
            <a:r>
              <a:rPr lang="en-US" dirty="0"/>
              <a:t> of choices. </a:t>
            </a:r>
            <a:endParaRPr lang="en-US" dirty="0" smtClean="0"/>
          </a:p>
          <a:p>
            <a:pPr algn="just"/>
            <a:r>
              <a:rPr lang="en-US" dirty="0" smtClean="0"/>
              <a:t>Choice </a:t>
            </a:r>
            <a:r>
              <a:rPr lang="en-US" dirty="0"/>
              <a:t>selected by user is shown on the top of a </a:t>
            </a:r>
            <a:r>
              <a:rPr lang="en-US" dirty="0" smtClean="0"/>
              <a:t>menu.</a:t>
            </a:r>
          </a:p>
          <a:p>
            <a:pPr algn="just"/>
            <a:r>
              <a:rPr lang="en-US" dirty="0" smtClean="0"/>
              <a:t>A user is allowed to select one option from the choice.</a:t>
            </a:r>
          </a:p>
          <a:p>
            <a:pPr algn="just"/>
            <a:r>
              <a:rPr lang="en-US" dirty="0" smtClean="0"/>
              <a:t>To  create a Choice list use the following syntax:</a:t>
            </a:r>
          </a:p>
          <a:p>
            <a:pPr algn="ctr">
              <a:buNone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Choice c= new Choice();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void add(String item)</a:t>
            </a:r>
            <a:r>
              <a:rPr lang="en-US" dirty="0"/>
              <a:t>It adds an item to the choice menu</a:t>
            </a:r>
            <a:r>
              <a:rPr lang="en-US" dirty="0" smtClean="0"/>
              <a:t>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String </a:t>
            </a:r>
            <a:r>
              <a:rPr lang="en-US" dirty="0" smtClean="0">
                <a:solidFill>
                  <a:srgbClr val="FF0000"/>
                </a:solidFill>
              </a:rPr>
              <a:t>getItem(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index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It </a:t>
            </a:r>
            <a:r>
              <a:rPr lang="en-US" dirty="0"/>
              <a:t>gets the item </a:t>
            </a:r>
            <a:r>
              <a:rPr lang="en-US" dirty="0" smtClean="0"/>
              <a:t>at </a:t>
            </a:r>
            <a:r>
              <a:rPr lang="en-US" dirty="0"/>
              <a:t>the given index position in the choice menu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getItemCount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It returns the number of items of the choice menu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getSelectedIndex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Returns the index of the currently selected item</a:t>
            </a:r>
            <a:r>
              <a:rPr lang="en-US" dirty="0" smtClean="0"/>
              <a:t>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String </a:t>
            </a:r>
            <a:r>
              <a:rPr lang="en-US" dirty="0" err="1">
                <a:solidFill>
                  <a:srgbClr val="FF0000"/>
                </a:solidFill>
              </a:rPr>
              <a:t>getSelectedItem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Gets a representation of the current choice as a string.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void insert(String item,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index)</a:t>
            </a:r>
            <a:r>
              <a:rPr lang="en-US" dirty="0"/>
              <a:t>Inserts the item into this choice at the specified position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void remove(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position)</a:t>
            </a:r>
            <a:r>
              <a:rPr lang="en-US" dirty="0"/>
              <a:t>It removes an item from the choice menu at the given index position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void remove(String item)</a:t>
            </a:r>
            <a:r>
              <a:rPr lang="en-US" dirty="0"/>
              <a:t>It removes the first occurrence of the item from choice menu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dirty="0" err="1">
                <a:solidFill>
                  <a:srgbClr val="FF0000"/>
                </a:solidFill>
              </a:rPr>
              <a:t>removeAll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It removes all the items from the choice menu.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Component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smtClean="0"/>
              <a:t>Component </a:t>
            </a:r>
            <a:r>
              <a:rPr lang="en-US" dirty="0"/>
              <a:t>class is at the top of AWT hierarchy.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an abstract class that encapsulates all the attributes of visual component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A component object is responsible for remembering the current foreground and background colors and the currently selected text font.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/>
          <a:lstStyle/>
          <a:p>
            <a:pPr algn="just"/>
            <a:r>
              <a:rPr lang="en-US" dirty="0"/>
              <a:t>The object of List class represents a list of text items. With the help of the List class, user can choose either one item or multiple items. </a:t>
            </a:r>
            <a:endParaRPr lang="en-US" dirty="0" smtClean="0"/>
          </a:p>
          <a:p>
            <a:pPr algn="just"/>
            <a:r>
              <a:rPr lang="en-US" dirty="0" smtClean="0"/>
              <a:t>To create a List use the following constructors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List()--- </a:t>
            </a:r>
            <a:r>
              <a:rPr lang="en-US" dirty="0" smtClean="0"/>
              <a:t>It constructs new List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List(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num) </a:t>
            </a:r>
            <a:r>
              <a:rPr lang="en-US" dirty="0" smtClean="0"/>
              <a:t>--- It constructs scrolling list; at a time specified number of items are visible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List(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num, </a:t>
            </a:r>
            <a:r>
              <a:rPr lang="en-US" b="1" dirty="0" err="1" smtClean="0">
                <a:solidFill>
                  <a:srgbClr val="FF0000"/>
                </a:solidFill>
              </a:rPr>
              <a:t>bollean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multiplemode</a:t>
            </a:r>
            <a:r>
              <a:rPr lang="en-US" b="1" dirty="0" smtClean="0">
                <a:solidFill>
                  <a:srgbClr val="FF0000"/>
                </a:solidFill>
              </a:rPr>
              <a:t>) --</a:t>
            </a:r>
            <a:r>
              <a:rPr lang="en-US" b="1" dirty="0" smtClean="0"/>
              <a:t> </a:t>
            </a:r>
            <a:r>
              <a:rPr lang="en-US" dirty="0" smtClean="0"/>
              <a:t>if </a:t>
            </a:r>
            <a:r>
              <a:rPr lang="en-US" dirty="0" err="1" smtClean="0"/>
              <a:t>boolean</a:t>
            </a:r>
            <a:r>
              <a:rPr lang="en-US" dirty="0" smtClean="0"/>
              <a:t> value is true.. It is allowed to select multiple options</a:t>
            </a:r>
          </a:p>
          <a:p>
            <a:pPr marL="514350" indent="-514350" algn="just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Methods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void add(String item)</a:t>
            </a:r>
            <a:r>
              <a:rPr lang="en-US" dirty="0"/>
              <a:t>It adds the specified item into the end of scrolling list</a:t>
            </a:r>
            <a:r>
              <a:rPr lang="en-US" dirty="0" smtClean="0"/>
              <a:t>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void add(String item,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index)</a:t>
            </a:r>
            <a:r>
              <a:rPr lang="en-US" dirty="0"/>
              <a:t>It adds the specified item into list at the given index position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String getItem(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index)</a:t>
            </a:r>
            <a:r>
              <a:rPr lang="en-US" dirty="0"/>
              <a:t>It fetches the item related to given index position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getItemCount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It gets the count/number of items in the list</a:t>
            </a:r>
            <a:r>
              <a:rPr lang="en-US" dirty="0" smtClean="0"/>
              <a:t>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String[] </a:t>
            </a:r>
            <a:r>
              <a:rPr lang="en-US" dirty="0" err="1">
                <a:solidFill>
                  <a:srgbClr val="FF0000"/>
                </a:solidFill>
              </a:rPr>
              <a:t>getItems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It fetched the items from the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458200" cy="5668963"/>
          </a:xfrm>
        </p:spPr>
        <p:txBody>
          <a:bodyPr/>
          <a:lstStyle/>
          <a:p>
            <a:pPr algn="just"/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getSelectedIndex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It fetches the index of selected item of list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[] </a:t>
            </a:r>
            <a:r>
              <a:rPr lang="en-US" dirty="0" err="1">
                <a:solidFill>
                  <a:srgbClr val="FF0000"/>
                </a:solidFill>
              </a:rPr>
              <a:t>getSelectedIndexes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It gets the selected indices of the list</a:t>
            </a:r>
            <a:r>
              <a:rPr lang="en-US" dirty="0" smtClean="0"/>
              <a:t>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String </a:t>
            </a:r>
            <a:r>
              <a:rPr lang="en-US" dirty="0" err="1">
                <a:solidFill>
                  <a:srgbClr val="FF0000"/>
                </a:solidFill>
              </a:rPr>
              <a:t>getSelectedItem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It gets the selected item on the list</a:t>
            </a:r>
            <a:r>
              <a:rPr lang="en-US" dirty="0" smtClean="0"/>
              <a:t>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String[] </a:t>
            </a:r>
            <a:r>
              <a:rPr lang="en-US" dirty="0" err="1">
                <a:solidFill>
                  <a:srgbClr val="FF0000"/>
                </a:solidFill>
              </a:rPr>
              <a:t>getSelectedItems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It gets the selected items on the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Canvas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638800"/>
          </a:xfrm>
        </p:spPr>
        <p:txBody>
          <a:bodyPr/>
          <a:lstStyle/>
          <a:p>
            <a:r>
              <a:rPr lang="en-US" dirty="0"/>
              <a:t>The Canvas class controls and represents a blank rectangular area where the application can </a:t>
            </a:r>
            <a:r>
              <a:rPr lang="en-US" dirty="0" smtClean="0"/>
              <a:t>draw any paintings.</a:t>
            </a:r>
          </a:p>
          <a:p>
            <a:r>
              <a:rPr lang="en-US" dirty="0" smtClean="0"/>
              <a:t>To create a Canvas use the following syntax: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Canvas ob=new Canvas();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Methods:</a:t>
            </a:r>
          </a:p>
          <a:p>
            <a:pPr>
              <a:buNone/>
            </a:pPr>
            <a:r>
              <a:rPr lang="en-US" dirty="0" smtClean="0"/>
              <a:t>1</a:t>
            </a:r>
            <a:r>
              <a:rPr lang="en-US" b="1" dirty="0" smtClean="0">
                <a:solidFill>
                  <a:srgbClr val="FF0000"/>
                </a:solidFill>
              </a:rPr>
              <a:t>. paint(</a:t>
            </a:r>
            <a:r>
              <a:rPr lang="en-US" b="1" dirty="0" err="1" smtClean="0">
                <a:solidFill>
                  <a:srgbClr val="FF0000"/>
                </a:solidFill>
              </a:rPr>
              <a:t>Grpahics</a:t>
            </a:r>
            <a:r>
              <a:rPr lang="en-US" b="1" dirty="0" smtClean="0">
                <a:solidFill>
                  <a:srgbClr val="FF0000"/>
                </a:solidFill>
              </a:rPr>
              <a:t> g): </a:t>
            </a:r>
            <a:r>
              <a:rPr lang="en-US" dirty="0" smtClean="0"/>
              <a:t>It is used to place a text or draw any shapes on the canvas window.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 smtClean="0">
                <a:solidFill>
                  <a:srgbClr val="00B050"/>
                </a:solidFill>
              </a:rPr>
              <a:t>MenItem</a:t>
            </a:r>
            <a:r>
              <a:rPr lang="en-US" b="1" dirty="0" smtClean="0">
                <a:solidFill>
                  <a:srgbClr val="00B050"/>
                </a:solidFill>
              </a:rPr>
              <a:t> &amp; Menu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791200"/>
          </a:xfrm>
        </p:spPr>
        <p:txBody>
          <a:bodyPr/>
          <a:lstStyle/>
          <a:p>
            <a:pPr algn="just"/>
            <a:r>
              <a:rPr lang="en-US" dirty="0"/>
              <a:t>The object of </a:t>
            </a:r>
            <a:r>
              <a:rPr lang="en-US" dirty="0" err="1"/>
              <a:t>MenuItem</a:t>
            </a:r>
            <a:r>
              <a:rPr lang="en-US" dirty="0"/>
              <a:t> class adds a simple labeled menu item on menu. </a:t>
            </a:r>
          </a:p>
          <a:p>
            <a:pPr algn="just"/>
            <a:r>
              <a:rPr lang="en-US" dirty="0"/>
              <a:t>The object of Menu class is a pull down menu component which is displayed on the menu bar. It inherits the </a:t>
            </a:r>
            <a:r>
              <a:rPr lang="en-US" dirty="0" err="1"/>
              <a:t>MenuItem</a:t>
            </a:r>
            <a:r>
              <a:rPr lang="en-US" dirty="0"/>
              <a:t> class.</a:t>
            </a:r>
          </a:p>
          <a:p>
            <a:r>
              <a:rPr lang="en-US" dirty="0" smtClean="0"/>
              <a:t>First we need to create </a:t>
            </a:r>
            <a:r>
              <a:rPr lang="en-US" dirty="0" err="1" smtClean="0">
                <a:solidFill>
                  <a:srgbClr val="FF0000"/>
                </a:solidFill>
              </a:rPr>
              <a:t>MenuBar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dirty="0" err="1" smtClean="0">
                <a:solidFill>
                  <a:srgbClr val="FF0000"/>
                </a:solidFill>
              </a:rPr>
              <a:t>MenuBar</a:t>
            </a:r>
            <a:r>
              <a:rPr lang="en-US" dirty="0" smtClean="0">
                <a:solidFill>
                  <a:srgbClr val="FF0000"/>
                </a:solidFill>
              </a:rPr>
              <a:t>  ob=new </a:t>
            </a:r>
            <a:r>
              <a:rPr lang="en-US" dirty="0" err="1" smtClean="0">
                <a:solidFill>
                  <a:srgbClr val="FF0000"/>
                </a:solidFill>
              </a:rPr>
              <a:t>MenuBar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dirty="0" smtClean="0"/>
              <a:t>Create Menu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Menu m1=new Menu(“</a:t>
            </a:r>
            <a:r>
              <a:rPr lang="en-US" b="1" dirty="0" err="1" smtClean="0">
                <a:solidFill>
                  <a:srgbClr val="FF0000"/>
                </a:solidFill>
              </a:rPr>
              <a:t>Menu_name</a:t>
            </a:r>
            <a:r>
              <a:rPr lang="en-US" b="1" dirty="0" smtClean="0">
                <a:solidFill>
                  <a:srgbClr val="FF0000"/>
                </a:solidFill>
              </a:rPr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77000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MenuItem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MenuItem</a:t>
            </a:r>
            <a:r>
              <a:rPr lang="en-US" dirty="0" smtClean="0">
                <a:solidFill>
                  <a:srgbClr val="FF0000"/>
                </a:solidFill>
              </a:rPr>
              <a:t> i1=new </a:t>
            </a:r>
            <a:r>
              <a:rPr lang="en-US" dirty="0" err="1" smtClean="0">
                <a:solidFill>
                  <a:srgbClr val="FF0000"/>
                </a:solidFill>
              </a:rPr>
              <a:t>MenuItem</a:t>
            </a:r>
            <a:r>
              <a:rPr lang="en-US" dirty="0" smtClean="0">
                <a:solidFill>
                  <a:srgbClr val="FF0000"/>
                </a:solidFill>
              </a:rPr>
              <a:t>(“Name”);</a:t>
            </a:r>
          </a:p>
          <a:p>
            <a:r>
              <a:rPr lang="en-US" dirty="0" smtClean="0"/>
              <a:t>Add menu items on the Menu</a:t>
            </a:r>
          </a:p>
          <a:p>
            <a:pPr lvl="1">
              <a:buNone/>
            </a:pPr>
            <a:r>
              <a:rPr lang="en-US" dirty="0" smtClean="0"/>
              <a:t>m1.add(i1);</a:t>
            </a:r>
          </a:p>
          <a:p>
            <a:pPr lvl="1">
              <a:buNone/>
            </a:pPr>
            <a:r>
              <a:rPr lang="en-US" dirty="0" smtClean="0"/>
              <a:t>m1.add(i2);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 smtClean="0"/>
              <a:t>Add Menus to </a:t>
            </a:r>
            <a:r>
              <a:rPr lang="en-US" dirty="0" err="1" smtClean="0"/>
              <a:t>MenuBar</a:t>
            </a:r>
            <a:r>
              <a:rPr lang="en-US" dirty="0" smtClean="0"/>
              <a:t>   </a:t>
            </a:r>
          </a:p>
          <a:p>
            <a:pPr lvl="1"/>
            <a:r>
              <a:rPr lang="en-US" dirty="0" smtClean="0"/>
              <a:t>At last add </a:t>
            </a:r>
            <a:r>
              <a:rPr lang="en-US" dirty="0" err="1" smtClean="0"/>
              <a:t>MenuBar</a:t>
            </a:r>
            <a:r>
              <a:rPr lang="en-US" dirty="0" smtClean="0"/>
              <a:t> to Container.</a:t>
            </a:r>
          </a:p>
          <a:p>
            <a:pPr lvl="1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setMenuBar</a:t>
            </a:r>
            <a:r>
              <a:rPr lang="en-US" dirty="0" smtClean="0"/>
              <a:t>(</a:t>
            </a:r>
            <a:r>
              <a:rPr lang="en-US" dirty="0" err="1" smtClean="0"/>
              <a:t>mb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Container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Container</a:t>
            </a:r>
            <a:r>
              <a:rPr lang="en-US" dirty="0"/>
              <a:t> is a component in AWT that contains another component like button, text field, tables etc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 </a:t>
            </a:r>
            <a:r>
              <a:rPr lang="en-US" b="1" dirty="0"/>
              <a:t>Container</a:t>
            </a:r>
            <a:r>
              <a:rPr lang="en-US" dirty="0"/>
              <a:t> is a subclass of component class. </a:t>
            </a:r>
            <a:endParaRPr lang="en-US" dirty="0" smtClean="0"/>
          </a:p>
          <a:p>
            <a:pPr algn="just"/>
            <a:r>
              <a:rPr lang="en-US" b="1" dirty="0" smtClean="0"/>
              <a:t>Container</a:t>
            </a:r>
            <a:r>
              <a:rPr lang="en-US" dirty="0"/>
              <a:t> class keeps track of components that are added to another component.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Scroll Bar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867400"/>
          </a:xfrm>
        </p:spPr>
        <p:txBody>
          <a:bodyPr/>
          <a:lstStyle/>
          <a:p>
            <a:pPr algn="just"/>
            <a:r>
              <a:rPr lang="en-US" dirty="0"/>
              <a:t>The </a:t>
            </a:r>
            <a:r>
              <a:rPr lang="en-US" dirty="0">
                <a:hlinkClick r:id="rId2"/>
              </a:rPr>
              <a:t>object</a:t>
            </a:r>
            <a:r>
              <a:rPr lang="en-US" dirty="0"/>
              <a:t> of Scrollbar class is used to add horizontal and vertical scrollbar. Scrollbar is a </a:t>
            </a:r>
            <a:r>
              <a:rPr lang="en-US" dirty="0">
                <a:hlinkClick r:id="rId3"/>
              </a:rPr>
              <a:t>GUI</a:t>
            </a:r>
            <a:r>
              <a:rPr lang="en-US" dirty="0"/>
              <a:t> component allows us to see invisible number of rows and columns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can be added to top-level container like Frame or a component like Panel.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Scrollbar class extends the </a:t>
            </a:r>
            <a:r>
              <a:rPr lang="en-US" b="1" dirty="0"/>
              <a:t>Component</a:t>
            </a:r>
            <a:r>
              <a:rPr lang="en-US" dirty="0"/>
              <a:t> 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915400" cy="5897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Scrollbar Class Fields</a:t>
            </a:r>
          </a:p>
          <a:p>
            <a:r>
              <a:rPr lang="en-US" b="1" dirty="0" smtClean="0"/>
              <a:t>static </a:t>
            </a:r>
            <a:r>
              <a:rPr lang="en-US" b="1" dirty="0" err="1"/>
              <a:t>int</a:t>
            </a:r>
            <a:r>
              <a:rPr lang="en-US" b="1" dirty="0"/>
              <a:t> HORIZONTAL</a:t>
            </a:r>
            <a:r>
              <a:rPr lang="en-US" dirty="0"/>
              <a:t> - It is a constant to indicate a horizontal scroll bar.</a:t>
            </a:r>
          </a:p>
          <a:p>
            <a:r>
              <a:rPr lang="en-US" b="1" dirty="0"/>
              <a:t>static </a:t>
            </a:r>
            <a:r>
              <a:rPr lang="en-US" b="1" dirty="0" err="1"/>
              <a:t>int</a:t>
            </a:r>
            <a:r>
              <a:rPr lang="en-US" b="1" dirty="0"/>
              <a:t> VERTICAL</a:t>
            </a:r>
            <a:r>
              <a:rPr lang="en-US" dirty="0"/>
              <a:t> - It is a constant to indicate a vertical scroll bar.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Constructors:</a:t>
            </a:r>
          </a:p>
          <a:p>
            <a:pPr>
              <a:buNone/>
            </a:pPr>
            <a:r>
              <a:rPr lang="en-US" b="1" dirty="0" smtClean="0"/>
              <a:t>Scrollbar()           </a:t>
            </a:r>
            <a:r>
              <a:rPr lang="en-US" dirty="0" smtClean="0"/>
              <a:t>Constructs </a:t>
            </a:r>
            <a:r>
              <a:rPr lang="en-US" dirty="0"/>
              <a:t>a new vertical scroll bar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/>
              <a:t>Scrollbar(</a:t>
            </a:r>
            <a:r>
              <a:rPr lang="en-US" b="1" dirty="0" err="1"/>
              <a:t>int</a:t>
            </a:r>
            <a:r>
              <a:rPr lang="en-US" b="1" dirty="0"/>
              <a:t> orientation</a:t>
            </a:r>
            <a:r>
              <a:rPr lang="en-US" b="1" dirty="0" smtClean="0"/>
              <a:t>)      </a:t>
            </a:r>
            <a:r>
              <a:rPr lang="en-US" dirty="0" smtClean="0"/>
              <a:t>Constructs </a:t>
            </a:r>
            <a:r>
              <a:rPr lang="en-US" dirty="0"/>
              <a:t>a new scroll bar with the </a:t>
            </a:r>
            <a:r>
              <a:rPr lang="en-US" dirty="0" smtClean="0"/>
              <a:t>specified </a:t>
            </a:r>
            <a:r>
              <a:rPr lang="en-US" dirty="0"/>
              <a:t>orientation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orientation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 err="1">
                <a:solidFill>
                  <a:srgbClr val="00B050"/>
                </a:solidFill>
              </a:rPr>
              <a:t>specifiey</a:t>
            </a:r>
            <a:r>
              <a:rPr lang="en-US" dirty="0">
                <a:solidFill>
                  <a:srgbClr val="00B050"/>
                </a:solidFill>
              </a:rPr>
              <a:t> whether the scrollbar will be horizontal or vertical.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Layout Managers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867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Layout Managers are used to arrange components in a particular manner.</a:t>
            </a:r>
          </a:p>
          <a:p>
            <a:pPr algn="just"/>
            <a:r>
              <a:rPr lang="en-US" dirty="0" smtClean="0"/>
              <a:t>The </a:t>
            </a:r>
            <a:r>
              <a:rPr lang="en-US" b="1" dirty="0" smtClean="0"/>
              <a:t>Java </a:t>
            </a:r>
            <a:r>
              <a:rPr lang="en-US" b="1" dirty="0" err="1" smtClean="0"/>
              <a:t>LayoutManagers</a:t>
            </a:r>
            <a:r>
              <a:rPr lang="en-US" dirty="0" smtClean="0"/>
              <a:t> facilitates us to control the positioning and size of the components in GUI forms.</a:t>
            </a:r>
          </a:p>
          <a:p>
            <a:pPr algn="just"/>
            <a:r>
              <a:rPr lang="en-US" dirty="0" smtClean="0"/>
              <a:t> </a:t>
            </a:r>
            <a:r>
              <a:rPr lang="en-US" dirty="0" err="1" smtClean="0"/>
              <a:t>LayoutManager</a:t>
            </a:r>
            <a:r>
              <a:rPr lang="en-US" dirty="0" smtClean="0"/>
              <a:t> is an interface that is implemented by all the classes of layout managers. 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FlowLayout</a:t>
            </a:r>
            <a:endParaRPr lang="en-US" dirty="0" smtClean="0"/>
          </a:p>
          <a:p>
            <a:r>
              <a:rPr lang="en-US" dirty="0" smtClean="0"/>
              <a:t>BorderLayout</a:t>
            </a:r>
          </a:p>
          <a:p>
            <a:r>
              <a:rPr lang="en-US" dirty="0" err="1" smtClean="0"/>
              <a:t>GridLayout</a:t>
            </a:r>
            <a:endParaRPr lang="en-US" dirty="0" smtClean="0"/>
          </a:p>
          <a:p>
            <a:r>
              <a:rPr lang="en-US" dirty="0" err="1" smtClean="0"/>
              <a:t>CardLayout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Border Layout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BorderLayout is used to arrange the components in five regions: north, south, east, west, and center. </a:t>
            </a:r>
          </a:p>
          <a:p>
            <a:pPr algn="just"/>
            <a:r>
              <a:rPr lang="en-US" dirty="0" smtClean="0"/>
              <a:t>Each region (area) may contain one component only. </a:t>
            </a:r>
          </a:p>
          <a:p>
            <a:pPr algn="just"/>
            <a:r>
              <a:rPr lang="en-US" dirty="0" smtClean="0"/>
              <a:t>It is the default layout of a frame or window. </a:t>
            </a:r>
          </a:p>
          <a:p>
            <a:pPr algn="just"/>
            <a:r>
              <a:rPr lang="en-US" dirty="0" smtClean="0"/>
              <a:t>The BorderLayout provides five constants for each region:</a:t>
            </a:r>
          </a:p>
          <a:p>
            <a:r>
              <a:rPr lang="en-US" b="1" dirty="0" err="1" smtClean="0"/>
              <a:t>BorderLayout.NORTH</a:t>
            </a:r>
            <a:endParaRPr lang="en-US" b="1" dirty="0" smtClean="0"/>
          </a:p>
          <a:p>
            <a:r>
              <a:rPr lang="en-US" b="1" dirty="0" err="1" smtClean="0"/>
              <a:t>BorderLayout.SOUTH</a:t>
            </a:r>
            <a:endParaRPr lang="en-US" b="1" dirty="0" smtClean="0"/>
          </a:p>
          <a:p>
            <a:r>
              <a:rPr lang="en-US" b="1" dirty="0" err="1" smtClean="0"/>
              <a:t>BorderLayout.EAST</a:t>
            </a:r>
            <a:endParaRPr lang="en-US" b="1" dirty="0" smtClean="0"/>
          </a:p>
          <a:p>
            <a:r>
              <a:rPr lang="en-US" b="1" dirty="0" err="1" smtClean="0"/>
              <a:t>BorderLayout.WEST</a:t>
            </a:r>
            <a:endParaRPr lang="en-US" b="1" dirty="0" smtClean="0"/>
          </a:p>
          <a:p>
            <a:r>
              <a:rPr lang="en-US" b="1" dirty="0" err="1" smtClean="0"/>
              <a:t>BorderLayout.CENTER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Constructors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534400" cy="513556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BorderLayout(): </a:t>
            </a:r>
            <a:r>
              <a:rPr lang="en-US" dirty="0" smtClean="0"/>
              <a:t> It creates a border layout, with no gaps between the components.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BorderLayout(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hgap,int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vgap</a:t>
            </a:r>
            <a:r>
              <a:rPr lang="en-US" dirty="0" smtClean="0">
                <a:solidFill>
                  <a:srgbClr val="FF0000"/>
                </a:solidFill>
              </a:rPr>
              <a:t>): </a:t>
            </a:r>
            <a:r>
              <a:rPr lang="en-US" dirty="0" smtClean="0"/>
              <a:t>creates a border layout with the given horizontal and vertical gaps between the components.</a:t>
            </a:r>
          </a:p>
          <a:p>
            <a:pPr algn="just"/>
            <a:r>
              <a:rPr lang="en-US" dirty="0" smtClean="0"/>
              <a:t>To add any component on the particular region use the following syntax: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n-US" dirty="0" err="1" smtClean="0">
                <a:solidFill>
                  <a:srgbClr val="FF0000"/>
                </a:solidFill>
              </a:rPr>
              <a:t>Frameobj.add</a:t>
            </a:r>
            <a:r>
              <a:rPr lang="en-US" dirty="0" smtClean="0">
                <a:solidFill>
                  <a:srgbClr val="FF0000"/>
                </a:solidFill>
              </a:rPr>
              <a:t>(component, Region)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Example Program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Flow Layout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 algn="just"/>
            <a:r>
              <a:rPr lang="en-US" dirty="0" smtClean="0"/>
              <a:t>The Java </a:t>
            </a:r>
            <a:r>
              <a:rPr lang="en-US" dirty="0" err="1" smtClean="0"/>
              <a:t>FlowLayout</a:t>
            </a:r>
            <a:r>
              <a:rPr lang="en-US" dirty="0" smtClean="0"/>
              <a:t> class is used to arrange the components in a line, one after another (in a flow). It is the default layout of the applet or panel.</a:t>
            </a:r>
          </a:p>
          <a:p>
            <a:pPr algn="just"/>
            <a:r>
              <a:rPr lang="en-US" dirty="0" smtClean="0"/>
              <a:t>It follows left to right and top to bottom.</a:t>
            </a:r>
          </a:p>
          <a:p>
            <a:pPr algn="just"/>
            <a:r>
              <a:rPr lang="en-US" dirty="0" smtClean="0"/>
              <a:t>To apply flow layout for a frame window use </a:t>
            </a:r>
            <a:r>
              <a:rPr lang="en-US" dirty="0" err="1" smtClean="0"/>
              <a:t>setLayout</a:t>
            </a:r>
            <a:r>
              <a:rPr lang="en-US" dirty="0" smtClean="0"/>
              <a:t>() method.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Constructors of </a:t>
            </a:r>
            <a:r>
              <a:rPr lang="en-US" dirty="0" err="1" smtClean="0">
                <a:solidFill>
                  <a:srgbClr val="FF0000"/>
                </a:solidFill>
              </a:rPr>
              <a:t>FlowLayout</a:t>
            </a:r>
            <a:r>
              <a:rPr lang="en-US" dirty="0" smtClean="0">
                <a:solidFill>
                  <a:srgbClr val="FF0000"/>
                </a:solidFill>
              </a:rPr>
              <a:t> class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FlowLayout</a:t>
            </a:r>
            <a:r>
              <a:rPr lang="en-US" b="1" dirty="0" smtClean="0">
                <a:solidFill>
                  <a:srgbClr val="FF0000"/>
                </a:solidFill>
              </a:rPr>
              <a:t>():</a:t>
            </a:r>
            <a:r>
              <a:rPr lang="en-US" dirty="0" smtClean="0"/>
              <a:t> creates a flow layout with centered alignment and a default 5units horizontal and vertical gap.</a:t>
            </a:r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FlowLayout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align):</a:t>
            </a:r>
            <a:r>
              <a:rPr lang="en-US" dirty="0" smtClean="0"/>
              <a:t> creates a flow layout with the given alignment and a default 5units horizontal and vertical gap.</a:t>
            </a:r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FlowLayout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align,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hgap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vgap</a:t>
            </a:r>
            <a:r>
              <a:rPr lang="en-US" b="1" dirty="0" smtClean="0">
                <a:solidFill>
                  <a:srgbClr val="FF0000"/>
                </a:solidFill>
              </a:rPr>
              <a:t>):</a:t>
            </a:r>
            <a:r>
              <a:rPr lang="en-US" dirty="0" smtClean="0"/>
              <a:t> creates a flow layout with the given alignment and the given horizontal and vertical gap.</a:t>
            </a:r>
          </a:p>
          <a:p>
            <a:pPr algn="just"/>
            <a:r>
              <a:rPr lang="en-US" dirty="0" smtClean="0"/>
              <a:t>The possible alignment values are: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</a:rPr>
              <a:t>FlowLayout.LEFT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</a:rPr>
              <a:t>FlowLayout.RIGHT</a:t>
            </a:r>
            <a:r>
              <a:rPr lang="en-US" dirty="0" smtClean="0">
                <a:solidFill>
                  <a:srgbClr val="FF0000"/>
                </a:solidFill>
              </a:rPr>
              <a:t>, and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</a:rPr>
              <a:t>FlowLayout.CENTER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Panel:</a:t>
            </a:r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Panel class is a concrete subclass of </a:t>
            </a:r>
            <a:r>
              <a:rPr lang="en-US" b="1" dirty="0"/>
              <a:t>Container</a:t>
            </a:r>
            <a:r>
              <a:rPr lang="en-US" dirty="0"/>
              <a:t>. Panel does not contain title bar, menu bar or border. It is container that is used for holding components.</a:t>
            </a:r>
          </a:p>
          <a:p>
            <a:r>
              <a:rPr lang="en-US" b="1" dirty="0">
                <a:solidFill>
                  <a:srgbClr val="FF0000"/>
                </a:solidFill>
              </a:rPr>
              <a:t>Window class</a:t>
            </a:r>
          </a:p>
          <a:p>
            <a:pPr algn="just"/>
            <a:r>
              <a:rPr lang="en-US" b="1" dirty="0"/>
              <a:t>Window</a:t>
            </a:r>
            <a:r>
              <a:rPr lang="en-US" dirty="0"/>
              <a:t> class creates a top level window. Window does not have borders and </a:t>
            </a:r>
            <a:r>
              <a:rPr lang="en-US" dirty="0" smtClean="0"/>
              <a:t>menu bar.</a:t>
            </a:r>
          </a:p>
          <a:p>
            <a:pPr algn="just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Grid Layout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Java </a:t>
            </a:r>
            <a:r>
              <a:rPr lang="en-US" dirty="0" err="1" smtClean="0"/>
              <a:t>GridLayout</a:t>
            </a:r>
            <a:r>
              <a:rPr lang="en-US" dirty="0" smtClean="0"/>
              <a:t> class is used to arrange the components in a rectangular grid (matrix form). One component is displayed in each rectangle.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Constructors of </a:t>
            </a:r>
            <a:r>
              <a:rPr lang="en-US" dirty="0" err="1" smtClean="0">
                <a:solidFill>
                  <a:srgbClr val="FF0000"/>
                </a:solidFill>
              </a:rPr>
              <a:t>GridLayout</a:t>
            </a:r>
            <a:r>
              <a:rPr lang="en-US" dirty="0" smtClean="0">
                <a:solidFill>
                  <a:srgbClr val="FF0000"/>
                </a:solidFill>
              </a:rPr>
              <a:t> class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3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GridLayout</a:t>
            </a:r>
            <a:r>
              <a:rPr lang="en-US" b="1" dirty="0" smtClean="0">
                <a:solidFill>
                  <a:srgbClr val="FF0000"/>
                </a:solidFill>
              </a:rPr>
              <a:t>():</a:t>
            </a:r>
            <a:r>
              <a:rPr lang="en-US" dirty="0" smtClean="0"/>
              <a:t> creates a grid layout with one row, all components are placed on same row.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GridLayout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rows,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columns):</a:t>
            </a:r>
            <a:r>
              <a:rPr lang="en-US" dirty="0" smtClean="0"/>
              <a:t> creates a grid layout with the given rows and columns but no gaps between the components.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GridLayout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rows,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columns,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hgap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vgap</a:t>
            </a:r>
            <a:r>
              <a:rPr lang="en-US" b="1" dirty="0" smtClean="0">
                <a:solidFill>
                  <a:srgbClr val="FF0000"/>
                </a:solidFill>
              </a:rPr>
              <a:t>):</a:t>
            </a:r>
            <a:r>
              <a:rPr lang="en-US" dirty="0" smtClean="0"/>
              <a:t> creates a grid layout with the given rows and columns along with given horizontal and vertical gaps.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Card Layout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91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 </a:t>
            </a:r>
            <a:r>
              <a:rPr lang="en-US" b="1" dirty="0" smtClean="0"/>
              <a:t>Java </a:t>
            </a:r>
            <a:r>
              <a:rPr lang="en-US" b="1" dirty="0" err="1" smtClean="0"/>
              <a:t>CardLayout</a:t>
            </a:r>
            <a:r>
              <a:rPr lang="en-US" dirty="0" smtClean="0"/>
              <a:t> class manages the components in such a manner that only one component is visible at a time.</a:t>
            </a:r>
          </a:p>
          <a:p>
            <a:pPr algn="just"/>
            <a:r>
              <a:rPr lang="en-US" dirty="0" smtClean="0"/>
              <a:t> It treats each component as a card that is why it is known as </a:t>
            </a:r>
            <a:r>
              <a:rPr lang="en-US" dirty="0" err="1" smtClean="0"/>
              <a:t>CardLayout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Constructors of </a:t>
            </a:r>
            <a:r>
              <a:rPr lang="en-US" b="1" dirty="0" err="1" smtClean="0">
                <a:solidFill>
                  <a:srgbClr val="FF0000"/>
                </a:solidFill>
              </a:rPr>
              <a:t>CardLayout</a:t>
            </a:r>
            <a:r>
              <a:rPr lang="en-US" b="1" dirty="0" smtClean="0">
                <a:solidFill>
                  <a:srgbClr val="FF0000"/>
                </a:solidFill>
              </a:rPr>
              <a:t> Class</a:t>
            </a:r>
          </a:p>
          <a:p>
            <a:pPr algn="just"/>
            <a:r>
              <a:rPr lang="en-US" b="1" dirty="0" err="1" smtClean="0"/>
              <a:t>CardLayout</a:t>
            </a:r>
            <a:r>
              <a:rPr lang="en-US" b="1" dirty="0" smtClean="0"/>
              <a:t>():</a:t>
            </a:r>
            <a:r>
              <a:rPr lang="en-US" dirty="0" smtClean="0"/>
              <a:t> creates a card layout with zero horizontal and vertical gap.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b="1" dirty="0" err="1" smtClean="0"/>
              <a:t>CardLayout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hgap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vgap</a:t>
            </a:r>
            <a:r>
              <a:rPr lang="en-US" b="1" dirty="0" smtClean="0"/>
              <a:t>):</a:t>
            </a:r>
            <a:r>
              <a:rPr lang="en-US" dirty="0" smtClean="0"/>
              <a:t> creates a card layout with the given horizontal and vertical gap between borders.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Methods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91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public void next(Container parent):</a:t>
            </a:r>
            <a:r>
              <a:rPr lang="en-US" dirty="0" smtClean="0"/>
              <a:t> is used to flip to the next card of the given container.</a:t>
            </a:r>
          </a:p>
          <a:p>
            <a:pPr algn="just"/>
            <a:r>
              <a:rPr lang="en-US" b="1" dirty="0" smtClean="0"/>
              <a:t>public void previous(Container parent):</a:t>
            </a:r>
            <a:r>
              <a:rPr lang="en-US" dirty="0" smtClean="0"/>
              <a:t> is used to flip to the previous card of the given container.</a:t>
            </a:r>
          </a:p>
          <a:p>
            <a:pPr algn="just"/>
            <a:r>
              <a:rPr lang="en-US" b="1" dirty="0" smtClean="0"/>
              <a:t>public void first(Container parent):</a:t>
            </a:r>
            <a:r>
              <a:rPr lang="en-US" dirty="0" smtClean="0"/>
              <a:t> is used to flip to the first card of the given container.</a:t>
            </a:r>
          </a:p>
          <a:p>
            <a:pPr algn="just"/>
            <a:r>
              <a:rPr lang="en-US" b="1" dirty="0" smtClean="0"/>
              <a:t>public void last(Container parent):</a:t>
            </a:r>
            <a:r>
              <a:rPr lang="en-US" dirty="0" smtClean="0"/>
              <a:t> is used to flip to the last card of the given container.</a:t>
            </a:r>
          </a:p>
          <a:p>
            <a:pPr algn="just"/>
            <a:r>
              <a:rPr lang="en-US" b="1" dirty="0" smtClean="0"/>
              <a:t>public void show(Container parent, String name):</a:t>
            </a:r>
            <a:r>
              <a:rPr lang="en-US" dirty="0" smtClean="0"/>
              <a:t> is used to flip to the specified card with the given name.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Frame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IN" dirty="0"/>
              <a:t>The Frame is the container that contain title bar and border and can have menu bars. </a:t>
            </a:r>
            <a:endParaRPr lang="en-IN" dirty="0" smtClean="0"/>
          </a:p>
          <a:p>
            <a:pPr algn="just">
              <a:defRPr/>
            </a:pPr>
            <a:r>
              <a:rPr lang="en-IN" dirty="0" smtClean="0"/>
              <a:t>It </a:t>
            </a:r>
            <a:r>
              <a:rPr lang="en-IN" dirty="0"/>
              <a:t>can have other components like button, text field, scrollbar etc. </a:t>
            </a:r>
            <a:endParaRPr lang="en-IN" dirty="0" smtClean="0"/>
          </a:p>
          <a:p>
            <a:pPr algn="just">
              <a:defRPr/>
            </a:pPr>
            <a:r>
              <a:rPr lang="en-IN" dirty="0" smtClean="0"/>
              <a:t>Frame </a:t>
            </a:r>
            <a:r>
              <a:rPr lang="en-IN" dirty="0"/>
              <a:t>is most widely used container while developing an AWT application.</a:t>
            </a:r>
          </a:p>
          <a:p>
            <a:pPr>
              <a:defRPr/>
            </a:pPr>
            <a:endParaRPr lang="en-IN" sz="20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Creating a Frame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/>
          </a:bodyPr>
          <a:lstStyle/>
          <a:p>
            <a:r>
              <a:rPr lang="en-US" dirty="0"/>
              <a:t>Frame class has two different </a:t>
            </a:r>
            <a:r>
              <a:rPr lang="en-US" dirty="0" smtClean="0"/>
              <a:t>constructors: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Frame() : </a:t>
            </a:r>
            <a:r>
              <a:rPr lang="en-US" dirty="0" smtClean="0"/>
              <a:t>Creates a Frame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Frame(String title) : </a:t>
            </a:r>
            <a:r>
              <a:rPr lang="en-US" dirty="0" smtClean="0"/>
              <a:t>Creates a Frame With some title name</a:t>
            </a:r>
          </a:p>
          <a:p>
            <a:r>
              <a:rPr lang="en-US" dirty="0" smtClean="0"/>
              <a:t>There </a:t>
            </a:r>
            <a:r>
              <a:rPr lang="en-US" dirty="0"/>
              <a:t>are two ways to create a Frame. They are,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Instantiating Frame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extending Frame class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Creating Frame Window by Instantiating Frame class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Frame use the following syntax: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smtClean="0">
                <a:solidFill>
                  <a:srgbClr val="FF0000"/>
                </a:solidFill>
              </a:rPr>
              <a:t>Frame fm</a:t>
            </a:r>
            <a:r>
              <a:rPr lang="en-US" dirty="0">
                <a:solidFill>
                  <a:srgbClr val="FF0000"/>
                </a:solidFill>
              </a:rPr>
              <a:t>=new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Frame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       Frame f=new Frame(“Title Name”);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1616</Words>
  <Application>Microsoft Office PowerPoint</Application>
  <PresentationFormat>On-screen Show (4:3)</PresentationFormat>
  <Paragraphs>310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AWT CONTROLS</vt:lpstr>
      <vt:lpstr>Introduction</vt:lpstr>
      <vt:lpstr>Java AWT Hierarchy</vt:lpstr>
      <vt:lpstr>Component Class</vt:lpstr>
      <vt:lpstr>Container</vt:lpstr>
      <vt:lpstr>Slide 6</vt:lpstr>
      <vt:lpstr>Frame</vt:lpstr>
      <vt:lpstr>Creating a Frame</vt:lpstr>
      <vt:lpstr>Creating Frame Window by Instantiating Frame class </vt:lpstr>
      <vt:lpstr>Frame Methods</vt:lpstr>
      <vt:lpstr>Slide 11</vt:lpstr>
      <vt:lpstr>Slide 12</vt:lpstr>
      <vt:lpstr>Slide 13</vt:lpstr>
      <vt:lpstr>Sample program-1</vt:lpstr>
      <vt:lpstr>Sample Program-2</vt:lpstr>
      <vt:lpstr>AWT COMPONENTS</vt:lpstr>
      <vt:lpstr>Label</vt:lpstr>
      <vt:lpstr>Creation of Label</vt:lpstr>
      <vt:lpstr>Sample Program</vt:lpstr>
      <vt:lpstr>Methods</vt:lpstr>
      <vt:lpstr>Slide 21</vt:lpstr>
      <vt:lpstr>Button </vt:lpstr>
      <vt:lpstr>Slide 23</vt:lpstr>
      <vt:lpstr>Example</vt:lpstr>
      <vt:lpstr>TextField</vt:lpstr>
      <vt:lpstr>Creation of Text Field</vt:lpstr>
      <vt:lpstr>Slide 27</vt:lpstr>
      <vt:lpstr>TextArea</vt:lpstr>
      <vt:lpstr>Slide 29</vt:lpstr>
      <vt:lpstr>Slide 30</vt:lpstr>
      <vt:lpstr>Checkbox</vt:lpstr>
      <vt:lpstr>Slide 32</vt:lpstr>
      <vt:lpstr>Slide 33</vt:lpstr>
      <vt:lpstr>Radiobutton</vt:lpstr>
      <vt:lpstr>Slide 35</vt:lpstr>
      <vt:lpstr>Slide 36</vt:lpstr>
      <vt:lpstr>Choice</vt:lpstr>
      <vt:lpstr>Methods</vt:lpstr>
      <vt:lpstr>Slide 39</vt:lpstr>
      <vt:lpstr>Slide 40</vt:lpstr>
      <vt:lpstr>List</vt:lpstr>
      <vt:lpstr>Methods</vt:lpstr>
      <vt:lpstr>Slide 43</vt:lpstr>
      <vt:lpstr>Slide 44</vt:lpstr>
      <vt:lpstr>Canvas</vt:lpstr>
      <vt:lpstr>Slide 46</vt:lpstr>
      <vt:lpstr>MenItem &amp; Menu</vt:lpstr>
      <vt:lpstr>Slide 48</vt:lpstr>
      <vt:lpstr>Slide 49</vt:lpstr>
      <vt:lpstr>Scroll Bar</vt:lpstr>
      <vt:lpstr>Slide 51</vt:lpstr>
      <vt:lpstr>Layout Managers</vt:lpstr>
      <vt:lpstr>Types of Layouts</vt:lpstr>
      <vt:lpstr>Border Layout</vt:lpstr>
      <vt:lpstr>Constructors</vt:lpstr>
      <vt:lpstr>Example Program</vt:lpstr>
      <vt:lpstr>Flow Layout</vt:lpstr>
      <vt:lpstr>Constructors of FlowLayout class </vt:lpstr>
      <vt:lpstr>Slide 59</vt:lpstr>
      <vt:lpstr>Grid Layout</vt:lpstr>
      <vt:lpstr>Constructors of GridLayout class </vt:lpstr>
      <vt:lpstr>Slide 62</vt:lpstr>
      <vt:lpstr>Card Layout</vt:lpstr>
      <vt:lpstr>Methods</vt:lpstr>
      <vt:lpstr>Slide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AWT CONTROLS</dc:title>
  <dc:creator>ADMIN</dc:creator>
  <cp:lastModifiedBy>ADMIN</cp:lastModifiedBy>
  <cp:revision>22</cp:revision>
  <dcterms:created xsi:type="dcterms:W3CDTF">2022-01-19T01:28:44Z</dcterms:created>
  <dcterms:modified xsi:type="dcterms:W3CDTF">2022-01-22T12:55:38Z</dcterms:modified>
</cp:coreProperties>
</file>