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5F28-A86E-4065-A20D-47950D540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6F611-39E9-4025-AFAC-1C2CB11A4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89C15-DD3D-4A31-83CE-D50019952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B298-8077-426B-A0EE-9F3036896A54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6F0CA-DC87-4F24-A8EE-A81C766C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625B7-69FF-4CDE-A87C-A8DAB47E4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CB28-4345-4940-8D8D-5047C101D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315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6061-EC8C-4CB0-9AE3-9FFF9C72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3EB7B-56CF-48FE-ACB0-44C489028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9640A-BC9B-4B55-BBBB-570C5433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B298-8077-426B-A0EE-9F3036896A54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86751-5885-4130-A138-94978E29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49BF0-5B54-4719-AA64-82578540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CB28-4345-4940-8D8D-5047C101D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05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0876C2-8F0C-42F6-B2E3-AF6CA59CC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0F047-7E9D-4BB4-BD08-4B43945A2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663DB-CF55-4E21-9BED-31A0E833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B298-8077-426B-A0EE-9F3036896A54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AFCE2-8FB1-4B54-A00B-8A87ED20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934A3-7B89-495E-A9E8-ADB9DF2D4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CB28-4345-4940-8D8D-5047C101D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37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9740-3BEE-4D14-A20F-4BE92941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E4178-6B47-4CB6-99F0-F10011BE5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86427-FDE2-457D-8AE8-6832357D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B298-8077-426B-A0EE-9F3036896A54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249C-583A-4ADE-9A50-6A37C706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C2634-604B-4FB1-9042-D7A55799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CB28-4345-4940-8D8D-5047C101D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29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601B-B00B-47B8-9620-21C71CAD5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5C964-7515-4D2B-8829-367A6A91E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42E85-CD82-4E03-8DD8-6B18AB091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B298-8077-426B-A0EE-9F3036896A54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52FCF-4391-4C29-BEE6-1D17406B4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46F99-595F-435C-BB3D-87E38357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CB28-4345-4940-8D8D-5047C101D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0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4340-ED0A-4D09-84D6-3F3CD4EF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680CD-7E98-469C-8288-07BA04D6F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8510C-A234-4409-A4C0-C61AF3AFE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5F9A1-2C2C-4F35-8E5A-92E01E32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B298-8077-426B-A0EE-9F3036896A54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924CA-9EED-4600-84B2-5457FEC0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CA206-4E23-4D27-890D-23BF3A2E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CB28-4345-4940-8D8D-5047C101D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25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E36A-855E-457C-BA8B-C1BD63181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6FC39-0F3F-4F9D-9C8C-9503650CD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23992-FBBF-41A0-9DAE-BB70A5183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42813-2B3D-4F35-8526-B656A2455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2694D-6380-4DD8-A4A3-11BAA0549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16EF88-3C68-4277-BF1C-1F3D18E6B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B298-8077-426B-A0EE-9F3036896A54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F8965D-100E-4981-A3ED-7BB4017F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0096B-17E7-437F-8E2D-CB805A186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CB28-4345-4940-8D8D-5047C101D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90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02E7-6581-43CB-88DB-A3987FAD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9BDDB5-80A3-4EAF-AE15-EF117FD5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B298-8077-426B-A0EE-9F3036896A54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46C28-194D-4FAD-8E0C-3059947EB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21C21-81F0-446A-B129-0CFDBC75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CB28-4345-4940-8D8D-5047C101D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32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8E55E-B530-4168-A8A3-D341DA6DA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B298-8077-426B-A0EE-9F3036896A54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EF2F66-2337-42A4-8DEA-6A10139C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C9312-E9FA-4713-B4AE-4292A0E5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CB28-4345-4940-8D8D-5047C101D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37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6ED8-298B-4386-A8AA-E6C10A023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345F7-9AF5-437F-8BF0-CF3A4BCE5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1833A-442D-4D99-8534-CC9F5DBB8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A3134-6BA8-45D5-AA04-FEF02558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B298-8077-426B-A0EE-9F3036896A54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8CDE3-37B3-42AC-BDB5-A35327362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0ADC9-5AE6-43E2-9C86-67B3C813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CB28-4345-4940-8D8D-5047C101D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89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F1F2E-9CF9-45D0-9E11-A59369AE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EF2EC-0BE4-47C1-B804-F4483DA53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CBDBF-26B9-4577-AD87-8A1472F45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31ABE-A77A-41EC-AEDF-A416F1E89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B298-8077-426B-A0EE-9F3036896A54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D8884-ADC8-4F54-AF70-CD5BD5A7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E329E-A82E-410B-8CE8-F1DBF1C0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CB28-4345-4940-8D8D-5047C101D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09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DCB3EB-41F1-42EC-92B4-1293A2A19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FC359-555D-4845-9EF7-1271D344E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661DF-A9E0-4D75-ADFD-2F1019B44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BB298-8077-426B-A0EE-9F3036896A54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E208F-52C2-4FC6-8FC9-9823C1965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16972-D5FD-4F2B-B070-5DB72D926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8CB28-4345-4940-8D8D-5047C101D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26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27532-B2B5-47AE-B8EC-7B212B295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Lab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08CF5-744D-4123-B0EA-3E584A00A9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Cycle-1</a:t>
            </a:r>
          </a:p>
          <a:p>
            <a:r>
              <a:rPr lang="en-US" dirty="0"/>
              <a:t>System Calls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701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C9601-C9AD-45B7-A191-D31B0C7B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exec()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EE7AD3-4AF2-4012-8D97-E5077D040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852"/>
            <a:ext cx="10515600" cy="5005111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Arimo"/>
              </a:rPr>
              <a:t>The exec family has many functions in C. These C functions are basically used to run a system command in a separate process that the main program and print the output.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exec family of functions replaces the current running process with a new process. It can be used to run a C program by using another C program. </a:t>
            </a:r>
            <a:endParaRPr lang="en-US" dirty="0">
              <a:solidFill>
                <a:srgbClr val="444444"/>
              </a:solidFill>
              <a:latin typeface="Arimo"/>
            </a:endParaRPr>
          </a:p>
          <a:p>
            <a:pPr algn="l" fontAlgn="base"/>
            <a:r>
              <a:rPr lang="en-IN" b="0" i="0" dirty="0">
                <a:solidFill>
                  <a:srgbClr val="444444"/>
                </a:solidFill>
                <a:effectLst/>
                <a:latin typeface="Arimo"/>
              </a:rPr>
              <a:t>The available exec functions along with their function parameters are given below: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444444"/>
                </a:solidFill>
                <a:effectLst/>
                <a:latin typeface="Arimo"/>
              </a:rPr>
              <a:t>int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Arimo"/>
              </a:rPr>
              <a:t>execl</a:t>
            </a:r>
            <a:r>
              <a:rPr lang="en-IN" b="0" i="0" dirty="0">
                <a:solidFill>
                  <a:srgbClr val="444444"/>
                </a:solidFill>
                <a:effectLst/>
                <a:latin typeface="Arimo"/>
              </a:rPr>
              <a:t>(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Arimo"/>
              </a:rPr>
              <a:t>const</a:t>
            </a:r>
            <a:r>
              <a:rPr lang="en-IN" b="0" i="0" dirty="0">
                <a:solidFill>
                  <a:srgbClr val="444444"/>
                </a:solidFill>
                <a:effectLst/>
                <a:latin typeface="Arimo"/>
              </a:rPr>
              <a:t> char *path,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Arimo"/>
              </a:rPr>
              <a:t>const</a:t>
            </a:r>
            <a:r>
              <a:rPr lang="en-IN" b="0" i="0" dirty="0">
                <a:solidFill>
                  <a:srgbClr val="444444"/>
                </a:solidFill>
                <a:effectLst/>
                <a:latin typeface="Arimo"/>
              </a:rPr>
              <a:t> char *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Arimo"/>
              </a:rPr>
              <a:t>arg</a:t>
            </a:r>
            <a:r>
              <a:rPr lang="en-IN" b="0" i="0" dirty="0">
                <a:solidFill>
                  <a:srgbClr val="444444"/>
                </a:solidFill>
                <a:effectLst/>
                <a:latin typeface="Arimo"/>
              </a:rPr>
              <a:t>, …, NULL);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444444"/>
                </a:solidFill>
                <a:effectLst/>
                <a:latin typeface="Arimo"/>
              </a:rPr>
              <a:t>int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Arimo"/>
              </a:rPr>
              <a:t>execlp</a:t>
            </a:r>
            <a:r>
              <a:rPr lang="en-IN" b="0" i="0" dirty="0">
                <a:solidFill>
                  <a:srgbClr val="444444"/>
                </a:solidFill>
                <a:effectLst/>
                <a:latin typeface="Arimo"/>
              </a:rPr>
              <a:t>(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Arimo"/>
              </a:rPr>
              <a:t>const</a:t>
            </a:r>
            <a:r>
              <a:rPr lang="en-IN" b="0" i="0" dirty="0">
                <a:solidFill>
                  <a:srgbClr val="444444"/>
                </a:solidFill>
                <a:effectLst/>
                <a:latin typeface="Arimo"/>
              </a:rPr>
              <a:t> char *file,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Arimo"/>
              </a:rPr>
              <a:t>const</a:t>
            </a:r>
            <a:r>
              <a:rPr lang="en-IN" b="0" i="0" dirty="0">
                <a:solidFill>
                  <a:srgbClr val="444444"/>
                </a:solidFill>
                <a:effectLst/>
                <a:latin typeface="Arimo"/>
              </a:rPr>
              <a:t> char *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Arimo"/>
              </a:rPr>
              <a:t>arg</a:t>
            </a:r>
            <a:r>
              <a:rPr lang="en-IN" b="0" i="0" dirty="0">
                <a:solidFill>
                  <a:srgbClr val="444444"/>
                </a:solidFill>
                <a:effectLst/>
                <a:latin typeface="Arimo"/>
              </a:rPr>
              <a:t>, …, NULL );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444444"/>
                </a:solidFill>
                <a:effectLst/>
                <a:latin typeface="Arimo"/>
              </a:rPr>
              <a:t>int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Arimo"/>
              </a:rPr>
              <a:t>execv</a:t>
            </a:r>
            <a:r>
              <a:rPr lang="en-IN" b="0" i="0" dirty="0">
                <a:solidFill>
                  <a:srgbClr val="444444"/>
                </a:solidFill>
                <a:effectLst/>
                <a:latin typeface="Arimo"/>
              </a:rPr>
              <a:t>(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Arimo"/>
              </a:rPr>
              <a:t>const</a:t>
            </a:r>
            <a:r>
              <a:rPr lang="en-IN" b="0" i="0" dirty="0">
                <a:solidFill>
                  <a:srgbClr val="444444"/>
                </a:solidFill>
                <a:effectLst/>
                <a:latin typeface="Arimo"/>
              </a:rPr>
              <a:t> char *path, char *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Arimo"/>
              </a:rPr>
              <a:t>const</a:t>
            </a:r>
            <a:r>
              <a:rPr lang="en-IN" b="0" i="0" dirty="0">
                <a:solidFill>
                  <a:srgbClr val="444444"/>
                </a:solidFill>
                <a:effectLst/>
                <a:latin typeface="Arimo"/>
              </a:rPr>
              <a:t>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Arimo"/>
              </a:rPr>
              <a:t>argv</a:t>
            </a:r>
            <a:r>
              <a:rPr lang="en-IN" b="0" i="0" dirty="0">
                <a:solidFill>
                  <a:srgbClr val="444444"/>
                </a:solidFill>
                <a:effectLst/>
                <a:latin typeface="Arimo"/>
              </a:rPr>
              <a:t>[]);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444444"/>
                </a:solidFill>
                <a:effectLst/>
                <a:latin typeface="Arimo"/>
              </a:rPr>
              <a:t>int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Arimo"/>
              </a:rPr>
              <a:t>execvp</a:t>
            </a:r>
            <a:r>
              <a:rPr lang="en-IN" b="0" i="0" dirty="0">
                <a:solidFill>
                  <a:srgbClr val="444444"/>
                </a:solidFill>
                <a:effectLst/>
                <a:latin typeface="Arimo"/>
              </a:rPr>
              <a:t>(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Arimo"/>
              </a:rPr>
              <a:t>const</a:t>
            </a:r>
            <a:r>
              <a:rPr lang="en-IN" b="0" i="0" dirty="0">
                <a:solidFill>
                  <a:srgbClr val="444444"/>
                </a:solidFill>
                <a:effectLst/>
                <a:latin typeface="Arimo"/>
              </a:rPr>
              <a:t> char *file, char *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Arimo"/>
              </a:rPr>
              <a:t>const</a:t>
            </a:r>
            <a:r>
              <a:rPr lang="en-IN" b="0" i="0" dirty="0">
                <a:solidFill>
                  <a:srgbClr val="444444"/>
                </a:solidFill>
                <a:effectLst/>
                <a:latin typeface="Arimo"/>
              </a:rPr>
              <a:t>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Arimo"/>
              </a:rPr>
              <a:t>argv</a:t>
            </a:r>
            <a:r>
              <a:rPr lang="en-IN" b="0" i="0" dirty="0">
                <a:solidFill>
                  <a:srgbClr val="444444"/>
                </a:solidFill>
                <a:effectLst/>
                <a:latin typeface="Arimo"/>
              </a:rPr>
              <a:t>[]);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444444"/>
                </a:solidFill>
                <a:effectLst/>
                <a:latin typeface="Arimo"/>
              </a:rPr>
              <a:t>int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Arimo"/>
              </a:rPr>
              <a:t>execle</a:t>
            </a:r>
            <a:r>
              <a:rPr lang="en-IN" b="0" i="0" dirty="0">
                <a:solidFill>
                  <a:srgbClr val="444444"/>
                </a:solidFill>
                <a:effectLst/>
                <a:latin typeface="Arimo"/>
              </a:rPr>
              <a:t>(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Arimo"/>
              </a:rPr>
              <a:t>const</a:t>
            </a:r>
            <a:r>
              <a:rPr lang="en-IN" b="0" i="0" dirty="0">
                <a:solidFill>
                  <a:srgbClr val="444444"/>
                </a:solidFill>
                <a:effectLst/>
                <a:latin typeface="Arimo"/>
              </a:rPr>
              <a:t> char *path,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Arimo"/>
              </a:rPr>
              <a:t>const</a:t>
            </a:r>
            <a:r>
              <a:rPr lang="en-IN" b="0" i="0" dirty="0">
                <a:solidFill>
                  <a:srgbClr val="444444"/>
                </a:solidFill>
                <a:effectLst/>
                <a:latin typeface="Arimo"/>
              </a:rPr>
              <a:t> char *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Arimo"/>
              </a:rPr>
              <a:t>arg</a:t>
            </a:r>
            <a:r>
              <a:rPr lang="en-IN" b="0" i="0" dirty="0">
                <a:solidFill>
                  <a:srgbClr val="444444"/>
                </a:solidFill>
                <a:effectLst/>
                <a:latin typeface="Arimo"/>
              </a:rPr>
              <a:t>, …, NULL, char *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Arimo"/>
              </a:rPr>
              <a:t>const</a:t>
            </a:r>
            <a:r>
              <a:rPr lang="en-IN" b="0" i="0" dirty="0">
                <a:solidFill>
                  <a:srgbClr val="444444"/>
                </a:solidFill>
                <a:effectLst/>
                <a:latin typeface="Arimo"/>
              </a:rPr>
              <a:t>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Arimo"/>
              </a:rPr>
              <a:t>envp</a:t>
            </a:r>
            <a:r>
              <a:rPr lang="en-IN" b="0" i="0" dirty="0">
                <a:solidFill>
                  <a:srgbClr val="444444"/>
                </a:solidFill>
                <a:effectLst/>
                <a:latin typeface="Arimo"/>
              </a:rPr>
              <a:t>[] );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444444"/>
                </a:solidFill>
                <a:effectLst/>
                <a:latin typeface="Arimo"/>
              </a:rPr>
              <a:t>int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Arimo"/>
              </a:rPr>
              <a:t>execve</a:t>
            </a:r>
            <a:r>
              <a:rPr lang="en-IN" b="0" i="0" dirty="0">
                <a:solidFill>
                  <a:srgbClr val="444444"/>
                </a:solidFill>
                <a:effectLst/>
                <a:latin typeface="Arimo"/>
              </a:rPr>
              <a:t>(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Arimo"/>
              </a:rPr>
              <a:t>const</a:t>
            </a:r>
            <a:r>
              <a:rPr lang="en-IN" b="0" i="0" dirty="0">
                <a:solidFill>
                  <a:srgbClr val="444444"/>
                </a:solidFill>
                <a:effectLst/>
                <a:latin typeface="Arimo"/>
              </a:rPr>
              <a:t> char *file, char *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Arimo"/>
              </a:rPr>
              <a:t>const</a:t>
            </a:r>
            <a:r>
              <a:rPr lang="en-IN" b="0" i="0" dirty="0">
                <a:solidFill>
                  <a:srgbClr val="444444"/>
                </a:solidFill>
                <a:effectLst/>
                <a:latin typeface="Arimo"/>
              </a:rPr>
              <a:t>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Arimo"/>
              </a:rPr>
              <a:t>argv</a:t>
            </a:r>
            <a:r>
              <a:rPr lang="en-IN" b="0" i="0" dirty="0">
                <a:solidFill>
                  <a:srgbClr val="444444"/>
                </a:solidFill>
                <a:effectLst/>
                <a:latin typeface="Arimo"/>
              </a:rPr>
              <a:t>[], char *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Arimo"/>
              </a:rPr>
              <a:t>const</a:t>
            </a:r>
            <a:r>
              <a:rPr lang="en-IN" b="0" i="0" dirty="0">
                <a:solidFill>
                  <a:srgbClr val="444444"/>
                </a:solidFill>
                <a:effectLst/>
                <a:latin typeface="Arimo"/>
              </a:rPr>
              <a:t>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Arimo"/>
              </a:rPr>
              <a:t>envp</a:t>
            </a:r>
            <a:r>
              <a:rPr lang="en-IN" b="0" i="0" dirty="0">
                <a:solidFill>
                  <a:srgbClr val="444444"/>
                </a:solidFill>
                <a:effectLst/>
                <a:latin typeface="Arimo"/>
              </a:rPr>
              <a:t>[]);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7152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64361A-F74D-420F-AC8C-46B1D4917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46229"/>
            <a:ext cx="5181600" cy="5830734"/>
          </a:xfrm>
        </p:spPr>
        <p:txBody>
          <a:bodyPr>
            <a:normAutofit fontScale="70000" lnSpcReduction="20000"/>
          </a:bodyPr>
          <a:lstStyle/>
          <a:p>
            <a:r>
              <a:rPr lang="en-US" b="1" i="0" dirty="0" err="1">
                <a:solidFill>
                  <a:srgbClr val="273239"/>
                </a:solidFill>
                <a:effectLst/>
                <a:latin typeface="urw-din"/>
              </a:rPr>
              <a:t>execvp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: Using this command, the created child process does not have to run the same program as the parent process does. The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exec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type system calls allow a process to run any program files, which include a binary executable or a shell script </a:t>
            </a:r>
          </a:p>
          <a:p>
            <a:pPr marL="0" indent="0">
              <a:buNone/>
            </a:pPr>
            <a:r>
              <a:rPr lang="en-IN" dirty="0"/>
              <a:t>//</a:t>
            </a:r>
            <a:r>
              <a:rPr lang="en-IN" dirty="0" err="1"/>
              <a:t>EXEC.c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#include&lt;stdio.h&gt;</a:t>
            </a:r>
          </a:p>
          <a:p>
            <a:pPr marL="0" indent="0">
              <a:buNone/>
            </a:pPr>
            <a:r>
              <a:rPr lang="en-IN" dirty="0"/>
              <a:t>#include&lt;unistd.h&gt;</a:t>
            </a:r>
          </a:p>
          <a:p>
            <a:pPr marL="0" indent="0">
              <a:buNone/>
            </a:pPr>
            <a:r>
              <a:rPr lang="en-IN" dirty="0"/>
              <a:t>int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int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("I am </a:t>
            </a:r>
            <a:r>
              <a:rPr lang="en-IN" dirty="0" err="1"/>
              <a:t>EXEC.c</a:t>
            </a:r>
            <a:r>
              <a:rPr lang="en-IN" dirty="0"/>
              <a:t> called by </a:t>
            </a:r>
            <a:r>
              <a:rPr lang="en-IN" dirty="0" err="1"/>
              <a:t>execvp</a:t>
            </a:r>
            <a:r>
              <a:rPr lang="en-IN" dirty="0"/>
              <a:t>() 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("\n");</a:t>
            </a:r>
          </a:p>
          <a:p>
            <a:pPr marL="0" indent="0">
              <a:buNone/>
            </a:pPr>
            <a:r>
              <a:rPr lang="en-IN" dirty="0"/>
              <a:t>     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79033-EAF4-49C0-B384-86ECB8D54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08373"/>
            <a:ext cx="5181600" cy="576859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Now,create</a:t>
            </a:r>
            <a:r>
              <a:rPr lang="en-US" dirty="0"/>
              <a:t> an executable file of </a:t>
            </a:r>
            <a:r>
              <a:rPr lang="en-US" dirty="0" err="1"/>
              <a:t>EXEC.c</a:t>
            </a:r>
            <a:r>
              <a:rPr lang="en-US" dirty="0"/>
              <a:t> using command </a:t>
            </a:r>
          </a:p>
          <a:p>
            <a:pPr marL="0" indent="0">
              <a:buNone/>
            </a:pPr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EXEC.c</a:t>
            </a:r>
            <a:r>
              <a:rPr lang="en-US" dirty="0"/>
              <a:t> -o EXEC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4710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1A3D9-B235-4DC7-A006-11C421BD8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6330"/>
            <a:ext cx="6148526" cy="62853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//</a:t>
            </a:r>
            <a:r>
              <a:rPr lang="en-IN" dirty="0" err="1"/>
              <a:t>execDemo.c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#include&lt;stdio.h&gt;</a:t>
            </a:r>
          </a:p>
          <a:p>
            <a:pPr marL="0" indent="0">
              <a:buNone/>
            </a:pPr>
            <a:r>
              <a:rPr lang="en-IN" dirty="0"/>
              <a:t>#include&lt;stdlib.h&gt;</a:t>
            </a:r>
          </a:p>
          <a:p>
            <a:pPr marL="0" indent="0">
              <a:buNone/>
            </a:pPr>
            <a:r>
              <a:rPr lang="en-IN" dirty="0"/>
              <a:t>#include&lt;unistd.h&gt;</a:t>
            </a:r>
          </a:p>
          <a:p>
            <a:pPr marL="0" indent="0">
              <a:buNone/>
            </a:pPr>
            <a:r>
              <a:rPr lang="en-IN" dirty="0"/>
              <a:t>int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   /*A null terminated array of character pointers*/</a:t>
            </a:r>
          </a:p>
          <a:p>
            <a:pPr marL="0" indent="0">
              <a:buNone/>
            </a:pPr>
            <a:r>
              <a:rPr lang="en-IN" dirty="0"/>
              <a:t>        char *</a:t>
            </a:r>
            <a:r>
              <a:rPr lang="en-IN" dirty="0" err="1"/>
              <a:t>args</a:t>
            </a:r>
            <a:r>
              <a:rPr lang="en-IN" dirty="0"/>
              <a:t>[]={"./EXEC",NULL};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execvp</a:t>
            </a:r>
            <a:r>
              <a:rPr lang="en-IN" dirty="0"/>
              <a:t>(</a:t>
            </a:r>
            <a:r>
              <a:rPr lang="en-IN" dirty="0" err="1"/>
              <a:t>args</a:t>
            </a:r>
            <a:r>
              <a:rPr lang="en-IN" dirty="0"/>
              <a:t>[0],</a:t>
            </a:r>
            <a:r>
              <a:rPr lang="en-IN" dirty="0" err="1"/>
              <a:t>args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/*All statements are ignored after </a:t>
            </a:r>
            <a:r>
              <a:rPr lang="en-IN" dirty="0" err="1"/>
              <a:t>execvp</a:t>
            </a:r>
            <a:r>
              <a:rPr lang="en-IN" dirty="0"/>
              <a:t>() call as this whole process(</a:t>
            </a:r>
            <a:r>
              <a:rPr lang="en-IN" dirty="0" err="1"/>
              <a:t>execDemo.c</a:t>
            </a:r>
            <a:r>
              <a:rPr lang="en-IN" dirty="0"/>
              <a:t>) is replaced by another process (</a:t>
            </a:r>
            <a:r>
              <a:rPr lang="en-IN" dirty="0" err="1"/>
              <a:t>EXEC.c</a:t>
            </a:r>
            <a:r>
              <a:rPr lang="en-IN" dirty="0"/>
              <a:t>)  */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("Ending-----");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4D107-C10E-4050-962F-6F49D4C8E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48364" y="630315"/>
            <a:ext cx="4101485" cy="55466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Now, create an executable file of </a:t>
            </a:r>
            <a:r>
              <a:rPr lang="en-US" dirty="0" err="1"/>
              <a:t>execDemo.c</a:t>
            </a:r>
            <a:r>
              <a:rPr lang="en-US" dirty="0"/>
              <a:t> using command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gcc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execDemo.c</a:t>
            </a:r>
            <a:r>
              <a:rPr lang="en-US" dirty="0">
                <a:solidFill>
                  <a:srgbClr val="FF0000"/>
                </a:solidFill>
              </a:rPr>
              <a:t> -o </a:t>
            </a:r>
            <a:r>
              <a:rPr lang="en-US" dirty="0" err="1">
                <a:solidFill>
                  <a:srgbClr val="FF0000"/>
                </a:solidFill>
              </a:rPr>
              <a:t>execDemo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After running the executable file of </a:t>
            </a:r>
            <a:r>
              <a:rPr lang="en-US" dirty="0" err="1"/>
              <a:t>execDemo.cby</a:t>
            </a:r>
            <a:r>
              <a:rPr lang="en-US" dirty="0"/>
              <a:t> using command </a:t>
            </a:r>
            <a:r>
              <a:rPr lang="en-US" dirty="0">
                <a:solidFill>
                  <a:srgbClr val="FF0000"/>
                </a:solidFill>
              </a:rPr>
              <a:t>./</a:t>
            </a:r>
            <a:r>
              <a:rPr lang="en-US" dirty="0" err="1">
                <a:solidFill>
                  <a:srgbClr val="FF0000"/>
                </a:solidFill>
              </a:rPr>
              <a:t>excDemo</a:t>
            </a:r>
            <a:r>
              <a:rPr lang="en-US" dirty="0"/>
              <a:t>, we get the following output: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 AM </a:t>
            </a:r>
            <a:r>
              <a:rPr lang="en-US" dirty="0" err="1">
                <a:solidFill>
                  <a:srgbClr val="FF0000"/>
                </a:solidFill>
              </a:rPr>
              <a:t>EXEC.c</a:t>
            </a:r>
            <a:r>
              <a:rPr lang="en-US" dirty="0">
                <a:solidFill>
                  <a:srgbClr val="FF0000"/>
                </a:solidFill>
              </a:rPr>
              <a:t> called by </a:t>
            </a:r>
            <a:r>
              <a:rPr lang="en-US" dirty="0" err="1">
                <a:solidFill>
                  <a:srgbClr val="FF0000"/>
                </a:solidFill>
              </a:rPr>
              <a:t>execvp</a:t>
            </a:r>
            <a:r>
              <a:rPr lang="en-US" dirty="0">
                <a:solidFill>
                  <a:srgbClr val="FF0000"/>
                </a:solidFill>
              </a:rPr>
              <a:t>()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612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65E28E-7C25-4A5B-BC79-68F5FC1E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Wait()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25148-8B84-47E0-957B-D7E2CEDFA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call to wait() blocks the calling process until one of its child processes exits or a signal is received. After child process terminates, parent </a:t>
            </a:r>
            <a:r>
              <a:rPr lang="en-US" b="1" i="1" dirty="0">
                <a:solidFill>
                  <a:srgbClr val="273239"/>
                </a:solidFill>
                <a:effectLst/>
                <a:latin typeface="urw-din"/>
              </a:rPr>
              <a:t>continues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its execution after wait system call instruction. </a:t>
            </a:r>
            <a:br>
              <a:rPr lang="en-US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Child process may terminate due to any of these: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 calls exit();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 returns (an int) from main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 receives a signal (from the OS or another process) whose default action is to terminate.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0947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1D64B-3FF3-45EF-96D3-7C0BA7A18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692458"/>
            <a:ext cx="5181600" cy="54845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/* C program to demonstrate working of wait()*/</a:t>
            </a:r>
          </a:p>
          <a:p>
            <a:pPr marL="0" indent="0">
              <a:buNone/>
            </a:pPr>
            <a:r>
              <a:rPr lang="en-IN" dirty="0"/>
              <a:t>#include&lt;stdio.h&gt;</a:t>
            </a:r>
          </a:p>
          <a:p>
            <a:pPr marL="0" indent="0">
              <a:buNone/>
            </a:pPr>
            <a:r>
              <a:rPr lang="en-IN" dirty="0"/>
              <a:t>#include&lt;sys/wait.h&gt;</a:t>
            </a:r>
          </a:p>
          <a:p>
            <a:pPr marL="0" indent="0">
              <a:buNone/>
            </a:pPr>
            <a:r>
              <a:rPr lang="en-IN" dirty="0"/>
              <a:t>#include&lt;unistd.h&gt;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int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if (fork() == 0)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("HC: hello from child\n");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560F25-D066-4109-8588-91775BEAD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92458"/>
            <a:ext cx="5181600" cy="54845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 else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("HP: hello from parent\n");</a:t>
            </a:r>
          </a:p>
          <a:p>
            <a:pPr marL="0" indent="0">
              <a:buNone/>
            </a:pPr>
            <a:r>
              <a:rPr lang="en-IN" dirty="0"/>
              <a:t>        wait(NULL);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("CT: child has terminated\n");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("Bye\n");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5731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955922-DC90-4114-8E0B-BF62B3BA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management System calls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A8D8B7-0BD6-490D-AE86-8125368AD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363" y="1562470"/>
            <a:ext cx="9156207" cy="451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81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04DF05-817C-4A4C-B5E8-D7E8831CD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3476" y="541538"/>
            <a:ext cx="5546324" cy="56354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#include&lt;unistd.h&gt;</a:t>
            </a:r>
          </a:p>
          <a:p>
            <a:pPr marL="0" indent="0">
              <a:buNone/>
            </a:pPr>
            <a:r>
              <a:rPr lang="en-US" dirty="0"/>
              <a:t>#include&lt;stdio.h&gt;</a:t>
            </a:r>
          </a:p>
          <a:p>
            <a:pPr marL="0" indent="0">
              <a:buNone/>
            </a:pPr>
            <a:r>
              <a:rPr lang="en-US" dirty="0"/>
              <a:t>#include&lt;fcntl.h&gt;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fd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char buffer[80];</a:t>
            </a:r>
          </a:p>
          <a:p>
            <a:pPr marL="0" indent="0">
              <a:buNone/>
            </a:pPr>
            <a:r>
              <a:rPr lang="en-US" dirty="0"/>
              <a:t>char   msg[50] = “</a:t>
            </a:r>
            <a:r>
              <a:rPr lang="en-US" dirty="0" err="1"/>
              <a:t>hello!everyone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 err="1"/>
              <a:t>fd</a:t>
            </a:r>
            <a:r>
              <a:rPr lang="en-US" dirty="0"/>
              <a:t>=0pen(“check.txt”,0_rdwr);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</a:t>
            </a:r>
            <a:r>
              <a:rPr lang="en-US" dirty="0" err="1"/>
              <a:t>fd</a:t>
            </a:r>
            <a:r>
              <a:rPr lang="en-US" dirty="0"/>
              <a:t> = %d”,</a:t>
            </a:r>
            <a:r>
              <a:rPr lang="en-US" dirty="0" err="1"/>
              <a:t>fd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fd</a:t>
            </a:r>
            <a:r>
              <a:rPr lang="en-US" dirty="0"/>
              <a:t>!=-1)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(“\n check.txt opened with read write mode\n”);</a:t>
            </a:r>
          </a:p>
          <a:p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7F2FDB7-C488-462A-841A-1C31CDF75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736847"/>
            <a:ext cx="5546324" cy="54401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write(</a:t>
            </a:r>
            <a:r>
              <a:rPr lang="en-US" dirty="0" err="1"/>
              <a:t>fd,msg,sizeof</a:t>
            </a:r>
            <a:r>
              <a:rPr lang="en-US" dirty="0"/>
              <a:t>(msg));</a:t>
            </a:r>
          </a:p>
          <a:p>
            <a:pPr marL="0" indent="0">
              <a:buNone/>
            </a:pPr>
            <a:r>
              <a:rPr lang="en-US" dirty="0" err="1"/>
              <a:t>lseek</a:t>
            </a:r>
            <a:r>
              <a:rPr lang="en-US" dirty="0"/>
              <a:t>(fd,0,seek_set);</a:t>
            </a:r>
          </a:p>
          <a:p>
            <a:pPr marL="0" indent="0">
              <a:buNone/>
            </a:pPr>
            <a:r>
              <a:rPr lang="en-IN" dirty="0"/>
              <a:t>read(</a:t>
            </a:r>
            <a:r>
              <a:rPr lang="en-IN" dirty="0" err="1"/>
              <a:t>fd,buffer,sizeof</a:t>
            </a:r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(“\n %s was written to my file \</a:t>
            </a:r>
            <a:r>
              <a:rPr lang="en-IN" dirty="0" err="1"/>
              <a:t>n”,buffer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close(</a:t>
            </a:r>
            <a:r>
              <a:rPr lang="en-IN" dirty="0" err="1"/>
              <a:t>fd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8685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7BBA9-FE79-4B08-BC40-2937303DB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8889"/>
            <a:ext cx="10515600" cy="5298074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Unistd</a:t>
            </a:r>
            <a:r>
              <a:rPr lang="en-US" dirty="0"/>
              <a:t>: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unistd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.h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is a built-in header file in Linux/Unix system, which contains function prototypes of many system call</a:t>
            </a:r>
          </a:p>
          <a:p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Sys/</a:t>
            </a:r>
            <a:r>
              <a:rPr lang="en-US" dirty="0" err="1">
                <a:solidFill>
                  <a:srgbClr val="4D5156"/>
                </a:solidFill>
                <a:latin typeface="arial" panose="020B0604020202020204" pitchFamily="34" charset="0"/>
              </a:rPr>
              <a:t>types:The</a:t>
            </a: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 sys/types. h header file defines a collection of typedef symbols and structures.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sys/types. 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4D5156"/>
                </a:solidFill>
                <a:latin typeface="arial" panose="020B0604020202020204" pitchFamily="34" charset="0"/>
              </a:rPr>
              <a:t>dev_t</a:t>
            </a: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	Device numbers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4D5156"/>
                </a:solidFill>
                <a:latin typeface="arial" panose="020B0604020202020204" pitchFamily="34" charset="0"/>
              </a:rPr>
              <a:t>off_t</a:t>
            </a: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	File sizes, long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4D5156"/>
                </a:solidFill>
                <a:latin typeface="arial" panose="020B0604020202020204" pitchFamily="34" charset="0"/>
              </a:rPr>
              <a:t>pid_t</a:t>
            </a: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	Process IDs and process group ids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4D5156"/>
                </a:solidFill>
                <a:latin typeface="arial" panose="020B0604020202020204" pitchFamily="34" charset="0"/>
              </a:rPr>
              <a:t>size_t</a:t>
            </a: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	unsigned long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4D5156"/>
                </a:solidFill>
                <a:latin typeface="arial" panose="020B0604020202020204" pitchFamily="34" charset="0"/>
              </a:rPr>
              <a:t>ssize_t</a:t>
            </a: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	Signed long</a:t>
            </a:r>
          </a:p>
          <a:p>
            <a:r>
              <a:rPr lang="en-US" dirty="0" err="1">
                <a:solidFill>
                  <a:srgbClr val="4D5156"/>
                </a:solidFill>
                <a:latin typeface="arial" panose="020B0604020202020204" pitchFamily="34" charset="0"/>
              </a:rPr>
              <a:t>Fcntl</a:t>
            </a: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: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The &lt;</a:t>
            </a:r>
            <a:r>
              <a:rPr lang="en-US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fcntl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h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&gt;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header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shall define the following requests and arguments for use by the functions </a:t>
            </a:r>
            <a:r>
              <a:rPr lang="en-US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fcntl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() and open().</a:t>
            </a:r>
            <a:endParaRPr lang="en-US" dirty="0">
              <a:solidFill>
                <a:srgbClr val="4D515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1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E7C26F9-1192-440A-80E1-BC8284D7F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477" y="852256"/>
            <a:ext cx="8824404" cy="493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E2F003-1F97-408D-9DD7-A4A574526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509" y="1162975"/>
            <a:ext cx="6232124" cy="423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05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15545C-68E3-4D6F-A048-BAA1241BF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625" y="911276"/>
            <a:ext cx="6889072" cy="3657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4319CC-A53A-437B-9DB6-D7F1E0938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912" y="1597981"/>
            <a:ext cx="6152225" cy="418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2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46423F-7389-4B3E-939B-97EB24592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430" y="2490134"/>
            <a:ext cx="8535140" cy="187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58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8E562-524B-4BF3-B282-977B01238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701336"/>
            <a:ext cx="6290569" cy="54756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&lt;sys/</a:t>
            </a:r>
            <a:r>
              <a:rPr lang="en-US" dirty="0" err="1"/>
              <a:t>types.h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unistd.h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// make two process which run same</a:t>
            </a:r>
          </a:p>
          <a:p>
            <a:pPr marL="0" indent="0">
              <a:buNone/>
            </a:pPr>
            <a:r>
              <a:rPr lang="en-US" dirty="0"/>
              <a:t>    // program after this instruction</a:t>
            </a:r>
          </a:p>
          <a:p>
            <a:pPr marL="0" indent="0">
              <a:buNone/>
            </a:pPr>
            <a:r>
              <a:rPr lang="en-US" dirty="0"/>
              <a:t>    fork();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("Hello world!\n");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F23B1-D423-42A6-8EAA-907D197C1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24908" y="1825625"/>
            <a:ext cx="2928891" cy="8287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Hello world!</a:t>
            </a:r>
          </a:p>
          <a:p>
            <a:pPr marL="0" indent="0">
              <a:buNone/>
            </a:pPr>
            <a:r>
              <a:rPr lang="en-IN" dirty="0"/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155100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7D71-8826-46F1-852F-D6A9B3AB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C20EC-3C0F-439F-90D0-7961C13BEB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&lt;sys/</a:t>
            </a:r>
            <a:r>
              <a:rPr lang="en-IN" dirty="0" err="1"/>
              <a:t>types.h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int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fork();</a:t>
            </a:r>
          </a:p>
          <a:p>
            <a:pPr marL="0" indent="0">
              <a:buNone/>
            </a:pPr>
            <a:r>
              <a:rPr lang="en-IN" dirty="0"/>
              <a:t>    fork();</a:t>
            </a:r>
          </a:p>
          <a:p>
            <a:pPr marL="0" indent="0">
              <a:buNone/>
            </a:pPr>
            <a:r>
              <a:rPr lang="en-IN" dirty="0"/>
              <a:t>    fork();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("hello\n");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50876-2989-4E1A-A00A-3F07A15DB6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n-NO" dirty="0"/>
              <a:t>hello</a:t>
            </a:r>
          </a:p>
          <a:p>
            <a:pPr marL="0" indent="0">
              <a:buNone/>
            </a:pPr>
            <a:r>
              <a:rPr lang="nn-NO" dirty="0"/>
              <a:t>hello</a:t>
            </a:r>
          </a:p>
          <a:p>
            <a:pPr marL="0" indent="0">
              <a:buNone/>
            </a:pPr>
            <a:r>
              <a:rPr lang="nn-NO" dirty="0"/>
              <a:t>hello</a:t>
            </a:r>
          </a:p>
          <a:p>
            <a:pPr marL="0" indent="0">
              <a:buNone/>
            </a:pPr>
            <a:r>
              <a:rPr lang="nn-NO" dirty="0"/>
              <a:t>hello</a:t>
            </a:r>
          </a:p>
          <a:p>
            <a:pPr marL="0" indent="0">
              <a:buNone/>
            </a:pPr>
            <a:r>
              <a:rPr lang="nn-NO" dirty="0"/>
              <a:t>hello</a:t>
            </a:r>
          </a:p>
          <a:p>
            <a:pPr marL="0" indent="0">
              <a:buNone/>
            </a:pPr>
            <a:r>
              <a:rPr lang="nn-NO" dirty="0"/>
              <a:t>hello</a:t>
            </a:r>
          </a:p>
          <a:p>
            <a:pPr marL="0" indent="0">
              <a:buNone/>
            </a:pPr>
            <a:r>
              <a:rPr lang="nn-NO" dirty="0"/>
              <a:t>hello</a:t>
            </a:r>
          </a:p>
          <a:p>
            <a:pPr marL="0" indent="0">
              <a:buNone/>
            </a:pPr>
            <a:r>
              <a:rPr lang="nn-NO" dirty="0"/>
              <a:t>hello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80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CB54-26CE-44ED-B258-20B63C7B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D0859-A50F-4CA9-A6B9-7AAC0E4AC6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fork ();   // Line 1</a:t>
            </a:r>
          </a:p>
          <a:p>
            <a:pPr marL="0" indent="0">
              <a:buNone/>
            </a:pPr>
            <a:r>
              <a:rPr lang="en-US" dirty="0"/>
              <a:t>fork ();   // Line 2</a:t>
            </a:r>
          </a:p>
          <a:p>
            <a:pPr marL="0" indent="0">
              <a:buNone/>
            </a:pPr>
            <a:r>
              <a:rPr lang="en-US" dirty="0"/>
              <a:t>fork ();   // Line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L1       // There will be 1 child process </a:t>
            </a:r>
          </a:p>
          <a:p>
            <a:pPr marL="0" indent="0">
              <a:buNone/>
            </a:pPr>
            <a:r>
              <a:rPr lang="en-US" dirty="0"/>
              <a:t>    /     \     // created by line 1.</a:t>
            </a:r>
          </a:p>
          <a:p>
            <a:pPr marL="0" indent="0">
              <a:buNone/>
            </a:pPr>
            <a:r>
              <a:rPr lang="en-US" dirty="0"/>
              <a:t>  L2      </a:t>
            </a:r>
            <a:r>
              <a:rPr lang="en-US" dirty="0" err="1"/>
              <a:t>L2</a:t>
            </a:r>
            <a:r>
              <a:rPr lang="en-US" dirty="0"/>
              <a:t>    // There will be 2 child processes</a:t>
            </a:r>
          </a:p>
          <a:p>
            <a:pPr marL="0" indent="0">
              <a:buNone/>
            </a:pPr>
            <a:r>
              <a:rPr lang="en-US" dirty="0"/>
              <a:t> /  \    /  \   //  created by line 2</a:t>
            </a:r>
          </a:p>
          <a:p>
            <a:pPr marL="0" indent="0">
              <a:buNone/>
            </a:pPr>
            <a:r>
              <a:rPr lang="en-US" dirty="0"/>
              <a:t>L3  </a:t>
            </a:r>
            <a:r>
              <a:rPr lang="en-US" dirty="0" err="1"/>
              <a:t>L3</a:t>
            </a:r>
            <a:r>
              <a:rPr lang="en-US" dirty="0"/>
              <a:t>  </a:t>
            </a:r>
            <a:r>
              <a:rPr lang="en-US" dirty="0" err="1"/>
              <a:t>L3</a:t>
            </a:r>
            <a:r>
              <a:rPr lang="en-US" dirty="0"/>
              <a:t>  </a:t>
            </a:r>
            <a:r>
              <a:rPr lang="en-US" dirty="0" err="1"/>
              <a:t>L3</a:t>
            </a:r>
            <a:r>
              <a:rPr lang="en-US" dirty="0"/>
              <a:t>  // There will be 4 child processes </a:t>
            </a:r>
          </a:p>
          <a:p>
            <a:pPr marL="0" indent="0">
              <a:buNone/>
            </a:pPr>
            <a:r>
              <a:rPr lang="en-US" dirty="0"/>
              <a:t>                // created by line 3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80C46-6576-4634-BDEB-4849284939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number of times ‘hello’ is printed is equal to number of process created. Total Number of Processes = 2</a:t>
            </a:r>
            <a:r>
              <a:rPr lang="en-US" b="0" i="0" baseline="30000" dirty="0">
                <a:solidFill>
                  <a:srgbClr val="273239"/>
                </a:solidFill>
                <a:effectLst/>
                <a:latin typeface="urw-din"/>
              </a:rPr>
              <a:t>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, where n is number of fork system calls. So here n = 3, 2</a:t>
            </a:r>
            <a:r>
              <a:rPr lang="en-US" b="0" i="0" baseline="30000" dirty="0">
                <a:solidFill>
                  <a:srgbClr val="273239"/>
                </a:solidFill>
                <a:effectLst/>
                <a:latin typeface="urw-din"/>
              </a:rPr>
              <a:t>3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= 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9227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54376-7D06-42ED-820D-04798E1E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for fork()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EC62EB-DEE6-4714-B478-3704E2A8EA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#include&lt;stdio.h&gt;</a:t>
            </a:r>
          </a:p>
          <a:p>
            <a:pPr marL="0" indent="0">
              <a:buNone/>
            </a:pPr>
            <a:r>
              <a:rPr lang="en-IN" dirty="0"/>
              <a:t>#include&lt;unistd.h&gt;</a:t>
            </a:r>
          </a:p>
          <a:p>
            <a:pPr marL="0" indent="0">
              <a:buNone/>
            </a:pPr>
            <a:r>
              <a:rPr lang="en-IN" dirty="0"/>
              <a:t>#include&lt;sys/types.h&gt;</a:t>
            </a:r>
          </a:p>
          <a:p>
            <a:pPr marL="0" indent="0">
              <a:buNone/>
            </a:pPr>
            <a:r>
              <a:rPr lang="en-IN" dirty="0"/>
              <a:t>int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pid_t</a:t>
            </a:r>
            <a:r>
              <a:rPr lang="en-IN" dirty="0"/>
              <a:t> p;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("before fork\n");</a:t>
            </a:r>
          </a:p>
          <a:p>
            <a:pPr marL="0" indent="0">
              <a:buNone/>
            </a:pPr>
            <a:r>
              <a:rPr lang="en-IN" dirty="0"/>
              <a:t>p=fork();</a:t>
            </a:r>
          </a:p>
          <a:p>
            <a:pPr marL="0" indent="0">
              <a:buNone/>
            </a:pPr>
            <a:r>
              <a:rPr lang="en-IN" dirty="0"/>
              <a:t>if(p==0)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(“Child Process ID %d\n",</a:t>
            </a:r>
            <a:r>
              <a:rPr lang="en-IN" dirty="0" err="1"/>
              <a:t>getpid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(“ parent's id is %d\n",</a:t>
            </a:r>
            <a:r>
              <a:rPr lang="en-IN" dirty="0" err="1"/>
              <a:t>getppid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93C9EA-967F-4355-B0C2-587787030A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else{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("child's id is %d\</a:t>
            </a:r>
            <a:r>
              <a:rPr lang="en-IN" dirty="0" err="1"/>
              <a:t>n",p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("I am parent having id %d\n",</a:t>
            </a:r>
            <a:r>
              <a:rPr lang="en-IN" dirty="0" err="1"/>
              <a:t>getpid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("Common\n");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5539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1224</Words>
  <Application>Microsoft Office PowerPoint</Application>
  <PresentationFormat>Widescreen</PresentationFormat>
  <Paragraphs>165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</vt:lpstr>
      <vt:lpstr>Arimo</vt:lpstr>
      <vt:lpstr>Calibri</vt:lpstr>
      <vt:lpstr>Calibri Light</vt:lpstr>
      <vt:lpstr>urw-din</vt:lpstr>
      <vt:lpstr>Wingdings</vt:lpstr>
      <vt:lpstr>Office Theme</vt:lpstr>
      <vt:lpstr> Lab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for fork()</vt:lpstr>
      <vt:lpstr>exec()</vt:lpstr>
      <vt:lpstr>PowerPoint Presentation</vt:lpstr>
      <vt:lpstr>PowerPoint Presentation</vt:lpstr>
      <vt:lpstr>Wait()</vt:lpstr>
      <vt:lpstr>PowerPoint Presentation</vt:lpstr>
      <vt:lpstr>File management System calls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</dc:title>
  <dc:creator>ALUR SAI PRANOY</dc:creator>
  <cp:lastModifiedBy>ALUR SAI PRANOY</cp:lastModifiedBy>
  <cp:revision>3</cp:revision>
  <dcterms:created xsi:type="dcterms:W3CDTF">2022-03-27T04:31:57Z</dcterms:created>
  <dcterms:modified xsi:type="dcterms:W3CDTF">2022-03-27T05:10:11Z</dcterms:modified>
</cp:coreProperties>
</file>