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21"/>
  </p:notesMasterIdLst>
  <p:handoutMasterIdLst>
    <p:handoutMasterId r:id="rId22"/>
  </p:handoutMasterIdLst>
  <p:sldIdLst>
    <p:sldId id="290" r:id="rId2"/>
    <p:sldId id="310" r:id="rId3"/>
    <p:sldId id="311" r:id="rId4"/>
    <p:sldId id="309" r:id="rId5"/>
    <p:sldId id="308" r:id="rId6"/>
    <p:sldId id="291" r:id="rId7"/>
    <p:sldId id="292" r:id="rId8"/>
    <p:sldId id="293" r:id="rId9"/>
    <p:sldId id="317" r:id="rId10"/>
    <p:sldId id="295" r:id="rId11"/>
    <p:sldId id="312" r:id="rId12"/>
    <p:sldId id="296" r:id="rId13"/>
    <p:sldId id="297" r:id="rId14"/>
    <p:sldId id="314" r:id="rId15"/>
    <p:sldId id="315" r:id="rId16"/>
    <p:sldId id="299" r:id="rId17"/>
    <p:sldId id="300" r:id="rId18"/>
    <p:sldId id="316" r:id="rId19"/>
    <p:sldId id="313" r:id="rId20"/>
  </p:sldIdLst>
  <p:sldSz cx="9144000" cy="6858000" type="screen4x3"/>
  <p:notesSz cx="6784975" cy="985678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  <a:srgbClr val="941C7D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2" autoAdjust="0"/>
    <p:restoredTop sz="98594" autoAdjust="0"/>
  </p:normalViewPr>
  <p:slideViewPr>
    <p:cSldViewPr>
      <p:cViewPr>
        <p:scale>
          <a:sx n="80" d="100"/>
          <a:sy n="80" d="100"/>
        </p:scale>
        <p:origin x="-107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8" d="100"/>
          <a:sy n="48" d="100"/>
        </p:scale>
        <p:origin x="-2946" y="-96"/>
      </p:cViewPr>
      <p:guideLst>
        <p:guide orient="horz" pos="3105"/>
        <p:guide pos="2138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0155" cy="49283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3250" y="0"/>
            <a:ext cx="2940155" cy="49283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C4D5DB-3962-4F0C-9093-47B190EF71DE}" type="datetimeFigureOut">
              <a:rPr lang="en-US" smtClean="0"/>
              <a:pPr/>
              <a:t>11/23/2012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62238"/>
            <a:ext cx="2940155" cy="4928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Copyright Power Research and Development Consultants Pvt. Ltd.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3250" y="9362238"/>
            <a:ext cx="2940155" cy="4928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AA289E-AB24-431D-8317-0CF99CE32B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65377363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0155" cy="49283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3250" y="0"/>
            <a:ext cx="2940155" cy="49283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93797994-5700-4CC3-8B97-4E91483E8B36}" type="datetimeFigureOut">
              <a:rPr lang="en-US"/>
              <a:pPr>
                <a:defRPr/>
              </a:pPr>
              <a:t>11/23/2012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8688" y="739775"/>
            <a:ext cx="4929187" cy="3695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8498" y="4681974"/>
            <a:ext cx="5427980" cy="4435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62238"/>
            <a:ext cx="2940155" cy="4928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Copyright Power Research and Development Consultants Pvt. Ltd.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3250" y="9362238"/>
            <a:ext cx="2940155" cy="4928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2A5C27B4-7585-4F80-869F-E5A0FF50EF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60804206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Power Research and Development Consultants Pvt. Ltd.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A5C27B4-7585-4F80-869F-E5A0FF50EF56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Power Research and Development Consultants Pvt. Ltd.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A5C27B4-7585-4F80-869F-E5A0FF50EF5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Power Research and Development Consultants Pvt. Ltd.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A5C27B4-7585-4F80-869F-E5A0FF50EF5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Power Research and Development Consultants Pvt. Ltd.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A5C27B4-7585-4F80-869F-E5A0FF50EF5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Power Research and Development Consultants Pvt. Ltd.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A5C27B4-7585-4F80-869F-E5A0FF50EF5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Power Research and Development Consultants Pvt. Ltd.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A5C27B4-7585-4F80-869F-E5A0FF50EF5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Power Research and Development Consultants Pvt. Ltd.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A5C27B4-7585-4F80-869F-E5A0FF50EF5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Power Research and Development Consultants Pvt. Ltd.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A5C27B4-7585-4F80-869F-E5A0FF50EF5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Power Research and Development Consultants Pvt. Ltd.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A5C27B4-7585-4F80-869F-E5A0FF50EF5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Power Research and Development Consultants Pvt. Ltd.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A5C27B4-7585-4F80-869F-E5A0FF50EF5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Power Research and Development Consultants Pvt. Ltd.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A5C27B4-7585-4F80-869F-E5A0FF50EF5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Power Research and Development Consultants Pvt. Ltd.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A5C27B4-7585-4F80-869F-E5A0FF50EF5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Power Research and Development Consultants Pvt. Ltd.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A5C27B4-7585-4F80-869F-E5A0FF50EF5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Power Research and Development Consultants Pvt. Ltd.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A5C27B4-7585-4F80-869F-E5A0FF50EF5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Power Research and Development Consultants Pvt. Ltd.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A5C27B4-7585-4F80-869F-E5A0FF50EF5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Copyright PRDC Pvt.Ltd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6A178C-EBCF-45C1-AB5A-AB80A1A9855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75992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Copyright PRDC Pvt.Ltd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EA963F-907E-4A37-A9D6-88141A83305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52244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Copyright PRDC Pvt.Ltd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F5E91B-42FA-4A07-ABA3-C764112470C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44031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Copyright PRDC Pvt.Ltd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51BE24-629C-41B1-AA0F-AAE3FA5C19A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7" name="Group 17"/>
          <p:cNvGrpSpPr>
            <a:grpSpLocks/>
          </p:cNvGrpSpPr>
          <p:nvPr userDrawn="1"/>
        </p:nvGrpSpPr>
        <p:grpSpPr bwMode="auto">
          <a:xfrm>
            <a:off x="0" y="-6350"/>
            <a:ext cx="9144000" cy="844550"/>
            <a:chOff x="0" y="-5863"/>
            <a:chExt cx="9144000" cy="844064"/>
          </a:xfrm>
        </p:grpSpPr>
        <p:pic>
          <p:nvPicPr>
            <p:cNvPr id="8" name="Picture 97" descr="http://www.prdcinfotech.com/images/sub/header01a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-5863"/>
              <a:ext cx="4219575" cy="8440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Picture 98" descr="http://www.prdcinfotech.com/images/sub/header01b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211096" y="-5863"/>
              <a:ext cx="4932904" cy="8440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" name="Picture 101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8634181" y="15912"/>
              <a:ext cx="489723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="" xmlns:p14="http://schemas.microsoft.com/office/powerpoint/2010/main" val="4224374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Copyright PRDC Pvt.Ltd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87ABEF-EA19-449F-B9F1-7E8E20D8AFF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68316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Copyright PRDC Pvt.Ltd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17D2CA-762E-404B-8B2A-00CE3831CFE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83916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Copyright PRDC Pvt.Ltd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7B3D2F-1950-4D55-9043-2A2FA9D2072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03819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Copyright PRDC Pvt.Ltd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98D5B7-8166-4388-AB6B-5B114D36997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16448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Copyright PRDC Pvt.Ltd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AE4F3E-A2B0-4721-ADE4-31EF84E3569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49218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Copyright PRDC Pvt.Ltd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DB6034-8EF3-450E-8B6D-98CAC4D9E7D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04262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Copyright PRDC Pvt.Ltd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52BDE6-1B97-4E5F-BC37-4F249B7CA5E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50078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Copyright PRDC Pvt.Ltd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D23EF0A-EC85-4E78-894A-5F4A4173E4B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35589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857232"/>
            <a:ext cx="7414708" cy="5162568"/>
          </a:xfrm>
        </p:spPr>
        <p:txBody>
          <a:bodyPr>
            <a:noAutofit/>
          </a:bodyPr>
          <a:lstStyle/>
          <a:p>
            <a:pPr marL="0" lvl="0" indent="0" algn="just" fontAlgn="base">
              <a:spcAft>
                <a:spcPct val="0"/>
              </a:spcAft>
              <a:buClr>
                <a:srgbClr val="660033"/>
              </a:buClr>
              <a:buSzPct val="60000"/>
              <a:buNone/>
            </a:pPr>
            <a:endParaRPr lang="en-US" sz="2000" b="1" kern="0" dirty="0" smtClean="0">
              <a:solidFill>
                <a:schemeClr val="accent1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 marL="0" lvl="0" indent="0" algn="just" fontAlgn="base">
              <a:spcAft>
                <a:spcPct val="0"/>
              </a:spcAft>
              <a:buClr>
                <a:srgbClr val="660033"/>
              </a:buClr>
              <a:buSzPct val="60000"/>
              <a:buNone/>
            </a:pPr>
            <a:endParaRPr lang="en-US" sz="2000" b="1" kern="0" dirty="0" smtClean="0">
              <a:solidFill>
                <a:schemeClr val="accent1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 marL="0" lvl="0" indent="0" algn="just" fontAlgn="base">
              <a:spcAft>
                <a:spcPct val="0"/>
              </a:spcAft>
              <a:buClr>
                <a:srgbClr val="660033"/>
              </a:buClr>
              <a:buSzPct val="60000"/>
              <a:buNone/>
            </a:pPr>
            <a:endParaRPr lang="en-US" sz="2000" b="1" kern="0" dirty="0" smtClean="0">
              <a:solidFill>
                <a:schemeClr val="accent1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 marL="0" lvl="0" indent="0" algn="ctr" fontAlgn="base">
              <a:spcAft>
                <a:spcPct val="0"/>
              </a:spcAft>
              <a:buClr>
                <a:srgbClr val="660033"/>
              </a:buClr>
              <a:buSzPct val="60000"/>
              <a:buNone/>
            </a:pPr>
            <a:r>
              <a:rPr lang="en-US" sz="2000" b="1" kern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          </a:t>
            </a:r>
            <a:r>
              <a:rPr lang="en-US" sz="4800" b="1" kern="0" dirty="0" smtClean="0">
                <a:latin typeface="Bell MT" pitchFamily="18" charset="0"/>
                <a:cs typeface="Calibri" pitchFamily="34" charset="0"/>
              </a:rPr>
              <a:t>Function &amp; Operator 	Overloading</a:t>
            </a:r>
          </a:p>
          <a:p>
            <a:pPr marL="0" lvl="0" indent="0" algn="just" fontAlgn="base">
              <a:spcAft>
                <a:spcPct val="0"/>
              </a:spcAft>
              <a:buClr>
                <a:srgbClr val="660033"/>
              </a:buClr>
              <a:buSzPct val="60000"/>
              <a:buNone/>
            </a:pPr>
            <a:endParaRPr lang="en-US" sz="4800" b="1" kern="0" dirty="0" smtClean="0">
              <a:solidFill>
                <a:schemeClr val="accent1">
                  <a:lumMod val="75000"/>
                </a:schemeClr>
              </a:solidFill>
              <a:latin typeface="Bell MT" pitchFamily="18" charset="0"/>
              <a:cs typeface="Calibri" pitchFamily="34" charset="0"/>
            </a:endParaRPr>
          </a:p>
          <a:p>
            <a:pPr marL="0" lvl="0" indent="0" algn="just" fontAlgn="base">
              <a:spcAft>
                <a:spcPct val="0"/>
              </a:spcAft>
              <a:buClr>
                <a:srgbClr val="660033"/>
              </a:buClr>
              <a:buSzPct val="60000"/>
              <a:buNone/>
            </a:pPr>
            <a:r>
              <a:rPr lang="en-US" sz="4800" b="1" kern="0" dirty="0" smtClean="0">
                <a:solidFill>
                  <a:schemeClr val="accent1">
                    <a:lumMod val="75000"/>
                  </a:schemeClr>
                </a:solidFill>
                <a:latin typeface="Bell MT" pitchFamily="18" charset="0"/>
                <a:cs typeface="Calibri" pitchFamily="34" charset="0"/>
              </a:rPr>
              <a:t>				   </a:t>
            </a:r>
            <a:r>
              <a:rPr lang="en-US" sz="2400" b="1" kern="0" dirty="0" smtClean="0">
                <a:latin typeface="Bell MT" pitchFamily="18" charset="0"/>
                <a:cs typeface="Calibri" pitchFamily="34" charset="0"/>
              </a:rPr>
              <a:t>Sandeep Kumar Kota</a:t>
            </a:r>
            <a:endParaRPr lang="en-US" sz="2400" b="1" kern="0" dirty="0">
              <a:latin typeface="Bell MT" pitchFamily="18" charset="0"/>
              <a:cs typeface="Calibri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Copyright PRDC Pvt.Ltd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51BE24-629C-41B1-AA0F-AAE3FA5C19A9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45772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928670"/>
            <a:ext cx="8149620" cy="928694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 smtClean="0">
                <a:solidFill>
                  <a:srgbClr val="941C7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Finding the address of an Overloaded Function</a:t>
            </a:r>
            <a:endParaRPr lang="en-US" sz="3600" b="1" dirty="0">
              <a:solidFill>
                <a:srgbClr val="941C7D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2143116"/>
            <a:ext cx="8358246" cy="4143404"/>
          </a:xfrm>
        </p:spPr>
        <p:txBody>
          <a:bodyPr>
            <a:noAutofit/>
          </a:bodyPr>
          <a:lstStyle/>
          <a:p>
            <a:pPr lvl="0" algn="just" eaLnBrk="1" hangingPunct="1">
              <a:lnSpc>
                <a:spcPct val="90000"/>
              </a:lnSpc>
              <a:buClr>
                <a:srgbClr val="660033"/>
              </a:buClr>
              <a:buSzPct val="60000"/>
              <a:buFont typeface="Wingdings" pitchFamily="2" charset="2"/>
              <a:buChar char="Ø"/>
            </a:pPr>
            <a:endParaRPr lang="en-US" sz="2000" kern="0" dirty="0" smtClean="0">
              <a:solidFill>
                <a:schemeClr val="accent1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 lvl="0" algn="just" eaLnBrk="1" hangingPunct="1">
              <a:lnSpc>
                <a:spcPct val="90000"/>
              </a:lnSpc>
              <a:buClr>
                <a:srgbClr val="660033"/>
              </a:buClr>
              <a:buSzPct val="60000"/>
              <a:buFont typeface="Wingdings" pitchFamily="2" charset="2"/>
              <a:buChar char="Ø"/>
            </a:pPr>
            <a:r>
              <a:rPr lang="en-US" sz="2000" kern="0" dirty="0" smtClean="0">
                <a:latin typeface="Calibri" pitchFamily="34" charset="0"/>
                <a:cs typeface="Calibri" pitchFamily="34" charset="0"/>
              </a:rPr>
              <a:t>To find the address of an function we assign the address of the function to the pointer and then call the function using the pointer</a:t>
            </a:r>
          </a:p>
          <a:p>
            <a:pPr lvl="0" algn="just" eaLnBrk="1" hangingPunct="1">
              <a:lnSpc>
                <a:spcPct val="90000"/>
              </a:lnSpc>
              <a:buClr>
                <a:srgbClr val="660033"/>
              </a:buClr>
              <a:buSzPct val="60000"/>
              <a:buFont typeface="Wingdings" pitchFamily="2" charset="2"/>
              <a:buChar char="Ø"/>
            </a:pPr>
            <a:endParaRPr lang="en-US" sz="2000" kern="0" dirty="0" smtClean="0">
              <a:latin typeface="Calibri" pitchFamily="34" charset="0"/>
              <a:cs typeface="Calibri" pitchFamily="34" charset="0"/>
            </a:endParaRPr>
          </a:p>
          <a:p>
            <a:pPr lvl="0" algn="just" eaLnBrk="1" hangingPunct="1">
              <a:lnSpc>
                <a:spcPct val="90000"/>
              </a:lnSpc>
              <a:buClr>
                <a:srgbClr val="660033"/>
              </a:buClr>
              <a:buSzPct val="60000"/>
              <a:buFont typeface="Wingdings" pitchFamily="2" charset="2"/>
              <a:buChar char="Ø"/>
            </a:pPr>
            <a:r>
              <a:rPr lang="en-US" sz="2000" kern="0" dirty="0" smtClean="0">
                <a:latin typeface="Calibri" pitchFamily="34" charset="0"/>
                <a:cs typeface="Calibri" pitchFamily="34" charset="0"/>
              </a:rPr>
              <a:t>During the Function Overloading the compiler does not know which address to assign to the pointer.</a:t>
            </a:r>
          </a:p>
          <a:p>
            <a:pPr lvl="0" algn="just" eaLnBrk="1" hangingPunct="1">
              <a:lnSpc>
                <a:spcPct val="90000"/>
              </a:lnSpc>
              <a:buClr>
                <a:srgbClr val="660033"/>
              </a:buClr>
              <a:buSzPct val="60000"/>
              <a:buFont typeface="Wingdings" pitchFamily="2" charset="2"/>
              <a:buChar char="Ø"/>
            </a:pPr>
            <a:endParaRPr lang="en-US" sz="2000" kern="0" dirty="0" smtClean="0">
              <a:latin typeface="Calibri" pitchFamily="34" charset="0"/>
              <a:cs typeface="Calibri" pitchFamily="34" charset="0"/>
            </a:endParaRPr>
          </a:p>
          <a:p>
            <a:pPr lvl="0" algn="just" eaLnBrk="1" hangingPunct="1">
              <a:lnSpc>
                <a:spcPct val="90000"/>
              </a:lnSpc>
              <a:buClr>
                <a:srgbClr val="660033"/>
              </a:buClr>
              <a:buSzPct val="60000"/>
              <a:buFont typeface="Wingdings" pitchFamily="2" charset="2"/>
              <a:buChar char="Ø"/>
            </a:pPr>
            <a:r>
              <a:rPr lang="en-US" sz="2000" kern="0" dirty="0" smtClean="0">
                <a:latin typeface="Calibri" pitchFamily="34" charset="0"/>
                <a:cs typeface="Calibri" pitchFamily="34" charset="0"/>
              </a:rPr>
              <a:t>Therefore to find the address of the Overloaded function the pointer must exactly match with the declaration of Overloaded function.</a:t>
            </a:r>
          </a:p>
          <a:p>
            <a:pPr lvl="0" algn="just" eaLnBrk="1" hangingPunct="1">
              <a:lnSpc>
                <a:spcPct val="90000"/>
              </a:lnSpc>
              <a:buClr>
                <a:srgbClr val="660033"/>
              </a:buClr>
              <a:buSzPct val="60000"/>
              <a:buFont typeface="Wingdings" pitchFamily="2" charset="2"/>
              <a:buChar char="Ø"/>
            </a:pPr>
            <a:endParaRPr lang="en-US" sz="2000" kern="0" dirty="0" smtClean="0">
              <a:solidFill>
                <a:schemeClr val="accent1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 lvl="0" algn="just" eaLnBrk="1" hangingPunct="1">
              <a:lnSpc>
                <a:spcPct val="90000"/>
              </a:lnSpc>
              <a:buClr>
                <a:srgbClr val="660033"/>
              </a:buClr>
              <a:buSzPct val="60000"/>
              <a:buNone/>
            </a:pPr>
            <a:endParaRPr lang="en-US" sz="2000" kern="0" dirty="0" smtClean="0">
              <a:solidFill>
                <a:schemeClr val="accent1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 lvl="0" algn="just" eaLnBrk="1" hangingPunct="1">
              <a:lnSpc>
                <a:spcPct val="90000"/>
              </a:lnSpc>
              <a:buClr>
                <a:srgbClr val="660033"/>
              </a:buClr>
              <a:buSzPct val="60000"/>
              <a:buNone/>
            </a:pPr>
            <a:r>
              <a:rPr lang="en-US" sz="2000" kern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              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Copyright PRDC Pvt.Ltd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51BE24-629C-41B1-AA0F-AAE3FA5C19A9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833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126055"/>
          </a:xfrm>
        </p:spPr>
        <p:txBody>
          <a:bodyPr/>
          <a:lstStyle/>
          <a:p>
            <a:pPr lvl="0">
              <a:buNone/>
            </a:pPr>
            <a:r>
              <a:rPr lang="en-US" sz="2000" dirty="0" smtClean="0"/>
              <a:t> </a:t>
            </a:r>
            <a:r>
              <a:rPr lang="en-US" sz="2000" kern="0" dirty="0" smtClean="0">
                <a:latin typeface="Calibri" pitchFamily="34" charset="0"/>
                <a:cs typeface="Calibri" pitchFamily="34" charset="0"/>
              </a:rPr>
              <a:t>Example :  suppose there are two functions as below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sz="2000" kern="0" dirty="0" smtClean="0">
                <a:latin typeface="Calibri" pitchFamily="34" charset="0"/>
                <a:cs typeface="Calibri" pitchFamily="34" charset="0"/>
              </a:rPr>
              <a:t>1) int add(int a)</a:t>
            </a:r>
          </a:p>
          <a:p>
            <a:pPr>
              <a:buNone/>
            </a:pPr>
            <a:r>
              <a:rPr lang="en-US" sz="2000" kern="0" dirty="0" smtClean="0">
                <a:latin typeface="Calibri" pitchFamily="34" charset="0"/>
                <a:cs typeface="Calibri" pitchFamily="34" charset="0"/>
              </a:rPr>
              <a:t>		2 ) int add(int a, int b)</a:t>
            </a:r>
          </a:p>
          <a:p>
            <a:pPr>
              <a:buNone/>
            </a:pPr>
            <a:endParaRPr lang="en-US" sz="2000" kern="0" dirty="0" smtClean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r>
              <a:rPr lang="en-US" sz="2000" kern="0" dirty="0" smtClean="0">
                <a:latin typeface="Calibri" pitchFamily="34" charset="0"/>
                <a:cs typeface="Calibri" pitchFamily="34" charset="0"/>
              </a:rPr>
              <a:t>	If we have to find the address of first function the pointer declaration should be as follows</a:t>
            </a:r>
          </a:p>
          <a:p>
            <a:pPr>
              <a:buNone/>
            </a:pPr>
            <a:r>
              <a:rPr lang="en-US" sz="2000" kern="0" dirty="0" smtClean="0">
                <a:latin typeface="Calibri" pitchFamily="34" charset="0"/>
                <a:cs typeface="Calibri" pitchFamily="34" charset="0"/>
              </a:rPr>
              <a:t>   	int  (*p) (int a)     // the return types is same and hence compiler decides 		         which function to call based on the number of 			         parameters passed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Copyright PRDC Pvt.Ltd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51BE24-629C-41B1-AA0F-AAE3FA5C19A9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928670"/>
            <a:ext cx="7520940" cy="571504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 smtClean="0">
                <a:solidFill>
                  <a:srgbClr val="941C7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Function Overloading &amp; Ambiguity</a:t>
            </a:r>
            <a:endParaRPr lang="en-US" sz="3600" b="1" dirty="0">
              <a:solidFill>
                <a:srgbClr val="941C7D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472" y="1643050"/>
            <a:ext cx="7858180" cy="4286280"/>
          </a:xfrm>
        </p:spPr>
        <p:txBody>
          <a:bodyPr>
            <a:normAutofit/>
          </a:bodyPr>
          <a:lstStyle/>
          <a:p>
            <a:pPr marL="0" indent="0">
              <a:buFont typeface="Wingdings" pitchFamily="2" charset="2"/>
              <a:buChar char="Ø"/>
            </a:pPr>
            <a:r>
              <a:rPr lang="en-US" sz="1800" kern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  </a:t>
            </a:r>
            <a:r>
              <a:rPr lang="en-US" sz="2000" kern="0" dirty="0" smtClean="0">
                <a:latin typeface="Calibri" pitchFamily="34" charset="0"/>
                <a:cs typeface="Calibri" pitchFamily="34" charset="0"/>
              </a:rPr>
              <a:t>Ambiguity in general mean Unclear that is not knowing what to do.</a:t>
            </a:r>
          </a:p>
          <a:p>
            <a:pPr marL="0" indent="0">
              <a:buFont typeface="Wingdings" pitchFamily="2" charset="2"/>
              <a:buChar char="Ø"/>
            </a:pPr>
            <a:endParaRPr lang="en-US" sz="2000" kern="0" dirty="0">
              <a:latin typeface="Calibri" pitchFamily="34" charset="0"/>
              <a:cs typeface="Calibri" pitchFamily="34" charset="0"/>
            </a:endParaRPr>
          </a:p>
          <a:p>
            <a:pPr marL="0" indent="0">
              <a:buFont typeface="Wingdings" pitchFamily="2" charset="2"/>
              <a:buChar char="Ø"/>
            </a:pPr>
            <a:r>
              <a:rPr lang="en-US" sz="2000" kern="0" dirty="0" smtClean="0">
                <a:latin typeface="Calibri" pitchFamily="34" charset="0"/>
                <a:cs typeface="Calibri" pitchFamily="34" charset="0"/>
              </a:rPr>
              <a:t>  In Function Overloading there can arise a case where the compiler is unable choose between the Overloaded Functions.</a:t>
            </a:r>
          </a:p>
          <a:p>
            <a:pPr marL="0" indent="0">
              <a:buFont typeface="Wingdings" pitchFamily="2" charset="2"/>
              <a:buChar char="Ø"/>
            </a:pPr>
            <a:endParaRPr lang="en-US" sz="2000" kern="0" dirty="0" smtClean="0">
              <a:latin typeface="Calibri" pitchFamily="34" charset="0"/>
              <a:cs typeface="Calibri" pitchFamily="34" charset="0"/>
            </a:endParaRPr>
          </a:p>
          <a:p>
            <a:pPr marL="0" indent="0">
              <a:buFont typeface="Wingdings" pitchFamily="2" charset="2"/>
              <a:buChar char="Ø"/>
            </a:pPr>
            <a:r>
              <a:rPr lang="en-US" sz="2000" kern="0" dirty="0" smtClean="0">
                <a:latin typeface="Calibri" pitchFamily="34" charset="0"/>
                <a:cs typeface="Calibri" pitchFamily="34" charset="0"/>
              </a:rPr>
              <a:t>  The main Reason for such case is C++ feature of automatic type conversion. That is C++ automatically</a:t>
            </a:r>
            <a:r>
              <a:rPr lang="en-US" sz="2000" b="1" kern="0" dirty="0" smtClean="0">
                <a:latin typeface="Calibri" pitchFamily="34" charset="0"/>
                <a:cs typeface="Calibri" pitchFamily="34" charset="0"/>
              </a:rPr>
              <a:t> converts </a:t>
            </a:r>
            <a:r>
              <a:rPr lang="en-US" sz="2000" kern="0" dirty="0" smtClean="0">
                <a:latin typeface="Calibri" pitchFamily="34" charset="0"/>
                <a:cs typeface="Calibri" pitchFamily="34" charset="0"/>
              </a:rPr>
              <a:t>the </a:t>
            </a:r>
            <a:r>
              <a:rPr lang="en-US" sz="2000" b="1" kern="0" dirty="0" smtClean="0">
                <a:latin typeface="Calibri" pitchFamily="34" charset="0"/>
                <a:cs typeface="Calibri" pitchFamily="34" charset="0"/>
              </a:rPr>
              <a:t>argument that is used to call a function </a:t>
            </a:r>
            <a:r>
              <a:rPr lang="en-US" sz="2000" kern="0" dirty="0" smtClean="0">
                <a:latin typeface="Calibri" pitchFamily="34" charset="0"/>
                <a:cs typeface="Calibri" pitchFamily="34" charset="0"/>
              </a:rPr>
              <a:t>into the </a:t>
            </a:r>
            <a:r>
              <a:rPr lang="en-US" sz="2000" b="1" kern="0" dirty="0" smtClean="0">
                <a:latin typeface="Calibri" pitchFamily="34" charset="0"/>
                <a:cs typeface="Calibri" pitchFamily="34" charset="0"/>
              </a:rPr>
              <a:t>argument that is expected by the function</a:t>
            </a:r>
          </a:p>
          <a:p>
            <a:pPr marL="0" indent="0">
              <a:buNone/>
            </a:pPr>
            <a:endParaRPr lang="en-US" sz="2000" b="1" kern="0" dirty="0" smtClean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r>
              <a:rPr lang="en-US" sz="2000" kern="0" dirty="0" smtClean="0">
                <a:latin typeface="Calibri" pitchFamily="34" charset="0"/>
                <a:cs typeface="Calibri" pitchFamily="34" charset="0"/>
              </a:rPr>
              <a:t>Example:</a:t>
            </a:r>
          </a:p>
          <a:p>
            <a:pPr marL="0" indent="0">
              <a:buNone/>
            </a:pPr>
            <a:r>
              <a:rPr lang="en-US" sz="2000" kern="0" dirty="0" smtClean="0">
                <a:latin typeface="Calibri" pitchFamily="34" charset="0"/>
                <a:cs typeface="Calibri" pitchFamily="34" charset="0"/>
              </a:rPr>
              <a:t>	int print(double d)  // the argument passed is a double type</a:t>
            </a:r>
          </a:p>
          <a:p>
            <a:pPr marL="0" indent="0">
              <a:buNone/>
            </a:pPr>
            <a:r>
              <a:rPr lang="en-US" sz="2000" kern="0" dirty="0" smtClean="0">
                <a:latin typeface="Calibri" pitchFamily="34" charset="0"/>
                <a:cs typeface="Calibri" pitchFamily="34" charset="0"/>
              </a:rPr>
              <a:t>	</a:t>
            </a:r>
            <a:r>
              <a:rPr lang="en-US" sz="2000" kern="0" dirty="0" err="1" smtClean="0">
                <a:latin typeface="Calibri" pitchFamily="34" charset="0"/>
                <a:cs typeface="Calibri" pitchFamily="34" charset="0"/>
              </a:rPr>
              <a:t>cout</a:t>
            </a:r>
            <a:r>
              <a:rPr lang="en-US" sz="2000" kern="0" dirty="0" smtClean="0">
                <a:latin typeface="Calibri" pitchFamily="34" charset="0"/>
                <a:cs typeface="Calibri" pitchFamily="34" charset="0"/>
              </a:rPr>
              <a:t>&lt;&lt;print(‘c’)     // here it is character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Copyright PRDC Pvt.Ltd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51BE24-629C-41B1-AA0F-AAE3FA5C19A9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17192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38200"/>
            <a:ext cx="7520940" cy="548640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 smtClean="0">
                <a:solidFill>
                  <a:srgbClr val="941C7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Operator Overloading</a:t>
            </a:r>
            <a:endParaRPr lang="en-US" sz="3600" b="1" dirty="0">
              <a:solidFill>
                <a:srgbClr val="941C7D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412776"/>
            <a:ext cx="8215064" cy="4968552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endParaRPr lang="en-IN" sz="2000" kern="0" dirty="0" smtClean="0">
              <a:solidFill>
                <a:schemeClr val="accent1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IN" sz="2000" kern="0" dirty="0" smtClean="0">
                <a:latin typeface="Calibri" pitchFamily="34" charset="0"/>
                <a:cs typeface="Calibri" pitchFamily="34" charset="0"/>
              </a:rPr>
              <a:t>The term operator overloading means giving the C++ operators additional meanings while applying on user-defined data types.</a:t>
            </a:r>
            <a:r>
              <a:rPr lang="en-IN" sz="2000" dirty="0" smtClean="0"/>
              <a:t>  </a:t>
            </a:r>
          </a:p>
          <a:p>
            <a:pPr>
              <a:buFont typeface="Wingdings" pitchFamily="2" charset="2"/>
              <a:buChar char="Ø"/>
            </a:pPr>
            <a:endParaRPr lang="en-US" sz="2000" dirty="0"/>
          </a:p>
          <a:p>
            <a:pPr>
              <a:buFont typeface="Wingdings" pitchFamily="2" charset="2"/>
              <a:buChar char="Ø"/>
            </a:pPr>
            <a:r>
              <a:rPr lang="en-US" sz="2000" kern="0" dirty="0" smtClean="0">
                <a:latin typeface="Calibri" pitchFamily="34" charset="0"/>
                <a:cs typeface="Calibri" pitchFamily="34" charset="0"/>
              </a:rPr>
              <a:t>We </a:t>
            </a:r>
            <a:r>
              <a:rPr lang="en-US" sz="2000" kern="0" dirty="0">
                <a:latin typeface="Calibri" pitchFamily="34" charset="0"/>
                <a:cs typeface="Calibri" pitchFamily="34" charset="0"/>
              </a:rPr>
              <a:t>overload operators by creating </a:t>
            </a:r>
            <a:r>
              <a:rPr lang="en-US" sz="2000" b="1" kern="0" dirty="0">
                <a:latin typeface="Calibri" pitchFamily="34" charset="0"/>
                <a:cs typeface="Calibri" pitchFamily="34" charset="0"/>
              </a:rPr>
              <a:t>operator functions</a:t>
            </a:r>
            <a:r>
              <a:rPr lang="en-US" sz="2000" kern="0" dirty="0">
                <a:latin typeface="Calibri" pitchFamily="34" charset="0"/>
                <a:cs typeface="Calibri" pitchFamily="34" charset="0"/>
              </a:rPr>
              <a:t>. ( Normal functions with the key word Operator)</a:t>
            </a:r>
          </a:p>
          <a:p>
            <a:pPr marL="0" indent="0">
              <a:buNone/>
            </a:pPr>
            <a:endParaRPr lang="en-US" sz="2000" kern="0" dirty="0"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000" kern="0" dirty="0">
                <a:latin typeface="Calibri" pitchFamily="34" charset="0"/>
                <a:cs typeface="Calibri" pitchFamily="34" charset="0"/>
              </a:rPr>
              <a:t>Operator functions can be either members or non-members of the class</a:t>
            </a:r>
          </a:p>
          <a:p>
            <a:pPr>
              <a:buFont typeface="Wingdings" pitchFamily="2" charset="2"/>
              <a:buChar char="Ø"/>
            </a:pPr>
            <a:endParaRPr lang="en-US" sz="2000" kern="0" dirty="0" smtClean="0"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000" kern="0" dirty="0">
                <a:latin typeface="Calibri" pitchFamily="34" charset="0"/>
                <a:cs typeface="Calibri" pitchFamily="34" charset="0"/>
              </a:rPr>
              <a:t>The operators that we overload can be classifies as Unary operators and Binary operators</a:t>
            </a:r>
            <a:r>
              <a:rPr lang="en-US" sz="2000" kern="0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pPr>
              <a:buFont typeface="Wingdings" pitchFamily="2" charset="2"/>
              <a:buChar char="Ø"/>
            </a:pPr>
            <a:endParaRPr lang="en-IN" sz="2600" kern="0" dirty="0">
              <a:solidFill>
                <a:schemeClr val="accent1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endParaRPr lang="en-US" sz="2000" kern="0" dirty="0" smtClean="0">
              <a:solidFill>
                <a:schemeClr val="accent1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endParaRPr lang="en-IN" sz="2000" kern="0" dirty="0" smtClean="0">
              <a:solidFill>
                <a:schemeClr val="accent1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endParaRPr lang="en-US" sz="2000" kern="0" dirty="0">
              <a:solidFill>
                <a:schemeClr val="accent1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Copyright PRDC Pvt.Ltd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51BE24-629C-41B1-AA0F-AAE3FA5C19A9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41709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908720"/>
            <a:ext cx="8712968" cy="5688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kern="0" dirty="0" smtClean="0">
                <a:latin typeface="Calibri" pitchFamily="34" charset="0"/>
                <a:cs typeface="Calibri" pitchFamily="34" charset="0"/>
              </a:rPr>
              <a:t>Examples of Unary Operators:</a:t>
            </a:r>
          </a:p>
          <a:p>
            <a:pPr marL="0" indent="0">
              <a:buNone/>
            </a:pPr>
            <a:endParaRPr lang="en-US" sz="2000" b="1" kern="0" dirty="0" smtClean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r>
              <a:rPr lang="en-IN" sz="2000" kern="0" dirty="0">
                <a:latin typeface="Calibri" pitchFamily="34" charset="0"/>
                <a:cs typeface="Calibri" pitchFamily="34" charset="0"/>
              </a:rPr>
              <a:t>   Logical NOT    	!		One's </a:t>
            </a:r>
            <a:r>
              <a:rPr lang="en-IN" sz="2000" kern="0" dirty="0" smtClean="0">
                <a:latin typeface="Calibri" pitchFamily="34" charset="0"/>
                <a:cs typeface="Calibri" pitchFamily="34" charset="0"/>
              </a:rPr>
              <a:t>complement              `</a:t>
            </a:r>
            <a:endParaRPr lang="en-IN" sz="2000" kern="0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r>
              <a:rPr lang="en-IN" sz="2000" kern="0" dirty="0">
                <a:latin typeface="Calibri" pitchFamily="34" charset="0"/>
                <a:cs typeface="Calibri" pitchFamily="34" charset="0"/>
              </a:rPr>
              <a:t>   Address-of     	&amp;		Cast Operator		()</a:t>
            </a:r>
          </a:p>
          <a:p>
            <a:pPr marL="0" indent="0">
              <a:buNone/>
            </a:pPr>
            <a:r>
              <a:rPr lang="en-IN" sz="2000" kern="0" dirty="0">
                <a:latin typeface="Calibri" pitchFamily="34" charset="0"/>
                <a:cs typeface="Calibri" pitchFamily="34" charset="0"/>
              </a:rPr>
              <a:t>   Unary Plus      	+		Unary negation		-</a:t>
            </a:r>
          </a:p>
          <a:p>
            <a:pPr marL="0" indent="0">
              <a:buNone/>
            </a:pPr>
            <a:r>
              <a:rPr lang="en-IN" sz="2000" kern="0" dirty="0">
                <a:latin typeface="Calibri" pitchFamily="34" charset="0"/>
                <a:cs typeface="Calibri" pitchFamily="34" charset="0"/>
              </a:rPr>
              <a:t>   Increment     	</a:t>
            </a:r>
            <a:r>
              <a:rPr lang="en-IN" sz="2000" kern="0" dirty="0" smtClean="0">
                <a:latin typeface="Calibri" pitchFamily="34" charset="0"/>
                <a:cs typeface="Calibri" pitchFamily="34" charset="0"/>
              </a:rPr>
              <a:t>++                            </a:t>
            </a:r>
            <a:r>
              <a:rPr lang="en-IN" sz="2000" kern="0" dirty="0">
                <a:latin typeface="Calibri" pitchFamily="34" charset="0"/>
                <a:cs typeface="Calibri" pitchFamily="34" charset="0"/>
              </a:rPr>
              <a:t>Decrement1  		-- </a:t>
            </a:r>
          </a:p>
          <a:p>
            <a:pPr marL="0" indent="0">
              <a:buNone/>
            </a:pPr>
            <a:endParaRPr lang="en-IN" sz="2000" kern="0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r>
              <a:rPr lang="en-US" sz="2000" b="1" kern="0" dirty="0" smtClean="0">
                <a:latin typeface="Calibri" pitchFamily="34" charset="0"/>
                <a:cs typeface="Calibri" pitchFamily="34" charset="0"/>
              </a:rPr>
              <a:t>Examples of Binary Operators:</a:t>
            </a:r>
          </a:p>
          <a:p>
            <a:pPr marL="0" indent="0">
              <a:buNone/>
            </a:pPr>
            <a:endParaRPr lang="en-US" sz="2000" b="1" kern="0" dirty="0" smtClean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r>
              <a:rPr lang="en-IN" sz="2000" dirty="0"/>
              <a:t> </a:t>
            </a:r>
            <a:r>
              <a:rPr lang="en-IN" sz="2000" dirty="0" smtClean="0"/>
              <a:t>  </a:t>
            </a:r>
            <a:r>
              <a:rPr lang="en-IN" sz="2000" kern="0" dirty="0">
                <a:latin typeface="Calibri" pitchFamily="34" charset="0"/>
                <a:cs typeface="Calibri" pitchFamily="34" charset="0"/>
              </a:rPr>
              <a:t>Addition	+		Multiplication 		*</a:t>
            </a:r>
          </a:p>
          <a:p>
            <a:pPr marL="0" indent="0">
              <a:buNone/>
            </a:pPr>
            <a:r>
              <a:rPr lang="en-US" sz="2000" kern="0" dirty="0">
                <a:latin typeface="Calibri" pitchFamily="34" charset="0"/>
                <a:cs typeface="Calibri" pitchFamily="34" charset="0"/>
              </a:rPr>
              <a:t>   Subtraction 	-   		Division 			/</a:t>
            </a:r>
          </a:p>
          <a:p>
            <a:pPr marL="0" indent="0">
              <a:buNone/>
            </a:pPr>
            <a:r>
              <a:rPr lang="en-US" sz="2000" kern="0" dirty="0">
                <a:latin typeface="Calibri" pitchFamily="34" charset="0"/>
                <a:cs typeface="Calibri" pitchFamily="34" charset="0"/>
              </a:rPr>
              <a:t>   Comma	,		</a:t>
            </a:r>
            <a:r>
              <a:rPr lang="en-IN" sz="2000" kern="0" dirty="0">
                <a:latin typeface="Calibri" pitchFamily="34" charset="0"/>
                <a:cs typeface="Calibri" pitchFamily="34" charset="0"/>
              </a:rPr>
              <a:t>Modulus			%</a:t>
            </a:r>
          </a:p>
          <a:p>
            <a:pPr marL="0" indent="0">
              <a:buNone/>
            </a:pPr>
            <a:r>
              <a:rPr lang="en-US" sz="2000" kern="0" dirty="0">
                <a:latin typeface="Calibri" pitchFamily="34" charset="0"/>
                <a:cs typeface="Calibri" pitchFamily="34" charset="0"/>
              </a:rPr>
              <a:t>   </a:t>
            </a:r>
            <a:r>
              <a:rPr lang="en-IN" sz="2000" kern="0" dirty="0">
                <a:latin typeface="Calibri" pitchFamily="34" charset="0"/>
                <a:cs typeface="Calibri" pitchFamily="34" charset="0"/>
              </a:rPr>
              <a:t>Greater than       &gt;		Less than		</a:t>
            </a:r>
            <a:r>
              <a:rPr lang="en-IN" sz="2000" kern="0" dirty="0" smtClean="0">
                <a:latin typeface="Calibri" pitchFamily="34" charset="0"/>
                <a:cs typeface="Calibri" pitchFamily="34" charset="0"/>
              </a:rPr>
              <a:t>&lt;   </a:t>
            </a:r>
          </a:p>
          <a:p>
            <a:pPr marL="0" indent="0">
              <a:buNone/>
            </a:pPr>
            <a:r>
              <a:rPr lang="en-IN" sz="2000" kern="0" dirty="0">
                <a:latin typeface="Calibri" pitchFamily="34" charset="0"/>
                <a:cs typeface="Calibri" pitchFamily="34" charset="0"/>
              </a:rPr>
              <a:t> </a:t>
            </a:r>
            <a:r>
              <a:rPr lang="en-IN" sz="2000" kern="0" dirty="0" smtClean="0">
                <a:latin typeface="Calibri" pitchFamily="34" charset="0"/>
                <a:cs typeface="Calibri" pitchFamily="34" charset="0"/>
              </a:rPr>
              <a:t>   			etc….</a:t>
            </a:r>
            <a:endParaRPr lang="en-IN" sz="2000" kern="0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en-IN" sz="2000" kern="0" dirty="0">
              <a:solidFill>
                <a:schemeClr val="accent1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Copyright PRDC Pvt.Ltd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51BE24-629C-41B1-AA0F-AAE3FA5C19A9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40125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980728"/>
            <a:ext cx="8291264" cy="5145435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endParaRPr lang="en-IN" sz="2000" kern="0" dirty="0" smtClean="0">
              <a:solidFill>
                <a:schemeClr val="accent1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IN" sz="2000" kern="0" dirty="0" smtClean="0">
                <a:latin typeface="Calibri" pitchFamily="34" charset="0"/>
                <a:cs typeface="Calibri" pitchFamily="34" charset="0"/>
              </a:rPr>
              <a:t>The </a:t>
            </a:r>
            <a:r>
              <a:rPr lang="en-IN" sz="2000" kern="0" dirty="0">
                <a:latin typeface="Calibri" pitchFamily="34" charset="0"/>
                <a:cs typeface="Calibri" pitchFamily="34" charset="0"/>
              </a:rPr>
              <a:t>syntax for Overloading an operator is as follows</a:t>
            </a:r>
          </a:p>
          <a:p>
            <a:pPr>
              <a:buNone/>
            </a:pPr>
            <a:r>
              <a:rPr lang="en-US" sz="2000" dirty="0"/>
              <a:t>	</a:t>
            </a:r>
            <a:r>
              <a:rPr lang="en-IN" sz="2000" dirty="0">
                <a:solidFill>
                  <a:srgbClr val="FF0000"/>
                </a:solidFill>
              </a:rPr>
              <a:t>Return Type </a:t>
            </a:r>
            <a:r>
              <a:rPr lang="en-IN" sz="2000" dirty="0">
                <a:solidFill>
                  <a:schemeClr val="accent6">
                    <a:lumMod val="75000"/>
                  </a:schemeClr>
                </a:solidFill>
              </a:rPr>
              <a:t>Class-name </a:t>
            </a:r>
            <a:r>
              <a:rPr lang="en-IN" sz="2000" dirty="0">
                <a:solidFill>
                  <a:schemeClr val="tx2"/>
                </a:solidFill>
              </a:rPr>
              <a:t>::</a:t>
            </a:r>
            <a:r>
              <a:rPr lang="en-IN" sz="2000" u="sng" dirty="0">
                <a:solidFill>
                  <a:schemeClr val="tx2"/>
                </a:solidFill>
              </a:rPr>
              <a:t> </a:t>
            </a:r>
            <a:r>
              <a:rPr lang="en-IN" sz="2000" b="1" u="sng" dirty="0">
                <a:solidFill>
                  <a:srgbClr val="0070C0"/>
                </a:solidFill>
              </a:rPr>
              <a:t>operator</a:t>
            </a:r>
            <a:r>
              <a:rPr lang="en-IN" sz="2000" b="1" u="sng" dirty="0"/>
              <a:t> </a:t>
            </a:r>
            <a:r>
              <a:rPr lang="en-IN" sz="2000" u="sng" dirty="0"/>
              <a:t> </a:t>
            </a:r>
            <a:r>
              <a:rPr lang="en-IN" sz="2000" dirty="0">
                <a:solidFill>
                  <a:srgbClr val="00B050"/>
                </a:solidFill>
              </a:rPr>
              <a:t>operator-symbol</a:t>
            </a:r>
            <a:r>
              <a:rPr lang="en-IN" sz="2000" dirty="0"/>
              <a:t> </a:t>
            </a:r>
            <a:r>
              <a:rPr lang="en-IN" sz="2000" kern="0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( </a:t>
            </a:r>
            <a:r>
              <a:rPr lang="en-IN" sz="2000" kern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argument-list )</a:t>
            </a:r>
          </a:p>
          <a:p>
            <a:pPr>
              <a:buNone/>
            </a:pPr>
            <a:endParaRPr lang="en-IN" sz="2000" kern="0" dirty="0" smtClean="0">
              <a:solidFill>
                <a:schemeClr val="accent1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IN" sz="2000" kern="0" dirty="0">
                <a:latin typeface="Calibri" pitchFamily="34" charset="0"/>
                <a:cs typeface="Calibri" pitchFamily="34" charset="0"/>
              </a:rPr>
              <a:t>Unary operators declared as member functions take no argument</a:t>
            </a:r>
          </a:p>
          <a:p>
            <a:pPr>
              <a:buFont typeface="Wingdings" pitchFamily="2" charset="2"/>
              <a:buChar char="Ø"/>
            </a:pPr>
            <a:endParaRPr lang="en-US" sz="2000" kern="0" dirty="0"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000" kern="0" dirty="0">
                <a:latin typeface="Calibri" pitchFamily="34" charset="0"/>
                <a:cs typeface="Calibri" pitchFamily="34" charset="0"/>
              </a:rPr>
              <a:t>Binary </a:t>
            </a:r>
            <a:r>
              <a:rPr lang="en-IN" sz="2000" kern="0" dirty="0">
                <a:latin typeface="Calibri" pitchFamily="34" charset="0"/>
                <a:cs typeface="Calibri" pitchFamily="34" charset="0"/>
              </a:rPr>
              <a:t>operators declared as member functions take one argument</a:t>
            </a:r>
          </a:p>
          <a:p>
            <a:pPr>
              <a:buFont typeface="Wingdings" pitchFamily="2" charset="2"/>
              <a:buChar char="Ø"/>
            </a:pPr>
            <a:endParaRPr lang="en-US" sz="2000" kern="0" dirty="0"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IN" sz="2000" kern="0" dirty="0">
                <a:latin typeface="Calibri" pitchFamily="34" charset="0"/>
                <a:cs typeface="Calibri" pitchFamily="34" charset="0"/>
              </a:rPr>
              <a:t>All overloaded operators </a:t>
            </a:r>
            <a:r>
              <a:rPr lang="en-IN" sz="2000" b="1" kern="0" dirty="0">
                <a:latin typeface="Calibri" pitchFamily="34" charset="0"/>
                <a:cs typeface="Calibri" pitchFamily="34" charset="0"/>
              </a:rPr>
              <a:t>except</a:t>
            </a:r>
            <a:r>
              <a:rPr lang="en-IN" sz="2000" kern="0" dirty="0">
                <a:latin typeface="Calibri" pitchFamily="34" charset="0"/>
                <a:cs typeface="Calibri" pitchFamily="34" charset="0"/>
              </a:rPr>
              <a:t> assignment (operator=) are inherited by derived classes.</a:t>
            </a:r>
          </a:p>
          <a:p>
            <a:pPr marL="0" indent="0">
              <a:buNone/>
            </a:pPr>
            <a:endParaRPr lang="en-IN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Copyright PRDC Pvt.Ltd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51BE24-629C-41B1-AA0F-AAE3FA5C19A9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9546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838200"/>
            <a:ext cx="8229600" cy="838200"/>
          </a:xfrm>
        </p:spPr>
        <p:txBody>
          <a:bodyPr/>
          <a:lstStyle/>
          <a:p>
            <a:pPr algn="ctr"/>
            <a:r>
              <a:rPr lang="en-US" sz="4000" b="1" dirty="0" smtClean="0">
                <a:solidFill>
                  <a:srgbClr val="941C7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Restrictions On Operator Overloading</a:t>
            </a:r>
            <a:endParaRPr lang="en-US" sz="4000" b="1" dirty="0">
              <a:solidFill>
                <a:srgbClr val="941C7D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857364"/>
            <a:ext cx="8186766" cy="4523964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IN" sz="2000" kern="0" dirty="0" smtClean="0">
                <a:latin typeface="Calibri" pitchFamily="34" charset="0"/>
                <a:cs typeface="Calibri" pitchFamily="34" charset="0"/>
              </a:rPr>
              <a:t>Invention of new operators is not allowed. </a:t>
            </a:r>
          </a:p>
          <a:p>
            <a:pPr>
              <a:buNone/>
            </a:pPr>
            <a:r>
              <a:rPr lang="en-IN" sz="2000" kern="0" dirty="0" smtClean="0">
                <a:latin typeface="Calibri" pitchFamily="34" charset="0"/>
                <a:cs typeface="Calibri" pitchFamily="34" charset="0"/>
              </a:rPr>
              <a:t>	</a:t>
            </a:r>
            <a:r>
              <a:rPr lang="en-IN" sz="2000" b="1" kern="0" dirty="0" smtClean="0">
                <a:latin typeface="Calibri" pitchFamily="34" charset="0"/>
                <a:cs typeface="Calibri" pitchFamily="34" charset="0"/>
              </a:rPr>
              <a:t>Example:</a:t>
            </a:r>
          </a:p>
          <a:p>
            <a:pPr>
              <a:buNone/>
            </a:pPr>
            <a:r>
              <a:rPr lang="en-IN" sz="2000" kern="0" dirty="0" smtClean="0">
                <a:latin typeface="Calibri" pitchFamily="34" charset="0"/>
                <a:cs typeface="Calibri" pitchFamily="34" charset="0"/>
              </a:rPr>
              <a:t>   		void operator @ (int) ;      //illegal as @ is not a built-in operator</a:t>
            </a:r>
          </a:p>
          <a:p>
            <a:pPr>
              <a:buNone/>
            </a:pPr>
            <a:endParaRPr lang="en-US" sz="2000" kern="0" dirty="0" smtClean="0"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IN" sz="2000" kern="0" dirty="0" smtClean="0">
                <a:latin typeface="Calibri" pitchFamily="34" charset="0"/>
                <a:cs typeface="Calibri" pitchFamily="34" charset="0"/>
              </a:rPr>
              <a:t>Precedence, Associativity  and the number of arguments of an operator can’t  be altered.</a:t>
            </a:r>
          </a:p>
          <a:p>
            <a:pPr marL="0" indent="0">
              <a:buNone/>
            </a:pPr>
            <a:endParaRPr lang="en-US" sz="2000" kern="0" dirty="0" smtClean="0"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000" kern="0" dirty="0" smtClean="0">
                <a:latin typeface="Calibri" pitchFamily="34" charset="0"/>
                <a:cs typeface="Calibri" pitchFamily="34" charset="0"/>
              </a:rPr>
              <a:t>There are few Operators which can not be overloaded such as </a:t>
            </a:r>
          </a:p>
          <a:p>
            <a:pPr marL="0" indent="0">
              <a:buNone/>
            </a:pPr>
            <a:r>
              <a:rPr lang="en-US" sz="2000" kern="0" dirty="0">
                <a:latin typeface="Calibri" pitchFamily="34" charset="0"/>
                <a:cs typeface="Calibri" pitchFamily="34" charset="0"/>
              </a:rPr>
              <a:t>       </a:t>
            </a:r>
            <a:r>
              <a:rPr lang="en-IN" sz="2000" kern="0" dirty="0">
                <a:latin typeface="Calibri" pitchFamily="34" charset="0"/>
                <a:cs typeface="Calibri" pitchFamily="34" charset="0"/>
              </a:rPr>
              <a:t>Member selection       </a:t>
            </a:r>
            <a:r>
              <a:rPr lang="en-US" sz="2000" kern="0" dirty="0">
                <a:latin typeface="Calibri" pitchFamily="34" charset="0"/>
                <a:cs typeface="Calibri" pitchFamily="34" charset="0"/>
              </a:rPr>
              <a:t>	.		    </a:t>
            </a:r>
            <a:r>
              <a:rPr lang="en-IN" sz="2000" kern="0" dirty="0">
                <a:latin typeface="Calibri" pitchFamily="34" charset="0"/>
                <a:cs typeface="Calibri" pitchFamily="34" charset="0"/>
              </a:rPr>
              <a:t>Scope resolution         </a:t>
            </a:r>
            <a:r>
              <a:rPr lang="en-IN" sz="2000" kern="0" dirty="0" smtClean="0">
                <a:latin typeface="Calibri" pitchFamily="34" charset="0"/>
                <a:cs typeface="Calibri" pitchFamily="34" charset="0"/>
              </a:rPr>
              <a:t>::</a:t>
            </a:r>
            <a:endParaRPr lang="en-IN" sz="2000" kern="0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r>
              <a:rPr lang="en-IN" sz="2000" kern="0" dirty="0">
                <a:latin typeface="Calibri" pitchFamily="34" charset="0"/>
                <a:cs typeface="Calibri" pitchFamily="34" charset="0"/>
              </a:rPr>
              <a:t>       Conditional		?:                                  Pre-processor </a:t>
            </a:r>
            <a:r>
              <a:rPr lang="en-US" sz="2000" kern="0" dirty="0">
                <a:latin typeface="Calibri" pitchFamily="34" charset="0"/>
                <a:cs typeface="Calibri" pitchFamily="34" charset="0"/>
              </a:rPr>
              <a:t>	           #</a:t>
            </a:r>
          </a:p>
          <a:p>
            <a:pPr marL="0" indent="0">
              <a:buNone/>
            </a:pPr>
            <a:r>
              <a:rPr lang="en-US" sz="2000" kern="0" dirty="0">
                <a:latin typeface="Calibri" pitchFamily="34" charset="0"/>
                <a:cs typeface="Calibri" pitchFamily="34" charset="0"/>
              </a:rPr>
              <a:t>        size of 		[]</a:t>
            </a:r>
            <a:endParaRPr lang="en-IN" sz="2000" kern="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Copyright PRDC Pvt.Ltd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51BE24-629C-41B1-AA0F-AAE3FA5C19A9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23360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90600"/>
            <a:ext cx="8229600" cy="509574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 smtClean="0">
                <a:solidFill>
                  <a:srgbClr val="941C7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Friend Function &amp; Friend Class</a:t>
            </a:r>
            <a:endParaRPr lang="en-US" sz="4000" b="1" dirty="0">
              <a:solidFill>
                <a:srgbClr val="941C7D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484784"/>
            <a:ext cx="8320438" cy="4730298"/>
          </a:xfrm>
        </p:spPr>
        <p:txBody>
          <a:bodyPr>
            <a:normAutofit/>
          </a:bodyPr>
          <a:lstStyle/>
          <a:p>
            <a:pPr marL="0" indent="0">
              <a:buFont typeface="Wingdings" pitchFamily="2" charset="2"/>
              <a:buChar char="Ø"/>
            </a:pPr>
            <a:endParaRPr lang="en-IN" sz="2000" kern="0" dirty="0" smtClean="0">
              <a:solidFill>
                <a:schemeClr val="accent1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 marL="0" indent="0">
              <a:buFont typeface="Wingdings" pitchFamily="2" charset="2"/>
              <a:buChar char="Ø"/>
            </a:pPr>
            <a:r>
              <a:rPr lang="en-IN" sz="2000" kern="0" dirty="0" smtClean="0">
                <a:latin typeface="Calibri" pitchFamily="34" charset="0"/>
                <a:cs typeface="Calibri" pitchFamily="34" charset="0"/>
              </a:rPr>
              <a:t>  A friend function is a function that is not a member of a class but has access to the class's private and protected members.</a:t>
            </a:r>
          </a:p>
          <a:p>
            <a:pPr marL="0" indent="0">
              <a:buFont typeface="Wingdings" pitchFamily="2" charset="2"/>
              <a:buChar char="Ø"/>
            </a:pPr>
            <a:endParaRPr lang="en-US" sz="2000" kern="0" dirty="0" smtClean="0">
              <a:latin typeface="Calibri" pitchFamily="34" charset="0"/>
              <a:cs typeface="Calibri" pitchFamily="34" charset="0"/>
            </a:endParaRPr>
          </a:p>
          <a:p>
            <a:pPr marL="0" indent="0">
              <a:buFont typeface="Wingdings" pitchFamily="2" charset="2"/>
              <a:buChar char="Ø"/>
            </a:pPr>
            <a:r>
              <a:rPr lang="en-IN" sz="2000" kern="0" dirty="0" smtClean="0">
                <a:latin typeface="Calibri" pitchFamily="34" charset="0"/>
                <a:cs typeface="Calibri" pitchFamily="34" charset="0"/>
              </a:rPr>
              <a:t>  A friend function may or may not be a member of another class.</a:t>
            </a:r>
          </a:p>
          <a:p>
            <a:pPr marL="0" indent="0">
              <a:buNone/>
            </a:pPr>
            <a:endParaRPr lang="en-IN" sz="2000" kern="0" dirty="0" smtClean="0">
              <a:latin typeface="Calibri" pitchFamily="34" charset="0"/>
              <a:cs typeface="Calibri" pitchFamily="34" charset="0"/>
            </a:endParaRPr>
          </a:p>
          <a:p>
            <a:pPr marL="0" indent="0">
              <a:buFont typeface="Wingdings" pitchFamily="2" charset="2"/>
              <a:buChar char="Ø"/>
            </a:pPr>
            <a:r>
              <a:rPr lang="en-IN" sz="2000" kern="0" dirty="0" smtClean="0">
                <a:latin typeface="Calibri" pitchFamily="34" charset="0"/>
                <a:cs typeface="Calibri" pitchFamily="34" charset="0"/>
              </a:rPr>
              <a:t>  Friend declaration can be placed anywhere in the class declaration.</a:t>
            </a:r>
          </a:p>
          <a:p>
            <a:pPr marL="0" indent="0">
              <a:buFont typeface="Wingdings" pitchFamily="2" charset="2"/>
              <a:buChar char="Ø"/>
            </a:pPr>
            <a:endParaRPr lang="en-US" sz="2000" kern="0" dirty="0" smtClean="0">
              <a:latin typeface="Calibri" pitchFamily="34" charset="0"/>
              <a:cs typeface="Calibri" pitchFamily="34" charset="0"/>
            </a:endParaRPr>
          </a:p>
          <a:p>
            <a:pPr marL="0" indent="0">
              <a:buFont typeface="Wingdings" pitchFamily="2" charset="2"/>
              <a:buChar char="Ø"/>
            </a:pPr>
            <a:r>
              <a:rPr lang="en-IN" sz="2000" kern="0" dirty="0" smtClean="0">
                <a:latin typeface="Calibri" pitchFamily="34" charset="0"/>
                <a:cs typeface="Calibri" pitchFamily="34" charset="0"/>
              </a:rPr>
              <a:t>  To declare a friend function, simply use the </a:t>
            </a:r>
            <a:r>
              <a:rPr lang="en-IN" sz="2000" b="1" kern="0" dirty="0" smtClean="0">
                <a:latin typeface="Calibri" pitchFamily="34" charset="0"/>
                <a:cs typeface="Calibri" pitchFamily="34" charset="0"/>
              </a:rPr>
              <a:t>friend</a:t>
            </a:r>
            <a:r>
              <a:rPr lang="en-IN" sz="2000" kern="0" dirty="0" smtClean="0">
                <a:latin typeface="Calibri" pitchFamily="34" charset="0"/>
                <a:cs typeface="Calibri" pitchFamily="34" charset="0"/>
              </a:rPr>
              <a:t> keyword in front of the prototype of the function you wish to be a friend of the class.</a:t>
            </a:r>
            <a:endParaRPr lang="en-US" sz="2000" kern="0" dirty="0" smtClean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en-IN" sz="2000" kern="0" dirty="0" smtClean="0">
              <a:latin typeface="Calibri" pitchFamily="34" charset="0"/>
              <a:cs typeface="Calibri" pitchFamily="34" charset="0"/>
            </a:endParaRPr>
          </a:p>
          <a:p>
            <a:pPr marL="0" indent="0">
              <a:buFont typeface="Wingdings" pitchFamily="2" charset="2"/>
              <a:buChar char="Ø"/>
            </a:pPr>
            <a:r>
              <a:rPr lang="en-US" sz="2000" kern="0" dirty="0" smtClean="0">
                <a:latin typeface="Calibri" pitchFamily="34" charset="0"/>
                <a:cs typeface="Calibri" pitchFamily="34" charset="0"/>
              </a:rPr>
              <a:t>  The same Function can be made friend to more than one class.</a:t>
            </a:r>
          </a:p>
          <a:p>
            <a:pPr marL="0" indent="0">
              <a:buNone/>
            </a:pPr>
            <a:endParaRPr lang="en-IN" sz="2000" kern="0" dirty="0" smtClean="0">
              <a:solidFill>
                <a:schemeClr val="accent1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Copyright PRDC Pvt.Ltd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51BE24-629C-41B1-AA0F-AAE3FA5C19A9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38507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908720"/>
            <a:ext cx="8568952" cy="54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kern="0" dirty="0">
                <a:latin typeface="Calibri" pitchFamily="34" charset="0"/>
                <a:cs typeface="Calibri" pitchFamily="34" charset="0"/>
              </a:rPr>
              <a:t>Example:</a:t>
            </a:r>
          </a:p>
          <a:p>
            <a:pPr marL="0" indent="0">
              <a:buNone/>
            </a:pPr>
            <a:r>
              <a:rPr lang="en-US" sz="2000" kern="0" dirty="0">
                <a:latin typeface="Calibri" pitchFamily="34" charset="0"/>
                <a:cs typeface="Calibri" pitchFamily="34" charset="0"/>
              </a:rPr>
              <a:t>Class </a:t>
            </a:r>
            <a:r>
              <a:rPr lang="en-US" sz="2000" kern="0" dirty="0" smtClean="0">
                <a:latin typeface="Calibri" pitchFamily="34" charset="0"/>
                <a:cs typeface="Calibri" pitchFamily="34" charset="0"/>
              </a:rPr>
              <a:t>area</a:t>
            </a:r>
          </a:p>
          <a:p>
            <a:pPr marL="0" indent="0">
              <a:buNone/>
            </a:pPr>
            <a:r>
              <a:rPr lang="en-US" sz="2000" kern="0" dirty="0" smtClean="0">
                <a:latin typeface="Calibri" pitchFamily="34" charset="0"/>
                <a:cs typeface="Calibri" pitchFamily="34" charset="0"/>
              </a:rPr>
              <a:t>{</a:t>
            </a:r>
            <a:endParaRPr lang="en-US" sz="2000" kern="0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r>
              <a:rPr lang="en-US" sz="2000" kern="0" dirty="0">
                <a:latin typeface="Calibri" pitchFamily="34" charset="0"/>
                <a:cs typeface="Calibri" pitchFamily="34" charset="0"/>
              </a:rPr>
              <a:t>           friend void add();  // add function  can access all the private</a:t>
            </a:r>
          </a:p>
          <a:p>
            <a:pPr marL="0" indent="0">
              <a:buNone/>
            </a:pPr>
            <a:r>
              <a:rPr lang="en-US" sz="2000" kern="0" dirty="0">
                <a:latin typeface="Calibri" pitchFamily="34" charset="0"/>
                <a:cs typeface="Calibri" pitchFamily="34" charset="0"/>
              </a:rPr>
              <a:t>			 and protected members of class area</a:t>
            </a:r>
          </a:p>
          <a:p>
            <a:pPr marL="0" indent="0">
              <a:buNone/>
            </a:pPr>
            <a:r>
              <a:rPr lang="en-US" sz="2000" kern="0" dirty="0">
                <a:latin typeface="Calibri" pitchFamily="34" charset="0"/>
                <a:cs typeface="Calibri" pitchFamily="34" charset="0"/>
              </a:rPr>
              <a:t>      }</a:t>
            </a:r>
          </a:p>
          <a:p>
            <a:pPr>
              <a:buFont typeface="Wingdings" pitchFamily="2" charset="2"/>
              <a:buChar char="Ø"/>
            </a:pPr>
            <a:r>
              <a:rPr lang="en-US" sz="2000" kern="0" dirty="0">
                <a:latin typeface="Calibri" pitchFamily="34" charset="0"/>
                <a:cs typeface="Calibri" pitchFamily="34" charset="0"/>
              </a:rPr>
              <a:t>Similar to a function even one class can be made friend of other function</a:t>
            </a:r>
          </a:p>
          <a:p>
            <a:pPr marL="0" indent="0">
              <a:buNone/>
            </a:pPr>
            <a:r>
              <a:rPr lang="en-US" sz="2000" b="1" kern="0" dirty="0">
                <a:latin typeface="Calibri" pitchFamily="34" charset="0"/>
                <a:cs typeface="Calibri" pitchFamily="34" charset="0"/>
              </a:rPr>
              <a:t>Example:</a:t>
            </a:r>
          </a:p>
          <a:p>
            <a:pPr marL="0" indent="0">
              <a:buNone/>
            </a:pPr>
            <a:r>
              <a:rPr lang="en-US" sz="2000" kern="0" dirty="0">
                <a:latin typeface="Calibri" pitchFamily="34" charset="0"/>
                <a:cs typeface="Calibri" pitchFamily="34" charset="0"/>
              </a:rPr>
              <a:t>	class Crectangle                                          class Csquare</a:t>
            </a:r>
          </a:p>
          <a:p>
            <a:pPr marL="0" indent="0">
              <a:buNone/>
            </a:pPr>
            <a:r>
              <a:rPr lang="en-US" sz="2000" kern="0" dirty="0">
                <a:latin typeface="Calibri" pitchFamily="34" charset="0"/>
                <a:cs typeface="Calibri" pitchFamily="34" charset="0"/>
              </a:rPr>
              <a:t>	{				           {</a:t>
            </a:r>
          </a:p>
          <a:p>
            <a:pPr marL="0" indent="0">
              <a:buNone/>
            </a:pPr>
            <a:r>
              <a:rPr lang="en-US" sz="2000" kern="0" dirty="0">
                <a:latin typeface="Calibri" pitchFamily="34" charset="0"/>
                <a:cs typeface="Calibri" pitchFamily="34" charset="0"/>
              </a:rPr>
              <a:t>						friend class CRectangle ;</a:t>
            </a:r>
          </a:p>
          <a:p>
            <a:pPr marL="0" indent="0">
              <a:buNone/>
            </a:pPr>
            <a:r>
              <a:rPr lang="en-US" sz="2000" kern="0" dirty="0">
                <a:latin typeface="Calibri" pitchFamily="34" charset="0"/>
                <a:cs typeface="Calibri" pitchFamily="34" charset="0"/>
              </a:rPr>
              <a:t>	}				            }	</a:t>
            </a:r>
          </a:p>
          <a:p>
            <a:pPr marL="0" indent="0">
              <a:buNone/>
            </a:pPr>
            <a:r>
              <a:rPr lang="en-US" sz="2000" kern="0" dirty="0">
                <a:latin typeface="Calibri" pitchFamily="34" charset="0"/>
                <a:cs typeface="Calibri" pitchFamily="34" charset="0"/>
              </a:rPr>
              <a:t>// Here Crectangle can access all public and private members of CSquare but not vice versa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IN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Copyright PRDC Pvt.Ltd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51BE24-629C-41B1-AA0F-AAE3FA5C19A9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86279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054617"/>
          </a:xfrm>
        </p:spPr>
        <p:txBody>
          <a:bodyPr>
            <a:normAutofit/>
          </a:bodyPr>
          <a:lstStyle/>
          <a:p>
            <a:pPr algn="ctr">
              <a:buNone/>
            </a:pPr>
            <a:endParaRPr lang="en-US" sz="8000" kern="0" dirty="0" smtClean="0">
              <a:solidFill>
                <a:schemeClr val="accent1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 algn="ctr">
              <a:buNone/>
            </a:pPr>
            <a:r>
              <a:rPr lang="en-US" sz="8000" b="1" kern="0" dirty="0" smtClean="0">
                <a:latin typeface="Calibri" pitchFamily="34" charset="0"/>
                <a:cs typeface="Calibri" pitchFamily="34" charset="0"/>
              </a:rPr>
              <a:t>THANK  YOU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Copyright PRDC Pvt.Ltd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51BE24-629C-41B1-AA0F-AAE3FA5C19A9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914400"/>
            <a:ext cx="7520940" cy="442898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 smtClean="0">
                <a:solidFill>
                  <a:srgbClr val="941C7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Contents</a:t>
            </a:r>
            <a:endParaRPr lang="en-US" sz="3600" b="1" dirty="0">
              <a:solidFill>
                <a:srgbClr val="941C7D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357298"/>
            <a:ext cx="8358246" cy="5000660"/>
          </a:xfrm>
        </p:spPr>
        <p:txBody>
          <a:bodyPr>
            <a:noAutofit/>
          </a:bodyPr>
          <a:lstStyle/>
          <a:p>
            <a:pPr marL="0" indent="0" algn="just" fontAlgn="base">
              <a:spcAft>
                <a:spcPct val="0"/>
              </a:spcAft>
              <a:buClr>
                <a:srgbClr val="660033"/>
              </a:buClr>
              <a:buSzPct val="60000"/>
              <a:buNone/>
            </a:pPr>
            <a:r>
              <a:rPr lang="en-US" sz="2400" b="1" kern="0" dirty="0" smtClean="0">
                <a:latin typeface="Calibri" pitchFamily="34" charset="0"/>
                <a:cs typeface="Calibri" pitchFamily="34" charset="0"/>
              </a:rPr>
              <a:t>Introduction</a:t>
            </a:r>
          </a:p>
          <a:p>
            <a:pPr marL="0" indent="0" algn="just" fontAlgn="base">
              <a:spcAft>
                <a:spcPct val="0"/>
              </a:spcAft>
              <a:buClr>
                <a:srgbClr val="660033"/>
              </a:buClr>
              <a:buSzPct val="60000"/>
              <a:buNone/>
            </a:pPr>
            <a:r>
              <a:rPr lang="en-US" sz="2400" b="1" kern="0" dirty="0" smtClean="0">
                <a:latin typeface="Calibri" pitchFamily="34" charset="0"/>
                <a:cs typeface="Calibri" pitchFamily="34" charset="0"/>
              </a:rPr>
              <a:t>Function Overloading</a:t>
            </a:r>
          </a:p>
          <a:p>
            <a:pPr marL="571500" indent="-571500" algn="just" fontAlgn="base">
              <a:spcAft>
                <a:spcPct val="0"/>
              </a:spcAft>
              <a:buClr>
                <a:srgbClr val="660033"/>
              </a:buClr>
              <a:buSzPct val="60000"/>
              <a:buNone/>
            </a:pPr>
            <a:r>
              <a:rPr lang="en-US" sz="2800" b="1" kern="0" dirty="0" smtClean="0">
                <a:latin typeface="Calibri" pitchFamily="34" charset="0"/>
                <a:cs typeface="Calibri" pitchFamily="34" charset="0"/>
              </a:rPr>
              <a:t>	</a:t>
            </a:r>
            <a:r>
              <a:rPr lang="en-US" sz="2000" kern="0" dirty="0" smtClean="0">
                <a:latin typeface="Calibri" pitchFamily="34" charset="0"/>
                <a:cs typeface="Calibri" pitchFamily="34" charset="0"/>
              </a:rPr>
              <a:t>Definition</a:t>
            </a:r>
          </a:p>
          <a:p>
            <a:pPr marL="0" indent="0" algn="just" fontAlgn="base">
              <a:spcAft>
                <a:spcPct val="0"/>
              </a:spcAft>
              <a:buClr>
                <a:srgbClr val="660033"/>
              </a:buClr>
              <a:buSzPct val="60000"/>
              <a:buNone/>
            </a:pPr>
            <a:r>
              <a:rPr lang="en-US" sz="2000" kern="0" dirty="0" smtClean="0">
                <a:latin typeface="Calibri" pitchFamily="34" charset="0"/>
                <a:cs typeface="Calibri" pitchFamily="34" charset="0"/>
              </a:rPr>
              <a:t>          Rules for Overloading</a:t>
            </a:r>
          </a:p>
          <a:p>
            <a:pPr marL="0" indent="0" algn="just" fontAlgn="base">
              <a:spcAft>
                <a:spcPct val="0"/>
              </a:spcAft>
              <a:buClr>
                <a:srgbClr val="660033"/>
              </a:buClr>
              <a:buSzPct val="60000"/>
              <a:buNone/>
            </a:pPr>
            <a:r>
              <a:rPr lang="en-US" sz="2000" kern="0" dirty="0" smtClean="0">
                <a:latin typeface="Calibri" pitchFamily="34" charset="0"/>
                <a:cs typeface="Calibri" pitchFamily="34" charset="0"/>
              </a:rPr>
              <a:t>          Restrictions on Overloading</a:t>
            </a:r>
          </a:p>
          <a:p>
            <a:pPr marL="0" indent="0" algn="just" fontAlgn="base">
              <a:spcAft>
                <a:spcPct val="0"/>
              </a:spcAft>
              <a:buClr>
                <a:srgbClr val="660033"/>
              </a:buClr>
              <a:buSzPct val="60000"/>
              <a:buNone/>
            </a:pPr>
            <a:r>
              <a:rPr lang="en-US" sz="2000" kern="0" dirty="0" smtClean="0">
                <a:latin typeface="Calibri" pitchFamily="34" charset="0"/>
                <a:cs typeface="Calibri" pitchFamily="34" charset="0"/>
              </a:rPr>
              <a:t>          Constructor Overloading</a:t>
            </a:r>
          </a:p>
          <a:p>
            <a:pPr marL="0" indent="0" algn="just" fontAlgn="base">
              <a:spcAft>
                <a:spcPct val="0"/>
              </a:spcAft>
              <a:buClr>
                <a:srgbClr val="660033"/>
              </a:buClr>
              <a:buSzPct val="60000"/>
              <a:buNone/>
            </a:pPr>
            <a:r>
              <a:rPr lang="en-US" sz="2000" kern="0" dirty="0" smtClean="0">
                <a:latin typeface="Calibri" pitchFamily="34" charset="0"/>
                <a:cs typeface="Calibri" pitchFamily="34" charset="0"/>
              </a:rPr>
              <a:t>          Finding address of an Overloaded function</a:t>
            </a:r>
          </a:p>
          <a:p>
            <a:pPr marL="0" indent="0" algn="just" fontAlgn="base">
              <a:spcAft>
                <a:spcPct val="0"/>
              </a:spcAft>
              <a:buClr>
                <a:srgbClr val="660033"/>
              </a:buClr>
              <a:buSzPct val="60000"/>
              <a:buNone/>
            </a:pPr>
            <a:r>
              <a:rPr lang="en-US" sz="2000" kern="0" dirty="0" smtClean="0">
                <a:latin typeface="Calibri" pitchFamily="34" charset="0"/>
                <a:cs typeface="Calibri" pitchFamily="34" charset="0"/>
              </a:rPr>
              <a:t>          Function Overloading and Ambiguity</a:t>
            </a:r>
          </a:p>
          <a:p>
            <a:pPr marL="0" indent="0" algn="just" fontAlgn="base">
              <a:spcAft>
                <a:spcPct val="0"/>
              </a:spcAft>
              <a:buClr>
                <a:srgbClr val="660033"/>
              </a:buClr>
              <a:buSzPct val="60000"/>
              <a:buNone/>
            </a:pPr>
            <a:r>
              <a:rPr lang="en-US" sz="2400" b="1" kern="0" dirty="0" smtClean="0">
                <a:latin typeface="Calibri" pitchFamily="34" charset="0"/>
                <a:cs typeface="Calibri" pitchFamily="34" charset="0"/>
              </a:rPr>
              <a:t>Operator Overloading</a:t>
            </a:r>
          </a:p>
          <a:p>
            <a:pPr marL="0" indent="0" algn="just" fontAlgn="base">
              <a:spcAft>
                <a:spcPct val="0"/>
              </a:spcAft>
              <a:buClr>
                <a:srgbClr val="660033"/>
              </a:buClr>
              <a:buSzPct val="60000"/>
              <a:buNone/>
            </a:pPr>
            <a:r>
              <a:rPr lang="en-US" sz="2400" b="1" kern="0" dirty="0" smtClean="0">
                <a:latin typeface="Calibri" pitchFamily="34" charset="0"/>
                <a:cs typeface="Calibri" pitchFamily="34" charset="0"/>
              </a:rPr>
              <a:t>         </a:t>
            </a:r>
            <a:r>
              <a:rPr lang="en-US" sz="2000" kern="0" dirty="0" smtClean="0">
                <a:latin typeface="Calibri" pitchFamily="34" charset="0"/>
                <a:cs typeface="Calibri" pitchFamily="34" charset="0"/>
              </a:rPr>
              <a:t>Definition &amp; Syntax</a:t>
            </a:r>
          </a:p>
          <a:p>
            <a:pPr marL="0" indent="0" algn="just" fontAlgn="base">
              <a:spcAft>
                <a:spcPct val="0"/>
              </a:spcAft>
              <a:buClr>
                <a:srgbClr val="660033"/>
              </a:buClr>
              <a:buSzPct val="60000"/>
              <a:buNone/>
            </a:pPr>
            <a:r>
              <a:rPr lang="en-US" sz="2000" kern="0" dirty="0" smtClean="0">
                <a:latin typeface="Calibri" pitchFamily="34" charset="0"/>
                <a:cs typeface="Calibri" pitchFamily="34" charset="0"/>
              </a:rPr>
              <a:t>           Restrictions on Operator Overloading</a:t>
            </a:r>
          </a:p>
          <a:p>
            <a:pPr marL="0" indent="0" algn="just" fontAlgn="base">
              <a:spcAft>
                <a:spcPct val="0"/>
              </a:spcAft>
              <a:buClr>
                <a:srgbClr val="660033"/>
              </a:buClr>
              <a:buSzPct val="60000"/>
              <a:buNone/>
            </a:pPr>
            <a:r>
              <a:rPr lang="en-US" sz="2000" kern="0" dirty="0" smtClean="0">
                <a:latin typeface="Calibri" pitchFamily="34" charset="0"/>
                <a:cs typeface="Calibri" pitchFamily="34" charset="0"/>
              </a:rPr>
              <a:t>           Friend Function &amp; Friend Class</a:t>
            </a:r>
          </a:p>
          <a:p>
            <a:pPr marL="0" indent="0" algn="just" fontAlgn="base">
              <a:spcAft>
                <a:spcPct val="0"/>
              </a:spcAft>
              <a:buClr>
                <a:srgbClr val="660033"/>
              </a:buClr>
              <a:buSzPct val="60000"/>
              <a:buNone/>
            </a:pPr>
            <a:endParaRPr lang="en-US" sz="2000" b="1" kern="0" dirty="0" smtClean="0">
              <a:solidFill>
                <a:schemeClr val="accent1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 marL="0" indent="0" algn="just" fontAlgn="base">
              <a:spcAft>
                <a:spcPct val="0"/>
              </a:spcAft>
              <a:buClr>
                <a:srgbClr val="660033"/>
              </a:buClr>
              <a:buSzPct val="60000"/>
              <a:buNone/>
            </a:pPr>
            <a:r>
              <a:rPr lang="en-US" sz="2000" b="1" kern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	 </a:t>
            </a:r>
          </a:p>
          <a:p>
            <a:pPr marL="0" indent="0" algn="just" fontAlgn="base">
              <a:spcAft>
                <a:spcPct val="0"/>
              </a:spcAft>
              <a:buClr>
                <a:srgbClr val="660033"/>
              </a:buClr>
              <a:buSzPct val="60000"/>
              <a:buNone/>
            </a:pPr>
            <a:r>
              <a:rPr lang="en-US" sz="2000" b="1" kern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	</a:t>
            </a:r>
          </a:p>
          <a:p>
            <a:pPr marL="0" indent="0" algn="just" fontAlgn="base">
              <a:spcAft>
                <a:spcPct val="0"/>
              </a:spcAft>
              <a:buClr>
                <a:srgbClr val="660033"/>
              </a:buClr>
              <a:buSzPct val="60000"/>
              <a:buNone/>
            </a:pPr>
            <a:r>
              <a:rPr lang="en-US" sz="2000" b="1" kern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	</a:t>
            </a:r>
          </a:p>
          <a:p>
            <a:pPr marL="0" indent="0" algn="just" fontAlgn="base">
              <a:spcAft>
                <a:spcPct val="0"/>
              </a:spcAft>
              <a:buClr>
                <a:srgbClr val="660033"/>
              </a:buClr>
              <a:buSzPct val="60000"/>
              <a:buNone/>
            </a:pPr>
            <a:endParaRPr lang="en-US" sz="2800" b="1" kern="0" dirty="0" smtClean="0">
              <a:solidFill>
                <a:schemeClr val="accent1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 marL="0" indent="0" algn="just" fontAlgn="base">
              <a:spcAft>
                <a:spcPct val="0"/>
              </a:spcAft>
              <a:buClr>
                <a:srgbClr val="660033"/>
              </a:buClr>
              <a:buSzPct val="60000"/>
              <a:buNone/>
            </a:pPr>
            <a:endParaRPr lang="en-US" sz="2000" b="1" kern="0" dirty="0" smtClean="0">
              <a:solidFill>
                <a:schemeClr val="accent1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 marL="971550" lvl="1" indent="-571500" algn="just" fontAlgn="base">
              <a:spcAft>
                <a:spcPct val="0"/>
              </a:spcAft>
              <a:buClr>
                <a:srgbClr val="660033"/>
              </a:buClr>
              <a:buSzPct val="60000"/>
              <a:buNone/>
            </a:pPr>
            <a:r>
              <a:rPr lang="en-US" sz="2400" b="1" kern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	</a:t>
            </a:r>
            <a:endParaRPr lang="en-US" sz="2400" b="1" kern="0" dirty="0">
              <a:solidFill>
                <a:schemeClr val="accent1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Copyright PRDC Pvt.Ltd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51BE24-629C-41B1-AA0F-AAE3FA5C19A9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84814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836712"/>
            <a:ext cx="7520940" cy="504056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 smtClean="0">
                <a:solidFill>
                  <a:srgbClr val="941C7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Introduction</a:t>
            </a:r>
            <a:endParaRPr lang="en-US" sz="3600" b="1" dirty="0">
              <a:solidFill>
                <a:srgbClr val="941C7D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268760"/>
            <a:ext cx="7531200" cy="5017760"/>
          </a:xfrm>
        </p:spPr>
        <p:txBody>
          <a:bodyPr>
            <a:noAutofit/>
          </a:bodyPr>
          <a:lstStyle/>
          <a:p>
            <a:pPr marL="457200" indent="-457200" algn="just" fontAlgn="base">
              <a:spcAft>
                <a:spcPct val="0"/>
              </a:spcAft>
              <a:buClr>
                <a:srgbClr val="660033"/>
              </a:buClr>
              <a:buSzPct val="60000"/>
              <a:buFont typeface="Wingdings" pitchFamily="2" charset="2"/>
              <a:buChar char="Ø"/>
            </a:pPr>
            <a:endParaRPr lang="en-US" sz="1800" b="1" kern="0" dirty="0" smtClean="0">
              <a:solidFill>
                <a:schemeClr val="accent1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 marL="457200" indent="-457200" algn="just" fontAlgn="base">
              <a:spcAft>
                <a:spcPct val="0"/>
              </a:spcAft>
              <a:buClr>
                <a:srgbClr val="660033"/>
              </a:buClr>
              <a:buSzPct val="60000"/>
              <a:buFont typeface="Wingdings" pitchFamily="2" charset="2"/>
              <a:buChar char="Ø"/>
            </a:pPr>
            <a:r>
              <a:rPr lang="en-US" sz="2000" b="1" kern="0" dirty="0" smtClean="0">
                <a:latin typeface="Calibri" pitchFamily="34" charset="0"/>
                <a:cs typeface="Calibri" pitchFamily="34" charset="0"/>
              </a:rPr>
              <a:t>Polymorphism: </a:t>
            </a:r>
            <a:r>
              <a:rPr lang="en-US" sz="2000" kern="0" dirty="0" smtClean="0">
                <a:latin typeface="Calibri" pitchFamily="34" charset="0"/>
                <a:cs typeface="Calibri" pitchFamily="34" charset="0"/>
              </a:rPr>
              <a:t>The word polymorphism means having many forms. Typically, polymorphism occurs when there is a hierarchy of classes and they are related by inheritance.</a:t>
            </a:r>
          </a:p>
          <a:p>
            <a:pPr marL="457200" indent="-457200" algn="just" fontAlgn="base">
              <a:spcAft>
                <a:spcPct val="0"/>
              </a:spcAft>
              <a:buClr>
                <a:srgbClr val="660033"/>
              </a:buClr>
              <a:buSzPct val="60000"/>
              <a:buFont typeface="Wingdings" pitchFamily="2" charset="2"/>
              <a:buChar char="Ø"/>
            </a:pPr>
            <a:endParaRPr lang="en-US" sz="2000" kern="0" dirty="0" smtClean="0">
              <a:latin typeface="Calibri" pitchFamily="34" charset="0"/>
              <a:cs typeface="Calibri" pitchFamily="34" charset="0"/>
            </a:endParaRPr>
          </a:p>
          <a:p>
            <a:pPr marL="457200" indent="-457200" algn="just" fontAlgn="base">
              <a:spcAft>
                <a:spcPct val="0"/>
              </a:spcAft>
              <a:buClr>
                <a:srgbClr val="660033"/>
              </a:buClr>
              <a:buSzPct val="60000"/>
              <a:buFont typeface="Wingdings" pitchFamily="2" charset="2"/>
              <a:buChar char="Ø"/>
            </a:pPr>
            <a:r>
              <a:rPr lang="en-US" sz="2000" kern="0" dirty="0" smtClean="0">
                <a:latin typeface="Calibri" pitchFamily="34" charset="0"/>
                <a:cs typeface="Calibri" pitchFamily="34" charset="0"/>
              </a:rPr>
              <a:t>C++ polymorphism means that a call to a member function will cause a different function to be executed depending on the type of object that invokes the function. </a:t>
            </a:r>
            <a:r>
              <a:rPr lang="en-US" sz="2000" b="1" kern="0" dirty="0" smtClean="0">
                <a:latin typeface="Calibri" pitchFamily="34" charset="0"/>
                <a:cs typeface="Calibri" pitchFamily="34" charset="0"/>
              </a:rPr>
              <a:t>2 type of polymorphism</a:t>
            </a:r>
            <a:r>
              <a:rPr lang="en-US" sz="2000" kern="0" dirty="0" smtClean="0">
                <a:latin typeface="Calibri" pitchFamily="34" charset="0"/>
                <a:cs typeface="Calibri" pitchFamily="34" charset="0"/>
              </a:rPr>
              <a:t>: </a:t>
            </a:r>
            <a:r>
              <a:rPr lang="en-US" sz="2000" b="1" kern="0" dirty="0" smtClean="0">
                <a:latin typeface="Calibri" pitchFamily="34" charset="0"/>
                <a:cs typeface="Calibri" pitchFamily="34" charset="0"/>
              </a:rPr>
              <a:t>Static &amp; Dynamic binding</a:t>
            </a:r>
          </a:p>
          <a:p>
            <a:pPr marL="457200" indent="-457200" algn="just" fontAlgn="base">
              <a:spcAft>
                <a:spcPct val="0"/>
              </a:spcAft>
              <a:buClr>
                <a:srgbClr val="660033"/>
              </a:buClr>
              <a:buSzPct val="60000"/>
              <a:buNone/>
            </a:pPr>
            <a:endParaRPr lang="en-US" sz="2000" kern="0" dirty="0" smtClean="0">
              <a:latin typeface="Calibri" pitchFamily="34" charset="0"/>
              <a:cs typeface="Calibri" pitchFamily="34" charset="0"/>
            </a:endParaRPr>
          </a:p>
          <a:p>
            <a:pPr marL="457200" indent="-457200" algn="just" fontAlgn="base">
              <a:spcAft>
                <a:spcPct val="0"/>
              </a:spcAft>
              <a:buClr>
                <a:srgbClr val="660033"/>
              </a:buClr>
              <a:buSzPct val="60000"/>
              <a:buFont typeface="Wingdings" pitchFamily="2" charset="2"/>
              <a:buChar char="Ø"/>
            </a:pPr>
            <a:r>
              <a:rPr lang="en-US" sz="2000" kern="0" dirty="0" smtClean="0">
                <a:latin typeface="Calibri" pitchFamily="34" charset="0"/>
                <a:cs typeface="Calibri" pitchFamily="34" charset="0"/>
              </a:rPr>
              <a:t>Binding that takes place during </a:t>
            </a:r>
            <a:r>
              <a:rPr lang="en-US" sz="2000" b="1" kern="0" dirty="0" smtClean="0">
                <a:latin typeface="Calibri" pitchFamily="34" charset="0"/>
                <a:cs typeface="Calibri" pitchFamily="34" charset="0"/>
              </a:rPr>
              <a:t>compile time </a:t>
            </a:r>
            <a:r>
              <a:rPr lang="en-US" sz="2000" kern="0" dirty="0" smtClean="0">
                <a:latin typeface="Calibri" pitchFamily="34" charset="0"/>
                <a:cs typeface="Calibri" pitchFamily="34" charset="0"/>
              </a:rPr>
              <a:t>is </a:t>
            </a:r>
            <a:r>
              <a:rPr lang="en-US" sz="2000" b="1" kern="0" dirty="0" smtClean="0">
                <a:latin typeface="Calibri" pitchFamily="34" charset="0"/>
                <a:cs typeface="Calibri" pitchFamily="34" charset="0"/>
              </a:rPr>
              <a:t>static binding </a:t>
            </a:r>
            <a:r>
              <a:rPr lang="en-US" sz="2000" kern="0" dirty="0" smtClean="0">
                <a:latin typeface="Calibri" pitchFamily="34" charset="0"/>
                <a:cs typeface="Calibri" pitchFamily="34" charset="0"/>
              </a:rPr>
              <a:t>or early binding. </a:t>
            </a:r>
            <a:r>
              <a:rPr lang="en-US" sz="2000" b="1" kern="0" dirty="0" smtClean="0">
                <a:latin typeface="Calibri" pitchFamily="34" charset="0"/>
                <a:cs typeface="Calibri" pitchFamily="34" charset="0"/>
              </a:rPr>
              <a:t>Ex: function overloading and operator overloading.</a:t>
            </a:r>
          </a:p>
          <a:p>
            <a:pPr marL="457200" indent="-457200" algn="just" fontAlgn="base">
              <a:spcAft>
                <a:spcPct val="0"/>
              </a:spcAft>
              <a:buClr>
                <a:srgbClr val="660033"/>
              </a:buClr>
              <a:buSzPct val="60000"/>
              <a:buFont typeface="Wingdings" pitchFamily="2" charset="2"/>
              <a:buChar char="Ø"/>
            </a:pPr>
            <a:endParaRPr lang="en-US" sz="2000" kern="0" dirty="0" smtClean="0">
              <a:latin typeface="Calibri" pitchFamily="34" charset="0"/>
              <a:cs typeface="Calibri" pitchFamily="34" charset="0"/>
            </a:endParaRPr>
          </a:p>
          <a:p>
            <a:pPr marL="457200" indent="-457200" algn="just" fontAlgn="base">
              <a:spcAft>
                <a:spcPct val="0"/>
              </a:spcAft>
              <a:buClr>
                <a:srgbClr val="660033"/>
              </a:buClr>
              <a:buSzPct val="60000"/>
              <a:buFont typeface="Wingdings" pitchFamily="2" charset="2"/>
              <a:buChar char="Ø"/>
            </a:pPr>
            <a:r>
              <a:rPr lang="en-US" sz="2000" kern="0" dirty="0" smtClean="0">
                <a:latin typeface="Calibri" pitchFamily="34" charset="0"/>
                <a:cs typeface="Calibri" pitchFamily="34" charset="0"/>
              </a:rPr>
              <a:t>Binding that takes place during </a:t>
            </a:r>
            <a:r>
              <a:rPr lang="en-US" sz="2000" b="1" kern="0" dirty="0" smtClean="0">
                <a:latin typeface="Calibri" pitchFamily="34" charset="0"/>
                <a:cs typeface="Calibri" pitchFamily="34" charset="0"/>
              </a:rPr>
              <a:t>run time </a:t>
            </a:r>
            <a:r>
              <a:rPr lang="en-US" sz="2000" kern="0" dirty="0" smtClean="0">
                <a:latin typeface="Calibri" pitchFamily="34" charset="0"/>
                <a:cs typeface="Calibri" pitchFamily="34" charset="0"/>
              </a:rPr>
              <a:t>is </a:t>
            </a:r>
            <a:r>
              <a:rPr lang="en-US" sz="2000" b="1" kern="0" dirty="0" smtClean="0">
                <a:latin typeface="Calibri" pitchFamily="34" charset="0"/>
                <a:cs typeface="Calibri" pitchFamily="34" charset="0"/>
              </a:rPr>
              <a:t>dynamic binding </a:t>
            </a:r>
            <a:r>
              <a:rPr lang="en-US" sz="2000" kern="0" dirty="0" smtClean="0">
                <a:latin typeface="Calibri" pitchFamily="34" charset="0"/>
                <a:cs typeface="Calibri" pitchFamily="34" charset="0"/>
              </a:rPr>
              <a:t>or late binding</a:t>
            </a:r>
            <a:r>
              <a:rPr lang="en-US" sz="2000" b="1" kern="0" dirty="0" smtClean="0">
                <a:latin typeface="Calibri" pitchFamily="34" charset="0"/>
                <a:cs typeface="Calibri" pitchFamily="34" charset="0"/>
              </a:rPr>
              <a:t>. Ex: virtual functions</a:t>
            </a:r>
            <a:endParaRPr lang="en-US" sz="2000" b="1" kern="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Copyright PRDC Pvt.Ltd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51BE24-629C-41B1-AA0F-AAE3FA5C19A9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30262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914400"/>
            <a:ext cx="7520940" cy="548640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 smtClean="0">
                <a:solidFill>
                  <a:srgbClr val="941C7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Function Overloading</a:t>
            </a:r>
            <a:endParaRPr lang="en-US" sz="4000" b="1" dirty="0">
              <a:solidFill>
                <a:srgbClr val="941C7D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00174"/>
            <a:ext cx="7596214" cy="5000660"/>
          </a:xfrm>
        </p:spPr>
        <p:txBody>
          <a:bodyPr>
            <a:normAutofit fontScale="92500" lnSpcReduction="10000"/>
          </a:bodyPr>
          <a:lstStyle/>
          <a:p>
            <a:pPr marL="457200" indent="-457200" algn="just" fontAlgn="base">
              <a:spcAft>
                <a:spcPct val="0"/>
              </a:spcAft>
              <a:buClr>
                <a:srgbClr val="660033"/>
              </a:buClr>
              <a:buSzPct val="60000"/>
              <a:buFont typeface="Wingdings" pitchFamily="2" charset="2"/>
              <a:buChar char="Ø"/>
            </a:pPr>
            <a:endParaRPr lang="en-US" sz="2400" kern="0" dirty="0" smtClean="0">
              <a:solidFill>
                <a:schemeClr val="accent1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 marL="457200" indent="-457200" algn="just" fontAlgn="base">
              <a:spcAft>
                <a:spcPct val="0"/>
              </a:spcAft>
              <a:buClr>
                <a:srgbClr val="660033"/>
              </a:buClr>
              <a:buSzPct val="60000"/>
              <a:buFont typeface="Wingdings" pitchFamily="2" charset="2"/>
              <a:buChar char="Ø"/>
            </a:pPr>
            <a:r>
              <a:rPr lang="en-US" sz="2200" kern="0" dirty="0" smtClean="0">
                <a:latin typeface="Calibri" pitchFamily="34" charset="0"/>
                <a:cs typeface="Calibri" pitchFamily="34" charset="0"/>
              </a:rPr>
              <a:t>Function overloading is the process of using same name for two or more functions.</a:t>
            </a:r>
          </a:p>
          <a:p>
            <a:pPr marL="457200" indent="-457200" algn="just" fontAlgn="base">
              <a:spcAft>
                <a:spcPct val="0"/>
              </a:spcAft>
              <a:buClr>
                <a:srgbClr val="660033"/>
              </a:buClr>
              <a:buSzPct val="60000"/>
              <a:buNone/>
            </a:pPr>
            <a:endParaRPr lang="en-US" sz="2200" kern="0" dirty="0" smtClean="0">
              <a:latin typeface="Calibri" pitchFamily="34" charset="0"/>
              <a:cs typeface="Calibri" pitchFamily="34" charset="0"/>
            </a:endParaRPr>
          </a:p>
          <a:p>
            <a:pPr marL="457200" indent="-457200" algn="just" fontAlgn="base">
              <a:spcAft>
                <a:spcPct val="0"/>
              </a:spcAft>
              <a:buClr>
                <a:srgbClr val="660033"/>
              </a:buClr>
              <a:buSzPct val="60000"/>
              <a:buFont typeface="Wingdings" pitchFamily="2" charset="2"/>
              <a:buChar char="Ø"/>
            </a:pPr>
            <a:r>
              <a:rPr lang="en-US" sz="2200" kern="0" dirty="0" smtClean="0">
                <a:latin typeface="Calibri" pitchFamily="34" charset="0"/>
                <a:cs typeface="Calibri" pitchFamily="34" charset="0"/>
              </a:rPr>
              <a:t>It can also be said as ability of the same function to perform different tasks.</a:t>
            </a:r>
          </a:p>
          <a:p>
            <a:pPr marL="457200" indent="-457200" algn="just" fontAlgn="base">
              <a:spcAft>
                <a:spcPct val="0"/>
              </a:spcAft>
              <a:buClr>
                <a:srgbClr val="660033"/>
              </a:buClr>
              <a:buSzPct val="60000"/>
              <a:buFont typeface="Wingdings" pitchFamily="2" charset="2"/>
              <a:buChar char="Ø"/>
            </a:pPr>
            <a:endParaRPr lang="en-US" sz="2200" kern="0" dirty="0" smtClean="0">
              <a:latin typeface="Calibri" pitchFamily="34" charset="0"/>
              <a:cs typeface="Calibri" pitchFamily="34" charset="0"/>
            </a:endParaRPr>
          </a:p>
          <a:p>
            <a:pPr marL="457200" indent="-457200" algn="just" fontAlgn="base">
              <a:spcAft>
                <a:spcPct val="0"/>
              </a:spcAft>
              <a:buClr>
                <a:srgbClr val="660033"/>
              </a:buClr>
              <a:buSzPct val="60000"/>
              <a:buFont typeface="Wingdings" pitchFamily="2" charset="2"/>
              <a:buChar char="Ø"/>
            </a:pPr>
            <a:r>
              <a:rPr lang="en-US" sz="2200" kern="0" dirty="0" smtClean="0">
                <a:latin typeface="Calibri" pitchFamily="34" charset="0"/>
                <a:cs typeface="Calibri" pitchFamily="34" charset="0"/>
              </a:rPr>
              <a:t>The reason behind overloading a function is to reduce confusion and easy understandability.</a:t>
            </a:r>
          </a:p>
          <a:p>
            <a:pPr marL="457200" indent="-457200" algn="just" fontAlgn="base">
              <a:spcAft>
                <a:spcPct val="0"/>
              </a:spcAft>
              <a:buClr>
                <a:srgbClr val="660033"/>
              </a:buClr>
              <a:buSzPct val="60000"/>
              <a:buNone/>
            </a:pPr>
            <a:r>
              <a:rPr lang="en-US" sz="2200" kern="0" dirty="0" smtClean="0">
                <a:latin typeface="Calibri" pitchFamily="34" charset="0"/>
                <a:cs typeface="Calibri" pitchFamily="34" charset="0"/>
              </a:rPr>
              <a:t>	</a:t>
            </a:r>
          </a:p>
          <a:p>
            <a:pPr marL="457200" indent="-457200" algn="just" fontAlgn="base">
              <a:spcAft>
                <a:spcPct val="0"/>
              </a:spcAft>
              <a:buClr>
                <a:srgbClr val="660033"/>
              </a:buClr>
              <a:buSzPct val="60000"/>
              <a:buNone/>
            </a:pPr>
            <a:r>
              <a:rPr lang="en-US" sz="2200" kern="0" dirty="0" smtClean="0">
                <a:latin typeface="Calibri" pitchFamily="34" charset="0"/>
                <a:cs typeface="Calibri" pitchFamily="34" charset="0"/>
              </a:rPr>
              <a:t>Example:</a:t>
            </a:r>
          </a:p>
          <a:p>
            <a:pPr marL="457200" indent="-457200" algn="just" fontAlgn="base">
              <a:spcAft>
                <a:spcPct val="0"/>
              </a:spcAft>
              <a:buClr>
                <a:srgbClr val="660033"/>
              </a:buClr>
              <a:buSzPct val="60000"/>
              <a:buNone/>
            </a:pPr>
            <a:r>
              <a:rPr lang="en-US" sz="2200" kern="0" dirty="0" smtClean="0">
                <a:latin typeface="Calibri" pitchFamily="34" charset="0"/>
                <a:cs typeface="Calibri" pitchFamily="34" charset="0"/>
              </a:rPr>
              <a:t>		void add(2,3)  		      // adding two integer values</a:t>
            </a:r>
          </a:p>
          <a:p>
            <a:pPr marL="457200" indent="-457200" algn="just" fontAlgn="base">
              <a:spcAft>
                <a:spcPct val="0"/>
              </a:spcAft>
              <a:buClr>
                <a:srgbClr val="660033"/>
              </a:buClr>
              <a:buSzPct val="60000"/>
              <a:buNone/>
            </a:pPr>
            <a:r>
              <a:rPr lang="en-US" sz="2200" b="1" kern="0" dirty="0" smtClean="0">
                <a:latin typeface="Calibri" pitchFamily="34" charset="0"/>
                <a:cs typeface="Calibri" pitchFamily="34" charset="0"/>
              </a:rPr>
              <a:t>	</a:t>
            </a:r>
            <a:r>
              <a:rPr lang="en-US" sz="2200" kern="0" dirty="0" smtClean="0">
                <a:latin typeface="Calibri" pitchFamily="34" charset="0"/>
                <a:cs typeface="Calibri" pitchFamily="34" charset="0"/>
              </a:rPr>
              <a:t>	void add(4.57895,8.510235)   // adding two double values</a:t>
            </a:r>
          </a:p>
          <a:p>
            <a:pPr marL="457200" indent="-457200" algn="just" fontAlgn="base">
              <a:spcAft>
                <a:spcPct val="0"/>
              </a:spcAft>
              <a:buClr>
                <a:srgbClr val="660033"/>
              </a:buClr>
              <a:buSzPct val="60000"/>
              <a:buNone/>
            </a:pPr>
            <a:endParaRPr lang="en-US" sz="2200" b="1" kern="0" dirty="0" smtClean="0">
              <a:solidFill>
                <a:schemeClr val="accent1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 marL="457200" indent="-457200" algn="just" fontAlgn="base">
              <a:spcAft>
                <a:spcPct val="0"/>
              </a:spcAft>
              <a:buClr>
                <a:srgbClr val="660033"/>
              </a:buClr>
              <a:buSzPct val="60000"/>
              <a:buNone/>
            </a:pPr>
            <a:r>
              <a:rPr lang="en-US" sz="2200" b="1" kern="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				</a:t>
            </a:r>
          </a:p>
          <a:p>
            <a:pPr marL="457200" indent="-457200" algn="just" fontAlgn="base">
              <a:spcAft>
                <a:spcPct val="0"/>
              </a:spcAft>
              <a:buClr>
                <a:srgbClr val="660033"/>
              </a:buClr>
              <a:buSzPct val="60000"/>
              <a:buNone/>
            </a:pPr>
            <a:endParaRPr lang="en-US" sz="2800" b="1" kern="0" dirty="0" smtClean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Copyright PRDC Pvt.Ltd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51BE24-629C-41B1-AA0F-AAE3FA5C19A9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50219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6800"/>
            <a:ext cx="8229600" cy="647688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>
                <a:solidFill>
                  <a:srgbClr val="941C7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Rules for overloading a Function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348" y="1714488"/>
            <a:ext cx="7458052" cy="4594832"/>
          </a:xfrm>
        </p:spPr>
        <p:txBody>
          <a:bodyPr>
            <a:normAutofit/>
          </a:bodyPr>
          <a:lstStyle/>
          <a:p>
            <a:pPr marL="0" lvl="0" indent="0" algn="just">
              <a:buClr>
                <a:srgbClr val="B2B2B2"/>
              </a:buClr>
              <a:buSzPct val="60000"/>
              <a:buFont typeface="Wingdings" pitchFamily="2" charset="2"/>
              <a:buChar char="Ø"/>
            </a:pPr>
            <a:r>
              <a:rPr lang="en-US" sz="2800" b="1" kern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  </a:t>
            </a:r>
            <a:r>
              <a:rPr lang="en-US" sz="2000" kern="0" dirty="0" smtClean="0">
                <a:latin typeface="Calibri" pitchFamily="34" charset="0"/>
                <a:cs typeface="Calibri" pitchFamily="34" charset="0"/>
              </a:rPr>
              <a:t>The compiler should somehow should have information to call particular function. Therefore  the function we Overload should at least differ in either</a:t>
            </a:r>
          </a:p>
          <a:p>
            <a:pPr marL="0" lvl="0" indent="0" algn="just">
              <a:buClr>
                <a:srgbClr val="B2B2B2"/>
              </a:buClr>
              <a:buSzPct val="60000"/>
              <a:buNone/>
            </a:pPr>
            <a:r>
              <a:rPr lang="en-US" sz="2000" b="1" kern="0" dirty="0" smtClean="0">
                <a:latin typeface="Calibri" pitchFamily="34" charset="0"/>
                <a:cs typeface="Calibri" pitchFamily="34" charset="0"/>
              </a:rPr>
              <a:t>Number of arguments we pass to a function </a:t>
            </a:r>
          </a:p>
          <a:p>
            <a:pPr marL="0" lvl="0" indent="0" algn="just">
              <a:buClr>
                <a:srgbClr val="B2B2B2"/>
              </a:buClr>
              <a:buSzPct val="60000"/>
              <a:buNone/>
            </a:pPr>
            <a:r>
              <a:rPr lang="en-US" sz="2000" kern="0" dirty="0" smtClean="0">
                <a:latin typeface="Calibri" pitchFamily="34" charset="0"/>
                <a:cs typeface="Calibri" pitchFamily="34" charset="0"/>
              </a:rPr>
              <a:t>  Example:</a:t>
            </a:r>
          </a:p>
          <a:p>
            <a:pPr marL="1714500" lvl="3" indent="-457200" algn="just">
              <a:buClr>
                <a:srgbClr val="B2B2B2"/>
              </a:buClr>
              <a:buSzPct val="60000"/>
              <a:buNone/>
            </a:pPr>
            <a:r>
              <a:rPr lang="en-US" kern="0" dirty="0" smtClean="0">
                <a:latin typeface="Calibri" pitchFamily="34" charset="0"/>
                <a:cs typeface="Calibri" pitchFamily="34" charset="0"/>
              </a:rPr>
              <a:t>add(int i, int j)                  // two arguments </a:t>
            </a:r>
          </a:p>
          <a:p>
            <a:pPr marL="1714500" lvl="3" indent="-457200" algn="just">
              <a:buClr>
                <a:srgbClr val="B2B2B2"/>
              </a:buClr>
              <a:buSzPct val="60000"/>
              <a:buNone/>
            </a:pPr>
            <a:r>
              <a:rPr lang="en-US" kern="0" dirty="0" smtClean="0">
                <a:latin typeface="Calibri" pitchFamily="34" charset="0"/>
                <a:cs typeface="Calibri" pitchFamily="34" charset="0"/>
              </a:rPr>
              <a:t>add(int a, int b, int c)</a:t>
            </a:r>
            <a:r>
              <a:rPr lang="en-US" sz="2000" kern="0" dirty="0" smtClean="0">
                <a:latin typeface="Calibri" pitchFamily="34" charset="0"/>
                <a:cs typeface="Calibri" pitchFamily="34" charset="0"/>
              </a:rPr>
              <a:t>	//three arguments</a:t>
            </a:r>
          </a:p>
          <a:p>
            <a:pPr marL="1714500" lvl="3" indent="-457200" algn="just">
              <a:buClr>
                <a:srgbClr val="B2B2B2"/>
              </a:buClr>
              <a:buSzPct val="60000"/>
              <a:buNone/>
            </a:pPr>
            <a:r>
              <a:rPr lang="en-US" kern="0" dirty="0" smtClean="0">
                <a:latin typeface="Calibri" pitchFamily="34" charset="0"/>
                <a:cs typeface="Calibri" pitchFamily="34" charset="0"/>
              </a:rPr>
              <a:t>			</a:t>
            </a:r>
            <a:r>
              <a:rPr lang="en-US" b="1" kern="0" dirty="0" smtClean="0">
                <a:latin typeface="Calibri" pitchFamily="34" charset="0"/>
                <a:cs typeface="Calibri" pitchFamily="34" charset="0"/>
              </a:rPr>
              <a:t>OR</a:t>
            </a:r>
            <a:endParaRPr lang="en-US" sz="2000" b="1" kern="0" dirty="0" smtClean="0">
              <a:latin typeface="Calibri" pitchFamily="34" charset="0"/>
              <a:cs typeface="Calibri" pitchFamily="34" charset="0"/>
            </a:endParaRPr>
          </a:p>
          <a:p>
            <a:pPr marL="0" lvl="0" indent="0" algn="just">
              <a:buClr>
                <a:srgbClr val="B2B2B2"/>
              </a:buClr>
              <a:buSzPct val="60000"/>
              <a:buNone/>
            </a:pPr>
            <a:r>
              <a:rPr lang="en-US" sz="2000" b="1" kern="0" dirty="0" smtClean="0">
                <a:latin typeface="Calibri" pitchFamily="34" charset="0"/>
                <a:cs typeface="Calibri" pitchFamily="34" charset="0"/>
              </a:rPr>
              <a:t>The data type of the arguments we pass to a function</a:t>
            </a:r>
          </a:p>
          <a:p>
            <a:pPr marL="0" lvl="0" indent="0" algn="just">
              <a:buClr>
                <a:srgbClr val="B2B2B2"/>
              </a:buClr>
              <a:buSzPct val="60000"/>
              <a:buNone/>
            </a:pPr>
            <a:r>
              <a:rPr lang="en-US" sz="2000" kern="0" dirty="0" smtClean="0">
                <a:latin typeface="Calibri" pitchFamily="34" charset="0"/>
                <a:cs typeface="Calibri" pitchFamily="34" charset="0"/>
              </a:rPr>
              <a:t>Example:</a:t>
            </a:r>
          </a:p>
          <a:p>
            <a:pPr marL="1714500" lvl="3" indent="-457200" algn="just">
              <a:buClr>
                <a:srgbClr val="B2B2B2"/>
              </a:buClr>
              <a:buSzPct val="60000"/>
              <a:buNone/>
            </a:pPr>
            <a:r>
              <a:rPr lang="en-US" kern="0" dirty="0" smtClean="0">
                <a:latin typeface="Calibri" pitchFamily="34" charset="0"/>
                <a:cs typeface="Calibri" pitchFamily="34" charset="0"/>
              </a:rPr>
              <a:t>add(int i, int j)                        // integer type</a:t>
            </a:r>
          </a:p>
          <a:p>
            <a:pPr marL="1714500" lvl="3" indent="-457200" algn="just">
              <a:buClr>
                <a:srgbClr val="B2B2B2"/>
              </a:buClr>
              <a:buSzPct val="60000"/>
              <a:buNone/>
            </a:pPr>
            <a:r>
              <a:rPr lang="en-US" kern="0" dirty="0" smtClean="0">
                <a:latin typeface="Calibri" pitchFamily="34" charset="0"/>
                <a:cs typeface="Calibri" pitchFamily="34" charset="0"/>
              </a:rPr>
              <a:t>add(double a, double b)     // double type</a:t>
            </a:r>
            <a:r>
              <a:rPr lang="en-US" kern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	</a:t>
            </a:r>
            <a:endParaRPr lang="en-US" sz="2000" kern="0" dirty="0">
              <a:solidFill>
                <a:schemeClr val="accent1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Copyright PRDC Pvt.Ltd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51BE24-629C-41B1-AA0F-AAE3FA5C19A9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7049964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57232"/>
            <a:ext cx="7520940" cy="642942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 smtClean="0">
                <a:solidFill>
                  <a:srgbClr val="941C7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Restrictions on Overloading</a:t>
            </a:r>
            <a:endParaRPr lang="en-US" sz="3600" b="1" dirty="0">
              <a:solidFill>
                <a:srgbClr val="941C7D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348" y="1714488"/>
            <a:ext cx="7786742" cy="4643470"/>
          </a:xfrm>
        </p:spPr>
        <p:txBody>
          <a:bodyPr>
            <a:normAutofit lnSpcReduction="10000"/>
          </a:bodyPr>
          <a:lstStyle/>
          <a:p>
            <a:pPr marL="457200" indent="-457200" algn="just">
              <a:buClr>
                <a:srgbClr val="660033"/>
              </a:buClr>
              <a:buSzPct val="60000"/>
              <a:buFont typeface="Wingdings" pitchFamily="2" charset="2"/>
              <a:buChar char="Ø"/>
            </a:pPr>
            <a:r>
              <a:rPr lang="en-US" sz="2000" kern="0" dirty="0" smtClean="0">
                <a:latin typeface="Calibri" pitchFamily="34" charset="0"/>
                <a:cs typeface="Calibri" pitchFamily="34" charset="0"/>
              </a:rPr>
              <a:t>There are few Restrictions on Overloading Functions. We can not Overload the following Functions</a:t>
            </a:r>
          </a:p>
          <a:p>
            <a:pPr marL="457200" indent="-457200" algn="just">
              <a:buClr>
                <a:srgbClr val="660033"/>
              </a:buClr>
              <a:buSzPct val="60000"/>
              <a:buNone/>
            </a:pPr>
            <a:endParaRPr lang="en-US" sz="2000" kern="0" dirty="0" smtClean="0">
              <a:latin typeface="Calibri" pitchFamily="34" charset="0"/>
              <a:cs typeface="Calibri" pitchFamily="34" charset="0"/>
            </a:endParaRPr>
          </a:p>
          <a:p>
            <a:pPr marL="457200" indent="-457200" algn="just">
              <a:buClr>
                <a:srgbClr val="660033"/>
              </a:buClr>
              <a:buSzPct val="60000"/>
              <a:buNone/>
            </a:pPr>
            <a:r>
              <a:rPr lang="en-US" sz="2000" b="1" kern="0" dirty="0" smtClean="0">
                <a:latin typeface="Calibri" pitchFamily="34" charset="0"/>
                <a:cs typeface="Calibri" pitchFamily="34" charset="0"/>
              </a:rPr>
              <a:t>Functions which differ only in their return type can not be Overloaded</a:t>
            </a:r>
          </a:p>
          <a:p>
            <a:pPr marL="457200" indent="-457200" algn="just">
              <a:buClr>
                <a:srgbClr val="660033"/>
              </a:buClr>
              <a:buSzPct val="60000"/>
              <a:buNone/>
            </a:pPr>
            <a:r>
              <a:rPr lang="en-US" sz="2000" b="1" kern="0" dirty="0" smtClean="0">
                <a:latin typeface="Calibri" pitchFamily="34" charset="0"/>
                <a:cs typeface="Calibri" pitchFamily="34" charset="0"/>
              </a:rPr>
              <a:t>	</a:t>
            </a:r>
            <a:r>
              <a:rPr lang="en-US" sz="2000" kern="0" dirty="0" smtClean="0">
                <a:latin typeface="Calibri" pitchFamily="34" charset="0"/>
                <a:cs typeface="Calibri" pitchFamily="34" charset="0"/>
              </a:rPr>
              <a:t>Example:</a:t>
            </a:r>
          </a:p>
          <a:p>
            <a:pPr marL="457200" indent="-457200" algn="just">
              <a:buClr>
                <a:srgbClr val="660033"/>
              </a:buClr>
              <a:buSzPct val="60000"/>
              <a:buNone/>
            </a:pPr>
            <a:r>
              <a:rPr lang="en-US" sz="2000" kern="0" dirty="0" smtClean="0">
                <a:latin typeface="Calibri" pitchFamily="34" charset="0"/>
                <a:cs typeface="Calibri" pitchFamily="34" charset="0"/>
              </a:rPr>
              <a:t>			int add()              // Return type is Integer </a:t>
            </a:r>
          </a:p>
          <a:p>
            <a:pPr marL="457200" indent="-457200" algn="just">
              <a:buClr>
                <a:srgbClr val="660033"/>
              </a:buClr>
              <a:buSzPct val="60000"/>
              <a:buNone/>
            </a:pPr>
            <a:r>
              <a:rPr lang="en-US" sz="2000" kern="0" dirty="0" smtClean="0">
                <a:latin typeface="Calibri" pitchFamily="34" charset="0"/>
                <a:cs typeface="Calibri" pitchFamily="34" charset="0"/>
              </a:rPr>
              <a:t>			double add()      //  Return type is double</a:t>
            </a:r>
          </a:p>
          <a:p>
            <a:pPr marL="457200" indent="-457200" algn="just">
              <a:buClr>
                <a:srgbClr val="660033"/>
              </a:buClr>
              <a:buSzPct val="60000"/>
              <a:buNone/>
            </a:pPr>
            <a:endParaRPr lang="en-US" sz="2000" kern="0" dirty="0" smtClean="0">
              <a:latin typeface="Calibri" pitchFamily="34" charset="0"/>
              <a:cs typeface="Calibri" pitchFamily="34" charset="0"/>
            </a:endParaRPr>
          </a:p>
          <a:p>
            <a:pPr marL="457200" indent="-457200" algn="just">
              <a:buClr>
                <a:srgbClr val="660033"/>
              </a:buClr>
              <a:buSzPct val="60000"/>
              <a:buNone/>
            </a:pPr>
            <a:r>
              <a:rPr lang="en-US" sz="2000" b="1" kern="0" dirty="0" smtClean="0">
                <a:latin typeface="Calibri" pitchFamily="34" charset="0"/>
                <a:cs typeface="Calibri" pitchFamily="34" charset="0"/>
              </a:rPr>
              <a:t>Functions Declarations with parameters that differ only because their default arguments differ</a:t>
            </a:r>
          </a:p>
          <a:p>
            <a:pPr marL="457200" indent="-457200" algn="just">
              <a:buClr>
                <a:srgbClr val="660033"/>
              </a:buClr>
              <a:buSzPct val="60000"/>
              <a:buNone/>
            </a:pPr>
            <a:r>
              <a:rPr lang="en-US" sz="2000" b="1" kern="0" dirty="0" smtClean="0">
                <a:latin typeface="Calibri" pitchFamily="34" charset="0"/>
                <a:cs typeface="Calibri" pitchFamily="34" charset="0"/>
              </a:rPr>
              <a:t>	</a:t>
            </a:r>
            <a:r>
              <a:rPr lang="en-US" sz="2000" kern="0" dirty="0" smtClean="0">
                <a:latin typeface="Calibri" pitchFamily="34" charset="0"/>
                <a:cs typeface="Calibri" pitchFamily="34" charset="0"/>
              </a:rPr>
              <a:t>Example:</a:t>
            </a:r>
          </a:p>
          <a:p>
            <a:pPr marL="457200" indent="-457200" algn="just">
              <a:buClr>
                <a:srgbClr val="660033"/>
              </a:buClr>
              <a:buSzPct val="60000"/>
              <a:buNone/>
            </a:pPr>
            <a:r>
              <a:rPr lang="en-US" sz="2000" kern="0" dirty="0" smtClean="0">
                <a:latin typeface="Calibri" pitchFamily="34" charset="0"/>
                <a:cs typeface="Calibri" pitchFamily="34" charset="0"/>
              </a:rPr>
              <a:t>			void add(int i, int j)              // Return type is Integer </a:t>
            </a:r>
          </a:p>
          <a:p>
            <a:pPr marL="457200" indent="-457200" algn="just">
              <a:buClr>
                <a:srgbClr val="660033"/>
              </a:buClr>
              <a:buSzPct val="60000"/>
              <a:buNone/>
            </a:pPr>
            <a:r>
              <a:rPr lang="en-US" sz="2000" kern="0" dirty="0" smtClean="0">
                <a:latin typeface="Calibri" pitchFamily="34" charset="0"/>
                <a:cs typeface="Calibri" pitchFamily="34" charset="0"/>
              </a:rPr>
              <a:t>			void add(int i, int j =10)      //  Return type is double</a:t>
            </a:r>
          </a:p>
          <a:p>
            <a:pPr marL="457200" indent="-457200" algn="just">
              <a:buClr>
                <a:srgbClr val="660033"/>
              </a:buClr>
              <a:buSzPct val="60000"/>
              <a:buNone/>
            </a:pPr>
            <a:endParaRPr lang="en-US" sz="2000" b="1" kern="0" dirty="0" smtClean="0">
              <a:solidFill>
                <a:schemeClr val="accent1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Copyright PRDC Pvt.Ltd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51BE24-629C-41B1-AA0F-AAE3FA5C19A9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9431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4422"/>
            <a:ext cx="7520940" cy="5000660"/>
          </a:xfrm>
        </p:spPr>
        <p:txBody>
          <a:bodyPr>
            <a:normAutofit/>
          </a:bodyPr>
          <a:lstStyle/>
          <a:p>
            <a:pPr marL="514350" indent="-514350" algn="just">
              <a:lnSpc>
                <a:spcPct val="80000"/>
              </a:lnSpc>
              <a:buClr>
                <a:srgbClr val="660033"/>
              </a:buClr>
              <a:buSzPct val="60000"/>
              <a:buNone/>
            </a:pPr>
            <a:endParaRPr lang="en-US" sz="2000" b="1" kern="0" dirty="0" smtClean="0">
              <a:solidFill>
                <a:schemeClr val="accent1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 marL="514350" indent="-514350" algn="just">
              <a:lnSpc>
                <a:spcPct val="80000"/>
              </a:lnSpc>
              <a:buClr>
                <a:srgbClr val="660033"/>
              </a:buClr>
              <a:buSzPct val="60000"/>
              <a:buNone/>
            </a:pPr>
            <a:r>
              <a:rPr lang="en-US" sz="2000" b="1" kern="0" dirty="0" smtClean="0">
                <a:latin typeface="Calibri" pitchFamily="34" charset="0"/>
                <a:cs typeface="Calibri" pitchFamily="34" charset="0"/>
              </a:rPr>
              <a:t>Functions which differ only because of Qualifiers</a:t>
            </a:r>
          </a:p>
          <a:p>
            <a:pPr marL="514350" indent="-514350" algn="just">
              <a:lnSpc>
                <a:spcPct val="80000"/>
              </a:lnSpc>
              <a:buClr>
                <a:srgbClr val="660033"/>
              </a:buClr>
              <a:buSzPct val="60000"/>
              <a:buNone/>
            </a:pPr>
            <a:r>
              <a:rPr lang="en-US" sz="2000" kern="0" dirty="0" smtClean="0">
                <a:latin typeface="Calibri" pitchFamily="34" charset="0"/>
                <a:cs typeface="Calibri" pitchFamily="34" charset="0"/>
              </a:rPr>
              <a:t>	Example</a:t>
            </a:r>
          </a:p>
          <a:p>
            <a:pPr marL="514350" indent="-514350" algn="just">
              <a:lnSpc>
                <a:spcPct val="80000"/>
              </a:lnSpc>
              <a:buClr>
                <a:srgbClr val="660033"/>
              </a:buClr>
              <a:buSzPct val="60000"/>
              <a:buNone/>
            </a:pPr>
            <a:r>
              <a:rPr lang="en-US" sz="2000" kern="0" dirty="0" smtClean="0">
                <a:latin typeface="Calibri" pitchFamily="34" charset="0"/>
                <a:cs typeface="Calibri" pitchFamily="34" charset="0"/>
              </a:rPr>
              <a:t>			int add(int)</a:t>
            </a:r>
          </a:p>
          <a:p>
            <a:pPr marL="514350" indent="-514350" algn="just">
              <a:lnSpc>
                <a:spcPct val="80000"/>
              </a:lnSpc>
              <a:buClr>
                <a:srgbClr val="660033"/>
              </a:buClr>
              <a:buSzPct val="60000"/>
              <a:buNone/>
            </a:pPr>
            <a:r>
              <a:rPr lang="en-US" sz="2000" kern="0" dirty="0" smtClean="0">
                <a:latin typeface="Calibri" pitchFamily="34" charset="0"/>
                <a:cs typeface="Calibri" pitchFamily="34" charset="0"/>
              </a:rPr>
              <a:t>			int add(const int)</a:t>
            </a:r>
          </a:p>
          <a:p>
            <a:pPr marL="514350" indent="-514350" algn="just">
              <a:lnSpc>
                <a:spcPct val="80000"/>
              </a:lnSpc>
              <a:buClr>
                <a:srgbClr val="660033"/>
              </a:buClr>
              <a:buSzPct val="60000"/>
              <a:buNone/>
            </a:pPr>
            <a:r>
              <a:rPr lang="en-US" sz="2000" kern="0" dirty="0" smtClean="0">
                <a:latin typeface="Calibri" pitchFamily="34" charset="0"/>
                <a:cs typeface="Calibri" pitchFamily="34" charset="0"/>
              </a:rPr>
              <a:t>			int add(volatile int)</a:t>
            </a:r>
            <a:endParaRPr lang="en-US" sz="2800" kern="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Copyright PRDC Pvt.Ltd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51BE24-629C-41B1-AA0F-AAE3FA5C19A9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60754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8610600" cy="548640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 smtClean="0">
                <a:solidFill>
                  <a:srgbClr val="941C7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Constructor Overloading</a:t>
            </a:r>
            <a:endParaRPr lang="en-US" sz="3600" b="1" dirty="0">
              <a:solidFill>
                <a:srgbClr val="941C7D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5786" y="1714488"/>
            <a:ext cx="7786742" cy="4643470"/>
          </a:xfrm>
        </p:spPr>
        <p:txBody>
          <a:bodyPr>
            <a:normAutofit/>
          </a:bodyPr>
          <a:lstStyle/>
          <a:p>
            <a:pPr lvl="0" algn="just">
              <a:buClr>
                <a:schemeClr val="accent2">
                  <a:lumMod val="75000"/>
                </a:schemeClr>
              </a:buClr>
              <a:buSzPct val="60000"/>
              <a:buFont typeface="Wingdings" pitchFamily="2" charset="2"/>
              <a:buChar char="Ø"/>
            </a:pPr>
            <a:r>
              <a:rPr lang="en-US" sz="2000" kern="0" dirty="0" smtClean="0">
                <a:latin typeface="Calibri" pitchFamily="34" charset="0"/>
                <a:cs typeface="Calibri" pitchFamily="34" charset="0"/>
              </a:rPr>
              <a:t>Constructor is an Important part of C++. </a:t>
            </a:r>
            <a:r>
              <a:rPr lang="en-IN" sz="2000" kern="0" dirty="0" smtClean="0">
                <a:latin typeface="Calibri" pitchFamily="34" charset="0"/>
                <a:cs typeface="Calibri" pitchFamily="34" charset="0"/>
              </a:rPr>
              <a:t>They can initialize the values of a given object to some known values, which otherwise may have some garbage values. </a:t>
            </a:r>
          </a:p>
          <a:p>
            <a:pPr lvl="0" algn="just">
              <a:buClr>
                <a:schemeClr val="accent2">
                  <a:lumMod val="75000"/>
                </a:schemeClr>
              </a:buClr>
              <a:buSzPct val="60000"/>
              <a:buNone/>
            </a:pPr>
            <a:endParaRPr lang="en-IN" sz="2000" kern="0" dirty="0" smtClean="0">
              <a:latin typeface="Calibri" pitchFamily="34" charset="0"/>
              <a:cs typeface="Calibri" pitchFamily="34" charset="0"/>
            </a:endParaRPr>
          </a:p>
          <a:p>
            <a:pPr algn="just">
              <a:buClr>
                <a:schemeClr val="accent2">
                  <a:lumMod val="75000"/>
                </a:schemeClr>
              </a:buClr>
              <a:buSzPct val="60000"/>
              <a:buFont typeface="Wingdings" pitchFamily="2" charset="2"/>
              <a:buChar char="Ø"/>
            </a:pPr>
            <a:r>
              <a:rPr lang="en-IN" sz="2000" kern="0" dirty="0" smtClean="0">
                <a:latin typeface="Calibri" pitchFamily="34" charset="0"/>
                <a:cs typeface="Calibri" pitchFamily="34" charset="0"/>
              </a:rPr>
              <a:t>So </a:t>
            </a:r>
            <a:r>
              <a:rPr lang="en-IN" sz="2000" b="1" kern="0" dirty="0" smtClean="0">
                <a:latin typeface="Calibri" pitchFamily="34" charset="0"/>
                <a:cs typeface="Calibri" pitchFamily="34" charset="0"/>
              </a:rPr>
              <a:t>constructor</a:t>
            </a:r>
            <a:r>
              <a:rPr lang="en-IN" sz="2000" kern="0" dirty="0" smtClean="0">
                <a:latin typeface="Calibri" pitchFamily="34" charset="0"/>
                <a:cs typeface="Calibri" pitchFamily="34" charset="0"/>
              </a:rPr>
              <a:t> is a special function that </a:t>
            </a:r>
            <a:r>
              <a:rPr lang="en-IN" sz="2000" b="1" kern="0" dirty="0" smtClean="0">
                <a:latin typeface="Calibri" pitchFamily="34" charset="0"/>
                <a:cs typeface="Calibri" pitchFamily="34" charset="0"/>
              </a:rPr>
              <a:t>gets called automatically </a:t>
            </a:r>
            <a:r>
              <a:rPr lang="en-IN" sz="2000" kern="0" dirty="0" smtClean="0">
                <a:latin typeface="Calibri" pitchFamily="34" charset="0"/>
                <a:cs typeface="Calibri" pitchFamily="34" charset="0"/>
              </a:rPr>
              <a:t>when an </a:t>
            </a:r>
            <a:r>
              <a:rPr lang="en-IN" sz="2000" b="1" kern="0" dirty="0" smtClean="0">
                <a:latin typeface="Calibri" pitchFamily="34" charset="0"/>
                <a:cs typeface="Calibri" pitchFamily="34" charset="0"/>
              </a:rPr>
              <a:t>object is created</a:t>
            </a:r>
            <a:r>
              <a:rPr lang="en-IN" sz="2000" kern="0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pPr algn="just">
              <a:buClr>
                <a:schemeClr val="accent2">
                  <a:lumMod val="75000"/>
                </a:schemeClr>
              </a:buClr>
              <a:buSzPct val="60000"/>
              <a:buFont typeface="Wingdings" pitchFamily="2" charset="2"/>
              <a:buChar char="Ø"/>
            </a:pPr>
            <a:endParaRPr lang="en-US" sz="2000" kern="0" dirty="0" smtClean="0">
              <a:latin typeface="Calibri" pitchFamily="34" charset="0"/>
              <a:cs typeface="Calibri" pitchFamily="34" charset="0"/>
            </a:endParaRPr>
          </a:p>
          <a:p>
            <a:pPr algn="just">
              <a:buClr>
                <a:schemeClr val="accent2">
                  <a:lumMod val="75000"/>
                </a:schemeClr>
              </a:buClr>
              <a:buSzPct val="60000"/>
              <a:buFont typeface="Wingdings" pitchFamily="2" charset="2"/>
              <a:buChar char="Ø"/>
            </a:pPr>
            <a:r>
              <a:rPr lang="en-US" sz="2000" kern="0" dirty="0" smtClean="0">
                <a:latin typeface="Calibri" pitchFamily="34" charset="0"/>
                <a:cs typeface="Calibri" pitchFamily="34" charset="0"/>
              </a:rPr>
              <a:t>We create many objects based on our application and hence for each object there must be a corresponding Constructor or else compiler might throw an error.</a:t>
            </a:r>
          </a:p>
          <a:p>
            <a:pPr algn="just">
              <a:buClr>
                <a:schemeClr val="accent2">
                  <a:lumMod val="75000"/>
                </a:schemeClr>
              </a:buClr>
              <a:buSzPct val="60000"/>
              <a:buFont typeface="Wingdings" pitchFamily="2" charset="2"/>
              <a:buChar char="Ø"/>
            </a:pPr>
            <a:endParaRPr lang="en-US" sz="2000" kern="0" dirty="0" smtClean="0">
              <a:latin typeface="Calibri" pitchFamily="34" charset="0"/>
              <a:cs typeface="Calibri" pitchFamily="34" charset="0"/>
            </a:endParaRPr>
          </a:p>
          <a:p>
            <a:pPr algn="just">
              <a:buClr>
                <a:schemeClr val="accent2">
                  <a:lumMod val="75000"/>
                </a:schemeClr>
              </a:buClr>
              <a:buSzPct val="60000"/>
              <a:buFont typeface="Wingdings" pitchFamily="2" charset="2"/>
              <a:buChar char="Ø"/>
            </a:pPr>
            <a:r>
              <a:rPr lang="en-US" sz="2000" kern="0" dirty="0" smtClean="0">
                <a:latin typeface="Calibri" pitchFamily="34" charset="0"/>
                <a:cs typeface="Calibri" pitchFamily="34" charset="0"/>
              </a:rPr>
              <a:t>As constructor is special function. Therefore the same rules are applied to Overload a constructor as that of a function.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Copyright PRDC Pvt.Ltd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51BE24-629C-41B1-AA0F-AAE3FA5C19A9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06347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PRDC Pvt.Ltd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51BE24-629C-41B1-AA0F-AAE3FA5C19A9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idx="1"/>
          </p:nvPr>
        </p:nvSpPr>
        <p:spPr>
          <a:xfrm>
            <a:off x="323850" y="836712"/>
            <a:ext cx="8362950" cy="5544615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kern="0" dirty="0" smtClean="0">
                <a:latin typeface="Calibri" pitchFamily="34" charset="0"/>
                <a:cs typeface="Calibri" pitchFamily="34" charset="0"/>
              </a:rPr>
              <a:t>class Box</a:t>
            </a:r>
          </a:p>
          <a:p>
            <a:pPr>
              <a:buNone/>
            </a:pPr>
            <a:r>
              <a:rPr lang="en-US" kern="0" dirty="0" smtClean="0">
                <a:latin typeface="Calibri" pitchFamily="34" charset="0"/>
                <a:cs typeface="Calibri" pitchFamily="34" charset="0"/>
              </a:rPr>
              <a:t>{</a:t>
            </a:r>
          </a:p>
          <a:p>
            <a:pPr>
              <a:buNone/>
            </a:pPr>
            <a:r>
              <a:rPr lang="en-US" kern="0" dirty="0" smtClean="0">
                <a:latin typeface="Calibri" pitchFamily="34" charset="0"/>
                <a:cs typeface="Calibri" pitchFamily="34" charset="0"/>
              </a:rPr>
              <a:t>Box(double w, double h, double d)   </a:t>
            </a:r>
            <a:r>
              <a:rPr lang="en-US" b="1" kern="0" dirty="0" smtClean="0">
                <a:latin typeface="Calibri" pitchFamily="34" charset="0"/>
                <a:cs typeface="Calibri" pitchFamily="34" charset="0"/>
              </a:rPr>
              <a:t>//constructor with three parameters</a:t>
            </a:r>
          </a:p>
          <a:p>
            <a:pPr>
              <a:buNone/>
            </a:pPr>
            <a:r>
              <a:rPr lang="en-US" kern="0" dirty="0" smtClean="0">
                <a:latin typeface="Calibri" pitchFamily="34" charset="0"/>
                <a:cs typeface="Calibri" pitchFamily="34" charset="0"/>
              </a:rPr>
              <a:t>{</a:t>
            </a:r>
          </a:p>
          <a:p>
            <a:pPr>
              <a:buNone/>
            </a:pPr>
            <a:r>
              <a:rPr lang="en-US" kern="0" dirty="0" smtClean="0">
                <a:latin typeface="Calibri" pitchFamily="34" charset="0"/>
                <a:cs typeface="Calibri" pitchFamily="34" charset="0"/>
              </a:rPr>
              <a:t>	width  = w;</a:t>
            </a:r>
          </a:p>
          <a:p>
            <a:pPr>
              <a:buNone/>
            </a:pPr>
            <a:r>
              <a:rPr lang="en-US" kern="0" dirty="0" smtClean="0">
                <a:latin typeface="Calibri" pitchFamily="34" charset="0"/>
                <a:cs typeface="Calibri" pitchFamily="34" charset="0"/>
              </a:rPr>
              <a:t>	height = h;</a:t>
            </a:r>
          </a:p>
          <a:p>
            <a:pPr>
              <a:buNone/>
            </a:pPr>
            <a:r>
              <a:rPr lang="en-US" kern="0" dirty="0" smtClean="0">
                <a:latin typeface="Calibri" pitchFamily="34" charset="0"/>
                <a:cs typeface="Calibri" pitchFamily="34" charset="0"/>
              </a:rPr>
              <a:t>	depth  = d;</a:t>
            </a:r>
          </a:p>
          <a:p>
            <a:pPr>
              <a:buNone/>
            </a:pPr>
            <a:r>
              <a:rPr lang="en-US" kern="0" dirty="0" smtClean="0">
                <a:latin typeface="Calibri" pitchFamily="34" charset="0"/>
                <a:cs typeface="Calibri" pitchFamily="34" charset="0"/>
              </a:rPr>
              <a:t>}</a:t>
            </a:r>
          </a:p>
          <a:p>
            <a:pPr>
              <a:buNone/>
            </a:pPr>
            <a:r>
              <a:rPr lang="en-US" kern="0" dirty="0" smtClean="0">
                <a:latin typeface="Calibri" pitchFamily="34" charset="0"/>
                <a:cs typeface="Calibri" pitchFamily="34" charset="0"/>
              </a:rPr>
              <a:t>Box(double w)                                     </a:t>
            </a:r>
            <a:r>
              <a:rPr lang="en-US" b="1" kern="0" dirty="0" smtClean="0">
                <a:latin typeface="Calibri" pitchFamily="34" charset="0"/>
                <a:cs typeface="Calibri" pitchFamily="34" charset="0"/>
              </a:rPr>
              <a:t>// constructor with one parameter</a:t>
            </a:r>
          </a:p>
          <a:p>
            <a:pPr>
              <a:buNone/>
            </a:pPr>
            <a:r>
              <a:rPr lang="en-US" kern="0" dirty="0" smtClean="0">
                <a:latin typeface="Calibri" pitchFamily="34" charset="0"/>
                <a:cs typeface="Calibri" pitchFamily="34" charset="0"/>
              </a:rPr>
              <a:t>{</a:t>
            </a:r>
          </a:p>
          <a:p>
            <a:pPr>
              <a:buNone/>
            </a:pPr>
            <a:r>
              <a:rPr lang="en-US" kern="0" dirty="0" smtClean="0">
                <a:latin typeface="Calibri" pitchFamily="34" charset="0"/>
                <a:cs typeface="Calibri" pitchFamily="34" charset="0"/>
              </a:rPr>
              <a:t>	width = height = depth = w;</a:t>
            </a:r>
          </a:p>
          <a:p>
            <a:pPr>
              <a:buNone/>
            </a:pPr>
            <a:r>
              <a:rPr lang="en-US" kern="0" dirty="0" smtClean="0">
                <a:latin typeface="Calibri" pitchFamily="34" charset="0"/>
                <a:cs typeface="Calibri" pitchFamily="34" charset="0"/>
              </a:rPr>
              <a:t>} </a:t>
            </a:r>
          </a:p>
          <a:p>
            <a:pPr>
              <a:buNone/>
            </a:pPr>
            <a:r>
              <a:rPr lang="en-US" kern="0" dirty="0" smtClean="0">
                <a:latin typeface="Calibri" pitchFamily="34" charset="0"/>
                <a:cs typeface="Calibri" pitchFamily="34" charset="0"/>
              </a:rPr>
              <a:t>Box ob(2,3,5); 	                              </a:t>
            </a:r>
            <a:r>
              <a:rPr lang="en-US" b="1" kern="0" dirty="0" smtClean="0">
                <a:latin typeface="Calibri" pitchFamily="34" charset="0"/>
                <a:cs typeface="Calibri" pitchFamily="34" charset="0"/>
              </a:rPr>
              <a:t>//calling constructor with three parameters</a:t>
            </a:r>
          </a:p>
          <a:p>
            <a:pPr>
              <a:buNone/>
            </a:pPr>
            <a:r>
              <a:rPr lang="en-US" kern="0" dirty="0" smtClean="0">
                <a:latin typeface="Calibri" pitchFamily="34" charset="0"/>
                <a:cs typeface="Calibri" pitchFamily="34" charset="0"/>
              </a:rPr>
              <a:t>ob.volume();</a:t>
            </a:r>
          </a:p>
          <a:p>
            <a:pPr>
              <a:buNone/>
            </a:pPr>
            <a:r>
              <a:rPr lang="en-US" kern="0" dirty="0" smtClean="0">
                <a:latin typeface="Calibri" pitchFamily="34" charset="0"/>
                <a:cs typeface="Calibri" pitchFamily="34" charset="0"/>
              </a:rPr>
              <a:t>	</a:t>
            </a:r>
          </a:p>
          <a:p>
            <a:pPr>
              <a:buNone/>
            </a:pPr>
            <a:r>
              <a:rPr lang="en-US" kern="0" dirty="0" smtClean="0">
                <a:latin typeface="Calibri" pitchFamily="34" charset="0"/>
                <a:cs typeface="Calibri" pitchFamily="34" charset="0"/>
              </a:rPr>
              <a:t>Box ob(2.1256);	</a:t>
            </a:r>
            <a:r>
              <a:rPr lang="en-US" b="1" kern="0" dirty="0" smtClean="0">
                <a:latin typeface="Calibri" pitchFamily="34" charset="0"/>
                <a:cs typeface="Calibri" pitchFamily="34" charset="0"/>
              </a:rPr>
              <a:t>                              //Calling constructor with one  parameter</a:t>
            </a:r>
          </a:p>
          <a:p>
            <a:pPr>
              <a:buNone/>
            </a:pPr>
            <a:r>
              <a:rPr lang="en-US" kern="0" dirty="0" smtClean="0">
                <a:latin typeface="Calibri" pitchFamily="34" charset="0"/>
                <a:cs typeface="Calibri" pitchFamily="34" charset="0"/>
              </a:rPr>
              <a:t>ob.volume();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6909</TotalTime>
  <Words>787</Words>
  <Application>Microsoft Office PowerPoint</Application>
  <PresentationFormat>On-screen Show (4:3)</PresentationFormat>
  <Paragraphs>270</Paragraphs>
  <Slides>19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Slide 1</vt:lpstr>
      <vt:lpstr>Contents</vt:lpstr>
      <vt:lpstr>Introduction</vt:lpstr>
      <vt:lpstr>Function Overloading</vt:lpstr>
      <vt:lpstr>Rules for overloading a Function</vt:lpstr>
      <vt:lpstr>Restrictions on Overloading</vt:lpstr>
      <vt:lpstr>Slide 7</vt:lpstr>
      <vt:lpstr>Constructor Overloading</vt:lpstr>
      <vt:lpstr>Slide 9</vt:lpstr>
      <vt:lpstr>Finding the address of an Overloaded Function</vt:lpstr>
      <vt:lpstr>Slide 11</vt:lpstr>
      <vt:lpstr>Function Overloading &amp; Ambiguity</vt:lpstr>
      <vt:lpstr>Operator Overloading</vt:lpstr>
      <vt:lpstr>Slide 14</vt:lpstr>
      <vt:lpstr>Slide 15</vt:lpstr>
      <vt:lpstr>Restrictions On Operator Overloading</vt:lpstr>
      <vt:lpstr>Friend Function &amp; Friend Class</vt:lpstr>
      <vt:lpstr>Slide 18</vt:lpstr>
      <vt:lpstr>Slide 19</vt:lpstr>
    </vt:vector>
  </TitlesOfParts>
  <Company>prdc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Presentation</dc:title>
  <dc:creator>prdc</dc:creator>
  <cp:lastModifiedBy>sandeep.kumar</cp:lastModifiedBy>
  <cp:revision>711</cp:revision>
  <cp:lastPrinted>2012-02-09T09:31:12Z</cp:lastPrinted>
  <dcterms:created xsi:type="dcterms:W3CDTF">2009-10-07T05:19:39Z</dcterms:created>
  <dcterms:modified xsi:type="dcterms:W3CDTF">2012-11-23T09:17:42Z</dcterms:modified>
</cp:coreProperties>
</file>