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2" r:id="rId7"/>
    <p:sldId id="267" r:id="rId8"/>
    <p:sldId id="268" r:id="rId9"/>
    <p:sldId id="269" r:id="rId10"/>
    <p:sldId id="271"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11/21/2017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Sales Forecasting </a:t>
            </a:r>
            <a:r>
              <a:rPr lang="en-US" sz="3200" dirty="0" smtClean="0"/>
              <a:t>of Retail </a:t>
            </a:r>
            <a:r>
              <a:rPr lang="en-US" sz="3200" dirty="0"/>
              <a:t>Clothing Product Categories</a:t>
            </a:r>
            <a:r>
              <a:rPr lang="en-US" dirty="0"/>
              <a:t> </a:t>
            </a:r>
          </a:p>
        </p:txBody>
      </p:sp>
      <p:sp>
        <p:nvSpPr>
          <p:cNvPr id="3" name="Subtitle 2"/>
          <p:cNvSpPr>
            <a:spLocks noGrp="1"/>
          </p:cNvSpPr>
          <p:nvPr>
            <p:ph type="subTitle" idx="1"/>
          </p:nvPr>
        </p:nvSpPr>
        <p:spPr/>
        <p:txBody>
          <a:bodyPr/>
          <a:lstStyle/>
          <a:p>
            <a:endParaRPr lang="en-US" dirty="0" smtClean="0"/>
          </a:p>
          <a:p>
            <a:r>
              <a:rPr lang="en-US" b="1" dirty="0" smtClean="0"/>
              <a:t>         						KOTA SANJEEVA</a:t>
            </a:r>
            <a:endParaRPr lang="en-US" b="1" dirty="0"/>
          </a:p>
        </p:txBody>
      </p:sp>
    </p:spTree>
    <p:extLst>
      <p:ext uri="{BB962C8B-B14F-4D97-AF65-F5344CB8AC3E}">
        <p14:creationId xmlns:p14="http://schemas.microsoft.com/office/powerpoint/2010/main" val="1031284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69743"/>
            <a:ext cx="10353761" cy="1326321"/>
          </a:xfrm>
        </p:spPr>
        <p:txBody>
          <a:bodyPr/>
          <a:lstStyle/>
          <a:p>
            <a:r>
              <a:rPr lang="en-US" dirty="0"/>
              <a:t>Regression model</a:t>
            </a:r>
          </a:p>
        </p:txBody>
      </p:sp>
      <p:sp>
        <p:nvSpPr>
          <p:cNvPr id="3" name="Content Placeholder 2"/>
          <p:cNvSpPr>
            <a:spLocks noGrp="1"/>
          </p:cNvSpPr>
          <p:nvPr>
            <p:ph idx="1"/>
          </p:nvPr>
        </p:nvSpPr>
        <p:spPr/>
        <p:txBody>
          <a:bodyPr>
            <a:normAutofit fontScale="92500" lnSpcReduction="10000"/>
          </a:bodyPr>
          <a:lstStyle/>
          <a:p>
            <a:r>
              <a:rPr lang="en-US" dirty="0" smtClean="0"/>
              <a:t>In the field of business  regression is widely used, Businessman interested in predicting future sales, price, profit etc.</a:t>
            </a:r>
          </a:p>
          <a:p>
            <a:r>
              <a:rPr lang="en-US" dirty="0" smtClean="0"/>
              <a:t>Apply Linear Regression model.</a:t>
            </a:r>
          </a:p>
          <a:p>
            <a:r>
              <a:rPr lang="en-US" dirty="0" smtClean="0"/>
              <a:t>Based on MAPE, my model predicted best model.</a:t>
            </a:r>
          </a:p>
          <a:p>
            <a:r>
              <a:rPr lang="en-US" dirty="0" smtClean="0"/>
              <a:t>MAPE value is 10.88.</a:t>
            </a:r>
          </a:p>
          <a:p>
            <a:r>
              <a:rPr lang="en-US" dirty="0" smtClean="0"/>
              <a:t>R-</a:t>
            </a:r>
            <a:r>
              <a:rPr lang="en-US" dirty="0" err="1" smtClean="0"/>
              <a:t>seq</a:t>
            </a:r>
            <a:r>
              <a:rPr lang="en-US" dirty="0" smtClean="0"/>
              <a:t> value is 96.07.</a:t>
            </a:r>
          </a:p>
          <a:p>
            <a:r>
              <a:rPr lang="en-US" dirty="0" smtClean="0"/>
              <a:t>Of </a:t>
            </a:r>
            <a:r>
              <a:rPr lang="en-US" dirty="0"/>
              <a:t>the results obtained from time series model and regression model, for the ProductCategory “WomenClothing” and also give a report the impact of causal variables on the results.</a:t>
            </a: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7420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r>
              <a:rPr lang="en-US" dirty="0"/>
              <a:t/>
            </a:r>
            <a:br>
              <a:rPr lang="en-US" dirty="0"/>
            </a:br>
            <a:endParaRPr lang="en-US" dirty="0"/>
          </a:p>
        </p:txBody>
      </p:sp>
      <p:sp>
        <p:nvSpPr>
          <p:cNvPr id="3" name="Content Placeholder 2"/>
          <p:cNvSpPr>
            <a:spLocks noGrp="1"/>
          </p:cNvSpPr>
          <p:nvPr>
            <p:ph idx="1"/>
          </p:nvPr>
        </p:nvSpPr>
        <p:spPr>
          <a:xfrm>
            <a:off x="913795" y="1841679"/>
            <a:ext cx="10353762" cy="5016322"/>
          </a:xfrm>
        </p:spPr>
        <p:txBody>
          <a:bodyPr>
            <a:noAutofit/>
          </a:bodyPr>
          <a:lstStyle/>
          <a:p>
            <a:r>
              <a:rPr lang="en-US" sz="1800" dirty="0"/>
              <a:t>In fashion retail system, the sales of the apparel product are strongly influenced by the calendar </a:t>
            </a:r>
            <a:r>
              <a:rPr lang="en-US" sz="1800" dirty="0" smtClean="0"/>
              <a:t>factor.</a:t>
            </a:r>
            <a:endParaRPr lang="en-US" sz="1800" dirty="0"/>
          </a:p>
          <a:p>
            <a:r>
              <a:rPr lang="en-US" sz="1800" dirty="0" smtClean="0"/>
              <a:t>For </a:t>
            </a:r>
            <a:r>
              <a:rPr lang="en-US" sz="1800" dirty="0"/>
              <a:t>fashion retail sales forecasting, regarding the data source, there are three kinds of data, namely, the time series data, cross-section data, and panel data. The time series data, which is collected over discrete intervals of time, is widely used in fashion forecasting and the methods applied to time-series data are also well developed</a:t>
            </a:r>
            <a:r>
              <a:rPr lang="en-US" sz="1800" dirty="0" smtClean="0"/>
              <a:t>.</a:t>
            </a:r>
          </a:p>
          <a:p>
            <a:r>
              <a:rPr lang="en-US" sz="1800" dirty="0" smtClean="0"/>
              <a:t>These </a:t>
            </a:r>
            <a:r>
              <a:rPr lang="en-US" sz="1800" dirty="0"/>
              <a:t>two kinds of data are not yet fully used for fashion sales forecasting. Recently, a forecasting method using </a:t>
            </a:r>
            <a:r>
              <a:rPr lang="en-US" sz="1800" dirty="0" smtClean="0"/>
              <a:t>the regression </a:t>
            </a:r>
            <a:r>
              <a:rPr lang="en-US" sz="1800" dirty="0"/>
              <a:t>is developed </a:t>
            </a:r>
            <a:r>
              <a:rPr lang="en-US" sz="1800" dirty="0" smtClean="0"/>
              <a:t>and </a:t>
            </a:r>
            <a:r>
              <a:rPr lang="en-US" sz="1800" dirty="0"/>
              <a:t>it will be an interesting future research direction to explore the use of these different types of data for fashion sales forecasting.</a:t>
            </a:r>
          </a:p>
          <a:p>
            <a:endParaRPr lang="en-US" sz="1800" dirty="0"/>
          </a:p>
        </p:txBody>
      </p:sp>
    </p:spTree>
    <p:extLst>
      <p:ext uri="{BB962C8B-B14F-4D97-AF65-F5344CB8AC3E}">
        <p14:creationId xmlns:p14="http://schemas.microsoft.com/office/powerpoint/2010/main" val="2916761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contents</a:t>
            </a:r>
            <a:endParaRPr lang="en-US" dirty="0"/>
          </a:p>
        </p:txBody>
      </p:sp>
      <p:sp>
        <p:nvSpPr>
          <p:cNvPr id="3" name="Content Placeholder 2"/>
          <p:cNvSpPr>
            <a:spLocks noGrp="1"/>
          </p:cNvSpPr>
          <p:nvPr>
            <p:ph idx="1"/>
          </p:nvPr>
        </p:nvSpPr>
        <p:spPr/>
        <p:txBody>
          <a:bodyPr>
            <a:normAutofit/>
          </a:bodyPr>
          <a:lstStyle/>
          <a:p>
            <a:r>
              <a:rPr lang="en-US" dirty="0">
                <a:effectLst/>
              </a:rPr>
              <a:t>Domain Background</a:t>
            </a:r>
          </a:p>
          <a:p>
            <a:r>
              <a:rPr lang="en-US" dirty="0">
                <a:effectLst/>
              </a:rPr>
              <a:t>Problem</a:t>
            </a:r>
            <a:r>
              <a:rPr lang="en-US" b="1" dirty="0">
                <a:effectLst/>
              </a:rPr>
              <a:t> </a:t>
            </a:r>
            <a:r>
              <a:rPr lang="en-US" dirty="0">
                <a:effectLst/>
              </a:rPr>
              <a:t>Statement</a:t>
            </a:r>
          </a:p>
          <a:p>
            <a:r>
              <a:rPr lang="en-US" dirty="0">
                <a:effectLst/>
              </a:rPr>
              <a:t>Datasets , Inputs and Preprocessing</a:t>
            </a:r>
          </a:p>
          <a:p>
            <a:r>
              <a:rPr lang="en-US" dirty="0" smtClean="0">
                <a:effectLst/>
              </a:rPr>
              <a:t>Time series model</a:t>
            </a:r>
          </a:p>
          <a:p>
            <a:r>
              <a:rPr lang="en-US" dirty="0" smtClean="0">
                <a:effectLst/>
              </a:rPr>
              <a:t>Regression model</a:t>
            </a:r>
            <a:endParaRPr lang="en-US" dirty="0">
              <a:effectLst/>
            </a:endParaRPr>
          </a:p>
          <a:p>
            <a:r>
              <a:rPr lang="en-US" dirty="0" smtClean="0">
                <a:effectLst/>
              </a:rPr>
              <a:t>Conclusion</a:t>
            </a:r>
            <a:endParaRPr lang="en-US" dirty="0" smtClean="0"/>
          </a:p>
          <a:p>
            <a:pPr marL="0" indent="0">
              <a:buNone/>
            </a:pPr>
            <a:endParaRPr lang="en-US" dirty="0">
              <a:effectLst/>
            </a:endParaRPr>
          </a:p>
        </p:txBody>
      </p:sp>
    </p:spTree>
    <p:extLst>
      <p:ext uri="{BB962C8B-B14F-4D97-AF65-F5344CB8AC3E}">
        <p14:creationId xmlns:p14="http://schemas.microsoft.com/office/powerpoint/2010/main" val="96700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Domain Background</a:t>
            </a:r>
            <a:endParaRPr lang="en-US" dirty="0"/>
          </a:p>
        </p:txBody>
      </p:sp>
      <p:sp>
        <p:nvSpPr>
          <p:cNvPr id="3" name="Content Placeholder 2"/>
          <p:cNvSpPr>
            <a:spLocks noGrp="1"/>
          </p:cNvSpPr>
          <p:nvPr>
            <p:ph idx="1"/>
          </p:nvPr>
        </p:nvSpPr>
        <p:spPr/>
        <p:txBody>
          <a:bodyPr>
            <a:normAutofit/>
          </a:bodyPr>
          <a:lstStyle/>
          <a:p>
            <a:r>
              <a:rPr lang="en-US" dirty="0"/>
              <a:t>Retail is one of the most important business domains for data science and data mining applications because of its prolific data and numerous optimization problems such as optimal prices, discounts, recommendations, and stock levels that can be solved using data analysis methods. </a:t>
            </a:r>
          </a:p>
          <a:p>
            <a:pPr marL="0" indent="0">
              <a:buNone/>
            </a:pPr>
            <a:endParaRPr lang="en-US" dirty="0"/>
          </a:p>
        </p:txBody>
      </p:sp>
    </p:spTree>
    <p:extLst>
      <p:ext uri="{BB962C8B-B14F-4D97-AF65-F5344CB8AC3E}">
        <p14:creationId xmlns:p14="http://schemas.microsoft.com/office/powerpoint/2010/main" val="702780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Problem Statement</a:t>
            </a:r>
            <a:endParaRPr lang="en-US" dirty="0"/>
          </a:p>
        </p:txBody>
      </p:sp>
      <p:sp>
        <p:nvSpPr>
          <p:cNvPr id="3" name="Content Placeholder 2"/>
          <p:cNvSpPr>
            <a:spLocks noGrp="1"/>
          </p:cNvSpPr>
          <p:nvPr>
            <p:ph idx="1"/>
          </p:nvPr>
        </p:nvSpPr>
        <p:spPr/>
        <p:txBody>
          <a:bodyPr/>
          <a:lstStyle/>
          <a:p>
            <a:r>
              <a:rPr lang="en-US" dirty="0"/>
              <a:t>The initial sales data given is monthly sales data by product category. You have to make month level forecasts for the year 2016 (Jan 2016 to Dec 2016) using time series models for each product category with the past historical data provided for the period from 2009 to 2015.</a:t>
            </a:r>
          </a:p>
          <a:p>
            <a:r>
              <a:rPr lang="en-US" dirty="0"/>
              <a:t>Using Time </a:t>
            </a:r>
            <a:r>
              <a:rPr lang="en-US" dirty="0" smtClean="0"/>
              <a:t>Series and Regression models.</a:t>
            </a:r>
            <a:endParaRPr lang="en-US" dirty="0"/>
          </a:p>
        </p:txBody>
      </p:sp>
    </p:spTree>
    <p:extLst>
      <p:ext uri="{BB962C8B-B14F-4D97-AF65-F5344CB8AC3E}">
        <p14:creationId xmlns:p14="http://schemas.microsoft.com/office/powerpoint/2010/main" val="1439384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Datasets</a:t>
            </a:r>
            <a:r>
              <a:rPr lang="en-US" dirty="0">
                <a:effectLst/>
              </a:rPr>
              <a:t> </a:t>
            </a:r>
            <a:r>
              <a:rPr lang="en-US" dirty="0" smtClean="0">
                <a:effectLst/>
              </a:rPr>
              <a:t>and</a:t>
            </a:r>
            <a:r>
              <a:rPr lang="en-US" dirty="0">
                <a:effectLst/>
              </a:rPr>
              <a:t> </a:t>
            </a:r>
            <a:r>
              <a:rPr lang="en-US" dirty="0" smtClean="0">
                <a:effectLst/>
              </a:rPr>
              <a:t>Inputs</a:t>
            </a:r>
            <a:endParaRPr lang="en-US" dirty="0"/>
          </a:p>
        </p:txBody>
      </p:sp>
      <p:sp>
        <p:nvSpPr>
          <p:cNvPr id="3" name="Content Placeholder 2"/>
          <p:cNvSpPr>
            <a:spLocks noGrp="1"/>
          </p:cNvSpPr>
          <p:nvPr>
            <p:ph idx="1"/>
          </p:nvPr>
        </p:nvSpPr>
        <p:spPr>
          <a:xfrm>
            <a:off x="913795" y="1935921"/>
            <a:ext cx="10353762" cy="4922079"/>
          </a:xfrm>
        </p:spPr>
        <p:txBody>
          <a:bodyPr>
            <a:normAutofit fontScale="85000" lnSpcReduction="20000"/>
          </a:bodyPr>
          <a:lstStyle/>
          <a:p>
            <a:r>
              <a:rPr lang="en-US" dirty="0" smtClean="0"/>
              <a:t>Sales : </a:t>
            </a:r>
            <a:r>
              <a:rPr lang="en-US" dirty="0"/>
              <a:t>“Train.csv” </a:t>
            </a:r>
            <a:endParaRPr lang="en-US" dirty="0" smtClean="0"/>
          </a:p>
          <a:p>
            <a:r>
              <a:rPr lang="en-US" dirty="0" smtClean="0"/>
              <a:t>1</a:t>
            </a:r>
            <a:r>
              <a:rPr lang="en-US" dirty="0"/>
              <a:t>. This table contains the Temporal data like Year, Month, and Product category and Sales (In </a:t>
            </a:r>
            <a:r>
              <a:rPr lang="en-US" dirty="0" smtClean="0"/>
              <a:t>Thousand Dollars</a:t>
            </a:r>
            <a:r>
              <a:rPr lang="en-US" dirty="0"/>
              <a:t>), provided for the period 2009 to </a:t>
            </a:r>
            <a:r>
              <a:rPr lang="en-US" dirty="0" smtClean="0"/>
              <a:t>2015</a:t>
            </a:r>
          </a:p>
          <a:p>
            <a:r>
              <a:rPr lang="en-US" dirty="0" smtClean="0"/>
              <a:t> </a:t>
            </a:r>
            <a:r>
              <a:rPr lang="en-US" dirty="0"/>
              <a:t>2. Weather data: “WeatherData.xlsx</a:t>
            </a:r>
            <a:r>
              <a:rPr lang="en-US" dirty="0" smtClean="0"/>
              <a:t>”</a:t>
            </a:r>
          </a:p>
          <a:p>
            <a:r>
              <a:rPr lang="en-US" dirty="0" smtClean="0"/>
              <a:t> This </a:t>
            </a:r>
            <a:r>
              <a:rPr lang="en-US" dirty="0"/>
              <a:t>is obtained for the period from 2009 to 2016 from different sources and has the information about the weather conditions like temperature, wind speed, humidity, visibility, precipitation etc. </a:t>
            </a:r>
            <a:endParaRPr lang="en-US" dirty="0" smtClean="0"/>
          </a:p>
          <a:p>
            <a:r>
              <a:rPr lang="en-US" dirty="0" smtClean="0"/>
              <a:t>3</a:t>
            </a:r>
            <a:r>
              <a:rPr lang="en-US" dirty="0"/>
              <a:t>. Event/Holidays data: “Events_HolidaysData.xlsx</a:t>
            </a:r>
            <a:r>
              <a:rPr lang="en-US" dirty="0" smtClean="0"/>
              <a:t>”</a:t>
            </a:r>
          </a:p>
          <a:p>
            <a:r>
              <a:rPr lang="en-US" dirty="0" smtClean="0"/>
              <a:t>It’s </a:t>
            </a:r>
            <a:r>
              <a:rPr lang="en-US" dirty="0"/>
              <a:t>obvious that we shop more during the holidays or during festivals etc. Hence, the event data for the period from 2009 to 2016 has the information like Year, Month-Date, Event, Day category(federal holiday or event) </a:t>
            </a:r>
            <a:endParaRPr lang="en-US" dirty="0" smtClean="0"/>
          </a:p>
          <a:p>
            <a:r>
              <a:rPr lang="en-US" dirty="0" smtClean="0"/>
              <a:t> </a:t>
            </a:r>
            <a:r>
              <a:rPr lang="en-US" dirty="0" smtClean="0"/>
              <a:t>4.Macro </a:t>
            </a:r>
            <a:r>
              <a:rPr lang="en-US" dirty="0"/>
              <a:t>Economic Data: “MacroEconomicData.xlsx” </a:t>
            </a:r>
            <a:endParaRPr lang="en-US" dirty="0" smtClean="0"/>
          </a:p>
          <a:p>
            <a:r>
              <a:rPr lang="en-US" dirty="0" smtClean="0"/>
              <a:t>This </a:t>
            </a:r>
            <a:r>
              <a:rPr lang="en-US" dirty="0"/>
              <a:t>data is provided for the period from 2009 to 2016 with the details like CPI, GDP, Cotton production, mill usage, unemployment rate etc. </a:t>
            </a:r>
            <a:endParaRPr lang="en-US" dirty="0" smtClean="0"/>
          </a:p>
          <a:p>
            <a:r>
              <a:rPr lang="en-US" dirty="0" smtClean="0"/>
              <a:t>This </a:t>
            </a:r>
            <a:r>
              <a:rPr lang="en-US" dirty="0"/>
              <a:t>has the details of </a:t>
            </a:r>
            <a:r>
              <a:rPr lang="en-US" dirty="0">
                <a:effectLst/>
              </a:rPr>
              <a:t>attributes</a:t>
            </a:r>
            <a:r>
              <a:rPr lang="en-US" dirty="0"/>
              <a:t> for the datasets cited above (1 to 4</a:t>
            </a:r>
            <a:r>
              <a:rPr lang="en-US" dirty="0" smtClean="0"/>
              <a:t>)</a:t>
            </a:r>
          </a:p>
          <a:p>
            <a:endParaRPr lang="en-US" dirty="0" smtClean="0"/>
          </a:p>
          <a:p>
            <a:endParaRPr lang="en-US" dirty="0"/>
          </a:p>
          <a:p>
            <a:endParaRPr lang="en-US" dirty="0"/>
          </a:p>
        </p:txBody>
      </p:sp>
    </p:spTree>
    <p:extLst>
      <p:ext uri="{BB962C8B-B14F-4D97-AF65-F5344CB8AC3E}">
        <p14:creationId xmlns:p14="http://schemas.microsoft.com/office/powerpoint/2010/main" val="2102986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preprocessing</a:t>
            </a:r>
            <a:endParaRPr lang="en-US" dirty="0"/>
          </a:p>
        </p:txBody>
      </p:sp>
      <p:sp>
        <p:nvSpPr>
          <p:cNvPr id="3" name="Content Placeholder 2"/>
          <p:cNvSpPr>
            <a:spLocks noGrp="1"/>
          </p:cNvSpPr>
          <p:nvPr>
            <p:ph idx="1"/>
          </p:nvPr>
        </p:nvSpPr>
        <p:spPr/>
        <p:txBody>
          <a:bodyPr/>
          <a:lstStyle/>
          <a:p>
            <a:r>
              <a:rPr lang="en-US" dirty="0"/>
              <a:t>Checking missing values and missing values are presenting in “</a:t>
            </a:r>
            <a:r>
              <a:rPr lang="en-US" dirty="0" err="1">
                <a:effectLst/>
              </a:rPr>
              <a:t>Sales.In.ThousandDollars</a:t>
            </a:r>
            <a:r>
              <a:rPr lang="en-US" dirty="0">
                <a:effectLst/>
              </a:rPr>
              <a:t>.” attribute.</a:t>
            </a:r>
          </a:p>
          <a:p>
            <a:r>
              <a:rPr lang="en-US" dirty="0">
                <a:effectLst/>
              </a:rPr>
              <a:t>Imputation of missing values using “</a:t>
            </a:r>
            <a:r>
              <a:rPr lang="en-US" dirty="0" err="1">
                <a:effectLst/>
              </a:rPr>
              <a:t>na.locf</a:t>
            </a:r>
            <a:r>
              <a:rPr lang="en-US" dirty="0">
                <a:effectLst/>
              </a:rPr>
              <a:t>()” function.</a:t>
            </a:r>
          </a:p>
          <a:p>
            <a:r>
              <a:rPr lang="en-US" dirty="0">
                <a:effectLst/>
              </a:rPr>
              <a:t>Year and Month converting into Date format</a:t>
            </a:r>
            <a:r>
              <a:rPr lang="en-US" dirty="0" smtClean="0">
                <a:effectLst/>
              </a:rPr>
              <a:t>.</a:t>
            </a:r>
          </a:p>
          <a:p>
            <a:r>
              <a:rPr lang="en-US" dirty="0" smtClean="0"/>
              <a:t>Combined four datasets.</a:t>
            </a:r>
          </a:p>
          <a:p>
            <a:r>
              <a:rPr lang="en-US" dirty="0" smtClean="0"/>
              <a:t>Again checking missing values and imputing missing values.</a:t>
            </a:r>
          </a:p>
          <a:p>
            <a:r>
              <a:rPr lang="en-US" dirty="0" smtClean="0"/>
              <a:t>Binding </a:t>
            </a:r>
            <a:r>
              <a:rPr lang="en-US" dirty="0" err="1" smtClean="0">
                <a:effectLst/>
              </a:rPr>
              <a:t>WomenClothing</a:t>
            </a:r>
            <a:r>
              <a:rPr lang="en-US" dirty="0" smtClean="0">
                <a:effectLst/>
              </a:rPr>
              <a:t> attribute with remaining three data set. </a:t>
            </a:r>
            <a:endParaRPr lang="en-US" dirty="0"/>
          </a:p>
          <a:p>
            <a:endParaRPr lang="en-US" dirty="0"/>
          </a:p>
          <a:p>
            <a:endParaRPr lang="en-US" dirty="0"/>
          </a:p>
        </p:txBody>
      </p:sp>
    </p:spTree>
    <p:extLst>
      <p:ext uri="{BB962C8B-B14F-4D97-AF65-F5344CB8AC3E}">
        <p14:creationId xmlns:p14="http://schemas.microsoft.com/office/powerpoint/2010/main" val="295625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Time series model</a:t>
            </a:r>
            <a:endParaRPr lang="en-US" dirty="0"/>
          </a:p>
        </p:txBody>
      </p:sp>
      <p:sp>
        <p:nvSpPr>
          <p:cNvPr id="3" name="Content Placeholder 2"/>
          <p:cNvSpPr>
            <a:spLocks noGrp="1"/>
          </p:cNvSpPr>
          <p:nvPr>
            <p:ph sz="half" idx="1"/>
          </p:nvPr>
        </p:nvSpPr>
        <p:spPr>
          <a:xfrm>
            <a:off x="913795" y="2088319"/>
            <a:ext cx="5259608" cy="4660211"/>
          </a:xfrm>
        </p:spPr>
        <p:txBody>
          <a:bodyPr/>
          <a:lstStyle/>
          <a:p>
            <a:r>
              <a:rPr lang="en-US" dirty="0"/>
              <a:t>Time series plot for sales on </a:t>
            </a:r>
            <a:r>
              <a:rPr lang="en-US" dirty="0" err="1">
                <a:effectLst/>
              </a:rPr>
              <a:t>MenClothing</a:t>
            </a:r>
            <a:r>
              <a:rPr lang="en-US" dirty="0">
                <a:effectLst/>
              </a:rPr>
              <a:t>.</a:t>
            </a:r>
          </a:p>
          <a:p>
            <a:endParaRPr lang="en-US" dirty="0"/>
          </a:p>
        </p:txBody>
      </p:sp>
      <p:sp>
        <p:nvSpPr>
          <p:cNvPr id="4" name="Content Placeholder 3"/>
          <p:cNvSpPr>
            <a:spLocks noGrp="1"/>
          </p:cNvSpPr>
          <p:nvPr>
            <p:ph sz="half" idx="2"/>
          </p:nvPr>
        </p:nvSpPr>
        <p:spPr>
          <a:xfrm>
            <a:off x="6065949" y="2088319"/>
            <a:ext cx="5201608" cy="4660211"/>
          </a:xfrm>
        </p:spPr>
        <p:txBody>
          <a:bodyPr/>
          <a:lstStyle/>
          <a:p>
            <a:r>
              <a:rPr lang="en-US" dirty="0" err="1" smtClean="0"/>
              <a:t>Forcasting</a:t>
            </a:r>
            <a:r>
              <a:rPr lang="en-US" dirty="0" smtClean="0"/>
              <a:t> </a:t>
            </a:r>
            <a:r>
              <a:rPr lang="en-US" dirty="0"/>
              <a:t>on </a:t>
            </a:r>
            <a:r>
              <a:rPr lang="en-US" dirty="0" err="1" smtClean="0">
                <a:effectLst/>
              </a:rPr>
              <a:t>MenClothings</a:t>
            </a:r>
            <a:r>
              <a:rPr lang="en-US" dirty="0" smtClean="0">
                <a:effectLst/>
              </a:rPr>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735" y="2990862"/>
            <a:ext cx="4135094" cy="36581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343" y="2990862"/>
            <a:ext cx="4572638" cy="3658111"/>
          </a:xfrm>
          <a:prstGeom prst="rect">
            <a:avLst/>
          </a:prstGeom>
        </p:spPr>
      </p:pic>
    </p:spTree>
    <p:extLst>
      <p:ext uri="{BB962C8B-B14F-4D97-AF65-F5344CB8AC3E}">
        <p14:creationId xmlns:p14="http://schemas.microsoft.com/office/powerpoint/2010/main" val="1127171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Time series model</a:t>
            </a:r>
            <a:endParaRPr lang="en-US" dirty="0"/>
          </a:p>
        </p:txBody>
      </p:sp>
      <p:sp>
        <p:nvSpPr>
          <p:cNvPr id="3" name="Content Placeholder 2"/>
          <p:cNvSpPr>
            <a:spLocks noGrp="1"/>
          </p:cNvSpPr>
          <p:nvPr>
            <p:ph idx="1"/>
          </p:nvPr>
        </p:nvSpPr>
        <p:spPr>
          <a:xfrm>
            <a:off x="913795" y="2096063"/>
            <a:ext cx="10353762" cy="4588071"/>
          </a:xfrm>
        </p:spPr>
        <p:txBody>
          <a:bodyPr/>
          <a:lstStyle/>
          <a:p>
            <a:r>
              <a:rPr lang="en-US" dirty="0"/>
              <a:t>Time series </a:t>
            </a:r>
            <a:r>
              <a:rPr lang="en-US" dirty="0" smtClean="0"/>
              <a:t>plots </a:t>
            </a:r>
            <a:r>
              <a:rPr lang="en-US" dirty="0"/>
              <a:t>for sales </a:t>
            </a:r>
            <a:r>
              <a:rPr lang="en-US" dirty="0" smtClean="0"/>
              <a:t>and forecasting on </a:t>
            </a:r>
            <a:r>
              <a:rPr lang="en-US" dirty="0" smtClean="0">
                <a:effectLst/>
              </a:rPr>
              <a:t>WomenClothing.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996" y="2887831"/>
            <a:ext cx="8255358" cy="3658111"/>
          </a:xfrm>
          <a:prstGeom prst="rect">
            <a:avLst/>
          </a:prstGeom>
        </p:spPr>
      </p:pic>
    </p:spTree>
    <p:extLst>
      <p:ext uri="{BB962C8B-B14F-4D97-AF65-F5344CB8AC3E}">
        <p14:creationId xmlns:p14="http://schemas.microsoft.com/office/powerpoint/2010/main" val="2321636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Time series model</a:t>
            </a:r>
            <a:endParaRPr lang="en-US" dirty="0"/>
          </a:p>
        </p:txBody>
      </p:sp>
      <p:sp>
        <p:nvSpPr>
          <p:cNvPr id="3" name="Content Placeholder 2"/>
          <p:cNvSpPr>
            <a:spLocks noGrp="1"/>
          </p:cNvSpPr>
          <p:nvPr>
            <p:ph idx="1"/>
          </p:nvPr>
        </p:nvSpPr>
        <p:spPr>
          <a:xfrm>
            <a:off x="913795" y="2096064"/>
            <a:ext cx="10353762" cy="4626708"/>
          </a:xfrm>
        </p:spPr>
        <p:txBody>
          <a:bodyPr/>
          <a:lstStyle/>
          <a:p>
            <a:r>
              <a:rPr lang="en-US" dirty="0"/>
              <a:t>Time series plots for sales and forecasting </a:t>
            </a:r>
            <a:r>
              <a:rPr lang="en-US" dirty="0" smtClean="0"/>
              <a:t>on </a:t>
            </a:r>
            <a:r>
              <a:rPr lang="en-US" dirty="0" smtClean="0">
                <a:effectLst/>
              </a:rPr>
              <a:t>OtherClothing.</a:t>
            </a:r>
          </a:p>
          <a:p>
            <a:endParaRPr lang="en-US" dirty="0"/>
          </a:p>
        </p:txBody>
      </p:sp>
      <p:pic>
        <p:nvPicPr>
          <p:cNvPr id="4" name="Picture"/>
          <p:cNvPicPr/>
          <p:nvPr/>
        </p:nvPicPr>
        <p:blipFill>
          <a:blip r:embed="rId2"/>
          <a:stretch>
            <a:fillRect/>
          </a:stretch>
        </p:blipFill>
        <p:spPr bwMode="auto">
          <a:xfrm>
            <a:off x="1236372" y="2778885"/>
            <a:ext cx="6886105" cy="3695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8526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340</TotalTime>
  <Words>629</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Sales Forecasting of Retail Clothing Product Categories </vt:lpstr>
      <vt:lpstr>contents</vt:lpstr>
      <vt:lpstr>Domain Background</vt:lpstr>
      <vt:lpstr>Problem Statement</vt:lpstr>
      <vt:lpstr>Datasets and Inputs</vt:lpstr>
      <vt:lpstr>preprocessing</vt:lpstr>
      <vt:lpstr>Time series model</vt:lpstr>
      <vt:lpstr>Time series model</vt:lpstr>
      <vt:lpstr>Time series model</vt:lpstr>
      <vt:lpstr>Regression model</vt:lpstr>
      <vt:lpstr>Conclusion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Forecasting of Retail Clothing Product Categories</dc:title>
  <dc:creator>SanjeevaReddy Kota</dc:creator>
  <cp:lastModifiedBy>SanjeevaReddy Kota</cp:lastModifiedBy>
  <cp:revision>23</cp:revision>
  <dcterms:created xsi:type="dcterms:W3CDTF">2017-11-20T18:46:11Z</dcterms:created>
  <dcterms:modified xsi:type="dcterms:W3CDTF">2017-11-21T09:23:27Z</dcterms:modified>
</cp:coreProperties>
</file>