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3"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434" autoAdjust="0"/>
  </p:normalViewPr>
  <p:slideViewPr>
    <p:cSldViewPr snapToGrid="0">
      <p:cViewPr>
        <p:scale>
          <a:sx n="73" d="100"/>
          <a:sy n="73" d="100"/>
        </p:scale>
        <p:origin x="1176" y="1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11/10/2017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effectLst/>
              </a:rPr>
              <a:t>YOU TUBE SPAM </a:t>
            </a:r>
            <a:r>
              <a:rPr lang="en-US" dirty="0" smtClean="0">
                <a:effectLst/>
              </a:rPr>
              <a:t>COLLECTION</a:t>
            </a:r>
            <a:r>
              <a:rPr lang="en-US" dirty="0">
                <a:effectLst/>
              </a:rPr>
              <a:t/>
            </a:r>
            <a:br>
              <a:rPr lang="en-US" dirty="0">
                <a:effectLst/>
              </a:rPr>
            </a:br>
            <a:r>
              <a:rPr lang="en-US" dirty="0" smtClean="0">
                <a:effectLst/>
              </a:rPr>
              <a:t>BY</a:t>
            </a:r>
            <a:r>
              <a:rPr lang="en-US" dirty="0">
                <a:effectLst/>
              </a:rPr>
              <a:t/>
            </a:r>
            <a:br>
              <a:rPr lang="en-US" dirty="0">
                <a:effectLst/>
              </a:rPr>
            </a:br>
            <a:r>
              <a:rPr lang="en-US" dirty="0" smtClean="0">
                <a:effectLst/>
              </a:rPr>
              <a:t> KOTA </a:t>
            </a:r>
            <a:r>
              <a:rPr lang="en-US" dirty="0">
                <a:effectLst/>
              </a:rPr>
              <a:t>SANJEEVA</a:t>
            </a:r>
          </a:p>
        </p:txBody>
      </p:sp>
    </p:spTree>
    <p:extLst>
      <p:ext uri="{BB962C8B-B14F-4D97-AF65-F5344CB8AC3E}">
        <p14:creationId xmlns:p14="http://schemas.microsoft.com/office/powerpoint/2010/main" val="378389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Evaluation Matrix</a:t>
            </a:r>
            <a:br>
              <a:rPr lang="en-US" dirty="0">
                <a:effectLst/>
              </a:rPr>
            </a:br>
            <a:endParaRPr lang="en-US" dirty="0"/>
          </a:p>
        </p:txBody>
      </p:sp>
      <p:sp>
        <p:nvSpPr>
          <p:cNvPr id="6" name="Rectangle 1"/>
          <p:cNvSpPr>
            <a:spLocks noChangeArrowheads="1"/>
          </p:cNvSpPr>
          <p:nvPr/>
        </p:nvSpPr>
        <p:spPr bwMode="auto">
          <a:xfrm>
            <a:off x="-3922146" y="-213498"/>
            <a:ext cx="16114146" cy="670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605699703"/>
              </p:ext>
            </p:extLst>
          </p:nvPr>
        </p:nvGraphicFramePr>
        <p:xfrm>
          <a:off x="3891455" y="2182103"/>
          <a:ext cx="3295598" cy="2232222"/>
        </p:xfrm>
        <a:graphic>
          <a:graphicData uri="http://schemas.openxmlformats.org/drawingml/2006/table">
            <a:tbl>
              <a:tblPr firstRow="1" bandRow="1">
                <a:tableStyleId>{5C22544A-7EE6-4342-B048-85BDC9FD1C3A}</a:tableStyleId>
              </a:tblPr>
              <a:tblGrid>
                <a:gridCol w="1993530"/>
                <a:gridCol w="1302068"/>
              </a:tblGrid>
              <a:tr h="372037">
                <a:tc>
                  <a:txBody>
                    <a:bodyPr/>
                    <a:lstStyle/>
                    <a:p>
                      <a:r>
                        <a:rPr lang="en-US" dirty="0" smtClean="0"/>
                        <a:t>Model</a:t>
                      </a:r>
                      <a:endParaRPr lang="en-US" dirty="0"/>
                    </a:p>
                  </a:txBody>
                  <a:tcPr/>
                </a:tc>
                <a:tc>
                  <a:txBody>
                    <a:bodyPr/>
                    <a:lstStyle/>
                    <a:p>
                      <a:r>
                        <a:rPr lang="en-US" dirty="0" smtClean="0"/>
                        <a:t>Accuracy</a:t>
                      </a:r>
                      <a:endParaRPr lang="en-US" dirty="0"/>
                    </a:p>
                  </a:txBody>
                  <a:tcPr/>
                </a:tc>
              </a:tr>
              <a:tr h="372037">
                <a:tc>
                  <a:txBody>
                    <a:bodyPr/>
                    <a:lstStyle/>
                    <a:p>
                      <a:r>
                        <a:rPr lang="en-US" dirty="0" smtClean="0"/>
                        <a:t>Decision</a:t>
                      </a:r>
                      <a:r>
                        <a:rPr lang="en-US" baseline="0" dirty="0" smtClean="0"/>
                        <a:t> </a:t>
                      </a:r>
                      <a:r>
                        <a:rPr lang="en-US" dirty="0" smtClean="0"/>
                        <a:t>Tree</a:t>
                      </a:r>
                      <a:endParaRPr lang="en-US" dirty="0"/>
                    </a:p>
                  </a:txBody>
                  <a:tcPr/>
                </a:tc>
                <a:tc>
                  <a:txBody>
                    <a:bodyPr/>
                    <a:lstStyle/>
                    <a:p>
                      <a:r>
                        <a:rPr lang="en-US" dirty="0" smtClean="0"/>
                        <a:t>82.41%</a:t>
                      </a:r>
                      <a:endParaRPr lang="en-US" dirty="0"/>
                    </a:p>
                  </a:txBody>
                  <a:tcPr/>
                </a:tc>
              </a:tr>
              <a:tr h="372037">
                <a:tc>
                  <a:txBody>
                    <a:bodyPr/>
                    <a:lstStyle/>
                    <a:p>
                      <a:r>
                        <a:rPr lang="en-US" dirty="0" smtClean="0"/>
                        <a:t>Naïve Bayes</a:t>
                      </a:r>
                      <a:endParaRPr lang="en-US" dirty="0"/>
                    </a:p>
                  </a:txBody>
                  <a:tcPr/>
                </a:tc>
                <a:tc>
                  <a:txBody>
                    <a:bodyPr/>
                    <a:lstStyle/>
                    <a:p>
                      <a:r>
                        <a:rPr lang="en-US" dirty="0" smtClean="0"/>
                        <a:t>60.65%</a:t>
                      </a:r>
                      <a:endParaRPr lang="en-US" dirty="0"/>
                    </a:p>
                  </a:txBody>
                  <a:tcPr/>
                </a:tc>
              </a:tr>
              <a:tr h="372037">
                <a:tc>
                  <a:txBody>
                    <a:bodyPr/>
                    <a:lstStyle/>
                    <a:p>
                      <a:r>
                        <a:rPr lang="en-US" dirty="0" smtClean="0"/>
                        <a:t>SVM</a:t>
                      </a:r>
                      <a:endParaRPr lang="en-US" dirty="0"/>
                    </a:p>
                  </a:txBody>
                  <a:tcPr/>
                </a:tc>
                <a:tc>
                  <a:txBody>
                    <a:bodyPr/>
                    <a:lstStyle/>
                    <a:p>
                      <a:r>
                        <a:rPr lang="en-US" dirty="0" smtClean="0"/>
                        <a:t>48.67%</a:t>
                      </a:r>
                      <a:endParaRPr lang="en-US" dirty="0"/>
                    </a:p>
                  </a:txBody>
                  <a:tcPr/>
                </a:tc>
              </a:tr>
              <a:tr h="372037">
                <a:tc>
                  <a:txBody>
                    <a:bodyPr/>
                    <a:lstStyle/>
                    <a:p>
                      <a:r>
                        <a:rPr lang="en-US" dirty="0" smtClean="0"/>
                        <a:t>KNN</a:t>
                      </a:r>
                      <a:endParaRPr lang="en-US" dirty="0"/>
                    </a:p>
                  </a:txBody>
                  <a:tcPr/>
                </a:tc>
                <a:tc>
                  <a:txBody>
                    <a:bodyPr/>
                    <a:lstStyle/>
                    <a:p>
                      <a:r>
                        <a:rPr lang="en-US" dirty="0" smtClean="0"/>
                        <a:t>98.48%</a:t>
                      </a:r>
                      <a:endParaRPr lang="en-US" dirty="0"/>
                    </a:p>
                  </a:txBody>
                  <a:tcPr/>
                </a:tc>
              </a:tr>
              <a:tr h="372037">
                <a:tc>
                  <a:txBody>
                    <a:bodyPr/>
                    <a:lstStyle/>
                    <a:p>
                      <a:r>
                        <a:rPr lang="en-US" dirty="0" smtClean="0"/>
                        <a:t>Neural</a:t>
                      </a:r>
                      <a:r>
                        <a:rPr lang="en-US" baseline="0" dirty="0" smtClean="0"/>
                        <a:t> Networks</a:t>
                      </a:r>
                      <a:endParaRPr lang="en-US" dirty="0"/>
                    </a:p>
                  </a:txBody>
                  <a:tcPr/>
                </a:tc>
                <a:tc>
                  <a:txBody>
                    <a:bodyPr/>
                    <a:lstStyle/>
                    <a:p>
                      <a:r>
                        <a:rPr lang="en-US" dirty="0" smtClean="0"/>
                        <a:t>89.72%</a:t>
                      </a:r>
                      <a:endParaRPr lang="en-US" dirty="0"/>
                    </a:p>
                  </a:txBody>
                  <a:tcPr/>
                </a:tc>
              </a:tr>
            </a:tbl>
          </a:graphicData>
        </a:graphic>
      </p:graphicFrame>
    </p:spTree>
    <p:extLst>
      <p:ext uri="{BB962C8B-B14F-4D97-AF65-F5344CB8AC3E}">
        <p14:creationId xmlns:p14="http://schemas.microsoft.com/office/powerpoint/2010/main" val="265483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contents</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effectLst/>
              </a:rPr>
              <a:t>Domain Background</a:t>
            </a:r>
          </a:p>
          <a:p>
            <a:r>
              <a:rPr lang="en-US" dirty="0">
                <a:effectLst/>
              </a:rPr>
              <a:t>P</a:t>
            </a:r>
            <a:r>
              <a:rPr lang="en-US" dirty="0" smtClean="0">
                <a:effectLst/>
              </a:rPr>
              <a:t>roblem</a:t>
            </a:r>
            <a:r>
              <a:rPr lang="en-US" b="1" dirty="0" smtClean="0">
                <a:effectLst/>
              </a:rPr>
              <a:t> </a:t>
            </a:r>
            <a:r>
              <a:rPr lang="en-US" dirty="0">
                <a:effectLst/>
              </a:rPr>
              <a:t>Statement</a:t>
            </a:r>
          </a:p>
          <a:p>
            <a:r>
              <a:rPr lang="en-US" dirty="0">
                <a:effectLst/>
              </a:rPr>
              <a:t>Datasets ,</a:t>
            </a:r>
            <a:r>
              <a:rPr lang="en-US" dirty="0" smtClean="0">
                <a:effectLst/>
              </a:rPr>
              <a:t> Inputs and Preprocessing</a:t>
            </a:r>
          </a:p>
          <a:p>
            <a:r>
              <a:rPr lang="en-US" dirty="0" smtClean="0">
                <a:effectLst/>
              </a:rPr>
              <a:t>Experiments / Observations</a:t>
            </a:r>
          </a:p>
          <a:p>
            <a:r>
              <a:rPr lang="en-US" dirty="0">
                <a:effectLst/>
              </a:rPr>
              <a:t>Solution</a:t>
            </a:r>
            <a:r>
              <a:rPr lang="en-US" b="1" dirty="0">
                <a:effectLst/>
              </a:rPr>
              <a:t> </a:t>
            </a:r>
            <a:r>
              <a:rPr lang="en-US" dirty="0" smtClean="0">
                <a:effectLst/>
              </a:rPr>
              <a:t>Statement</a:t>
            </a:r>
          </a:p>
          <a:p>
            <a:r>
              <a:rPr lang="en-US" dirty="0">
                <a:effectLst/>
              </a:rPr>
              <a:t>Project</a:t>
            </a:r>
            <a:r>
              <a:rPr lang="en-US" b="1" dirty="0">
                <a:effectLst/>
              </a:rPr>
              <a:t> </a:t>
            </a:r>
            <a:r>
              <a:rPr lang="en-US" dirty="0" smtClean="0">
                <a:effectLst/>
              </a:rPr>
              <a:t>Design</a:t>
            </a:r>
            <a:endParaRPr lang="en-US" dirty="0">
              <a:effectLst/>
            </a:endParaRPr>
          </a:p>
          <a:p>
            <a:r>
              <a:rPr lang="en-US" dirty="0">
                <a:effectLst/>
              </a:rPr>
              <a:t>Benchmark </a:t>
            </a:r>
            <a:r>
              <a:rPr lang="en-US" dirty="0" smtClean="0">
                <a:effectLst/>
              </a:rPr>
              <a:t>Model</a:t>
            </a:r>
          </a:p>
          <a:p>
            <a:r>
              <a:rPr lang="en-US" dirty="0">
                <a:effectLst/>
              </a:rPr>
              <a:t>Evaluation </a:t>
            </a:r>
            <a:r>
              <a:rPr lang="en-US" dirty="0" smtClean="0">
                <a:effectLst/>
              </a:rPr>
              <a:t>Matrix</a:t>
            </a:r>
          </a:p>
        </p:txBody>
      </p:sp>
    </p:spTree>
    <p:extLst>
      <p:ext uri="{BB962C8B-B14F-4D97-AF65-F5344CB8AC3E}">
        <p14:creationId xmlns:p14="http://schemas.microsoft.com/office/powerpoint/2010/main" val="1214470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Domain Background</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The aim of this project is to explore the results of applying machine learning techniques to Message spam or ham detection.</a:t>
            </a:r>
          </a:p>
          <a:p>
            <a:endParaRPr lang="en-US" dirty="0"/>
          </a:p>
        </p:txBody>
      </p:sp>
    </p:spTree>
    <p:extLst>
      <p:ext uri="{BB962C8B-B14F-4D97-AF65-F5344CB8AC3E}">
        <p14:creationId xmlns:p14="http://schemas.microsoft.com/office/powerpoint/2010/main" val="4162470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Problem Statement</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In the project, we would try to analysis different methods to identify spam or ham messages. </a:t>
            </a:r>
            <a:endParaRPr lang="en-US" dirty="0" smtClean="0">
              <a:effectLst/>
            </a:endParaRPr>
          </a:p>
          <a:p>
            <a:r>
              <a:rPr lang="en-US" dirty="0" smtClean="0">
                <a:effectLst/>
              </a:rPr>
              <a:t>We </a:t>
            </a:r>
            <a:r>
              <a:rPr lang="en-US" dirty="0">
                <a:effectLst/>
              </a:rPr>
              <a:t>will use the different approach, based on word count and term-frequency inverse document-frequency (tf-idf) transform to classify the messages using the You Tube Spam Collection v.1 dataset originates from the UCI Machine Learning Repository.</a:t>
            </a:r>
          </a:p>
          <a:p>
            <a:endParaRPr lang="en-US" dirty="0"/>
          </a:p>
        </p:txBody>
      </p:sp>
    </p:spTree>
    <p:extLst>
      <p:ext uri="{BB962C8B-B14F-4D97-AF65-F5344CB8AC3E}">
        <p14:creationId xmlns:p14="http://schemas.microsoft.com/office/powerpoint/2010/main" val="2697369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Datasets, Inputs and preprocessing</a:t>
            </a:r>
            <a:r>
              <a:rPr lang="en-US" dirty="0">
                <a:effectLst/>
              </a:rPr>
              <a:t/>
            </a:r>
            <a:br>
              <a:rPr lang="en-US" dirty="0">
                <a:effectLst/>
              </a:rPr>
            </a:br>
            <a:endParaRPr lang="en-US" dirty="0"/>
          </a:p>
        </p:txBody>
      </p:sp>
      <p:sp>
        <p:nvSpPr>
          <p:cNvPr id="3" name="Content Placeholder 2"/>
          <p:cNvSpPr>
            <a:spLocks noGrp="1"/>
          </p:cNvSpPr>
          <p:nvPr>
            <p:ph idx="1"/>
          </p:nvPr>
        </p:nvSpPr>
        <p:spPr>
          <a:xfrm>
            <a:off x="913795" y="1641231"/>
            <a:ext cx="10353762" cy="4994031"/>
          </a:xfrm>
        </p:spPr>
        <p:txBody>
          <a:bodyPr>
            <a:normAutofit fontScale="55000" lnSpcReduction="20000"/>
          </a:bodyPr>
          <a:lstStyle/>
          <a:p>
            <a:r>
              <a:rPr lang="en-US" sz="3400" dirty="0">
                <a:effectLst/>
              </a:rPr>
              <a:t>The </a:t>
            </a:r>
            <a:r>
              <a:rPr lang="en-US" sz="3600" dirty="0">
                <a:effectLst/>
              </a:rPr>
              <a:t>dataset</a:t>
            </a:r>
            <a:r>
              <a:rPr lang="en-US" sz="3400" dirty="0">
                <a:effectLst/>
              </a:rPr>
              <a:t> used for this project is you tube Spam Collection v.1 dataset originates from the UCI Machine Learning Repository</a:t>
            </a:r>
            <a:r>
              <a:rPr lang="en-US" sz="3400" dirty="0" smtClean="0">
                <a:effectLst/>
              </a:rPr>
              <a:t>.</a:t>
            </a:r>
          </a:p>
          <a:p>
            <a:r>
              <a:rPr lang="en-US" sz="3400" dirty="0" smtClean="0">
                <a:effectLst/>
              </a:rPr>
              <a:t> </a:t>
            </a:r>
            <a:r>
              <a:rPr lang="en-US" sz="3400" dirty="0">
                <a:effectLst/>
              </a:rPr>
              <a:t>This dataset has been collected from free or free for research sources at the Internet</a:t>
            </a:r>
            <a:r>
              <a:rPr lang="en-US" sz="3400" dirty="0" smtClean="0">
                <a:effectLst/>
              </a:rPr>
              <a:t>.</a:t>
            </a:r>
          </a:p>
          <a:p>
            <a:r>
              <a:rPr lang="en-US" sz="3400" dirty="0" smtClean="0">
                <a:effectLst/>
              </a:rPr>
              <a:t> </a:t>
            </a:r>
            <a:r>
              <a:rPr lang="en-US" sz="3400" dirty="0">
                <a:effectLst/>
              </a:rPr>
              <a:t>The Data set consists of five csv files. Each csv file have five attributes </a:t>
            </a:r>
            <a:r>
              <a:rPr lang="en-US" sz="3400" dirty="0" smtClean="0">
                <a:effectLst/>
              </a:rPr>
              <a:t> </a:t>
            </a:r>
            <a:r>
              <a:rPr lang="en-US" sz="3400" dirty="0" err="1">
                <a:effectLst/>
              </a:rPr>
              <a:t>i</a:t>
            </a:r>
            <a:r>
              <a:rPr lang="en-US" sz="3400" dirty="0">
                <a:effectLst/>
              </a:rPr>
              <a:t>. e…, comment Id, author, Date, Content, Class. Each CSV file have five attributes.</a:t>
            </a:r>
          </a:p>
          <a:p>
            <a:r>
              <a:rPr lang="en-US" sz="3400" dirty="0">
                <a:effectLst/>
              </a:rPr>
              <a:t>The collection is composed of just one text file, where each line has the correct class followed by the raw message. </a:t>
            </a:r>
            <a:endParaRPr lang="en-US" sz="3400" dirty="0" smtClean="0">
              <a:effectLst/>
            </a:endParaRPr>
          </a:p>
          <a:p>
            <a:r>
              <a:rPr lang="en-US" sz="3400" dirty="0" smtClean="0">
                <a:effectLst/>
              </a:rPr>
              <a:t>There </a:t>
            </a:r>
            <a:r>
              <a:rPr lang="en-US" sz="3400" dirty="0">
                <a:effectLst/>
              </a:rPr>
              <a:t>are total 1956 entries in the dataset and has five columns.</a:t>
            </a:r>
          </a:p>
          <a:p>
            <a:r>
              <a:rPr lang="en-US" sz="3400" dirty="0">
                <a:effectLst/>
              </a:rPr>
              <a:t>“Class” and “Content” where each row represent different message and Class contain two unique categories ham and spam</a:t>
            </a:r>
            <a:r>
              <a:rPr lang="en-US" sz="3400" dirty="0" smtClean="0">
                <a:effectLst/>
              </a:rPr>
              <a:t>.</a:t>
            </a:r>
          </a:p>
          <a:p>
            <a:r>
              <a:rPr lang="en-US" sz="3400" dirty="0" smtClean="0">
                <a:effectLst/>
              </a:rPr>
              <a:t> </a:t>
            </a:r>
            <a:r>
              <a:rPr lang="en-US" sz="3400" dirty="0">
                <a:effectLst/>
              </a:rPr>
              <a:t>Dataset does not require any kind of cleaning, wrangling and there is no null value in any column</a:t>
            </a:r>
          </a:p>
          <a:p>
            <a:r>
              <a:rPr lang="en-US" sz="3600" dirty="0" smtClean="0">
                <a:effectLst/>
              </a:rPr>
              <a:t>Preprocessing.</a:t>
            </a:r>
            <a:endParaRPr lang="en-US" sz="3600" dirty="0">
              <a:effectLst/>
            </a:endParaRPr>
          </a:p>
          <a:p>
            <a:endParaRPr lang="en-US" dirty="0"/>
          </a:p>
        </p:txBody>
      </p:sp>
    </p:spTree>
    <p:extLst>
      <p:ext uri="{BB962C8B-B14F-4D97-AF65-F5344CB8AC3E}">
        <p14:creationId xmlns:p14="http://schemas.microsoft.com/office/powerpoint/2010/main" val="404176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 OBSERVATION</a:t>
            </a:r>
            <a:endParaRPr lang="en-US" dirty="0"/>
          </a:p>
        </p:txBody>
      </p:sp>
      <p:sp>
        <p:nvSpPr>
          <p:cNvPr id="3" name="Content Placeholder 2"/>
          <p:cNvSpPr>
            <a:spLocks noGrp="1"/>
          </p:cNvSpPr>
          <p:nvPr>
            <p:ph idx="1"/>
          </p:nvPr>
        </p:nvSpPr>
        <p:spPr>
          <a:xfrm>
            <a:off x="913795" y="1628775"/>
            <a:ext cx="10353762" cy="5229225"/>
          </a:xfrm>
        </p:spPr>
        <p:txBody>
          <a:bodyPr>
            <a:normAutofit fontScale="25000" lnSpcReduction="20000"/>
          </a:bodyPr>
          <a:lstStyle/>
          <a:p>
            <a:pPr lvl="0"/>
            <a:r>
              <a:rPr lang="en-US" sz="8000" dirty="0">
                <a:effectLst/>
              </a:rPr>
              <a:t>We trained the classifier on 100% of the training data and tried to classify the Corpus given to us. It consists of 1956 messages. </a:t>
            </a:r>
          </a:p>
          <a:p>
            <a:pPr lvl="0"/>
            <a:r>
              <a:rPr lang="en-US" sz="8000" dirty="0">
                <a:effectLst/>
              </a:rPr>
              <a:t>Some of those messages were repeated in that corpus many times. The classifier labeled   1005 messages as spam and 951 messages as ham. </a:t>
            </a:r>
          </a:p>
          <a:p>
            <a:pPr lvl="0"/>
            <a:r>
              <a:rPr lang="en-US" sz="8000" dirty="0">
                <a:effectLst/>
              </a:rPr>
              <a:t>There were false positives (ham labeled as spam) and false negatives(spam labeled as ham). But </a:t>
            </a:r>
            <a:r>
              <a:rPr lang="en-US" sz="8000" dirty="0" err="1">
                <a:effectLst/>
              </a:rPr>
              <a:t>occurence</a:t>
            </a:r>
            <a:r>
              <a:rPr lang="en-US" sz="8000" dirty="0">
                <a:effectLst/>
              </a:rPr>
              <a:t> of false positives was greater than false negatives.</a:t>
            </a:r>
          </a:p>
          <a:p>
            <a:pPr lvl="0"/>
            <a:r>
              <a:rPr lang="en-US" sz="8000" dirty="0">
                <a:effectLst/>
              </a:rPr>
              <a:t> False positives &gt; False Negatives was because the classifier associated the label 'spam' with features – length of message, numeric terms and word features such as 'free', 'call', 'urgent' etc.</a:t>
            </a:r>
          </a:p>
          <a:p>
            <a:pPr lvl="0"/>
            <a:r>
              <a:rPr lang="en-US" sz="8000" dirty="0">
                <a:effectLst/>
              </a:rPr>
              <a:t>Presence of false positives and false negatives was because of message content having other language text (</a:t>
            </a:r>
            <a:r>
              <a:rPr lang="en-US" sz="8000" dirty="0" err="1">
                <a:effectLst/>
              </a:rPr>
              <a:t>hindi</a:t>
            </a:r>
            <a:r>
              <a:rPr lang="en-US" sz="8000" dirty="0">
                <a:effectLst/>
              </a:rPr>
              <a:t>, </a:t>
            </a:r>
            <a:r>
              <a:rPr lang="en-US" sz="8000" dirty="0" err="1">
                <a:effectLst/>
              </a:rPr>
              <a:t>chinese</a:t>
            </a:r>
            <a:r>
              <a:rPr lang="en-US" sz="8000" dirty="0">
                <a:effectLst/>
              </a:rPr>
              <a:t>) typed in English and mixed with regular English content. Some of these words are unseen in training data to some extent, but they are handled by </a:t>
            </a:r>
            <a:r>
              <a:rPr lang="en-US" sz="8000" dirty="0" err="1">
                <a:effectLst/>
              </a:rPr>
              <a:t>laplace</a:t>
            </a:r>
            <a:r>
              <a:rPr lang="en-US" sz="8000" dirty="0">
                <a:effectLst/>
              </a:rPr>
              <a:t> smoothing in the training phase to some effect.</a:t>
            </a:r>
          </a:p>
          <a:p>
            <a:pPr lvl="0"/>
            <a:r>
              <a:rPr lang="en-US" sz="8000" dirty="0">
                <a:effectLst/>
              </a:rPr>
              <a:t>This scenario can get improved accuracy if we introduce some features which use ratio of capital words to small words, ratio of spam words to normal words, consider more different currency symbols, number of URLs in the message.</a:t>
            </a:r>
          </a:p>
          <a:p>
            <a:endParaRPr lang="en-US" dirty="0"/>
          </a:p>
        </p:txBody>
      </p:sp>
    </p:spTree>
    <p:extLst>
      <p:ext uri="{BB962C8B-B14F-4D97-AF65-F5344CB8AC3E}">
        <p14:creationId xmlns:p14="http://schemas.microsoft.com/office/powerpoint/2010/main" val="1450747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Solution Statement</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We are given labelled training data, so this makes it a supervised machine learning problem</a:t>
            </a:r>
            <a:r>
              <a:rPr lang="en-US" dirty="0" smtClean="0">
                <a:effectLst/>
              </a:rPr>
              <a:t>.</a:t>
            </a:r>
          </a:p>
          <a:p>
            <a:r>
              <a:rPr lang="en-US" dirty="0" smtClean="0">
                <a:effectLst/>
              </a:rPr>
              <a:t> </a:t>
            </a:r>
            <a:r>
              <a:rPr lang="en-US" dirty="0">
                <a:effectLst/>
              </a:rPr>
              <a:t>For every message, it can be predicted whether it is ham or spam. To begin with I would like to experiment with techniques which we are going to us are based on word count and term-frequency inverse document-frequency (tf-idf) transform</a:t>
            </a:r>
            <a:r>
              <a:rPr lang="en-US" dirty="0" smtClean="0">
                <a:effectLst/>
              </a:rPr>
              <a:t>.</a:t>
            </a:r>
          </a:p>
          <a:p>
            <a:r>
              <a:rPr lang="en-US" dirty="0" smtClean="0">
                <a:effectLst/>
              </a:rPr>
              <a:t> </a:t>
            </a:r>
            <a:r>
              <a:rPr lang="en-US" dirty="0">
                <a:effectLst/>
              </a:rPr>
              <a:t>After which I would like to test the approach using many different algorithms like Naive Bayes, Decision Tree, SVM, K-Nearest </a:t>
            </a:r>
            <a:r>
              <a:rPr lang="en-US" dirty="0" err="1">
                <a:effectLst/>
              </a:rPr>
              <a:t>Neighbours</a:t>
            </a:r>
            <a:r>
              <a:rPr lang="en-US" dirty="0">
                <a:effectLst/>
              </a:rPr>
              <a:t>, Random Forest and Neural Networks</a:t>
            </a:r>
            <a:endParaRPr lang="en-US" dirty="0"/>
          </a:p>
        </p:txBody>
      </p:sp>
    </p:spTree>
    <p:extLst>
      <p:ext uri="{BB962C8B-B14F-4D97-AF65-F5344CB8AC3E}">
        <p14:creationId xmlns:p14="http://schemas.microsoft.com/office/powerpoint/2010/main" val="68819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Project Design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effectLst/>
              </a:rPr>
              <a:t>The theoretical workflow of the project would look like:</a:t>
            </a:r>
          </a:p>
          <a:p>
            <a:pPr lvl="0"/>
            <a:r>
              <a:rPr lang="en-US" dirty="0">
                <a:effectLst/>
              </a:rPr>
              <a:t>Download and pre-process the You Tube Spam Collection v.1 dataset.</a:t>
            </a:r>
          </a:p>
          <a:p>
            <a:pPr lvl="0"/>
            <a:r>
              <a:rPr lang="en-US" dirty="0">
                <a:effectLst/>
              </a:rPr>
              <a:t>Test and find best approach (word count or tf-idf vectorizer) to classify the messages.</a:t>
            </a:r>
          </a:p>
          <a:p>
            <a:pPr lvl="0"/>
            <a:r>
              <a:rPr lang="en-US" dirty="0">
                <a:effectLst/>
              </a:rPr>
              <a:t>Selection of approach and splitting the dataset into training and testing data.</a:t>
            </a:r>
          </a:p>
          <a:p>
            <a:pPr lvl="0"/>
            <a:r>
              <a:rPr lang="en-US" dirty="0">
                <a:effectLst/>
              </a:rPr>
              <a:t>Initialize various classifier and train it using training data.</a:t>
            </a:r>
          </a:p>
          <a:p>
            <a:pPr lvl="0"/>
            <a:r>
              <a:rPr lang="en-US" dirty="0">
                <a:effectLst/>
              </a:rPr>
              <a:t>Evaluate the classifiers and finding best the model for a dataset using testing data.</a:t>
            </a:r>
          </a:p>
          <a:p>
            <a:endParaRPr lang="en-US" dirty="0"/>
          </a:p>
        </p:txBody>
      </p:sp>
    </p:spTree>
    <p:extLst>
      <p:ext uri="{BB962C8B-B14F-4D97-AF65-F5344CB8AC3E}">
        <p14:creationId xmlns:p14="http://schemas.microsoft.com/office/powerpoint/2010/main" val="4020055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Benchmark Model</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The best models are KNN ,</a:t>
            </a:r>
            <a:r>
              <a:rPr lang="en-US" dirty="0" smtClean="0">
                <a:effectLst/>
              </a:rPr>
              <a:t> </a:t>
            </a:r>
            <a:r>
              <a:rPr lang="en-US" dirty="0">
                <a:effectLst/>
              </a:rPr>
              <a:t>Neural </a:t>
            </a:r>
            <a:r>
              <a:rPr lang="en-US" dirty="0" smtClean="0">
                <a:effectLst/>
              </a:rPr>
              <a:t>Networks and Decision Trees.</a:t>
            </a:r>
            <a:endParaRPr lang="en-US" dirty="0"/>
          </a:p>
        </p:txBody>
      </p:sp>
    </p:spTree>
    <p:extLst>
      <p:ext uri="{BB962C8B-B14F-4D97-AF65-F5344CB8AC3E}">
        <p14:creationId xmlns:p14="http://schemas.microsoft.com/office/powerpoint/2010/main" val="8878191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178</TotalTime>
  <Words>701</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YOU TUBE SPAM COLLECTION BY  KOTA SANJEEVA</vt:lpstr>
      <vt:lpstr>contents </vt:lpstr>
      <vt:lpstr>Domain Background </vt:lpstr>
      <vt:lpstr>Problem Statement </vt:lpstr>
      <vt:lpstr>Datasets, Inputs and preprocessing </vt:lpstr>
      <vt:lpstr>EXPERIMENTS / OBSERVATION</vt:lpstr>
      <vt:lpstr>Solution Statement </vt:lpstr>
      <vt:lpstr>Project Design </vt:lpstr>
      <vt:lpstr>Benchmark Model </vt:lpstr>
      <vt:lpstr>Evaluation Matrix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TUBE SPAM COLLECTION  BY   KOTA SANJEEVA</dc:title>
  <dc:creator>SanjeevaReddy Kota</dc:creator>
  <cp:lastModifiedBy>SanjeevaReddy Kota</cp:lastModifiedBy>
  <cp:revision>12</cp:revision>
  <dcterms:created xsi:type="dcterms:W3CDTF">2017-10-16T09:35:05Z</dcterms:created>
  <dcterms:modified xsi:type="dcterms:W3CDTF">2017-11-10T06:53:39Z</dcterms:modified>
</cp:coreProperties>
</file>