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60" r:id="rId5"/>
    <p:sldId id="263" r:id="rId6"/>
    <p:sldId id="267" r:id="rId7"/>
    <p:sldId id="262" r:id="rId8"/>
    <p:sldId id="264" r:id="rId9"/>
    <p:sldId id="261" r:id="rId10"/>
    <p:sldId id="256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25" autoAdjust="0"/>
  </p:normalViewPr>
  <p:slideViewPr>
    <p:cSldViewPr>
      <p:cViewPr varScale="1">
        <p:scale>
          <a:sx n="94" d="100"/>
          <a:sy n="94" d="100"/>
        </p:scale>
        <p:origin x="-20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241FA-AE09-4A15-8466-688245892F74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75F9C-60EE-472B-B5A5-4171882883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255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cs-CZ" dirty="0" smtClean="0"/>
              <a:t>Pozdrav</a:t>
            </a:r>
            <a:r>
              <a:rPr lang="cs-CZ" baseline="0" dirty="0" smtClean="0"/>
              <a:t> + představení týmu</a:t>
            </a:r>
          </a:p>
          <a:p>
            <a:pPr marL="228600" indent="-228600">
              <a:buAutoNum type="arabicPeriod"/>
            </a:pPr>
            <a:r>
              <a:rPr lang="cs-CZ" baseline="0" dirty="0" smtClean="0"/>
              <a:t>Naše varianta</a:t>
            </a:r>
          </a:p>
          <a:p>
            <a:pPr marL="0" indent="0">
              <a:buNone/>
            </a:pPr>
            <a:r>
              <a:rPr lang="cs-CZ" baseline="0" dirty="0" smtClean="0"/>
              <a:t>	- Tabulka s rozptýlenými položkami</a:t>
            </a:r>
          </a:p>
          <a:p>
            <a:pPr marL="0" indent="0">
              <a:buNone/>
            </a:pPr>
            <a:r>
              <a:rPr lang="cs-CZ" baseline="0" dirty="0" smtClean="0"/>
              <a:t>	- </a:t>
            </a:r>
            <a:r>
              <a:rPr lang="cs-CZ" baseline="0" dirty="0" err="1" smtClean="0"/>
              <a:t>Boyer</a:t>
            </a:r>
            <a:r>
              <a:rPr lang="cs-CZ" baseline="0" dirty="0" smtClean="0"/>
              <a:t> </a:t>
            </a:r>
            <a:r>
              <a:rPr lang="cs-CZ" baseline="0" dirty="0" err="1" smtClean="0"/>
              <a:t>mooruv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alg</a:t>
            </a:r>
            <a:r>
              <a:rPr lang="cs-CZ" baseline="0" dirty="0" smtClean="0"/>
              <a:t>.</a:t>
            </a:r>
          </a:p>
          <a:p>
            <a:pPr marL="0" indent="0">
              <a:buNone/>
            </a:pPr>
            <a:r>
              <a:rPr lang="cs-CZ" baseline="0" dirty="0" smtClean="0"/>
              <a:t>	- </a:t>
            </a:r>
            <a:r>
              <a:rPr lang="cs-CZ" baseline="0" dirty="0" err="1" smtClean="0"/>
              <a:t>Quicksort</a:t>
            </a:r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591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To</a:t>
            </a:r>
            <a:r>
              <a:rPr lang="cs-CZ" baseline="0" dirty="0" smtClean="0"/>
              <a:t> je vše. Děkujeme za pozornost.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54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 obhajobě/</a:t>
            </a:r>
            <a:r>
              <a:rPr lang="cs-CZ" baseline="0" dirty="0" smtClean="0"/>
              <a:t>prezentaci budeme mluvit o LA, SA, SEMA, Interpretu, BMA a </a:t>
            </a:r>
            <a:r>
              <a:rPr lang="cs-CZ" baseline="0" dirty="0" err="1" smtClean="0"/>
              <a:t>quicksortu</a:t>
            </a:r>
            <a:r>
              <a:rPr lang="cs-CZ" baseline="0" dirty="0" smtClean="0"/>
              <a:t>. Dále také řekneme pár slov o naší týmové spolupráci.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94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Vstupem</a:t>
            </a:r>
            <a:r>
              <a:rPr lang="cs-CZ" baseline="0" dirty="0" smtClean="0"/>
              <a:t> lexikálního analyzátoru je vstupní soubor (obsahující kód v požadovaném jazyce). LA funguje na bázi konečného automatu, kde se postupně načítají znaky do doby, než je dosaženo koncového stavu, popřípadě chybového stavu.</a:t>
            </a:r>
          </a:p>
          <a:p>
            <a:r>
              <a:rPr lang="cs-CZ" baseline="0" dirty="0" smtClean="0"/>
              <a:t>Výstupem LA je token, který obsahuje potřebné informace o daném lexému.</a:t>
            </a:r>
          </a:p>
          <a:p>
            <a:r>
              <a:rPr lang="cs-CZ" baseline="0" dirty="0" smtClean="0"/>
              <a:t>LA je volán SA, který po něm žádá token.</a:t>
            </a:r>
          </a:p>
          <a:p>
            <a:r>
              <a:rPr lang="cs-CZ" baseline="0" dirty="0" smtClean="0"/>
              <a:t>V projektu jsme LA implementovali pomocí konstrukce </a:t>
            </a:r>
            <a:r>
              <a:rPr lang="cs-CZ" baseline="0" dirty="0" err="1" smtClean="0"/>
              <a:t>switch</a:t>
            </a:r>
            <a:r>
              <a:rPr lang="cs-CZ" baseline="0" dirty="0" smtClean="0"/>
              <a:t>, kde se při každém načteném znaku změní stav podle aktuální konfigurace.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878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Syntaktický analyzátor je implementován pomocí</a:t>
            </a:r>
            <a:r>
              <a:rPr lang="cs-CZ" baseline="0" dirty="0" smtClean="0"/>
              <a:t> rekurzivního sestupu a pravidel LL gramatiky. Využili jsme dvouprůchodové analýzy, kde jsme v prvním průchodu naplnili TS třídami, funkcemi a globálními proměnnými. Při druhém průchodu naplníme lokální tabulky symbolů u funkcí, provádíme syntaktickou, sémantickou kontrolu a generování tří-adresných instrukcí. Pokud SA narazí na výraz, zavolá precedenční analyzátor. Pomocí derivačního stromu zjišťujeme, zda se jedná o platnou konstrukci výrazu a během toho také provádíme typovou kontrolu. Precedenční analyzátor také pozná, zda se jedná o logický výraz nebo výraz přiřazení.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8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Pokud</a:t>
            </a:r>
            <a:r>
              <a:rPr lang="cs-CZ" baseline="0" dirty="0" smtClean="0"/>
              <a:t> proběhnou všechny analýzy úspěšně, je zavolán interpret, který kód interpretuje. Interpretace se provádí pomocí tří-adresných instrukcí, které jsou uložené na instrukční pásce. Instrukční páska je implementovaná pomocí oboustranně vázaného seznamu. 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 kontroluje návratové typy funkcí, inicializaci proměnných a provádí samotný běh programu. Nejdříve se inicializují globální proměnné a následně interpret pokračuje ve funkci </a:t>
            </a:r>
            <a:r>
              <a:rPr lang="cs-CZ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Main.run</a:t>
            </a:r>
            <a:r>
              <a:rPr lang="cs-CZ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 případě volání funkce se přeskočí na instrukční pásku dané funkce, ve které se provedou instrukce a následně se vrátí zpět za volání funkce, kde se zkontroluje návratový typ.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36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Tabulky</a:t>
            </a:r>
            <a:r>
              <a:rPr lang="cs-CZ" baseline="0" dirty="0" smtClean="0"/>
              <a:t> symbolů jsme měli za úkol vytvořit pomocí tabulek s rozptýlenými položkami, ve které byly jednotlivé položky implementovány pomocí jednosměrně vázaného seznamu. K </a:t>
            </a:r>
            <a:r>
              <a:rPr lang="cs-CZ" baseline="0" dirty="0" err="1" smtClean="0"/>
              <a:t>hashování</a:t>
            </a:r>
            <a:r>
              <a:rPr lang="cs-CZ" baseline="0" dirty="0" smtClean="0"/>
              <a:t> byl použit řetězec znaků, který sloužil jako klíč. Pomocí tohoto klíče jsme pak vyhledávali v tabulkách. Explicitní zřetězení znamená, že každá položka obsahuje odkaz na následovníka (lineární seznam).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88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Algoritmus</a:t>
            </a:r>
            <a:r>
              <a:rPr lang="cs-CZ" baseline="0" dirty="0" smtClean="0"/>
              <a:t> BML slouží k rychlému nalezení podřetězce v řetězci. Při implementaci jsme využili pouze první heuristiku (tzv. </a:t>
            </a:r>
            <a:r>
              <a:rPr lang="cs-CZ" baseline="0" dirty="0" err="1" smtClean="0"/>
              <a:t>bad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character</a:t>
            </a:r>
            <a:r>
              <a:rPr lang="cs-CZ" baseline="0" dirty="0" smtClean="0"/>
              <a:t> rule), protože tento algoritmus je jednoduší. Nejdříve </a:t>
            </a:r>
            <a:r>
              <a:rPr lang="cs-CZ" baseline="0" dirty="0" err="1" smtClean="0"/>
              <a:t>předpočítáme</a:t>
            </a:r>
            <a:r>
              <a:rPr lang="cs-CZ" baseline="0" dirty="0" smtClean="0"/>
              <a:t>, o kolik znaků se máme posunout v případě neshody (počítáme pro každý znak v podřetězci). Následně </a:t>
            </a:r>
            <a:r>
              <a:rPr lang="pt-BR" baseline="0" dirty="0" smtClean="0"/>
              <a:t>prochází</a:t>
            </a:r>
            <a:r>
              <a:rPr lang="cs-CZ" baseline="0" dirty="0" err="1" smtClean="0"/>
              <a:t>me</a:t>
            </a:r>
            <a:r>
              <a:rPr lang="pt-BR" baseline="0" dirty="0" smtClean="0"/>
              <a:t> textem a porovnává</a:t>
            </a:r>
            <a:r>
              <a:rPr lang="cs-CZ" baseline="0" dirty="0" err="1" smtClean="0"/>
              <a:t>me</a:t>
            </a:r>
            <a:r>
              <a:rPr lang="cs-CZ" baseline="0" dirty="0" smtClean="0"/>
              <a:t> jej se vzorkem</a:t>
            </a:r>
            <a:r>
              <a:rPr lang="pt-BR" baseline="0" dirty="0" smtClean="0"/>
              <a:t> zprava doleva</a:t>
            </a:r>
            <a:r>
              <a:rPr lang="cs-CZ" baseline="0" dirty="0" smtClean="0"/>
              <a:t> (od posledního znaku).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Dalším algoritmem, který jsme měli implementovat byl </a:t>
            </a:r>
            <a:r>
              <a:rPr lang="cs-CZ" dirty="0" err="1" smtClean="0"/>
              <a:t>quicksort</a:t>
            </a:r>
            <a:r>
              <a:rPr lang="cs-CZ" dirty="0" smtClean="0"/>
              <a:t>. Je to jeden z nejrychlejších řadících algoritmů. Jeho rychlost je ovlivněna volbou </a:t>
            </a:r>
            <a:r>
              <a:rPr lang="cs-CZ" dirty="0" err="1" smtClean="0"/>
              <a:t>pseudomedián</a:t>
            </a:r>
            <a:r>
              <a:rPr lang="cs-CZ" dirty="0" smtClean="0"/>
              <a:t>. Implementovali</a:t>
            </a:r>
            <a:r>
              <a:rPr lang="cs-CZ" baseline="0" dirty="0" smtClean="0"/>
              <a:t> jsme ho následovně: nejprve se vybere </a:t>
            </a:r>
            <a:r>
              <a:rPr lang="cs-CZ" baseline="0" dirty="0" err="1" smtClean="0"/>
              <a:t>pseudomedián</a:t>
            </a:r>
            <a:r>
              <a:rPr lang="cs-CZ" baseline="0" dirty="0" smtClean="0"/>
              <a:t> což je hodnota nacházející se uprostřed neseřazeného pole. Následně porovnáváme prvky zleva s </a:t>
            </a:r>
            <a:r>
              <a:rPr lang="cs-CZ" baseline="0" dirty="0" err="1" smtClean="0"/>
              <a:t>pseudomediánem</a:t>
            </a:r>
            <a:r>
              <a:rPr lang="cs-CZ" baseline="0" dirty="0" smtClean="0"/>
              <a:t>. Pokud je nalezen prvek, který je větší nebo roven </a:t>
            </a:r>
            <a:r>
              <a:rPr lang="cs-CZ" baseline="0" dirty="0" err="1" smtClean="0"/>
              <a:t>pseudomediánu</a:t>
            </a:r>
            <a:r>
              <a:rPr lang="cs-CZ" baseline="0" dirty="0" smtClean="0"/>
              <a:t>, přejdeme na konec pole a zprava porovnáváme prvky s </a:t>
            </a:r>
            <a:r>
              <a:rPr lang="cs-CZ" baseline="0" dirty="0" err="1" smtClean="0"/>
              <a:t>pseudomediánem</a:t>
            </a:r>
            <a:r>
              <a:rPr lang="cs-CZ" baseline="0" dirty="0" smtClean="0"/>
              <a:t> do doby, dokud jsou prvky větší nebo rovny. Pokud je i v pravém intervalu nalezen prvek menší nebo rovný </a:t>
            </a:r>
            <a:r>
              <a:rPr lang="cs-CZ" baseline="0" dirty="0" err="1" smtClean="0"/>
              <a:t>pseudomediánu</a:t>
            </a:r>
            <a:r>
              <a:rPr lang="cs-CZ" baseline="0" dirty="0" smtClean="0"/>
              <a:t>, vymění se nalezený prvek z levé části pole s prvkem s pravé části pole. Rekurzivně opakujeme do doby, dokud </a:t>
            </a:r>
            <a:r>
              <a:rPr lang="cs-CZ" baseline="0" dirty="0" err="1" smtClean="0"/>
              <a:t>nezbudou</a:t>
            </a:r>
            <a:r>
              <a:rPr lang="cs-CZ" baseline="0" dirty="0" smtClean="0"/>
              <a:t> pouze 2 prvky.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808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začátku projektu jsme se snažili vše dobře naplánovat, abychom</a:t>
            </a:r>
            <a:r>
              <a:rPr lang="cs-CZ" baseline="0" dirty="0" smtClean="0"/>
              <a:t> se vyhnuli zbytečným problémům v průběhu vývoje. Proto jsme svolali úvodní schůzku, na které jsme si vyjasnili důležité milníky našeho vývoje. Dohodli jsme se na rozdělení práce, na týmové komunikaci a také jsme si ujasnili, jaké nástroje budeme při vývoji používat. Za server pro náš </a:t>
            </a:r>
            <a:r>
              <a:rPr lang="cs-CZ" baseline="0" dirty="0" err="1" smtClean="0"/>
              <a:t>repozitář</a:t>
            </a:r>
            <a:r>
              <a:rPr lang="cs-CZ" baseline="0" dirty="0" smtClean="0"/>
              <a:t> jsme si zvolili </a:t>
            </a:r>
            <a:r>
              <a:rPr lang="cs-CZ" baseline="0" dirty="0" err="1" smtClean="0"/>
              <a:t>GitHub</a:t>
            </a:r>
            <a:r>
              <a:rPr lang="cs-CZ" baseline="0" dirty="0" smtClean="0"/>
              <a:t>, kde jsme ukládali, jak zdrojové kódy, tak i návrhy a testy.</a:t>
            </a:r>
          </a:p>
          <a:p>
            <a:r>
              <a:rPr lang="cs-CZ" baseline="0" dirty="0" smtClean="0"/>
              <a:t>Jako metodiku vývoje pro náš projekt jsme nejprve zvolili agilní SCRUM. Ovšem tato metodika narazila v případě plánování a odhadů časové náročnosti. Proto jsme nakonec přistoupili k extrémnímu programování. Zejména jsme využívali tzv. párové programování, kde jeden člověk píše kód a druhý jej kontroluje. Užitečné to bylo hlavně v pozdních fázích vývoje, když jsme program ladili.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24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400" spc="300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Interpret jazyka IFJ16</a:t>
            </a:r>
            <a:endParaRPr lang="cs-CZ" sz="5400" spc="3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cs-CZ" dirty="0" smtClean="0">
                <a:solidFill>
                  <a:srgbClr val="C00000"/>
                </a:solidFill>
              </a:rPr>
              <a:t>Tým 90, varianta b/1/II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727965" y="564966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Autoři: Jan Kotas (xkotas07)</a:t>
            </a:r>
          </a:p>
          <a:p>
            <a:r>
              <a:rPr lang="cs-CZ" dirty="0" smtClean="0"/>
              <a:t>             Pavel Šiška (xsiska12)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5480493" y="564966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Michal </a:t>
            </a:r>
            <a:r>
              <a:rPr lang="cs-CZ" dirty="0" err="1" smtClean="0"/>
              <a:t>Szekeres</a:t>
            </a:r>
            <a:r>
              <a:rPr lang="cs-CZ" dirty="0" smtClean="0"/>
              <a:t> (xszeke01)</a:t>
            </a:r>
          </a:p>
          <a:p>
            <a:r>
              <a:rPr lang="cs-CZ" dirty="0" smtClean="0"/>
              <a:t>Dominik </a:t>
            </a:r>
            <a:r>
              <a:rPr lang="cs-CZ" dirty="0" err="1" smtClean="0"/>
              <a:t>Tran</a:t>
            </a:r>
            <a:r>
              <a:rPr lang="cs-CZ" dirty="0" smtClean="0"/>
              <a:t> (xtrand00)</a:t>
            </a:r>
          </a:p>
        </p:txBody>
      </p:sp>
    </p:spTree>
    <p:extLst>
      <p:ext uri="{BB962C8B-B14F-4D97-AF65-F5344CB8AC3E}">
        <p14:creationId xmlns:p14="http://schemas.microsoft.com/office/powerpoint/2010/main" val="3808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r>
              <a:rPr lang="cs-CZ" sz="5400" spc="300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Děkujeme za pozornost</a:t>
            </a:r>
            <a:endParaRPr lang="cs-CZ" sz="5400" spc="3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Obsah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</a:t>
            </a:r>
            <a:r>
              <a:rPr lang="cs-CZ" dirty="0" smtClean="0"/>
              <a:t>exikální analyzátor</a:t>
            </a:r>
          </a:p>
          <a:p>
            <a:r>
              <a:rPr lang="cs-CZ" dirty="0"/>
              <a:t>s</a:t>
            </a:r>
            <a:r>
              <a:rPr lang="cs-CZ" dirty="0" smtClean="0"/>
              <a:t>yntaktický a sémantický analyzátor</a:t>
            </a:r>
          </a:p>
          <a:p>
            <a:r>
              <a:rPr lang="cs-CZ" dirty="0"/>
              <a:t>i</a:t>
            </a:r>
            <a:r>
              <a:rPr lang="cs-CZ" dirty="0" smtClean="0"/>
              <a:t>nterpret</a:t>
            </a:r>
          </a:p>
          <a:p>
            <a:r>
              <a:rPr lang="cs-CZ" dirty="0"/>
              <a:t>t</a:t>
            </a:r>
            <a:r>
              <a:rPr lang="cs-CZ" dirty="0" smtClean="0"/>
              <a:t>abulka s rozptýlenými položkami</a:t>
            </a:r>
          </a:p>
          <a:p>
            <a:r>
              <a:rPr lang="cs-CZ" dirty="0" smtClean="0"/>
              <a:t>BMA a </a:t>
            </a:r>
            <a:r>
              <a:rPr lang="cs-CZ" dirty="0" err="1" smtClean="0"/>
              <a:t>Quicksort</a:t>
            </a:r>
            <a:endParaRPr lang="cs-CZ" dirty="0" smtClean="0"/>
          </a:p>
          <a:p>
            <a:r>
              <a:rPr lang="cs-CZ" dirty="0"/>
              <a:t>p</a:t>
            </a:r>
            <a:r>
              <a:rPr lang="cs-CZ" dirty="0" smtClean="0"/>
              <a:t>ráce v týmu</a:t>
            </a:r>
          </a:p>
        </p:txBody>
      </p:sp>
    </p:spTree>
    <p:extLst>
      <p:ext uri="{BB962C8B-B14F-4D97-AF65-F5344CB8AC3E}">
        <p14:creationId xmlns:p14="http://schemas.microsoft.com/office/powerpoint/2010/main" val="13587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Lexikální analyzátor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Vstup: zdrojový kód</a:t>
            </a:r>
          </a:p>
          <a:p>
            <a:r>
              <a:rPr lang="cs-CZ" dirty="0" smtClean="0"/>
              <a:t>Výstup: token</a:t>
            </a:r>
          </a:p>
          <a:p>
            <a:r>
              <a:rPr lang="cs-CZ" dirty="0" smtClean="0"/>
              <a:t>Konečný automat:</a:t>
            </a:r>
          </a:p>
          <a:p>
            <a:pPr marL="0" indent="0">
              <a:buNone/>
            </a:pPr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77072"/>
            <a:ext cx="3337667" cy="21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4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Syntaktický a sémantický</a:t>
            </a:r>
            <a:b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</a:br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analyzátor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rekurzivní sestup</a:t>
            </a:r>
          </a:p>
          <a:p>
            <a:r>
              <a:rPr lang="cs-CZ" dirty="0" smtClean="0"/>
              <a:t>LL gramatika</a:t>
            </a:r>
          </a:p>
          <a:p>
            <a:r>
              <a:rPr lang="cs-CZ" dirty="0" smtClean="0"/>
              <a:t>dvouprůchodová analýza</a:t>
            </a:r>
          </a:p>
          <a:p>
            <a:r>
              <a:rPr lang="cs-CZ" dirty="0" smtClean="0"/>
              <a:t>precedenční analýza</a:t>
            </a:r>
          </a:p>
          <a:p>
            <a:pPr lvl="1"/>
            <a:r>
              <a:rPr lang="cs-CZ" dirty="0" smtClean="0"/>
              <a:t>derivační strom</a:t>
            </a:r>
          </a:p>
          <a:p>
            <a:pPr lvl="1"/>
            <a:r>
              <a:rPr lang="cs-CZ" dirty="0"/>
              <a:t> </a:t>
            </a:r>
            <a:r>
              <a:rPr lang="cs-CZ" dirty="0" smtClean="0"/>
              <a:t>logický nebo přiřazovací výraz</a:t>
            </a:r>
          </a:p>
          <a:p>
            <a:pPr lvl="1"/>
            <a:r>
              <a:rPr lang="cs-CZ" dirty="0" smtClean="0"/>
              <a:t> řízeno precedenční tabulkou</a:t>
            </a:r>
          </a:p>
          <a:p>
            <a:pPr lvl="1"/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54555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Interpret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cs-CZ" dirty="0" smtClean="0"/>
              <a:t>stup: </a:t>
            </a:r>
            <a:r>
              <a:rPr lang="cs-CZ" dirty="0" err="1" smtClean="0"/>
              <a:t>tří-adresné</a:t>
            </a:r>
            <a:r>
              <a:rPr lang="cs-CZ" dirty="0" smtClean="0"/>
              <a:t> instrukce</a:t>
            </a:r>
          </a:p>
          <a:p>
            <a:r>
              <a:rPr lang="cs-CZ" dirty="0"/>
              <a:t>i</a:t>
            </a:r>
            <a:r>
              <a:rPr lang="cs-CZ" dirty="0" smtClean="0"/>
              <a:t>nstrukční páska</a:t>
            </a:r>
          </a:p>
          <a:p>
            <a:r>
              <a:rPr lang="cs-CZ" dirty="0"/>
              <a:t>k</a:t>
            </a:r>
            <a:r>
              <a:rPr lang="cs-CZ" dirty="0" smtClean="0"/>
              <a:t>ontrola běhových chyb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31655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Tabulka s rozptýlenými položkami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/>
            <a:r>
              <a:rPr lang="cs-CZ" dirty="0" smtClean="0"/>
              <a:t>Implementovaná pomocí seznamu</a:t>
            </a:r>
          </a:p>
          <a:p>
            <a:pPr marL="571500" indent="-457200"/>
            <a:r>
              <a:rPr lang="cs-CZ" dirty="0" smtClean="0"/>
              <a:t>Explicitní zřetězení</a:t>
            </a:r>
          </a:p>
          <a:p>
            <a:pPr marL="571500" indent="-457200"/>
            <a:endParaRPr lang="cs-CZ" dirty="0" smtClean="0"/>
          </a:p>
          <a:p>
            <a:pPr marL="571500" indent="-457200"/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6604098" cy="25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8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pc="300" dirty="0" err="1" smtClean="0">
                <a:solidFill>
                  <a:schemeClr val="tx2"/>
                </a:solidFill>
                <a:latin typeface="Impact" panose="020B0806030902050204" pitchFamily="34" charset="0"/>
              </a:rPr>
              <a:t>Boyer</a:t>
            </a:r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 </a:t>
            </a:r>
            <a:r>
              <a:rPr lang="cs-CZ" spc="300" dirty="0" err="1" smtClean="0">
                <a:solidFill>
                  <a:schemeClr val="tx2"/>
                </a:solidFill>
                <a:latin typeface="Impact" panose="020B0806030902050204" pitchFamily="34" charset="0"/>
              </a:rPr>
              <a:t>Mooreův</a:t>
            </a:r>
            <a:r>
              <a:rPr lang="cs-CZ" spc="300" dirty="0">
                <a:solidFill>
                  <a:schemeClr val="tx2"/>
                </a:solidFill>
                <a:latin typeface="Impact" panose="020B0806030902050204" pitchFamily="34" charset="0"/>
              </a:rPr>
              <a:t/>
            </a:r>
            <a:br>
              <a:rPr lang="cs-CZ" spc="300" dirty="0">
                <a:solidFill>
                  <a:schemeClr val="tx2"/>
                </a:solidFill>
                <a:latin typeface="Impact" panose="020B0806030902050204" pitchFamily="34" charset="0"/>
              </a:rPr>
            </a:br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algoritmus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vyhledávání </a:t>
            </a:r>
            <a:r>
              <a:rPr lang="cs-CZ" dirty="0" smtClean="0"/>
              <a:t>podřetězce v řetězci</a:t>
            </a:r>
          </a:p>
          <a:p>
            <a:r>
              <a:rPr lang="cs-CZ" dirty="0"/>
              <a:t>r</a:t>
            </a:r>
            <a:r>
              <a:rPr lang="cs-CZ" dirty="0" smtClean="0"/>
              <a:t>ychlejší nalezení podřetězce</a:t>
            </a:r>
          </a:p>
          <a:p>
            <a:r>
              <a:rPr lang="cs-CZ" dirty="0"/>
              <a:t>i</a:t>
            </a:r>
            <a:r>
              <a:rPr lang="cs-CZ" dirty="0" smtClean="0"/>
              <a:t>mplementován rekurzivně</a:t>
            </a:r>
          </a:p>
          <a:p>
            <a:r>
              <a:rPr lang="cs-CZ" dirty="0" smtClean="0"/>
              <a:t>tzv. </a:t>
            </a:r>
            <a:r>
              <a:rPr lang="cs-CZ" dirty="0" err="1"/>
              <a:t>b</a:t>
            </a:r>
            <a:r>
              <a:rPr lang="cs-CZ" dirty="0" err="1" smtClean="0"/>
              <a:t>ad</a:t>
            </a:r>
            <a:r>
              <a:rPr lang="cs-CZ" dirty="0" smtClean="0"/>
              <a:t> </a:t>
            </a:r>
            <a:r>
              <a:rPr lang="cs-CZ" dirty="0" err="1" smtClean="0"/>
              <a:t>character</a:t>
            </a:r>
            <a:r>
              <a:rPr lang="cs-CZ" dirty="0" smtClean="0"/>
              <a:t> rule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96351"/>
            <a:ext cx="3996699" cy="28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4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pc="300" dirty="0" err="1" smtClean="0">
                <a:solidFill>
                  <a:schemeClr val="tx2"/>
                </a:solidFill>
                <a:latin typeface="Impact" panose="020B0806030902050204" pitchFamily="34" charset="0"/>
              </a:rPr>
              <a:t>Quicksort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Rychlý řadící algoritmus</a:t>
            </a:r>
          </a:p>
          <a:p>
            <a:r>
              <a:rPr lang="cs-CZ" dirty="0" smtClean="0"/>
              <a:t>Mechanismus rozdělení</a:t>
            </a:r>
          </a:p>
          <a:p>
            <a:r>
              <a:rPr lang="cs-CZ" dirty="0" err="1" smtClean="0"/>
              <a:t>Pseudomedián</a:t>
            </a:r>
            <a:r>
              <a:rPr lang="cs-CZ" dirty="0" smtClean="0"/>
              <a:t> = dělící hodnota</a:t>
            </a:r>
          </a:p>
          <a:p>
            <a:r>
              <a:rPr lang="cs-CZ" dirty="0" smtClean="0"/>
              <a:t>Implementován rekurzivně</a:t>
            </a:r>
          </a:p>
          <a:p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221088"/>
            <a:ext cx="5554022" cy="23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7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Práce v týmu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Plánování</a:t>
            </a:r>
          </a:p>
          <a:p>
            <a:r>
              <a:rPr lang="cs-CZ" dirty="0" smtClean="0"/>
              <a:t>Komunikace (</a:t>
            </a:r>
            <a:r>
              <a:rPr lang="cs-CZ" dirty="0" err="1" smtClean="0"/>
              <a:t>Facebook</a:t>
            </a:r>
            <a:r>
              <a:rPr lang="cs-CZ" dirty="0" smtClean="0"/>
              <a:t>, </a:t>
            </a:r>
            <a:r>
              <a:rPr lang="cs-CZ" dirty="0" err="1" smtClean="0"/>
              <a:t>Skype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 smtClean="0"/>
              <a:t>Týdenní schůze</a:t>
            </a:r>
          </a:p>
          <a:p>
            <a:pPr lvl="1"/>
            <a:r>
              <a:rPr lang="cs-CZ" dirty="0" smtClean="0"/>
              <a:t>Zápisy</a:t>
            </a:r>
          </a:p>
          <a:p>
            <a:pPr lvl="1"/>
            <a:r>
              <a:rPr lang="cs-CZ" dirty="0" smtClean="0"/>
              <a:t>Plán na další týden</a:t>
            </a:r>
          </a:p>
          <a:p>
            <a:r>
              <a:rPr lang="cs-CZ" dirty="0" err="1" smtClean="0"/>
              <a:t>GitHub</a:t>
            </a:r>
            <a:endParaRPr lang="cs-CZ" dirty="0" smtClean="0"/>
          </a:p>
          <a:p>
            <a:r>
              <a:rPr lang="cs-CZ" dirty="0" smtClean="0"/>
              <a:t>Párové programování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1258579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842</Words>
  <Application>Microsoft Office PowerPoint</Application>
  <PresentationFormat>Předvádění na obrazovce (4:3)</PresentationFormat>
  <Paragraphs>82</Paragraphs>
  <Slides>10</Slides>
  <Notes>10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sady Office</vt:lpstr>
      <vt:lpstr>Interpret jazyka IFJ16</vt:lpstr>
      <vt:lpstr>Obsah</vt:lpstr>
      <vt:lpstr>Lexikální analyzátor</vt:lpstr>
      <vt:lpstr>Syntaktický a sémantický analyzátor</vt:lpstr>
      <vt:lpstr>Interpret</vt:lpstr>
      <vt:lpstr>Tabulka s rozptýlenými položkami</vt:lpstr>
      <vt:lpstr>Boyer Mooreův algoritmus</vt:lpstr>
      <vt:lpstr>Quicksort</vt:lpstr>
      <vt:lpstr>Práce v týmu</vt:lpstr>
      <vt:lpstr>Děkujeme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 jazyka IFJ16</dc:title>
  <dc:creator>Kotik</dc:creator>
  <cp:lastModifiedBy>Kotik</cp:lastModifiedBy>
  <cp:revision>53</cp:revision>
  <dcterms:created xsi:type="dcterms:W3CDTF">2016-12-13T09:12:25Z</dcterms:created>
  <dcterms:modified xsi:type="dcterms:W3CDTF">2016-12-13T23:44:48Z</dcterms:modified>
</cp:coreProperties>
</file>