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sldIdLst>
    <p:sldId id="256" r:id="rId2"/>
    <p:sldId id="279" r:id="rId3"/>
    <p:sldId id="257" r:id="rId4"/>
    <p:sldId id="278" r:id="rId5"/>
    <p:sldId id="258" r:id="rId6"/>
    <p:sldId id="259" r:id="rId7"/>
    <p:sldId id="274" r:id="rId8"/>
    <p:sldId id="276" r:id="rId9"/>
    <p:sldId id="263" r:id="rId10"/>
    <p:sldId id="268" r:id="rId11"/>
    <p:sldId id="262" r:id="rId12"/>
    <p:sldId id="264" r:id="rId13"/>
    <p:sldId id="265" r:id="rId14"/>
    <p:sldId id="267" r:id="rId15"/>
    <p:sldId id="269" r:id="rId16"/>
    <p:sldId id="270" r:id="rId17"/>
    <p:sldId id="271" r:id="rId18"/>
    <p:sldId id="273" r:id="rId19"/>
    <p:sldId id="272" r:id="rId20"/>
    <p:sldId id="266" r:id="rId21"/>
    <p:sldId id="277" r:id="rId22"/>
    <p:sldId id="260" r:id="rId23"/>
    <p:sldId id="275" r:id="rId24"/>
    <p:sldId id="261" r:id="rId25"/>
    <p:sldId id="280" r:id="rId26"/>
    <p:sldId id="282" r:id="rId27"/>
    <p:sldId id="284" r:id="rId28"/>
    <p:sldId id="283"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1"/>
  </p:normalViewPr>
  <p:slideViewPr>
    <p:cSldViewPr snapToGrid="0" snapToObjects="1">
      <p:cViewPr>
        <p:scale>
          <a:sx n="97" d="100"/>
          <a:sy n="97" d="100"/>
        </p:scale>
        <p:origin x="116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166D8-5386-1844-B66B-18667E3EA7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147C18-E243-BF4D-A7CA-9A0D5C486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8C8B084-479B-0749-ACC7-814A78090247}"/>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5" name="フッター プレースホルダー 4">
            <a:extLst>
              <a:ext uri="{FF2B5EF4-FFF2-40B4-BE49-F238E27FC236}">
                <a16:creationId xmlns:a16="http://schemas.microsoft.com/office/drawing/2014/main" id="{4E34A935-9B75-CC40-8DA3-4F451D5FE0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A6732D-B9EF-CC44-8C5B-8BE733D19629}"/>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282035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75044-E418-E34F-8E96-6DAB9F31AE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044F1B-91A5-0C44-8D6D-2AB4FEA3B13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EE355D-6BF4-A64C-8B6D-903F0E078A8D}"/>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5" name="フッター プレースホルダー 4">
            <a:extLst>
              <a:ext uri="{FF2B5EF4-FFF2-40B4-BE49-F238E27FC236}">
                <a16:creationId xmlns:a16="http://schemas.microsoft.com/office/drawing/2014/main" id="{B68A60A5-F5DB-D14A-997E-1839CE3F76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6F251-35E7-5A4F-8F46-1DFC8C7D54B1}"/>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250123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A6E3EA-1851-294B-AA2E-1A25D7D3C5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668523-197C-CE4E-B5FA-E21FD7EAE35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94C1A5-5363-4F49-9D81-C8284385996E}"/>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5" name="フッター プレースホルダー 4">
            <a:extLst>
              <a:ext uri="{FF2B5EF4-FFF2-40B4-BE49-F238E27FC236}">
                <a16:creationId xmlns:a16="http://schemas.microsoft.com/office/drawing/2014/main" id="{C6D7FD3B-7BED-9641-9D49-CC25C8E9C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6747B0-0F2C-D04A-A1C8-CF0020EB6089}"/>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290940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227EFD-8EE9-D44D-AB92-4ED441A7DB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3F5F11-EF3E-6E45-AE34-A4DD0D779A7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0BE6D7-D417-9E4B-BC8A-AC6DE86EB351}"/>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5" name="フッター プレースホルダー 4">
            <a:extLst>
              <a:ext uri="{FF2B5EF4-FFF2-40B4-BE49-F238E27FC236}">
                <a16:creationId xmlns:a16="http://schemas.microsoft.com/office/drawing/2014/main" id="{91ABAE25-C2C5-B34C-A798-1F1F3D699B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9AC7E2-6074-D44E-9DF9-BA1920D3D3EA}"/>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65319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8FCB8-95F0-E246-AEEB-4E9B741638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C1D332-C93B-6C4B-9EFF-6F1188ACA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3AD64D7-6501-6449-8E8C-9FC3B6F8BA67}"/>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5" name="フッター プレースホルダー 4">
            <a:extLst>
              <a:ext uri="{FF2B5EF4-FFF2-40B4-BE49-F238E27FC236}">
                <a16:creationId xmlns:a16="http://schemas.microsoft.com/office/drawing/2014/main" id="{173FC10E-B9A7-BE42-99FC-B859B5A098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CE33B2-AFCB-1241-A76E-328413D3CFD7}"/>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30820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1FF37-3A0D-4642-BD0F-ADE0088755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EB92E4-5706-7046-90CF-2C33285DF67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663EC85-D4E1-374E-915F-834A410967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BA49B24-6363-AB4A-963C-3D1A3BCA357B}"/>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6" name="フッター プレースホルダー 5">
            <a:extLst>
              <a:ext uri="{FF2B5EF4-FFF2-40B4-BE49-F238E27FC236}">
                <a16:creationId xmlns:a16="http://schemas.microsoft.com/office/drawing/2014/main" id="{ED5D327B-9094-3A45-9BB2-104697BC92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C53CEF-003F-4B44-B057-694D90A37213}"/>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344294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E45C0-60C4-3744-82E0-3EE5D05A03D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654678-137E-D64A-9F97-1C72B169B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6E8833-D141-7E4B-B9DF-A27B70ED40F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E5DD49-8E75-844F-A1DC-AE5DE978F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125264C-5B1D-C844-A953-95C10DFD8B8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DEDA30-0C16-8548-B552-C1F763967409}"/>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8" name="フッター プレースホルダー 7">
            <a:extLst>
              <a:ext uri="{FF2B5EF4-FFF2-40B4-BE49-F238E27FC236}">
                <a16:creationId xmlns:a16="http://schemas.microsoft.com/office/drawing/2014/main" id="{A777F68E-A43D-D34E-B012-266A4FE600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5430926-8EDC-AB49-9EC5-5CEFD1148BB9}"/>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106419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845C-C3B3-FC4E-9FB5-3A4F7770CB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6D495B3-7999-D74B-A5B4-EF06EF8BFB37}"/>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4" name="フッター プレースホルダー 3">
            <a:extLst>
              <a:ext uri="{FF2B5EF4-FFF2-40B4-BE49-F238E27FC236}">
                <a16:creationId xmlns:a16="http://schemas.microsoft.com/office/drawing/2014/main" id="{70B352DF-DE33-644E-81EB-849B54C24A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A6806E-AED5-DD43-9CC1-601E126F7890}"/>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211741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7D48CAA-F8AC-6D4B-AED1-9A37CE053402}"/>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3" name="フッター プレースホルダー 2">
            <a:extLst>
              <a:ext uri="{FF2B5EF4-FFF2-40B4-BE49-F238E27FC236}">
                <a16:creationId xmlns:a16="http://schemas.microsoft.com/office/drawing/2014/main" id="{7D3C836B-091F-3D4F-9095-ADBB8D5A20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6E8DA3-89FD-8045-88AC-2C1F7AEC8C4B}"/>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79598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9D415-9AF1-844A-9F9B-E989AF19AF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65D87-223D-7344-A230-152FB9C9C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1BDF079-7183-9044-8CB3-5CEEB5DCC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782425-672A-6C4C-A090-EDEBBDD7BD27}"/>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6" name="フッター プレースホルダー 5">
            <a:extLst>
              <a:ext uri="{FF2B5EF4-FFF2-40B4-BE49-F238E27FC236}">
                <a16:creationId xmlns:a16="http://schemas.microsoft.com/office/drawing/2014/main" id="{A14B765A-56BC-224A-A644-2A65A4E50F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12AB63-8CDB-8644-AA4D-BDADDAFB7DE1}"/>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3703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2F6E8-7D24-9448-8E42-2423967C5B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584620-6BFB-DF44-BCAB-F26992EA0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8684FB6-20F4-FF4D-85CD-A09CF4FFA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F3D52E-39DC-C542-A37B-29757E7394C3}"/>
              </a:ext>
            </a:extLst>
          </p:cNvPr>
          <p:cNvSpPr>
            <a:spLocks noGrp="1"/>
          </p:cNvSpPr>
          <p:nvPr>
            <p:ph type="dt" sz="half" idx="10"/>
          </p:nvPr>
        </p:nvSpPr>
        <p:spPr/>
        <p:txBody>
          <a:bodyPr/>
          <a:lstStyle/>
          <a:p>
            <a:fld id="{533AD721-1255-EC4A-B4C7-3FEE288B0011}" type="datetimeFigureOut">
              <a:rPr kumimoji="1" lang="ja-JP" altLang="en-US" smtClean="0"/>
              <a:t>2022/1/6</a:t>
            </a:fld>
            <a:endParaRPr kumimoji="1" lang="ja-JP" altLang="en-US"/>
          </a:p>
        </p:txBody>
      </p:sp>
      <p:sp>
        <p:nvSpPr>
          <p:cNvPr id="6" name="フッター プレースホルダー 5">
            <a:extLst>
              <a:ext uri="{FF2B5EF4-FFF2-40B4-BE49-F238E27FC236}">
                <a16:creationId xmlns:a16="http://schemas.microsoft.com/office/drawing/2014/main" id="{C3640176-D109-A04F-BC8A-D8057BE3DA48}"/>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59874BA-0363-5244-84F6-5981EF1CDC90}"/>
              </a:ext>
            </a:extLst>
          </p:cNvPr>
          <p:cNvSpPr>
            <a:spLocks noGrp="1"/>
          </p:cNvSpPr>
          <p:nvPr>
            <p:ph type="sldNum" sz="quarter" idx="12"/>
          </p:nvPr>
        </p:nvSpPr>
        <p:spPr/>
        <p:txBody>
          <a:body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358196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06FC85-CB64-F54D-9373-A3A6DB5EE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7F6D9C-121E-CD4B-BC94-EE6F2C558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FCDF34-329D-7645-9889-EC66D6C68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AD721-1255-EC4A-B4C7-3FEE288B0011}" type="datetimeFigureOut">
              <a:rPr kumimoji="1" lang="ja-JP" altLang="en-US" smtClean="0"/>
              <a:t>2022/1/6</a:t>
            </a:fld>
            <a:endParaRPr kumimoji="1" lang="ja-JP" altLang="en-US"/>
          </a:p>
        </p:txBody>
      </p:sp>
      <p:sp>
        <p:nvSpPr>
          <p:cNvPr id="5" name="フッター プレースホルダー 4">
            <a:extLst>
              <a:ext uri="{FF2B5EF4-FFF2-40B4-BE49-F238E27FC236}">
                <a16:creationId xmlns:a16="http://schemas.microsoft.com/office/drawing/2014/main" id="{53976899-B92A-4B4E-83DD-B38526DC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250E6A-29FE-6E4C-8240-A7E57EE1B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1B97F-A20A-CF48-BFC8-2862E01B6B30}" type="slidenum">
              <a:rPr kumimoji="1" lang="ja-JP" altLang="en-US" smtClean="0"/>
              <a:t>‹#›</a:t>
            </a:fld>
            <a:endParaRPr kumimoji="1" lang="ja-JP" altLang="en-US"/>
          </a:p>
        </p:txBody>
      </p:sp>
    </p:spTree>
    <p:extLst>
      <p:ext uri="{BB962C8B-B14F-4D97-AF65-F5344CB8AC3E}">
        <p14:creationId xmlns:p14="http://schemas.microsoft.com/office/powerpoint/2010/main" val="185540245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C987E-6BA2-1248-84BF-5CBCF1DB623A}"/>
              </a:ext>
            </a:extLst>
          </p:cNvPr>
          <p:cNvSpPr>
            <a:spLocks noGrp="1"/>
          </p:cNvSpPr>
          <p:nvPr>
            <p:ph type="ctrTitle"/>
          </p:nvPr>
        </p:nvSpPr>
        <p:spPr>
          <a:xfrm>
            <a:off x="1524000" y="1040524"/>
            <a:ext cx="9144000" cy="3121080"/>
          </a:xfrm>
        </p:spPr>
        <p:txBody>
          <a:bodyPr>
            <a:noAutofit/>
          </a:bodyPr>
          <a:lstStyle/>
          <a:p>
            <a:r>
              <a:rPr lang="en-US" altLang="ja-JP" dirty="0"/>
              <a:t>PTP </a:t>
            </a:r>
            <a:br>
              <a:rPr lang="en-US" altLang="ja-JP" dirty="0"/>
            </a:br>
            <a:r>
              <a:rPr lang="en-US" altLang="ja-JP" dirty="0"/>
              <a:t>Play </a:t>
            </a:r>
            <a:r>
              <a:rPr kumimoji="1" lang="en-US" altLang="ja-JP" dirty="0"/>
              <a:t>to pray </a:t>
            </a:r>
            <a:br>
              <a:rPr kumimoji="1" lang="en-US" altLang="ja-JP" dirty="0"/>
            </a:br>
            <a:r>
              <a:rPr kumimoji="1" lang="en-US" altLang="ja-JP" dirty="0"/>
              <a:t>main concept</a:t>
            </a:r>
            <a:endParaRPr kumimoji="1" lang="ja-JP" altLang="en-US"/>
          </a:p>
        </p:txBody>
      </p:sp>
      <p:sp>
        <p:nvSpPr>
          <p:cNvPr id="3" name="字幕 2">
            <a:extLst>
              <a:ext uri="{FF2B5EF4-FFF2-40B4-BE49-F238E27FC236}">
                <a16:creationId xmlns:a16="http://schemas.microsoft.com/office/drawing/2014/main" id="{3A3C2238-7380-134F-BF06-4C03670C6EA6}"/>
              </a:ext>
            </a:extLst>
          </p:cNvPr>
          <p:cNvSpPr>
            <a:spLocks noGrp="1"/>
          </p:cNvSpPr>
          <p:nvPr>
            <p:ph type="subTitle" idx="1"/>
          </p:nvPr>
        </p:nvSpPr>
        <p:spPr>
          <a:xfrm>
            <a:off x="1524000" y="4253679"/>
            <a:ext cx="9144000" cy="1655762"/>
          </a:xfrm>
        </p:spPr>
        <p:txBody>
          <a:bodyPr/>
          <a:lstStyle/>
          <a:p>
            <a:r>
              <a:rPr lang="en-US" altLang="ja-JP" dirty="0"/>
              <a:t>2022/01/05</a:t>
            </a:r>
          </a:p>
          <a:p>
            <a:r>
              <a:rPr lang="en-US" altLang="ja-JP" dirty="0"/>
              <a:t>Yoshiyuki kiguchi</a:t>
            </a:r>
          </a:p>
          <a:p>
            <a:r>
              <a:rPr lang="en-US" altLang="ja-JP" dirty="0"/>
              <a:t>0.1</a:t>
            </a:r>
            <a:r>
              <a:rPr lang="ja-JP" altLang="en-US"/>
              <a:t>版</a:t>
            </a:r>
            <a:endParaRPr lang="en-US" altLang="ja-JP" dirty="0"/>
          </a:p>
        </p:txBody>
      </p:sp>
    </p:spTree>
    <p:extLst>
      <p:ext uri="{BB962C8B-B14F-4D97-AF65-F5344CB8AC3E}">
        <p14:creationId xmlns:p14="http://schemas.microsoft.com/office/powerpoint/2010/main" val="87062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6BC35-1147-9F45-A936-8E7672F8E1CA}"/>
              </a:ext>
            </a:extLst>
          </p:cNvPr>
          <p:cNvSpPr>
            <a:spLocks noGrp="1"/>
          </p:cNvSpPr>
          <p:nvPr>
            <p:ph type="title"/>
          </p:nvPr>
        </p:nvSpPr>
        <p:spPr>
          <a:xfrm>
            <a:off x="0" y="0"/>
            <a:ext cx="10515600" cy="780503"/>
          </a:xfrm>
        </p:spPr>
        <p:txBody>
          <a:bodyPr>
            <a:normAutofit/>
          </a:bodyPr>
          <a:lstStyle/>
          <a:p>
            <a:r>
              <a:rPr kumimoji="1" lang="ja-JP" altLang="en-US"/>
              <a:t>フィールドについて（全８種類）</a:t>
            </a:r>
          </a:p>
        </p:txBody>
      </p:sp>
      <p:graphicFrame>
        <p:nvGraphicFramePr>
          <p:cNvPr id="6" name="表 6">
            <a:extLst>
              <a:ext uri="{FF2B5EF4-FFF2-40B4-BE49-F238E27FC236}">
                <a16:creationId xmlns:a16="http://schemas.microsoft.com/office/drawing/2014/main" id="{0571E980-BEBF-184E-8BC3-3C4F20A94DA7}"/>
              </a:ext>
            </a:extLst>
          </p:cNvPr>
          <p:cNvGraphicFramePr>
            <a:graphicFrameLocks noGrp="1"/>
          </p:cNvGraphicFramePr>
          <p:nvPr>
            <p:ph idx="1"/>
            <p:extLst>
              <p:ext uri="{D42A27DB-BD31-4B8C-83A1-F6EECF244321}">
                <p14:modId xmlns:p14="http://schemas.microsoft.com/office/powerpoint/2010/main" val="2857692003"/>
              </p:ext>
            </p:extLst>
          </p:nvPr>
        </p:nvGraphicFramePr>
        <p:xfrm>
          <a:off x="0" y="780503"/>
          <a:ext cx="12192001" cy="5746425"/>
        </p:xfrm>
        <a:graphic>
          <a:graphicData uri="http://schemas.openxmlformats.org/drawingml/2006/table">
            <a:tbl>
              <a:tblPr firstRow="1" bandRow="1">
                <a:tableStyleId>{7DF18680-E054-41AD-8BC1-D1AEF772440D}</a:tableStyleId>
              </a:tblPr>
              <a:tblGrid>
                <a:gridCol w="1587062">
                  <a:extLst>
                    <a:ext uri="{9D8B030D-6E8A-4147-A177-3AD203B41FA5}">
                      <a16:colId xmlns:a16="http://schemas.microsoft.com/office/drawing/2014/main" val="2773848976"/>
                    </a:ext>
                  </a:extLst>
                </a:gridCol>
                <a:gridCol w="1387366">
                  <a:extLst>
                    <a:ext uri="{9D8B030D-6E8A-4147-A177-3AD203B41FA5}">
                      <a16:colId xmlns:a16="http://schemas.microsoft.com/office/drawing/2014/main" val="4102307628"/>
                    </a:ext>
                  </a:extLst>
                </a:gridCol>
                <a:gridCol w="5623034">
                  <a:extLst>
                    <a:ext uri="{9D8B030D-6E8A-4147-A177-3AD203B41FA5}">
                      <a16:colId xmlns:a16="http://schemas.microsoft.com/office/drawing/2014/main" val="3880104999"/>
                    </a:ext>
                  </a:extLst>
                </a:gridCol>
                <a:gridCol w="1702676">
                  <a:extLst>
                    <a:ext uri="{9D8B030D-6E8A-4147-A177-3AD203B41FA5}">
                      <a16:colId xmlns:a16="http://schemas.microsoft.com/office/drawing/2014/main" val="1912332181"/>
                    </a:ext>
                  </a:extLst>
                </a:gridCol>
                <a:gridCol w="1891863">
                  <a:extLst>
                    <a:ext uri="{9D8B030D-6E8A-4147-A177-3AD203B41FA5}">
                      <a16:colId xmlns:a16="http://schemas.microsoft.com/office/drawing/2014/main" val="641947246"/>
                    </a:ext>
                  </a:extLst>
                </a:gridCol>
              </a:tblGrid>
              <a:tr h="430245">
                <a:tc>
                  <a:txBody>
                    <a:bodyPr/>
                    <a:lstStyle/>
                    <a:p>
                      <a:pPr algn="ctr"/>
                      <a:r>
                        <a:rPr kumimoji="1" lang="en-US" altLang="ja-JP" dirty="0"/>
                        <a:t>Field name</a:t>
                      </a:r>
                      <a:endParaRPr kumimoji="1" lang="ja-JP" altLang="en-US"/>
                    </a:p>
                  </a:txBody>
                  <a:tcPr/>
                </a:tc>
                <a:tc>
                  <a:txBody>
                    <a:bodyPr/>
                    <a:lstStyle/>
                    <a:p>
                      <a:pPr algn="ctr"/>
                      <a:r>
                        <a:rPr kumimoji="1" lang="en-US" altLang="ja-JP" dirty="0"/>
                        <a:t>Age limit</a:t>
                      </a:r>
                      <a:endParaRPr kumimoji="1" lang="ja-JP" altLang="en-US"/>
                    </a:p>
                  </a:txBody>
                  <a:tcPr/>
                </a:tc>
                <a:tc>
                  <a:txBody>
                    <a:bodyPr/>
                    <a:lstStyle/>
                    <a:p>
                      <a:pPr algn="ctr"/>
                      <a:r>
                        <a:rPr kumimoji="1" lang="en-US" altLang="ja-JP" dirty="0"/>
                        <a:t>Theme</a:t>
                      </a:r>
                      <a:endParaRPr kumimoji="1" lang="ja-JP" altLang="en-US"/>
                    </a:p>
                  </a:txBody>
                  <a:tcPr/>
                </a:tc>
                <a:tc>
                  <a:txBody>
                    <a:bodyPr/>
                    <a:lstStyle/>
                    <a:p>
                      <a:pPr algn="ctr"/>
                      <a:r>
                        <a:rPr kumimoji="1" lang="en-US" altLang="ja-JP" dirty="0"/>
                        <a:t>Interest rate</a:t>
                      </a:r>
                      <a:endParaRPr kumimoji="1" lang="ja-JP" altLang="en-US"/>
                    </a:p>
                  </a:txBody>
                  <a:tcPr/>
                </a:tc>
                <a:tc>
                  <a:txBody>
                    <a:bodyPr/>
                    <a:lstStyle/>
                    <a:p>
                      <a:pPr algn="ctr"/>
                      <a:r>
                        <a:rPr kumimoji="1" lang="en-US" altLang="ja-JP" dirty="0"/>
                        <a:t>Advertisement</a:t>
                      </a:r>
                      <a:endParaRPr kumimoji="1" lang="ja-JP" altLang="en-US"/>
                    </a:p>
                  </a:txBody>
                  <a:tcPr/>
                </a:tc>
                <a:extLst>
                  <a:ext uri="{0D108BD9-81ED-4DB2-BD59-A6C34878D82A}">
                    <a16:rowId xmlns:a16="http://schemas.microsoft.com/office/drawing/2014/main" val="3796666674"/>
                  </a:ext>
                </a:extLst>
              </a:tr>
              <a:tr h="430245">
                <a:tc>
                  <a:txBody>
                    <a:bodyPr/>
                    <a:lstStyle/>
                    <a:p>
                      <a:pPr algn="ctr"/>
                      <a:r>
                        <a:rPr kumimoji="1" lang="ja-JP" altLang="en-US"/>
                        <a:t>イーハトーブ</a:t>
                      </a:r>
                    </a:p>
                  </a:txBody>
                  <a:tcPr/>
                </a:tc>
                <a:tc>
                  <a:txBody>
                    <a:bodyPr/>
                    <a:lstStyle/>
                    <a:p>
                      <a:pPr algn="ctr"/>
                      <a:r>
                        <a:rPr kumimoji="1" lang="ja-JP" altLang="en-US"/>
                        <a:t>なし</a:t>
                      </a:r>
                    </a:p>
                  </a:txBody>
                  <a:tcPr/>
                </a:tc>
                <a:tc>
                  <a:txBody>
                    <a:bodyPr/>
                    <a:lstStyle/>
                    <a:p>
                      <a:pPr algn="ctr"/>
                      <a:r>
                        <a:rPr kumimoji="1" lang="ja-JP" altLang="en-US" sz="1800" b="0" u="none" strike="noStrike" kern="1200">
                          <a:solidFill>
                            <a:schemeClr val="dk1"/>
                          </a:solidFill>
                          <a:effectLst/>
                        </a:rPr>
                        <a:t>作業ゲー（テトリス）、祈り、掲示板</a:t>
                      </a:r>
                      <a:endParaRPr kumimoji="1" lang="ja-JP" altLang="en-US"/>
                    </a:p>
                  </a:txBody>
                  <a:tcPr/>
                </a:tc>
                <a:tc>
                  <a:txBody>
                    <a:bodyPr/>
                    <a:lstStyle/>
                    <a:p>
                      <a:pPr algn="ctr"/>
                      <a:r>
                        <a:rPr kumimoji="1" lang="ja-JP" altLang="en-US"/>
                        <a:t>制限大</a:t>
                      </a:r>
                    </a:p>
                  </a:txBody>
                  <a:tcPr/>
                </a:tc>
                <a:tc>
                  <a:txBody>
                    <a:bodyPr/>
                    <a:lstStyle/>
                    <a:p>
                      <a:pPr algn="ctr"/>
                      <a:r>
                        <a:rPr kumimoji="1" lang="ja-JP" altLang="en-US"/>
                        <a:t>制限大</a:t>
                      </a:r>
                      <a:endParaRPr kumimoji="1" lang="en-US" altLang="ja-JP" dirty="0"/>
                    </a:p>
                  </a:txBody>
                  <a:tcPr/>
                </a:tc>
                <a:extLst>
                  <a:ext uri="{0D108BD9-81ED-4DB2-BD59-A6C34878D82A}">
                    <a16:rowId xmlns:a16="http://schemas.microsoft.com/office/drawing/2014/main" val="175279183"/>
                  </a:ext>
                </a:extLst>
              </a:tr>
              <a:tr h="430245">
                <a:tc>
                  <a:txBody>
                    <a:bodyPr/>
                    <a:lstStyle/>
                    <a:p>
                      <a:pPr algn="ctr"/>
                      <a:r>
                        <a:rPr kumimoji="1" lang="ja-JP" altLang="en-US"/>
                        <a:t>トーキヨ</a:t>
                      </a:r>
                    </a:p>
                  </a:txBody>
                  <a:tcPr/>
                </a:tc>
                <a:tc>
                  <a:txBody>
                    <a:bodyPr/>
                    <a:lstStyle/>
                    <a:p>
                      <a:pPr algn="ctr"/>
                      <a:r>
                        <a:rPr kumimoji="1" lang="ja-JP" altLang="en-US"/>
                        <a:t>なし</a:t>
                      </a:r>
                      <a:endParaRPr kumimoji="1" lang="en-US" altLang="ja-JP" dirty="0"/>
                    </a:p>
                  </a:txBody>
                  <a:tcPr/>
                </a:tc>
                <a:tc>
                  <a:txBody>
                    <a:bodyPr/>
                    <a:lstStyle/>
                    <a:p>
                      <a:pPr algn="ctr"/>
                      <a:r>
                        <a:rPr kumimoji="1" lang="en" altLang="ja-JP" sz="1800" b="0" u="none" strike="noStrike" kern="1200" dirty="0">
                          <a:solidFill>
                            <a:schemeClr val="dk1"/>
                          </a:solidFill>
                          <a:effectLst/>
                        </a:rPr>
                        <a:t>TPS</a:t>
                      </a:r>
                      <a:r>
                        <a:rPr kumimoji="1" lang="ja-JP" altLang="en" sz="1800" b="0" u="none" strike="noStrike" kern="1200">
                          <a:solidFill>
                            <a:schemeClr val="dk1"/>
                          </a:solidFill>
                          <a:effectLst/>
                        </a:rPr>
                        <a:t>、</a:t>
                      </a:r>
                      <a:r>
                        <a:rPr kumimoji="1" lang="ja-JP" altLang="en-US" sz="1800" b="0" u="none" strike="noStrike" kern="1200">
                          <a:solidFill>
                            <a:schemeClr val="dk1"/>
                          </a:solidFill>
                          <a:effectLst/>
                        </a:rPr>
                        <a:t>くにおくん、</a:t>
                      </a:r>
                      <a:r>
                        <a:rPr kumimoji="1" lang="en" altLang="ja-JP" sz="1800" b="0" u="none" strike="noStrike" kern="1200" dirty="0">
                          <a:solidFill>
                            <a:schemeClr val="dk1"/>
                          </a:solidFill>
                          <a:effectLst/>
                        </a:rPr>
                        <a:t>Fallout</a:t>
                      </a:r>
                      <a:r>
                        <a:rPr kumimoji="1" lang="ja-JP" altLang="en" sz="1800" b="0" u="none" strike="noStrike" kern="1200">
                          <a:solidFill>
                            <a:schemeClr val="dk1"/>
                          </a:solidFill>
                          <a:effectLst/>
                        </a:rPr>
                        <a:t>、００７</a:t>
                      </a:r>
                      <a:endParaRPr kumimoji="1" lang="ja-JP" altLang="en-US"/>
                    </a:p>
                  </a:txBody>
                  <a:tcPr/>
                </a:tc>
                <a:tc>
                  <a:txBody>
                    <a:bodyPr/>
                    <a:lstStyle/>
                    <a:p>
                      <a:pPr algn="ctr"/>
                      <a:r>
                        <a:rPr kumimoji="1" lang="ja-JP" altLang="en-US"/>
                        <a:t>制限小</a:t>
                      </a:r>
                    </a:p>
                  </a:txBody>
                  <a:tcPr/>
                </a:tc>
                <a:tc>
                  <a:txBody>
                    <a:bodyPr/>
                    <a:lstStyle/>
                    <a:p>
                      <a:pPr algn="ctr"/>
                      <a:r>
                        <a:rPr kumimoji="1" lang="ja-JP" altLang="en-US"/>
                        <a:t>制限小</a:t>
                      </a:r>
                    </a:p>
                  </a:txBody>
                  <a:tcPr/>
                </a:tc>
                <a:extLst>
                  <a:ext uri="{0D108BD9-81ED-4DB2-BD59-A6C34878D82A}">
                    <a16:rowId xmlns:a16="http://schemas.microsoft.com/office/drawing/2014/main" val="3942540423"/>
                  </a:ext>
                </a:extLst>
              </a:tr>
              <a:tr h="742615">
                <a:tc>
                  <a:txBody>
                    <a:bodyPr/>
                    <a:lstStyle/>
                    <a:p>
                      <a:pPr algn="ctr"/>
                      <a:r>
                        <a:rPr kumimoji="1" lang="ja-JP" altLang="en-US"/>
                        <a:t>ナーニワ</a:t>
                      </a:r>
                    </a:p>
                  </a:txBody>
                  <a:tcPr/>
                </a:tc>
                <a:tc>
                  <a:txBody>
                    <a:bodyPr/>
                    <a:lstStyle/>
                    <a:p>
                      <a:pPr algn="ctr"/>
                      <a:r>
                        <a:rPr kumimoji="1" lang="ja-JP" altLang="en-US"/>
                        <a:t>なし</a:t>
                      </a:r>
                    </a:p>
                  </a:txBody>
                  <a:tcPr/>
                </a:tc>
                <a:tc>
                  <a:txBody>
                    <a:bodyPr/>
                    <a:lstStyle/>
                    <a:p>
                      <a:pPr algn="ctr"/>
                      <a:r>
                        <a:rPr kumimoji="1" lang="ja-JP" altLang="en-US" sz="1800" b="0" u="none" strike="noStrike" kern="1200">
                          <a:solidFill>
                            <a:schemeClr val="dk1"/>
                          </a:solidFill>
                          <a:effectLst/>
                        </a:rPr>
                        <a:t>ボードゲーム、モノポリー、ポーカー、ユーモアゲー</a:t>
                      </a:r>
                      <a:endParaRPr kumimoji="1" lang="ja-JP" altLang="en-US"/>
                    </a:p>
                  </a:txBody>
                  <a:tcPr/>
                </a:tc>
                <a:tc>
                  <a:txBody>
                    <a:bodyPr/>
                    <a:lstStyle/>
                    <a:p>
                      <a:pPr algn="ctr"/>
                      <a:r>
                        <a:rPr kumimoji="1" lang="ja-JP" altLang="en-US"/>
                        <a:t>制限中</a:t>
                      </a:r>
                    </a:p>
                  </a:txBody>
                  <a:tcPr/>
                </a:tc>
                <a:tc>
                  <a:txBody>
                    <a:bodyPr/>
                    <a:lstStyle/>
                    <a:p>
                      <a:pPr algn="ctr"/>
                      <a:r>
                        <a:rPr kumimoji="1" lang="ja-JP" altLang="en-US"/>
                        <a:t>制限小</a:t>
                      </a:r>
                    </a:p>
                  </a:txBody>
                  <a:tcPr/>
                </a:tc>
                <a:extLst>
                  <a:ext uri="{0D108BD9-81ED-4DB2-BD59-A6C34878D82A}">
                    <a16:rowId xmlns:a16="http://schemas.microsoft.com/office/drawing/2014/main" val="3347410623"/>
                  </a:ext>
                </a:extLst>
              </a:tr>
              <a:tr h="742615">
                <a:tc>
                  <a:txBody>
                    <a:bodyPr/>
                    <a:lstStyle/>
                    <a:p>
                      <a:pPr algn="ctr"/>
                      <a:r>
                        <a:rPr kumimoji="1" lang="ja-JP" altLang="en-US"/>
                        <a:t>センダード</a:t>
                      </a:r>
                    </a:p>
                  </a:txBody>
                  <a:tcPr/>
                </a:tc>
                <a:tc>
                  <a:txBody>
                    <a:bodyPr/>
                    <a:lstStyle/>
                    <a:p>
                      <a:pPr algn="ctr"/>
                      <a:r>
                        <a:rPr kumimoji="1" lang="ja-JP" altLang="en-US"/>
                        <a:t>なし</a:t>
                      </a:r>
                    </a:p>
                  </a:txBody>
                  <a:tcPr/>
                </a:tc>
                <a:tc>
                  <a:txBody>
                    <a:bodyPr/>
                    <a:lstStyle/>
                    <a:p>
                      <a:pPr algn="ctr"/>
                      <a:r>
                        <a:rPr kumimoji="1" lang="ja-JP" altLang="en-US" sz="1800" b="0" u="none" strike="noStrike" kern="1200">
                          <a:solidFill>
                            <a:schemeClr val="dk1"/>
                          </a:solidFill>
                          <a:effectLst/>
                        </a:rPr>
                        <a:t>シュミレーション、囲碁将棋、陣取り、</a:t>
                      </a:r>
                      <a:r>
                        <a:rPr kumimoji="1" lang="en" altLang="ja-JP" sz="1800" b="0" u="none" strike="noStrike" kern="1200" dirty="0">
                          <a:solidFill>
                            <a:schemeClr val="dk1"/>
                          </a:solidFill>
                          <a:effectLst/>
                        </a:rPr>
                        <a:t>LOL</a:t>
                      </a:r>
                      <a:endParaRPr kumimoji="1" lang="ja-JP" altLang="en-US"/>
                    </a:p>
                  </a:txBody>
                  <a:tcPr/>
                </a:tc>
                <a:tc>
                  <a:txBody>
                    <a:bodyPr/>
                    <a:lstStyle/>
                    <a:p>
                      <a:pPr algn="ctr"/>
                      <a:r>
                        <a:rPr kumimoji="1" lang="ja-JP" altLang="en-US"/>
                        <a:t>制限小</a:t>
                      </a:r>
                    </a:p>
                  </a:txBody>
                  <a:tcPr/>
                </a:tc>
                <a:tc>
                  <a:txBody>
                    <a:bodyPr/>
                    <a:lstStyle/>
                    <a:p>
                      <a:pPr algn="ctr"/>
                      <a:r>
                        <a:rPr kumimoji="1" lang="ja-JP" altLang="en-US"/>
                        <a:t>制限中</a:t>
                      </a:r>
                    </a:p>
                  </a:txBody>
                  <a:tcPr/>
                </a:tc>
                <a:extLst>
                  <a:ext uri="{0D108BD9-81ED-4DB2-BD59-A6C34878D82A}">
                    <a16:rowId xmlns:a16="http://schemas.microsoft.com/office/drawing/2014/main" val="1344010931"/>
                  </a:ext>
                </a:extLst>
              </a:tr>
              <a:tr h="742615">
                <a:tc>
                  <a:txBody>
                    <a:bodyPr/>
                    <a:lstStyle/>
                    <a:p>
                      <a:pPr algn="ctr"/>
                      <a:r>
                        <a:rPr kumimoji="1" lang="ja-JP" altLang="en-US"/>
                        <a:t>ハームキヤ</a:t>
                      </a:r>
                    </a:p>
                  </a:txBody>
                  <a:tcPr/>
                </a:tc>
                <a:tc>
                  <a:txBody>
                    <a:bodyPr/>
                    <a:lstStyle/>
                    <a:p>
                      <a:pPr algn="ctr"/>
                      <a:r>
                        <a:rPr kumimoji="1" lang="ja-JP" altLang="en-US"/>
                        <a:t>なし</a:t>
                      </a:r>
                    </a:p>
                  </a:txBody>
                  <a:tcPr/>
                </a:tc>
                <a:tc>
                  <a:txBody>
                    <a:bodyPr/>
                    <a:lstStyle/>
                    <a:p>
                      <a:pPr algn="ctr"/>
                      <a:r>
                        <a:rPr kumimoji="1" lang="en" altLang="ja-JP" sz="1800" b="0" u="none" strike="noStrike" kern="1200" dirty="0">
                          <a:solidFill>
                            <a:schemeClr val="dk1"/>
                          </a:solidFill>
                          <a:effectLst/>
                        </a:rPr>
                        <a:t>RPG</a:t>
                      </a:r>
                      <a:r>
                        <a:rPr kumimoji="1" lang="ja-JP" altLang="en" sz="1800" b="0" u="none" strike="noStrike" kern="1200">
                          <a:solidFill>
                            <a:schemeClr val="dk1"/>
                          </a:solidFill>
                          <a:effectLst/>
                        </a:rPr>
                        <a:t>、</a:t>
                      </a:r>
                      <a:r>
                        <a:rPr kumimoji="1" lang="ja-JP" altLang="en-US" sz="1800" b="0" u="none" strike="noStrike" kern="1200">
                          <a:solidFill>
                            <a:schemeClr val="dk1"/>
                          </a:solidFill>
                          <a:effectLst/>
                        </a:rPr>
                        <a:t>ドラクエ、ゼルダ、冒険、ジャンプ的</a:t>
                      </a:r>
                      <a:endParaRPr kumimoji="1" lang="ja-JP" altLang="en-US"/>
                    </a:p>
                  </a:txBody>
                  <a:tcPr/>
                </a:tc>
                <a:tc>
                  <a:txBody>
                    <a:bodyPr/>
                    <a:lstStyle/>
                    <a:p>
                      <a:pPr algn="ctr"/>
                      <a:r>
                        <a:rPr kumimoji="1" lang="ja-JP" altLang="en-US"/>
                        <a:t>制限中</a:t>
                      </a:r>
                    </a:p>
                  </a:txBody>
                  <a:tcPr/>
                </a:tc>
                <a:tc>
                  <a:txBody>
                    <a:bodyPr/>
                    <a:lstStyle/>
                    <a:p>
                      <a:pPr algn="ctr"/>
                      <a:r>
                        <a:rPr kumimoji="1" lang="ja-JP" altLang="en-US"/>
                        <a:t>制限中</a:t>
                      </a:r>
                    </a:p>
                  </a:txBody>
                  <a:tcPr/>
                </a:tc>
                <a:extLst>
                  <a:ext uri="{0D108BD9-81ED-4DB2-BD59-A6C34878D82A}">
                    <a16:rowId xmlns:a16="http://schemas.microsoft.com/office/drawing/2014/main" val="3468512019"/>
                  </a:ext>
                </a:extLst>
              </a:tr>
              <a:tr h="742615">
                <a:tc>
                  <a:txBody>
                    <a:bodyPr/>
                    <a:lstStyle/>
                    <a:p>
                      <a:pPr algn="ctr"/>
                      <a:r>
                        <a:rPr kumimoji="1" lang="ja-JP" altLang="en-US"/>
                        <a:t>モーリオ</a:t>
                      </a:r>
                    </a:p>
                  </a:txBody>
                  <a:tcPr/>
                </a:tc>
                <a:tc>
                  <a:txBody>
                    <a:bodyPr/>
                    <a:lstStyle/>
                    <a:p>
                      <a:pPr algn="ctr"/>
                      <a:r>
                        <a:rPr kumimoji="1" lang="ja-JP" altLang="en-US"/>
                        <a:t>なし</a:t>
                      </a:r>
                    </a:p>
                  </a:txBody>
                  <a:tcPr/>
                </a:tc>
                <a:tc>
                  <a:txBody>
                    <a:bodyPr/>
                    <a:lstStyle/>
                    <a:p>
                      <a:pPr algn="ctr"/>
                      <a:r>
                        <a:rPr kumimoji="1" lang="ja-JP" altLang="en-US" sz="1800" b="0" u="none" strike="noStrike" kern="1200">
                          <a:solidFill>
                            <a:schemeClr val="dk1"/>
                          </a:solidFill>
                          <a:effectLst/>
                        </a:rPr>
                        <a:t>アート・音楽制作、マリオペイント、イラストレーター、音源作成</a:t>
                      </a:r>
                      <a:endParaRPr kumimoji="1" lang="ja-JP" altLang="en-US"/>
                    </a:p>
                  </a:txBody>
                  <a:tcPr/>
                </a:tc>
                <a:tc>
                  <a:txBody>
                    <a:bodyPr/>
                    <a:lstStyle/>
                    <a:p>
                      <a:pPr algn="ctr"/>
                      <a:r>
                        <a:rPr kumimoji="1" lang="ja-JP" altLang="en-US"/>
                        <a:t>制限大</a:t>
                      </a:r>
                    </a:p>
                  </a:txBody>
                  <a:tcPr/>
                </a:tc>
                <a:tc>
                  <a:txBody>
                    <a:bodyPr/>
                    <a:lstStyle/>
                    <a:p>
                      <a:pPr algn="ctr"/>
                      <a:r>
                        <a:rPr kumimoji="1" lang="ja-JP" altLang="en-US"/>
                        <a:t>制限中</a:t>
                      </a:r>
                    </a:p>
                  </a:txBody>
                  <a:tcPr/>
                </a:tc>
                <a:extLst>
                  <a:ext uri="{0D108BD9-81ED-4DB2-BD59-A6C34878D82A}">
                    <a16:rowId xmlns:a16="http://schemas.microsoft.com/office/drawing/2014/main" val="2832729678"/>
                  </a:ext>
                </a:extLst>
              </a:tr>
              <a:tr h="742615">
                <a:tc>
                  <a:txBody>
                    <a:bodyPr/>
                    <a:lstStyle/>
                    <a:p>
                      <a:pPr algn="ctr"/>
                      <a:r>
                        <a:rPr kumimoji="1" lang="ja-JP" altLang="en-US"/>
                        <a:t>シオーモ</a:t>
                      </a:r>
                    </a:p>
                  </a:txBody>
                  <a:tcPr/>
                </a:tc>
                <a:tc>
                  <a:txBody>
                    <a:bodyPr/>
                    <a:lstStyle/>
                    <a:p>
                      <a:pPr algn="ctr"/>
                      <a:r>
                        <a:rPr kumimoji="1" lang="ja-JP" altLang="en-US"/>
                        <a:t>なし</a:t>
                      </a:r>
                    </a:p>
                  </a:txBody>
                  <a:tcPr/>
                </a:tc>
                <a:tc>
                  <a:txBody>
                    <a:bodyPr/>
                    <a:lstStyle/>
                    <a:p>
                      <a:pPr algn="ctr"/>
                      <a:r>
                        <a:rPr kumimoji="1" lang="ja-JP" altLang="en-US" sz="1800" b="0" u="none" strike="noStrike" kern="1200">
                          <a:solidFill>
                            <a:schemeClr val="dk1"/>
                          </a:solidFill>
                          <a:effectLst/>
                        </a:rPr>
                        <a:t>コミュニゲーション</a:t>
                      </a:r>
                      <a:r>
                        <a:rPr kumimoji="1" lang="en-US" altLang="ja-JP" sz="1800" b="0" u="none" strike="noStrike" kern="1200" dirty="0">
                          <a:solidFill>
                            <a:schemeClr val="dk1"/>
                          </a:solidFill>
                          <a:effectLst/>
                        </a:rPr>
                        <a:t>/</a:t>
                      </a:r>
                      <a:r>
                        <a:rPr kumimoji="1" lang="ja-JP" altLang="en-US" sz="1800" b="0" u="none" strike="noStrike" kern="1200">
                          <a:solidFill>
                            <a:schemeClr val="dk1"/>
                          </a:solidFill>
                          <a:effectLst/>
                        </a:rPr>
                        <a:t>ダンジョン、動物の森＋ウィザードリ、マイクラ</a:t>
                      </a:r>
                      <a:endParaRPr kumimoji="1" lang="ja-JP" altLang="en-US"/>
                    </a:p>
                  </a:txBody>
                  <a:tcPr/>
                </a:tc>
                <a:tc>
                  <a:txBody>
                    <a:bodyPr/>
                    <a:lstStyle/>
                    <a:p>
                      <a:pPr algn="ctr"/>
                      <a:r>
                        <a:rPr kumimoji="1" lang="ja-JP" altLang="en-US"/>
                        <a:t>制限中</a:t>
                      </a:r>
                    </a:p>
                  </a:txBody>
                  <a:tcPr/>
                </a:tc>
                <a:tc>
                  <a:txBody>
                    <a:bodyPr/>
                    <a:lstStyle/>
                    <a:p>
                      <a:pPr algn="ctr"/>
                      <a:r>
                        <a:rPr kumimoji="1" lang="ja-JP" altLang="en-US"/>
                        <a:t>制限大</a:t>
                      </a:r>
                    </a:p>
                  </a:txBody>
                  <a:tcPr/>
                </a:tc>
                <a:extLst>
                  <a:ext uri="{0D108BD9-81ED-4DB2-BD59-A6C34878D82A}">
                    <a16:rowId xmlns:a16="http://schemas.microsoft.com/office/drawing/2014/main" val="2883880247"/>
                  </a:ext>
                </a:extLst>
              </a:tr>
              <a:tr h="742615">
                <a:tc>
                  <a:txBody>
                    <a:bodyPr/>
                    <a:lstStyle/>
                    <a:p>
                      <a:pPr algn="ctr"/>
                      <a:r>
                        <a:rPr kumimoji="1" lang="ja-JP" altLang="en-US"/>
                        <a:t>オーワリ</a:t>
                      </a:r>
                    </a:p>
                  </a:txBody>
                  <a:tcPr/>
                </a:tc>
                <a:tc>
                  <a:txBody>
                    <a:bodyPr/>
                    <a:lstStyle/>
                    <a:p>
                      <a:pPr algn="ctr"/>
                      <a:r>
                        <a:rPr kumimoji="1" lang="ja-JP" altLang="en-US"/>
                        <a:t>あり</a:t>
                      </a:r>
                    </a:p>
                  </a:txBody>
                  <a:tcPr/>
                </a:tc>
                <a:tc>
                  <a:txBody>
                    <a:bodyPr/>
                    <a:lstStyle/>
                    <a:p>
                      <a:pPr algn="ctr"/>
                      <a:r>
                        <a:rPr kumimoji="1" lang="ja-JP" altLang="en-US" sz="1800" b="0" u="none" strike="noStrike" kern="1200">
                          <a:solidFill>
                            <a:schemeClr val="dk1"/>
                          </a:solidFill>
                          <a:effectLst/>
                        </a:rPr>
                        <a:t>クライムアクション、</a:t>
                      </a:r>
                      <a:r>
                        <a:rPr kumimoji="1" lang="en" altLang="ja-JP" sz="1800" b="0" u="none" strike="noStrike" kern="1200" dirty="0">
                          <a:solidFill>
                            <a:schemeClr val="dk1"/>
                          </a:solidFill>
                          <a:effectLst/>
                        </a:rPr>
                        <a:t>GTA</a:t>
                      </a:r>
                      <a:r>
                        <a:rPr kumimoji="1" lang="ja-JP" altLang="en" sz="1800" b="0" u="none" strike="noStrike" kern="1200">
                          <a:solidFill>
                            <a:schemeClr val="dk1"/>
                          </a:solidFill>
                          <a:effectLst/>
                        </a:rPr>
                        <a:t>、</a:t>
                      </a:r>
                      <a:r>
                        <a:rPr kumimoji="1" lang="ja-JP" altLang="en-US" sz="1800" b="0" u="none" strike="noStrike" kern="1200">
                          <a:solidFill>
                            <a:schemeClr val="dk1"/>
                          </a:solidFill>
                          <a:effectLst/>
                        </a:rPr>
                        <a:t>マリカー、ストツー、龍が如く</a:t>
                      </a:r>
                      <a:endParaRPr kumimoji="1" lang="ja-JP" altLang="en-US"/>
                    </a:p>
                  </a:txBody>
                  <a:tcPr/>
                </a:tc>
                <a:tc>
                  <a:txBody>
                    <a:bodyPr/>
                    <a:lstStyle/>
                    <a:p>
                      <a:pPr algn="ctr"/>
                      <a:r>
                        <a:rPr kumimoji="1" lang="ja-JP" altLang="en-US"/>
                        <a:t>制限なし</a:t>
                      </a:r>
                    </a:p>
                  </a:txBody>
                  <a:tcPr/>
                </a:tc>
                <a:tc>
                  <a:txBody>
                    <a:bodyPr/>
                    <a:lstStyle/>
                    <a:p>
                      <a:pPr algn="ctr"/>
                      <a:r>
                        <a:rPr kumimoji="1" lang="ja-JP" altLang="en-US"/>
                        <a:t>制限なし</a:t>
                      </a:r>
                    </a:p>
                  </a:txBody>
                  <a:tcPr/>
                </a:tc>
                <a:extLst>
                  <a:ext uri="{0D108BD9-81ED-4DB2-BD59-A6C34878D82A}">
                    <a16:rowId xmlns:a16="http://schemas.microsoft.com/office/drawing/2014/main" val="3873399974"/>
                  </a:ext>
                </a:extLst>
              </a:tr>
            </a:tbl>
          </a:graphicData>
        </a:graphic>
      </p:graphicFrame>
    </p:spTree>
    <p:extLst>
      <p:ext uri="{BB962C8B-B14F-4D97-AF65-F5344CB8AC3E}">
        <p14:creationId xmlns:p14="http://schemas.microsoft.com/office/powerpoint/2010/main" val="39984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32CD8-1A65-CF43-9EC4-A651ED78FE83}"/>
              </a:ext>
            </a:extLst>
          </p:cNvPr>
          <p:cNvSpPr>
            <a:spLocks noGrp="1"/>
          </p:cNvSpPr>
          <p:nvPr>
            <p:ph type="title"/>
          </p:nvPr>
        </p:nvSpPr>
        <p:spPr>
          <a:xfrm>
            <a:off x="764630" y="39315"/>
            <a:ext cx="10515600" cy="1325563"/>
          </a:xfrm>
        </p:spPr>
        <p:txBody>
          <a:bodyPr/>
          <a:lstStyle/>
          <a:p>
            <a:r>
              <a:rPr lang="ja-JP" altLang="en-US"/>
              <a:t>イーハトーブ</a:t>
            </a:r>
            <a:r>
              <a:rPr kumimoji="1" lang="ja-JP" altLang="en-US"/>
              <a:t>について</a:t>
            </a:r>
            <a:br>
              <a:rPr kumimoji="1" lang="en-US" altLang="ja-JP" dirty="0"/>
            </a:br>
            <a:r>
              <a:rPr kumimoji="1" lang="ja-JP" altLang="en-US"/>
              <a:t>遊び△祈り◎雑談△</a:t>
            </a:r>
          </a:p>
        </p:txBody>
      </p:sp>
      <p:sp>
        <p:nvSpPr>
          <p:cNvPr id="3" name="コンテンツ プレースホルダー 2">
            <a:extLst>
              <a:ext uri="{FF2B5EF4-FFF2-40B4-BE49-F238E27FC236}">
                <a16:creationId xmlns:a16="http://schemas.microsoft.com/office/drawing/2014/main" id="{81BFDA2A-BA20-F844-B9E6-1BF21B04BEC0}"/>
              </a:ext>
            </a:extLst>
          </p:cNvPr>
          <p:cNvSpPr>
            <a:spLocks noGrp="1"/>
          </p:cNvSpPr>
          <p:nvPr>
            <p:ph idx="1"/>
          </p:nvPr>
        </p:nvSpPr>
        <p:spPr>
          <a:xfrm>
            <a:off x="838200" y="1502979"/>
            <a:ext cx="10515600" cy="5174620"/>
          </a:xfrm>
        </p:spPr>
        <p:txBody>
          <a:bodyPr>
            <a:normAutofit fontScale="92500" lnSpcReduction="20000"/>
          </a:bodyPr>
          <a:lstStyle/>
          <a:p>
            <a:r>
              <a:rPr kumimoji="1" lang="ja-JP" altLang="en-US"/>
              <a:t>イーハトーブ（</a:t>
            </a:r>
            <a:r>
              <a:rPr lang="en-US" altLang="ja-JP" dirty="0"/>
              <a:t>Field</a:t>
            </a:r>
            <a:r>
              <a:rPr kumimoji="1" lang="en-US" altLang="ja-JP" dirty="0"/>
              <a:t> of prayers</a:t>
            </a:r>
            <a:r>
              <a:rPr kumimoji="1" lang="ja-JP" altLang="en-US"/>
              <a:t>）</a:t>
            </a:r>
            <a:endParaRPr kumimoji="1" lang="en-US" altLang="ja-JP" dirty="0"/>
          </a:p>
          <a:p>
            <a:r>
              <a:rPr lang="ja-JP" altLang="en-US"/>
              <a:t>始まりの土地、祈りのほこら、今日の支援金額</a:t>
            </a:r>
            <a:endParaRPr lang="en-US" altLang="ja-JP" dirty="0"/>
          </a:p>
          <a:p>
            <a:r>
              <a:rPr kumimoji="1" lang="ja-JP" altLang="en-US"/>
              <a:t>作業ゲーム中心</a:t>
            </a:r>
            <a:endParaRPr kumimoji="1" lang="en-US" altLang="ja-JP" dirty="0"/>
          </a:p>
          <a:p>
            <a:r>
              <a:rPr lang="ja-JP" altLang="en-US"/>
              <a:t>認知症やうつ病患者の作業療法にも利用できるゲームのみ</a:t>
            </a:r>
            <a:endParaRPr lang="en-US" altLang="ja-JP" dirty="0"/>
          </a:p>
          <a:p>
            <a:r>
              <a:rPr lang="ja-JP" altLang="en-US"/>
              <a:t>支援や祈りを求める人と答える人</a:t>
            </a:r>
            <a:endParaRPr lang="en-US" altLang="ja-JP" dirty="0"/>
          </a:p>
          <a:p>
            <a:r>
              <a:rPr lang="ja-JP" altLang="en-US"/>
              <a:t>ジャンケン、ババ抜き、パズル、ソリティア、塗り絵、テトリス</a:t>
            </a:r>
            <a:endParaRPr lang="en-US" altLang="ja-JP" dirty="0"/>
          </a:p>
          <a:p>
            <a:r>
              <a:rPr lang="ja-JP" altLang="en-US"/>
              <a:t>離脱者の墓、病院（コールドスリープの検索）</a:t>
            </a:r>
            <a:endParaRPr lang="en-US" altLang="ja-JP" dirty="0"/>
          </a:p>
          <a:p>
            <a:r>
              <a:rPr lang="ja-JP" altLang="en-US"/>
              <a:t>イオンのゲームコーナー、ただの携帯ゲーム</a:t>
            </a:r>
            <a:endParaRPr lang="en-US" altLang="ja-JP" dirty="0"/>
          </a:p>
          <a:p>
            <a:r>
              <a:rPr lang="ja-JP" altLang="en-US"/>
              <a:t>こたつ団地（対戦ゲーム、ババ抜き、神経衰弱）</a:t>
            </a:r>
            <a:endParaRPr lang="en-US" altLang="ja-JP" dirty="0"/>
          </a:p>
          <a:p>
            <a:r>
              <a:rPr lang="ja-JP" altLang="en-US"/>
              <a:t>海釣り、山昆虫、工場ゴーカート（重工業）、縫製（縫い物）</a:t>
            </a:r>
            <a:endParaRPr lang="en-US" altLang="ja-JP" dirty="0"/>
          </a:p>
          <a:p>
            <a:endParaRPr lang="en-US" altLang="ja-JP" dirty="0"/>
          </a:p>
          <a:p>
            <a:r>
              <a:rPr lang="ja-JP" altLang="en-US"/>
              <a:t>金利と広告規制：大</a:t>
            </a:r>
            <a:endParaRPr lang="en-US" altLang="ja-JP" dirty="0"/>
          </a:p>
          <a:p>
            <a:endParaRPr lang="en-US" altLang="ja-JP" dirty="0"/>
          </a:p>
        </p:txBody>
      </p:sp>
      <p:pic>
        <p:nvPicPr>
          <p:cNvPr id="4" name="図 3">
            <a:extLst>
              <a:ext uri="{FF2B5EF4-FFF2-40B4-BE49-F238E27FC236}">
                <a16:creationId xmlns:a16="http://schemas.microsoft.com/office/drawing/2014/main" id="{7F04DEB3-153F-C645-AF3D-38983AC32D09}"/>
              </a:ext>
            </a:extLst>
          </p:cNvPr>
          <p:cNvPicPr>
            <a:picLocks noChangeAspect="1"/>
          </p:cNvPicPr>
          <p:nvPr/>
        </p:nvPicPr>
        <p:blipFill>
          <a:blip r:embed="rId2"/>
          <a:stretch>
            <a:fillRect/>
          </a:stretch>
        </p:blipFill>
        <p:spPr>
          <a:xfrm>
            <a:off x="9507919" y="4342085"/>
            <a:ext cx="2515915" cy="2515915"/>
          </a:xfrm>
          <a:prstGeom prst="rect">
            <a:avLst/>
          </a:prstGeom>
        </p:spPr>
      </p:pic>
      <p:pic>
        <p:nvPicPr>
          <p:cNvPr id="5" name="図 4">
            <a:extLst>
              <a:ext uri="{FF2B5EF4-FFF2-40B4-BE49-F238E27FC236}">
                <a16:creationId xmlns:a16="http://schemas.microsoft.com/office/drawing/2014/main" id="{90FB4623-7E35-0E4F-82BB-597EE96AA5EE}"/>
              </a:ext>
            </a:extLst>
          </p:cNvPr>
          <p:cNvPicPr>
            <a:picLocks noChangeAspect="1"/>
          </p:cNvPicPr>
          <p:nvPr/>
        </p:nvPicPr>
        <p:blipFill>
          <a:blip r:embed="rId3"/>
          <a:stretch>
            <a:fillRect/>
          </a:stretch>
        </p:blipFill>
        <p:spPr>
          <a:xfrm>
            <a:off x="9187848" y="180401"/>
            <a:ext cx="2835986" cy="2835986"/>
          </a:xfrm>
          <a:prstGeom prst="rect">
            <a:avLst/>
          </a:prstGeom>
        </p:spPr>
      </p:pic>
    </p:spTree>
    <p:extLst>
      <p:ext uri="{BB962C8B-B14F-4D97-AF65-F5344CB8AC3E}">
        <p14:creationId xmlns:p14="http://schemas.microsoft.com/office/powerpoint/2010/main" val="227887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91839-1F78-694E-A6CD-30BF6763B3D4}"/>
              </a:ext>
            </a:extLst>
          </p:cNvPr>
          <p:cNvSpPr>
            <a:spLocks noGrp="1"/>
          </p:cNvSpPr>
          <p:nvPr>
            <p:ph type="title"/>
          </p:nvPr>
        </p:nvSpPr>
        <p:spPr>
          <a:xfrm>
            <a:off x="438807" y="197481"/>
            <a:ext cx="10515600" cy="1325563"/>
          </a:xfrm>
        </p:spPr>
        <p:txBody>
          <a:bodyPr/>
          <a:lstStyle/>
          <a:p>
            <a:r>
              <a:rPr kumimoji="1" lang="ja-JP" altLang="en-US"/>
              <a:t>トーキオについて</a:t>
            </a:r>
            <a:br>
              <a:rPr kumimoji="1" lang="en-US" altLang="ja-JP" dirty="0"/>
            </a:br>
            <a:r>
              <a:rPr kumimoji="1" lang="ja-JP" altLang="en-US"/>
              <a:t>遊び◎祈り△雑談△</a:t>
            </a:r>
          </a:p>
        </p:txBody>
      </p:sp>
      <p:sp>
        <p:nvSpPr>
          <p:cNvPr id="3" name="コンテンツ プレースホルダー 2">
            <a:extLst>
              <a:ext uri="{FF2B5EF4-FFF2-40B4-BE49-F238E27FC236}">
                <a16:creationId xmlns:a16="http://schemas.microsoft.com/office/drawing/2014/main" id="{22EEDB3E-CA47-684E-B839-D14C02123DB2}"/>
              </a:ext>
            </a:extLst>
          </p:cNvPr>
          <p:cNvSpPr>
            <a:spLocks noGrp="1"/>
          </p:cNvSpPr>
          <p:nvPr>
            <p:ph idx="1"/>
          </p:nvPr>
        </p:nvSpPr>
        <p:spPr>
          <a:xfrm>
            <a:off x="701566" y="1575594"/>
            <a:ext cx="10515600" cy="4351338"/>
          </a:xfrm>
        </p:spPr>
        <p:txBody>
          <a:bodyPr/>
          <a:lstStyle/>
          <a:p>
            <a:r>
              <a:rPr lang="en-US" altLang="ja-JP" dirty="0"/>
              <a:t>TPS</a:t>
            </a:r>
            <a:r>
              <a:rPr lang="ja-JP" altLang="en-US"/>
              <a:t>、くにおくん、ボンバーマン、</a:t>
            </a:r>
            <a:r>
              <a:rPr lang="en-US" altLang="ja-JP" dirty="0"/>
              <a:t>Fallout</a:t>
            </a:r>
            <a:r>
              <a:rPr lang="ja-JP" altLang="en-US"/>
              <a:t>、００７</a:t>
            </a:r>
            <a:endParaRPr lang="en-US" altLang="ja-JP" dirty="0"/>
          </a:p>
          <a:p>
            <a:r>
              <a:rPr kumimoji="1" lang="ja-JP" altLang="en-US"/>
              <a:t>一番の収益頭</a:t>
            </a:r>
            <a:endParaRPr kumimoji="1" lang="en-US" altLang="ja-JP" dirty="0"/>
          </a:p>
          <a:p>
            <a:r>
              <a:rPr lang="en-US" altLang="ja-JP" dirty="0"/>
              <a:t>Fallout</a:t>
            </a:r>
            <a:r>
              <a:rPr lang="ja-JP" altLang="en-US"/>
              <a:t>、スプラが最終形、ジャンプの動かしやすさが鍵</a:t>
            </a:r>
            <a:endParaRPr lang="en-US" altLang="ja-JP" dirty="0"/>
          </a:p>
          <a:p>
            <a:r>
              <a:rPr lang="ja-JP" altLang="en-US"/>
              <a:t>視点移動やアイテム選択などは自動補助機能あり</a:t>
            </a:r>
            <a:endParaRPr lang="en-US" altLang="ja-JP" dirty="0"/>
          </a:p>
          <a:p>
            <a:r>
              <a:rPr kumimoji="1" lang="ja-JP" altLang="en-US"/>
              <a:t>モーリオで作成したコスチュームを販売、それを収益化</a:t>
            </a:r>
            <a:endParaRPr kumimoji="1" lang="en-US" altLang="ja-JP" dirty="0"/>
          </a:p>
          <a:p>
            <a:endParaRPr kumimoji="1" lang="en-US" altLang="ja-JP" dirty="0"/>
          </a:p>
          <a:p>
            <a:r>
              <a:rPr kumimoji="1" lang="ja-JP" altLang="en-US"/>
              <a:t>金利・広告規制：小</a:t>
            </a:r>
          </a:p>
        </p:txBody>
      </p:sp>
      <p:pic>
        <p:nvPicPr>
          <p:cNvPr id="4" name="図 3">
            <a:extLst>
              <a:ext uri="{FF2B5EF4-FFF2-40B4-BE49-F238E27FC236}">
                <a16:creationId xmlns:a16="http://schemas.microsoft.com/office/drawing/2014/main" id="{893FDC2C-46EE-F449-A584-F3D0103BCF56}"/>
              </a:ext>
            </a:extLst>
          </p:cNvPr>
          <p:cNvPicPr>
            <a:picLocks noChangeAspect="1"/>
          </p:cNvPicPr>
          <p:nvPr/>
        </p:nvPicPr>
        <p:blipFill>
          <a:blip r:embed="rId2"/>
          <a:stretch>
            <a:fillRect/>
          </a:stretch>
        </p:blipFill>
        <p:spPr>
          <a:xfrm>
            <a:off x="9318734" y="4001294"/>
            <a:ext cx="2873266" cy="2873266"/>
          </a:xfrm>
          <a:prstGeom prst="rect">
            <a:avLst/>
          </a:prstGeom>
        </p:spPr>
      </p:pic>
      <p:pic>
        <p:nvPicPr>
          <p:cNvPr id="6" name="図 5">
            <a:extLst>
              <a:ext uri="{FF2B5EF4-FFF2-40B4-BE49-F238E27FC236}">
                <a16:creationId xmlns:a16="http://schemas.microsoft.com/office/drawing/2014/main" id="{D70EA67D-2DA6-7D41-A9D4-3368D316325F}"/>
              </a:ext>
            </a:extLst>
          </p:cNvPr>
          <p:cNvPicPr>
            <a:picLocks noChangeAspect="1"/>
          </p:cNvPicPr>
          <p:nvPr/>
        </p:nvPicPr>
        <p:blipFill>
          <a:blip r:embed="rId3"/>
          <a:stretch>
            <a:fillRect/>
          </a:stretch>
        </p:blipFill>
        <p:spPr>
          <a:xfrm>
            <a:off x="6323286" y="4097720"/>
            <a:ext cx="2873266" cy="2873266"/>
          </a:xfrm>
          <a:prstGeom prst="rect">
            <a:avLst/>
          </a:prstGeom>
        </p:spPr>
      </p:pic>
      <p:pic>
        <p:nvPicPr>
          <p:cNvPr id="8" name="図 7">
            <a:extLst>
              <a:ext uri="{FF2B5EF4-FFF2-40B4-BE49-F238E27FC236}">
                <a16:creationId xmlns:a16="http://schemas.microsoft.com/office/drawing/2014/main" id="{ED138B0E-C305-9844-AA86-D60E59222485}"/>
              </a:ext>
            </a:extLst>
          </p:cNvPr>
          <p:cNvPicPr>
            <a:picLocks noChangeAspect="1"/>
          </p:cNvPicPr>
          <p:nvPr/>
        </p:nvPicPr>
        <p:blipFill>
          <a:blip r:embed="rId4"/>
          <a:stretch>
            <a:fillRect/>
          </a:stretch>
        </p:blipFill>
        <p:spPr>
          <a:xfrm>
            <a:off x="9821260" y="112015"/>
            <a:ext cx="2266293" cy="2266293"/>
          </a:xfrm>
          <a:prstGeom prst="rect">
            <a:avLst/>
          </a:prstGeom>
        </p:spPr>
      </p:pic>
    </p:spTree>
    <p:extLst>
      <p:ext uri="{BB962C8B-B14F-4D97-AF65-F5344CB8AC3E}">
        <p14:creationId xmlns:p14="http://schemas.microsoft.com/office/powerpoint/2010/main" val="151848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32E98-DCF2-5042-A1F2-5AE8D5EA3360}"/>
              </a:ext>
            </a:extLst>
          </p:cNvPr>
          <p:cNvSpPr>
            <a:spLocks noGrp="1"/>
          </p:cNvSpPr>
          <p:nvPr>
            <p:ph type="title"/>
          </p:nvPr>
        </p:nvSpPr>
        <p:spPr>
          <a:xfrm>
            <a:off x="838200" y="210835"/>
            <a:ext cx="10515600" cy="1325563"/>
          </a:xfrm>
        </p:spPr>
        <p:txBody>
          <a:bodyPr/>
          <a:lstStyle/>
          <a:p>
            <a:r>
              <a:rPr kumimoji="1" lang="ja-JP" altLang="en-US"/>
              <a:t>ナーニ</a:t>
            </a:r>
            <a:r>
              <a:rPr lang="ja-JP" altLang="en-US"/>
              <a:t>ワについて</a:t>
            </a:r>
            <a:br>
              <a:rPr lang="en-US" altLang="ja-JP" dirty="0"/>
            </a:br>
            <a:r>
              <a:rPr lang="ja-JP" altLang="en-US"/>
              <a:t>遊び◎祈り△雑談○</a:t>
            </a:r>
            <a:endParaRPr kumimoji="1" lang="ja-JP" altLang="en-US"/>
          </a:p>
        </p:txBody>
      </p:sp>
      <p:sp>
        <p:nvSpPr>
          <p:cNvPr id="3" name="コンテンツ プレースホルダー 2">
            <a:extLst>
              <a:ext uri="{FF2B5EF4-FFF2-40B4-BE49-F238E27FC236}">
                <a16:creationId xmlns:a16="http://schemas.microsoft.com/office/drawing/2014/main" id="{ECA1DF10-7A93-C34A-90FF-9F4F087CAE11}"/>
              </a:ext>
            </a:extLst>
          </p:cNvPr>
          <p:cNvSpPr>
            <a:spLocks noGrp="1"/>
          </p:cNvSpPr>
          <p:nvPr>
            <p:ph idx="1"/>
          </p:nvPr>
        </p:nvSpPr>
        <p:spPr/>
        <p:txBody>
          <a:bodyPr/>
          <a:lstStyle/>
          <a:p>
            <a:r>
              <a:rPr lang="ja-JP" altLang="en-US"/>
              <a:t>ナーニワ：ボードゲーム、モノポリー、ポーカー、パチンコ、ユーモアゲー、対戦型格闘</a:t>
            </a:r>
            <a:endParaRPr lang="en-US" altLang="ja-JP" dirty="0"/>
          </a:p>
          <a:p>
            <a:r>
              <a:rPr kumimoji="1" lang="ja-JP" altLang="en-US"/>
              <a:t>商業（資本主義）とお笑い、カジノ</a:t>
            </a:r>
            <a:endParaRPr kumimoji="1" lang="en-US" altLang="ja-JP" dirty="0"/>
          </a:p>
          <a:p>
            <a:r>
              <a:rPr lang="ja-JP" altLang="en-US"/>
              <a:t>銀行と吉本</a:t>
            </a:r>
            <a:endParaRPr lang="en-US" altLang="ja-JP" dirty="0"/>
          </a:p>
          <a:p>
            <a:r>
              <a:rPr kumimoji="1" lang="ja-JP" altLang="en-US"/>
              <a:t>動くお金の手数料で収益化</a:t>
            </a:r>
            <a:endParaRPr kumimoji="1" lang="en-US" altLang="ja-JP" dirty="0"/>
          </a:p>
          <a:p>
            <a:endParaRPr lang="en-US" altLang="ja-JP" dirty="0"/>
          </a:p>
          <a:p>
            <a:r>
              <a:rPr kumimoji="1" lang="ja-JP" altLang="en-US"/>
              <a:t>金利規制：中、広告規制：小</a:t>
            </a:r>
            <a:endParaRPr kumimoji="1" lang="en-US" altLang="ja-JP" dirty="0"/>
          </a:p>
          <a:p>
            <a:endParaRPr kumimoji="1" lang="ja-JP" altLang="en-US"/>
          </a:p>
        </p:txBody>
      </p:sp>
      <p:pic>
        <p:nvPicPr>
          <p:cNvPr id="5" name="図 4">
            <a:extLst>
              <a:ext uri="{FF2B5EF4-FFF2-40B4-BE49-F238E27FC236}">
                <a16:creationId xmlns:a16="http://schemas.microsoft.com/office/drawing/2014/main" id="{7D31EAA7-61D4-D24F-8492-EC0DA8CED6C9}"/>
              </a:ext>
            </a:extLst>
          </p:cNvPr>
          <p:cNvPicPr>
            <a:picLocks noChangeAspect="1"/>
          </p:cNvPicPr>
          <p:nvPr/>
        </p:nvPicPr>
        <p:blipFill>
          <a:blip r:embed="rId2"/>
          <a:stretch>
            <a:fillRect/>
          </a:stretch>
        </p:blipFill>
        <p:spPr>
          <a:xfrm>
            <a:off x="9381797" y="4047797"/>
            <a:ext cx="2810203" cy="2810203"/>
          </a:xfrm>
          <a:prstGeom prst="rect">
            <a:avLst/>
          </a:prstGeom>
        </p:spPr>
      </p:pic>
      <p:pic>
        <p:nvPicPr>
          <p:cNvPr id="6" name="図 5">
            <a:extLst>
              <a:ext uri="{FF2B5EF4-FFF2-40B4-BE49-F238E27FC236}">
                <a16:creationId xmlns:a16="http://schemas.microsoft.com/office/drawing/2014/main" id="{233302E4-BB7D-A240-89C3-0F25FB421C97}"/>
              </a:ext>
            </a:extLst>
          </p:cNvPr>
          <p:cNvPicPr>
            <a:picLocks noChangeAspect="1"/>
          </p:cNvPicPr>
          <p:nvPr/>
        </p:nvPicPr>
        <p:blipFill>
          <a:blip r:embed="rId3"/>
          <a:stretch>
            <a:fillRect/>
          </a:stretch>
        </p:blipFill>
        <p:spPr>
          <a:xfrm>
            <a:off x="6973614" y="4449817"/>
            <a:ext cx="2408183" cy="2408183"/>
          </a:xfrm>
          <a:prstGeom prst="rect">
            <a:avLst/>
          </a:prstGeom>
        </p:spPr>
      </p:pic>
      <p:pic>
        <p:nvPicPr>
          <p:cNvPr id="7" name="図 6">
            <a:extLst>
              <a:ext uri="{FF2B5EF4-FFF2-40B4-BE49-F238E27FC236}">
                <a16:creationId xmlns:a16="http://schemas.microsoft.com/office/drawing/2014/main" id="{01D07EBF-2F1F-7C4C-B7EB-231256B06CF8}"/>
              </a:ext>
            </a:extLst>
          </p:cNvPr>
          <p:cNvPicPr>
            <a:picLocks noChangeAspect="1"/>
          </p:cNvPicPr>
          <p:nvPr/>
        </p:nvPicPr>
        <p:blipFill>
          <a:blip r:embed="rId4"/>
          <a:stretch>
            <a:fillRect/>
          </a:stretch>
        </p:blipFill>
        <p:spPr>
          <a:xfrm>
            <a:off x="9613024" y="-261582"/>
            <a:ext cx="2578976" cy="2578976"/>
          </a:xfrm>
          <a:prstGeom prst="rect">
            <a:avLst/>
          </a:prstGeom>
        </p:spPr>
      </p:pic>
    </p:spTree>
    <p:extLst>
      <p:ext uri="{BB962C8B-B14F-4D97-AF65-F5344CB8AC3E}">
        <p14:creationId xmlns:p14="http://schemas.microsoft.com/office/powerpoint/2010/main" val="26588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89BF-3BEF-E349-990D-C37AE2272206}"/>
              </a:ext>
            </a:extLst>
          </p:cNvPr>
          <p:cNvSpPr>
            <a:spLocks noGrp="1"/>
          </p:cNvSpPr>
          <p:nvPr>
            <p:ph type="title"/>
          </p:nvPr>
        </p:nvSpPr>
        <p:spPr>
          <a:xfrm>
            <a:off x="438811" y="165432"/>
            <a:ext cx="10515600" cy="1325563"/>
          </a:xfrm>
        </p:spPr>
        <p:txBody>
          <a:bodyPr>
            <a:normAutofit/>
          </a:bodyPr>
          <a:lstStyle/>
          <a:p>
            <a:r>
              <a:rPr kumimoji="1" lang="ja-JP" altLang="en-US"/>
              <a:t>センダードについて</a:t>
            </a:r>
            <a:br>
              <a:rPr kumimoji="1" lang="en-US" altLang="ja-JP" dirty="0"/>
            </a:br>
            <a:r>
              <a:rPr kumimoji="1" lang="ja-JP" altLang="en-US"/>
              <a:t>遊び○祈り△雑談△</a:t>
            </a:r>
          </a:p>
        </p:txBody>
      </p:sp>
      <p:sp>
        <p:nvSpPr>
          <p:cNvPr id="3" name="コンテンツ プレースホルダー 2">
            <a:extLst>
              <a:ext uri="{FF2B5EF4-FFF2-40B4-BE49-F238E27FC236}">
                <a16:creationId xmlns:a16="http://schemas.microsoft.com/office/drawing/2014/main" id="{E28AF9D9-21A7-E74A-BED6-81943CCDADD7}"/>
              </a:ext>
            </a:extLst>
          </p:cNvPr>
          <p:cNvSpPr>
            <a:spLocks noGrp="1"/>
          </p:cNvSpPr>
          <p:nvPr>
            <p:ph idx="1"/>
          </p:nvPr>
        </p:nvSpPr>
        <p:spPr/>
        <p:txBody>
          <a:bodyPr/>
          <a:lstStyle/>
          <a:p>
            <a:r>
              <a:rPr lang="ja-JP" altLang="en-US"/>
              <a:t>センダード：シュミレーション、囲碁将棋、陣取り、</a:t>
            </a:r>
            <a:r>
              <a:rPr lang="en-US" altLang="ja-JP" dirty="0"/>
              <a:t>LOL</a:t>
            </a:r>
            <a:r>
              <a:rPr lang="ja-JP" altLang="en-US"/>
              <a:t>、スポーツゲーム</a:t>
            </a:r>
            <a:endParaRPr lang="en-US" altLang="ja-JP" dirty="0"/>
          </a:p>
          <a:p>
            <a:r>
              <a:rPr kumimoji="1" lang="ja-JP" altLang="en-US"/>
              <a:t>土地開発、知的・戦略ゲーム</a:t>
            </a:r>
            <a:endParaRPr lang="en-US" altLang="ja-JP" dirty="0"/>
          </a:p>
          <a:p>
            <a:r>
              <a:rPr lang="en-US" altLang="ja-JP" dirty="0"/>
              <a:t>Land</a:t>
            </a:r>
            <a:r>
              <a:rPr lang="ja-JP" altLang="en-US"/>
              <a:t>の売買手数料で収益化</a:t>
            </a:r>
            <a:endParaRPr lang="en-US" altLang="ja-JP" dirty="0"/>
          </a:p>
          <a:p>
            <a:endParaRPr lang="en-US" altLang="ja-JP" dirty="0"/>
          </a:p>
          <a:p>
            <a:r>
              <a:rPr lang="ja-JP" altLang="en-US"/>
              <a:t>金利規制：小、広告規制：中</a:t>
            </a:r>
            <a:endParaRPr lang="en-US" altLang="ja-JP" dirty="0"/>
          </a:p>
          <a:p>
            <a:endParaRPr kumimoji="1" lang="ja-JP" altLang="en-US"/>
          </a:p>
        </p:txBody>
      </p:sp>
      <p:pic>
        <p:nvPicPr>
          <p:cNvPr id="4" name="図 3">
            <a:extLst>
              <a:ext uri="{FF2B5EF4-FFF2-40B4-BE49-F238E27FC236}">
                <a16:creationId xmlns:a16="http://schemas.microsoft.com/office/drawing/2014/main" id="{11E1CAC8-60D2-AB47-A142-7443C48A3F65}"/>
              </a:ext>
            </a:extLst>
          </p:cNvPr>
          <p:cNvPicPr>
            <a:picLocks noChangeAspect="1"/>
          </p:cNvPicPr>
          <p:nvPr/>
        </p:nvPicPr>
        <p:blipFill>
          <a:blip r:embed="rId2"/>
          <a:stretch>
            <a:fillRect/>
          </a:stretch>
        </p:blipFill>
        <p:spPr>
          <a:xfrm>
            <a:off x="9234652" y="4100349"/>
            <a:ext cx="2957348" cy="2957348"/>
          </a:xfrm>
          <a:prstGeom prst="rect">
            <a:avLst/>
          </a:prstGeom>
        </p:spPr>
      </p:pic>
      <p:pic>
        <p:nvPicPr>
          <p:cNvPr id="5" name="図 4">
            <a:extLst>
              <a:ext uri="{FF2B5EF4-FFF2-40B4-BE49-F238E27FC236}">
                <a16:creationId xmlns:a16="http://schemas.microsoft.com/office/drawing/2014/main" id="{F7BDF996-4B77-1141-931D-5E3216C05CC7}"/>
              </a:ext>
            </a:extLst>
          </p:cNvPr>
          <p:cNvPicPr>
            <a:picLocks noChangeAspect="1"/>
          </p:cNvPicPr>
          <p:nvPr/>
        </p:nvPicPr>
        <p:blipFill>
          <a:blip r:embed="rId3"/>
          <a:stretch>
            <a:fillRect/>
          </a:stretch>
        </p:blipFill>
        <p:spPr>
          <a:xfrm>
            <a:off x="6901355" y="4670534"/>
            <a:ext cx="2187466" cy="2187466"/>
          </a:xfrm>
          <a:prstGeom prst="rect">
            <a:avLst/>
          </a:prstGeom>
        </p:spPr>
      </p:pic>
    </p:spTree>
    <p:extLst>
      <p:ext uri="{BB962C8B-B14F-4D97-AF65-F5344CB8AC3E}">
        <p14:creationId xmlns:p14="http://schemas.microsoft.com/office/powerpoint/2010/main" val="303550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78D84-F6C6-5A46-8D3C-A42C181D2C51}"/>
              </a:ext>
            </a:extLst>
          </p:cNvPr>
          <p:cNvSpPr>
            <a:spLocks noGrp="1"/>
          </p:cNvSpPr>
          <p:nvPr>
            <p:ph type="title"/>
          </p:nvPr>
        </p:nvSpPr>
        <p:spPr>
          <a:xfrm>
            <a:off x="712076" y="174734"/>
            <a:ext cx="10515600" cy="1325563"/>
          </a:xfrm>
        </p:spPr>
        <p:txBody>
          <a:bodyPr/>
          <a:lstStyle/>
          <a:p>
            <a:r>
              <a:rPr kumimoji="1" lang="ja-JP" altLang="en-US"/>
              <a:t>ハームキヤについて</a:t>
            </a:r>
            <a:br>
              <a:rPr kumimoji="1" lang="en-US" altLang="ja-JP" dirty="0"/>
            </a:br>
            <a:r>
              <a:rPr kumimoji="1" lang="ja-JP" altLang="en-US"/>
              <a:t>遊び◎祈り△雑談△</a:t>
            </a:r>
          </a:p>
        </p:txBody>
      </p:sp>
      <p:sp>
        <p:nvSpPr>
          <p:cNvPr id="3" name="コンテンツ プレースホルダー 2">
            <a:extLst>
              <a:ext uri="{FF2B5EF4-FFF2-40B4-BE49-F238E27FC236}">
                <a16:creationId xmlns:a16="http://schemas.microsoft.com/office/drawing/2014/main" id="{456473F9-537F-2B41-A768-73BA8BD027DE}"/>
              </a:ext>
            </a:extLst>
          </p:cNvPr>
          <p:cNvSpPr>
            <a:spLocks noGrp="1"/>
          </p:cNvSpPr>
          <p:nvPr>
            <p:ph idx="1"/>
          </p:nvPr>
        </p:nvSpPr>
        <p:spPr/>
        <p:txBody>
          <a:bodyPr/>
          <a:lstStyle/>
          <a:p>
            <a:r>
              <a:rPr lang="en" altLang="ja-JP" dirty="0"/>
              <a:t>RPG</a:t>
            </a:r>
            <a:r>
              <a:rPr lang="ja-JP" altLang="en"/>
              <a:t>、</a:t>
            </a:r>
            <a:r>
              <a:rPr lang="ja-JP" altLang="en-US"/>
              <a:t>ドラクエ、ゼルダ、冒険、ジャンプ的</a:t>
            </a:r>
          </a:p>
          <a:p>
            <a:r>
              <a:rPr kumimoji="1" lang="ja-JP" altLang="en-US"/>
              <a:t>三人性視点のミッション解決型</a:t>
            </a:r>
            <a:r>
              <a:rPr lang="en-US" altLang="ja-JP" dirty="0"/>
              <a:t>Field</a:t>
            </a:r>
            <a:r>
              <a:rPr lang="ja-JP" altLang="en-US"/>
              <a:t>、ポケモン</a:t>
            </a:r>
            <a:endParaRPr lang="en-US" altLang="ja-JP" dirty="0"/>
          </a:p>
          <a:p>
            <a:r>
              <a:rPr kumimoji="1" lang="ja-JP" altLang="en-US"/>
              <a:t>ドラゴン・魔王討伐、姫の救出などを行いレアアイテムの獲得</a:t>
            </a:r>
            <a:endParaRPr kumimoji="1" lang="en-US" altLang="ja-JP" dirty="0"/>
          </a:p>
          <a:p>
            <a:r>
              <a:rPr lang="ja-JP" altLang="en-US"/>
              <a:t>経験値システムでスキル獲得可能</a:t>
            </a:r>
            <a:endParaRPr lang="en-US" altLang="ja-JP" dirty="0"/>
          </a:p>
          <a:p>
            <a:r>
              <a:rPr kumimoji="1" lang="ja-JP" altLang="en-US"/>
              <a:t>ミラ</a:t>
            </a:r>
            <a:r>
              <a:rPr lang="ja-JP" altLang="en-US"/>
              <a:t>でより強力な武器の購入も可能</a:t>
            </a:r>
            <a:endParaRPr lang="en-US" altLang="ja-JP" dirty="0"/>
          </a:p>
          <a:p>
            <a:endParaRPr lang="en-US" altLang="ja-JP" dirty="0"/>
          </a:p>
          <a:p>
            <a:r>
              <a:rPr lang="ja-JP" altLang="en-US"/>
              <a:t>金利規制：中、広告規制：中</a:t>
            </a:r>
            <a:endParaRPr lang="en-US" altLang="ja-JP" dirty="0"/>
          </a:p>
          <a:p>
            <a:endParaRPr lang="en-US" altLang="ja-JP" dirty="0"/>
          </a:p>
        </p:txBody>
      </p:sp>
      <p:pic>
        <p:nvPicPr>
          <p:cNvPr id="4" name="図 3">
            <a:extLst>
              <a:ext uri="{FF2B5EF4-FFF2-40B4-BE49-F238E27FC236}">
                <a16:creationId xmlns:a16="http://schemas.microsoft.com/office/drawing/2014/main" id="{86BBDE18-89AC-0F44-B197-8B1049776DC5}"/>
              </a:ext>
            </a:extLst>
          </p:cNvPr>
          <p:cNvPicPr>
            <a:picLocks noChangeAspect="1"/>
          </p:cNvPicPr>
          <p:nvPr/>
        </p:nvPicPr>
        <p:blipFill>
          <a:blip r:embed="rId2"/>
          <a:stretch>
            <a:fillRect/>
          </a:stretch>
        </p:blipFill>
        <p:spPr>
          <a:xfrm>
            <a:off x="9711559" y="4377559"/>
            <a:ext cx="2480441" cy="2480441"/>
          </a:xfrm>
          <a:prstGeom prst="rect">
            <a:avLst/>
          </a:prstGeom>
        </p:spPr>
      </p:pic>
      <p:pic>
        <p:nvPicPr>
          <p:cNvPr id="5" name="図 4">
            <a:extLst>
              <a:ext uri="{FF2B5EF4-FFF2-40B4-BE49-F238E27FC236}">
                <a16:creationId xmlns:a16="http://schemas.microsoft.com/office/drawing/2014/main" id="{877FA242-2548-4F4B-B8F3-62446EFEF0D4}"/>
              </a:ext>
            </a:extLst>
          </p:cNvPr>
          <p:cNvPicPr>
            <a:picLocks noChangeAspect="1"/>
          </p:cNvPicPr>
          <p:nvPr/>
        </p:nvPicPr>
        <p:blipFill>
          <a:blip r:embed="rId3"/>
          <a:stretch>
            <a:fillRect/>
          </a:stretch>
        </p:blipFill>
        <p:spPr>
          <a:xfrm>
            <a:off x="7174623" y="4377559"/>
            <a:ext cx="2305707" cy="2305707"/>
          </a:xfrm>
          <a:prstGeom prst="rect">
            <a:avLst/>
          </a:prstGeom>
        </p:spPr>
      </p:pic>
      <p:pic>
        <p:nvPicPr>
          <p:cNvPr id="6" name="図 5">
            <a:extLst>
              <a:ext uri="{FF2B5EF4-FFF2-40B4-BE49-F238E27FC236}">
                <a16:creationId xmlns:a16="http://schemas.microsoft.com/office/drawing/2014/main" id="{86839F65-4E83-FB44-90E9-E21D39918BCB}"/>
              </a:ext>
            </a:extLst>
          </p:cNvPr>
          <p:cNvPicPr>
            <a:picLocks noChangeAspect="1"/>
          </p:cNvPicPr>
          <p:nvPr/>
        </p:nvPicPr>
        <p:blipFill>
          <a:blip r:embed="rId4"/>
          <a:stretch>
            <a:fillRect/>
          </a:stretch>
        </p:blipFill>
        <p:spPr>
          <a:xfrm>
            <a:off x="9655066" y="50855"/>
            <a:ext cx="2536934" cy="2536934"/>
          </a:xfrm>
          <a:prstGeom prst="rect">
            <a:avLst/>
          </a:prstGeom>
        </p:spPr>
      </p:pic>
    </p:spTree>
    <p:extLst>
      <p:ext uri="{BB962C8B-B14F-4D97-AF65-F5344CB8AC3E}">
        <p14:creationId xmlns:p14="http://schemas.microsoft.com/office/powerpoint/2010/main" val="104570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4252-D0C7-EB4F-B20B-E68433F2BDA3}"/>
              </a:ext>
            </a:extLst>
          </p:cNvPr>
          <p:cNvSpPr>
            <a:spLocks noGrp="1"/>
          </p:cNvSpPr>
          <p:nvPr>
            <p:ph type="title"/>
          </p:nvPr>
        </p:nvSpPr>
        <p:spPr>
          <a:xfrm>
            <a:off x="428296" y="189390"/>
            <a:ext cx="10515600" cy="1325563"/>
          </a:xfrm>
        </p:spPr>
        <p:txBody>
          <a:bodyPr/>
          <a:lstStyle/>
          <a:p>
            <a:r>
              <a:rPr kumimoji="1" lang="ja-JP" altLang="en-US"/>
              <a:t>モーリオについて</a:t>
            </a:r>
            <a:br>
              <a:rPr kumimoji="1" lang="en-US" altLang="ja-JP" dirty="0"/>
            </a:br>
            <a:r>
              <a:rPr kumimoji="1" lang="ja-JP" altLang="en-US"/>
              <a:t>遊び△祈り△雑談○</a:t>
            </a:r>
          </a:p>
        </p:txBody>
      </p:sp>
      <p:sp>
        <p:nvSpPr>
          <p:cNvPr id="3" name="コンテンツ プレースホルダー 2">
            <a:extLst>
              <a:ext uri="{FF2B5EF4-FFF2-40B4-BE49-F238E27FC236}">
                <a16:creationId xmlns:a16="http://schemas.microsoft.com/office/drawing/2014/main" id="{ADA1B539-43F1-7F45-9514-DD8AE49D469D}"/>
              </a:ext>
            </a:extLst>
          </p:cNvPr>
          <p:cNvSpPr>
            <a:spLocks noGrp="1"/>
          </p:cNvSpPr>
          <p:nvPr>
            <p:ph idx="1"/>
          </p:nvPr>
        </p:nvSpPr>
        <p:spPr/>
        <p:txBody>
          <a:bodyPr/>
          <a:lstStyle/>
          <a:p>
            <a:r>
              <a:rPr lang="ja-JP" altLang="en-US"/>
              <a:t>アート・音楽制作、マリオペイント、イラストレーター、</a:t>
            </a:r>
            <a:endParaRPr lang="en-US" altLang="ja-JP" dirty="0"/>
          </a:p>
          <a:p>
            <a:pPr marL="0" indent="0">
              <a:buNone/>
            </a:pPr>
            <a:r>
              <a:rPr lang="ja-JP" altLang="en-US"/>
              <a:t>　音源作成</a:t>
            </a:r>
            <a:endParaRPr lang="en-US" altLang="ja-JP" dirty="0"/>
          </a:p>
          <a:p>
            <a:r>
              <a:rPr lang="en-US" altLang="ja-JP" dirty="0"/>
              <a:t>NFT</a:t>
            </a:r>
            <a:r>
              <a:rPr lang="ja-JP" altLang="en-US"/>
              <a:t>作成の場、スキンの作成</a:t>
            </a:r>
            <a:endParaRPr lang="en-US" altLang="ja-JP" dirty="0"/>
          </a:p>
          <a:p>
            <a:r>
              <a:rPr lang="ja-JP" altLang="en-US"/>
              <a:t>音源の作成、</a:t>
            </a:r>
            <a:r>
              <a:rPr lang="en-US" altLang="ja-JP" dirty="0"/>
              <a:t>BGM</a:t>
            </a:r>
            <a:r>
              <a:rPr lang="ja-JP" altLang="en-US"/>
              <a:t>の選択、作成者への利益誘導</a:t>
            </a:r>
            <a:endParaRPr lang="en-US" altLang="ja-JP" dirty="0"/>
          </a:p>
          <a:p>
            <a:endParaRPr lang="en-US" altLang="ja-JP" dirty="0"/>
          </a:p>
          <a:p>
            <a:r>
              <a:rPr lang="ja-JP" altLang="en-US"/>
              <a:t>金利規制：大、広告規制：中</a:t>
            </a:r>
          </a:p>
          <a:p>
            <a:endParaRPr kumimoji="1" lang="en-US" altLang="ja-JP" dirty="0"/>
          </a:p>
          <a:p>
            <a:endParaRPr kumimoji="1" lang="ja-JP" altLang="en-US"/>
          </a:p>
        </p:txBody>
      </p:sp>
      <p:pic>
        <p:nvPicPr>
          <p:cNvPr id="4" name="図 3">
            <a:extLst>
              <a:ext uri="{FF2B5EF4-FFF2-40B4-BE49-F238E27FC236}">
                <a16:creationId xmlns:a16="http://schemas.microsoft.com/office/drawing/2014/main" id="{B5B5E6D3-A3EE-8A4D-BD7D-2A6D6D60377B}"/>
              </a:ext>
            </a:extLst>
          </p:cNvPr>
          <p:cNvPicPr>
            <a:picLocks noChangeAspect="1"/>
          </p:cNvPicPr>
          <p:nvPr/>
        </p:nvPicPr>
        <p:blipFill>
          <a:blip r:embed="rId2"/>
          <a:stretch>
            <a:fillRect/>
          </a:stretch>
        </p:blipFill>
        <p:spPr>
          <a:xfrm>
            <a:off x="9991397" y="-72396"/>
            <a:ext cx="2200603" cy="2200603"/>
          </a:xfrm>
          <a:prstGeom prst="rect">
            <a:avLst/>
          </a:prstGeom>
        </p:spPr>
      </p:pic>
      <p:pic>
        <p:nvPicPr>
          <p:cNvPr id="5" name="図 4">
            <a:extLst>
              <a:ext uri="{FF2B5EF4-FFF2-40B4-BE49-F238E27FC236}">
                <a16:creationId xmlns:a16="http://schemas.microsoft.com/office/drawing/2014/main" id="{4740BA71-E32F-7F49-A3B4-1FF6A9E99715}"/>
              </a:ext>
            </a:extLst>
          </p:cNvPr>
          <p:cNvPicPr>
            <a:picLocks noChangeAspect="1"/>
          </p:cNvPicPr>
          <p:nvPr/>
        </p:nvPicPr>
        <p:blipFill>
          <a:blip r:embed="rId3"/>
          <a:stretch>
            <a:fillRect/>
          </a:stretch>
        </p:blipFill>
        <p:spPr>
          <a:xfrm>
            <a:off x="9434348" y="4001294"/>
            <a:ext cx="2757652" cy="2757652"/>
          </a:xfrm>
          <a:prstGeom prst="rect">
            <a:avLst/>
          </a:prstGeom>
        </p:spPr>
      </p:pic>
      <p:pic>
        <p:nvPicPr>
          <p:cNvPr id="6" name="図 5">
            <a:extLst>
              <a:ext uri="{FF2B5EF4-FFF2-40B4-BE49-F238E27FC236}">
                <a16:creationId xmlns:a16="http://schemas.microsoft.com/office/drawing/2014/main" id="{C908F735-AB26-E846-879F-2E174054A211}"/>
              </a:ext>
            </a:extLst>
          </p:cNvPr>
          <p:cNvPicPr>
            <a:picLocks noChangeAspect="1"/>
          </p:cNvPicPr>
          <p:nvPr/>
        </p:nvPicPr>
        <p:blipFill>
          <a:blip r:embed="rId4"/>
          <a:stretch>
            <a:fillRect/>
          </a:stretch>
        </p:blipFill>
        <p:spPr>
          <a:xfrm>
            <a:off x="7370380" y="4236983"/>
            <a:ext cx="2621017" cy="2621017"/>
          </a:xfrm>
          <a:prstGeom prst="rect">
            <a:avLst/>
          </a:prstGeom>
        </p:spPr>
      </p:pic>
      <p:pic>
        <p:nvPicPr>
          <p:cNvPr id="7" name="図 6">
            <a:extLst>
              <a:ext uri="{FF2B5EF4-FFF2-40B4-BE49-F238E27FC236}">
                <a16:creationId xmlns:a16="http://schemas.microsoft.com/office/drawing/2014/main" id="{C38DE083-75D3-CB42-B79F-7F330B39EC3B}"/>
              </a:ext>
            </a:extLst>
          </p:cNvPr>
          <p:cNvPicPr>
            <a:picLocks noChangeAspect="1"/>
          </p:cNvPicPr>
          <p:nvPr/>
        </p:nvPicPr>
        <p:blipFill>
          <a:blip r:embed="rId5"/>
          <a:stretch>
            <a:fillRect/>
          </a:stretch>
        </p:blipFill>
        <p:spPr>
          <a:xfrm>
            <a:off x="5277507" y="4348654"/>
            <a:ext cx="2509346" cy="2509346"/>
          </a:xfrm>
          <a:prstGeom prst="rect">
            <a:avLst/>
          </a:prstGeom>
        </p:spPr>
      </p:pic>
    </p:spTree>
    <p:extLst>
      <p:ext uri="{BB962C8B-B14F-4D97-AF65-F5344CB8AC3E}">
        <p14:creationId xmlns:p14="http://schemas.microsoft.com/office/powerpoint/2010/main" val="102847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C3635-C70C-5E4F-AE91-89EA2E624668}"/>
              </a:ext>
            </a:extLst>
          </p:cNvPr>
          <p:cNvSpPr>
            <a:spLocks noGrp="1"/>
          </p:cNvSpPr>
          <p:nvPr>
            <p:ph type="title"/>
          </p:nvPr>
        </p:nvSpPr>
        <p:spPr>
          <a:xfrm>
            <a:off x="488332" y="166092"/>
            <a:ext cx="10515600" cy="1325563"/>
          </a:xfrm>
        </p:spPr>
        <p:txBody>
          <a:bodyPr/>
          <a:lstStyle/>
          <a:p>
            <a:r>
              <a:rPr kumimoji="1" lang="ja-JP" altLang="en-US"/>
              <a:t>シオーモについて</a:t>
            </a:r>
            <a:br>
              <a:rPr kumimoji="1" lang="en-US" altLang="ja-JP" dirty="0"/>
            </a:br>
            <a:r>
              <a:rPr kumimoji="1" lang="ja-JP" altLang="en-US"/>
              <a:t>遊び○祈り△雑談○</a:t>
            </a:r>
          </a:p>
        </p:txBody>
      </p:sp>
      <p:sp>
        <p:nvSpPr>
          <p:cNvPr id="3" name="コンテンツ プレースホルダー 2">
            <a:extLst>
              <a:ext uri="{FF2B5EF4-FFF2-40B4-BE49-F238E27FC236}">
                <a16:creationId xmlns:a16="http://schemas.microsoft.com/office/drawing/2014/main" id="{01065FB0-F0DB-4349-9405-C197F019BDEF}"/>
              </a:ext>
            </a:extLst>
          </p:cNvPr>
          <p:cNvSpPr>
            <a:spLocks noGrp="1"/>
          </p:cNvSpPr>
          <p:nvPr>
            <p:ph idx="1"/>
          </p:nvPr>
        </p:nvSpPr>
        <p:spPr/>
        <p:txBody>
          <a:bodyPr/>
          <a:lstStyle/>
          <a:p>
            <a:r>
              <a:rPr lang="ja-JP" altLang="en-US"/>
              <a:t>コミュニゲーション</a:t>
            </a:r>
            <a:r>
              <a:rPr lang="en-US" altLang="ja-JP" dirty="0"/>
              <a:t>/</a:t>
            </a:r>
            <a:r>
              <a:rPr lang="ja-JP" altLang="en-US"/>
              <a:t>ダンジョン、動物の森＋ウィザードリ、マイクラ</a:t>
            </a:r>
            <a:endParaRPr lang="en-US" altLang="ja-JP" dirty="0"/>
          </a:p>
          <a:p>
            <a:r>
              <a:rPr lang="ja-JP" altLang="en-US"/>
              <a:t>プレイフェールドはどうぶつの森、マザー。</a:t>
            </a:r>
            <a:endParaRPr lang="en-US" altLang="ja-JP" dirty="0"/>
          </a:p>
          <a:p>
            <a:r>
              <a:rPr lang="ja-JP" altLang="en-US"/>
              <a:t>地下に入るとウィザードリ</a:t>
            </a:r>
            <a:endParaRPr lang="en-US" altLang="ja-JP" dirty="0"/>
          </a:p>
          <a:p>
            <a:r>
              <a:rPr lang="ja-JP" altLang="en-US"/>
              <a:t>地下でアイテムを稼ぎ、</a:t>
            </a:r>
            <a:r>
              <a:rPr lang="en-US" altLang="ja-JP" dirty="0"/>
              <a:t>NFT</a:t>
            </a:r>
            <a:r>
              <a:rPr lang="ja-JP" altLang="en-US"/>
              <a:t>を買って農作物を育てたり、家を豊かにしていく。</a:t>
            </a:r>
            <a:endParaRPr lang="en-US" altLang="ja-JP" dirty="0"/>
          </a:p>
          <a:p>
            <a:endParaRPr lang="en-US" altLang="ja-JP" dirty="0"/>
          </a:p>
          <a:p>
            <a:r>
              <a:rPr lang="ja-JP" altLang="en-US"/>
              <a:t>金利規制：中、広告規制：大</a:t>
            </a:r>
          </a:p>
          <a:p>
            <a:endParaRPr kumimoji="1" lang="ja-JP" altLang="en-US"/>
          </a:p>
        </p:txBody>
      </p:sp>
      <p:pic>
        <p:nvPicPr>
          <p:cNvPr id="4" name="図 3">
            <a:extLst>
              <a:ext uri="{FF2B5EF4-FFF2-40B4-BE49-F238E27FC236}">
                <a16:creationId xmlns:a16="http://schemas.microsoft.com/office/drawing/2014/main" id="{BE24F61D-9C2C-9645-8E32-D600D7C51244}"/>
              </a:ext>
            </a:extLst>
          </p:cNvPr>
          <p:cNvPicPr>
            <a:picLocks noChangeAspect="1"/>
          </p:cNvPicPr>
          <p:nvPr/>
        </p:nvPicPr>
        <p:blipFill>
          <a:blip r:embed="rId2"/>
          <a:stretch>
            <a:fillRect/>
          </a:stretch>
        </p:blipFill>
        <p:spPr>
          <a:xfrm>
            <a:off x="9665574" y="4436679"/>
            <a:ext cx="2421321" cy="2421321"/>
          </a:xfrm>
          <a:prstGeom prst="rect">
            <a:avLst/>
          </a:prstGeom>
        </p:spPr>
      </p:pic>
      <p:pic>
        <p:nvPicPr>
          <p:cNvPr id="6" name="図 5">
            <a:extLst>
              <a:ext uri="{FF2B5EF4-FFF2-40B4-BE49-F238E27FC236}">
                <a16:creationId xmlns:a16="http://schemas.microsoft.com/office/drawing/2014/main" id="{CFE6839B-3E72-D84A-BE87-B05941D80CF8}"/>
              </a:ext>
            </a:extLst>
          </p:cNvPr>
          <p:cNvPicPr>
            <a:picLocks noChangeAspect="1"/>
          </p:cNvPicPr>
          <p:nvPr/>
        </p:nvPicPr>
        <p:blipFill>
          <a:blip r:embed="rId3"/>
          <a:stretch>
            <a:fillRect/>
          </a:stretch>
        </p:blipFill>
        <p:spPr>
          <a:xfrm>
            <a:off x="9920970" y="-185204"/>
            <a:ext cx="2165925" cy="2165925"/>
          </a:xfrm>
          <a:prstGeom prst="rect">
            <a:avLst/>
          </a:prstGeom>
        </p:spPr>
      </p:pic>
      <p:pic>
        <p:nvPicPr>
          <p:cNvPr id="7" name="図 6">
            <a:extLst>
              <a:ext uri="{FF2B5EF4-FFF2-40B4-BE49-F238E27FC236}">
                <a16:creationId xmlns:a16="http://schemas.microsoft.com/office/drawing/2014/main" id="{168B7903-4D0A-5F4D-90F1-9451B7E0EDA7}"/>
              </a:ext>
            </a:extLst>
          </p:cNvPr>
          <p:cNvPicPr>
            <a:picLocks noChangeAspect="1"/>
          </p:cNvPicPr>
          <p:nvPr/>
        </p:nvPicPr>
        <p:blipFill>
          <a:blip r:embed="rId4"/>
          <a:stretch>
            <a:fillRect/>
          </a:stretch>
        </p:blipFill>
        <p:spPr>
          <a:xfrm>
            <a:off x="7185134" y="3974225"/>
            <a:ext cx="2883775" cy="2883775"/>
          </a:xfrm>
          <a:prstGeom prst="rect">
            <a:avLst/>
          </a:prstGeom>
        </p:spPr>
      </p:pic>
    </p:spTree>
    <p:extLst>
      <p:ext uri="{BB962C8B-B14F-4D97-AF65-F5344CB8AC3E}">
        <p14:creationId xmlns:p14="http://schemas.microsoft.com/office/powerpoint/2010/main" val="266780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98D0D2-7513-0747-B78F-FE17C117FBBC}"/>
              </a:ext>
            </a:extLst>
          </p:cNvPr>
          <p:cNvSpPr>
            <a:spLocks noGrp="1"/>
          </p:cNvSpPr>
          <p:nvPr>
            <p:ph type="title"/>
          </p:nvPr>
        </p:nvSpPr>
        <p:spPr>
          <a:xfrm>
            <a:off x="302172" y="18255"/>
            <a:ext cx="10515600" cy="1325563"/>
          </a:xfrm>
        </p:spPr>
        <p:txBody>
          <a:bodyPr>
            <a:normAutofit/>
          </a:bodyPr>
          <a:lstStyle/>
          <a:p>
            <a:r>
              <a:rPr kumimoji="1" lang="ja-JP" altLang="en-US"/>
              <a:t>オーワリについて</a:t>
            </a:r>
            <a:br>
              <a:rPr kumimoji="1" lang="en-US" altLang="ja-JP" dirty="0"/>
            </a:br>
            <a:r>
              <a:rPr lang="ja-JP" altLang="en-US"/>
              <a:t>遊び◎祈り△雑談△</a:t>
            </a:r>
            <a:endParaRPr kumimoji="1" lang="ja-JP" altLang="en-US"/>
          </a:p>
        </p:txBody>
      </p:sp>
      <p:sp>
        <p:nvSpPr>
          <p:cNvPr id="3" name="コンテンツ プレースホルダー 2">
            <a:extLst>
              <a:ext uri="{FF2B5EF4-FFF2-40B4-BE49-F238E27FC236}">
                <a16:creationId xmlns:a16="http://schemas.microsoft.com/office/drawing/2014/main" id="{C8AEFAA0-22B4-9246-AA5C-97E7D2A1F480}"/>
              </a:ext>
            </a:extLst>
          </p:cNvPr>
          <p:cNvSpPr>
            <a:spLocks noGrp="1"/>
          </p:cNvSpPr>
          <p:nvPr>
            <p:ph idx="1"/>
          </p:nvPr>
        </p:nvSpPr>
        <p:spPr>
          <a:xfrm>
            <a:off x="838200" y="1408386"/>
            <a:ext cx="10515600" cy="4768577"/>
          </a:xfrm>
        </p:spPr>
        <p:txBody>
          <a:bodyPr>
            <a:normAutofit lnSpcReduction="10000"/>
          </a:bodyPr>
          <a:lstStyle/>
          <a:p>
            <a:r>
              <a:rPr lang="ja-JP" altLang="en-US"/>
              <a:t>オーワリ：クライムアクション、</a:t>
            </a:r>
            <a:r>
              <a:rPr lang="en" altLang="ja-JP" dirty="0"/>
              <a:t>GTA</a:t>
            </a:r>
            <a:r>
              <a:rPr lang="ja-JP" altLang="en"/>
              <a:t>、</a:t>
            </a:r>
            <a:r>
              <a:rPr lang="ja-JP" altLang="en-US"/>
              <a:t>ストツー、龍が如く</a:t>
            </a:r>
            <a:endParaRPr lang="en-US" altLang="ja-JP" dirty="0"/>
          </a:p>
          <a:p>
            <a:r>
              <a:rPr kumimoji="1" lang="ja-JP" altLang="en-US"/>
              <a:t>持たざるもののまま人生の半分を超えた人々の社交場</a:t>
            </a:r>
            <a:endParaRPr kumimoji="1" lang="en-US" altLang="ja-JP" dirty="0"/>
          </a:p>
          <a:p>
            <a:r>
              <a:rPr kumimoji="1" lang="ja-JP" altLang="en-US"/>
              <a:t>基本なんでもあり</a:t>
            </a:r>
            <a:r>
              <a:rPr kumimoji="1" lang="en-US" altLang="ja-JP" dirty="0"/>
              <a:t>NET</a:t>
            </a:r>
            <a:r>
              <a:rPr kumimoji="1" lang="ja-JP" altLang="en-US"/>
              <a:t>広告の世界をそのまま体現</a:t>
            </a:r>
            <a:endParaRPr kumimoji="1" lang="en-US" altLang="ja-JP" dirty="0"/>
          </a:p>
          <a:p>
            <a:r>
              <a:rPr lang="ja-JP" altLang="en-US"/>
              <a:t>その中でも可能な限り協力ミッションを提供する</a:t>
            </a:r>
            <a:endParaRPr lang="en-US" altLang="ja-JP" dirty="0"/>
          </a:p>
          <a:p>
            <a:r>
              <a:rPr kumimoji="1" lang="ja-JP" altLang="en-US"/>
              <a:t>全てに手数料あり</a:t>
            </a:r>
            <a:endParaRPr kumimoji="1" lang="en-US" altLang="ja-JP" dirty="0"/>
          </a:p>
          <a:p>
            <a:r>
              <a:rPr lang="ja-JP" altLang="en-US"/>
              <a:t>破産申請プロトコルも準備</a:t>
            </a:r>
            <a:endParaRPr lang="en-US" altLang="ja-JP" dirty="0"/>
          </a:p>
          <a:p>
            <a:r>
              <a:rPr lang="ja-JP" altLang="en-US"/>
              <a:t>マイナンバーカード登録でウラオワーリも。</a:t>
            </a:r>
            <a:endParaRPr lang="en-US" altLang="ja-JP" dirty="0"/>
          </a:p>
          <a:p>
            <a:endParaRPr kumimoji="1" lang="en-US" altLang="ja-JP" dirty="0"/>
          </a:p>
          <a:p>
            <a:r>
              <a:rPr lang="ja-JP" altLang="en-US"/>
              <a:t>金利・広告制限なし。</a:t>
            </a:r>
            <a:r>
              <a:rPr lang="en-US" altLang="ja-JP" dirty="0"/>
              <a:t>18</a:t>
            </a:r>
            <a:r>
              <a:rPr lang="ja-JP" altLang="en-US"/>
              <a:t>禁。</a:t>
            </a:r>
            <a:endParaRPr lang="en-US" altLang="ja-JP" dirty="0"/>
          </a:p>
          <a:p>
            <a:r>
              <a:rPr lang="ja-JP" altLang="en-US"/>
              <a:t>ゲーム実況禁</a:t>
            </a:r>
            <a:endParaRPr lang="en-US" altLang="ja-JP" dirty="0"/>
          </a:p>
        </p:txBody>
      </p:sp>
      <p:pic>
        <p:nvPicPr>
          <p:cNvPr id="5" name="図 4">
            <a:extLst>
              <a:ext uri="{FF2B5EF4-FFF2-40B4-BE49-F238E27FC236}">
                <a16:creationId xmlns:a16="http://schemas.microsoft.com/office/drawing/2014/main" id="{77778567-B38D-0E44-8277-2E7045C4DF36}"/>
              </a:ext>
            </a:extLst>
          </p:cNvPr>
          <p:cNvPicPr>
            <a:picLocks noChangeAspect="1"/>
          </p:cNvPicPr>
          <p:nvPr/>
        </p:nvPicPr>
        <p:blipFill>
          <a:blip r:embed="rId2"/>
          <a:stretch>
            <a:fillRect/>
          </a:stretch>
        </p:blipFill>
        <p:spPr>
          <a:xfrm>
            <a:off x="7006457" y="4528644"/>
            <a:ext cx="2166445" cy="2166445"/>
          </a:xfrm>
          <a:prstGeom prst="rect">
            <a:avLst/>
          </a:prstGeom>
        </p:spPr>
      </p:pic>
      <p:pic>
        <p:nvPicPr>
          <p:cNvPr id="6" name="図 5">
            <a:extLst>
              <a:ext uri="{FF2B5EF4-FFF2-40B4-BE49-F238E27FC236}">
                <a16:creationId xmlns:a16="http://schemas.microsoft.com/office/drawing/2014/main" id="{E590B044-6105-4040-AFBA-41067979DDC8}"/>
              </a:ext>
            </a:extLst>
          </p:cNvPr>
          <p:cNvPicPr>
            <a:picLocks noChangeAspect="1"/>
          </p:cNvPicPr>
          <p:nvPr/>
        </p:nvPicPr>
        <p:blipFill>
          <a:blip r:embed="rId3"/>
          <a:stretch>
            <a:fillRect/>
          </a:stretch>
        </p:blipFill>
        <p:spPr>
          <a:xfrm>
            <a:off x="9172902" y="3988428"/>
            <a:ext cx="3019098" cy="3019098"/>
          </a:xfrm>
          <a:prstGeom prst="rect">
            <a:avLst/>
          </a:prstGeom>
        </p:spPr>
      </p:pic>
    </p:spTree>
    <p:extLst>
      <p:ext uri="{BB962C8B-B14F-4D97-AF65-F5344CB8AC3E}">
        <p14:creationId xmlns:p14="http://schemas.microsoft.com/office/powerpoint/2010/main" val="416288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C86E11-B84A-554A-A7A1-7C8E3A579469}"/>
              </a:ext>
            </a:extLst>
          </p:cNvPr>
          <p:cNvSpPr>
            <a:spLocks noGrp="1"/>
          </p:cNvSpPr>
          <p:nvPr>
            <p:ph type="title"/>
          </p:nvPr>
        </p:nvSpPr>
        <p:spPr/>
        <p:txBody>
          <a:bodyPr/>
          <a:lstStyle/>
          <a:p>
            <a:r>
              <a:rPr kumimoji="1" lang="ja-JP" altLang="en-US"/>
              <a:t>固定費について（人、物、広告費、返済）</a:t>
            </a:r>
          </a:p>
        </p:txBody>
      </p:sp>
      <p:sp>
        <p:nvSpPr>
          <p:cNvPr id="3" name="コンテンツ プレースホルダー 2">
            <a:extLst>
              <a:ext uri="{FF2B5EF4-FFF2-40B4-BE49-F238E27FC236}">
                <a16:creationId xmlns:a16="http://schemas.microsoft.com/office/drawing/2014/main" id="{9A9322BC-EE6B-6D40-8EAD-08F014AF3741}"/>
              </a:ext>
            </a:extLst>
          </p:cNvPr>
          <p:cNvSpPr>
            <a:spLocks noGrp="1"/>
          </p:cNvSpPr>
          <p:nvPr>
            <p:ph idx="1"/>
          </p:nvPr>
        </p:nvSpPr>
        <p:spPr/>
        <p:txBody>
          <a:bodyPr>
            <a:normAutofit fontScale="92500" lnSpcReduction="20000"/>
          </a:bodyPr>
          <a:lstStyle/>
          <a:p>
            <a:r>
              <a:rPr kumimoji="1" lang="ja-JP" altLang="en-US"/>
              <a:t>基本はインフラ事業</a:t>
            </a:r>
            <a:endParaRPr kumimoji="1" lang="en-US" altLang="ja-JP" dirty="0"/>
          </a:p>
          <a:p>
            <a:r>
              <a:rPr kumimoji="1" lang="ja-JP" altLang="en-US" sz="2400"/>
              <a:t>サーバー代</a:t>
            </a:r>
            <a:endParaRPr kumimoji="1" lang="en-US" altLang="ja-JP" sz="2400" dirty="0"/>
          </a:p>
          <a:p>
            <a:r>
              <a:rPr lang="ja-JP" altLang="en-US" sz="2400"/>
              <a:t>コード改修費（</a:t>
            </a:r>
            <a:r>
              <a:rPr lang="en-US" altLang="ja-JP" sz="2400" dirty="0"/>
              <a:t>PC</a:t>
            </a:r>
            <a:r>
              <a:rPr lang="ja-JP" altLang="en-US" sz="2400"/>
              <a:t>、人件費）</a:t>
            </a:r>
            <a:endParaRPr lang="en-US" altLang="ja-JP" sz="2400" dirty="0"/>
          </a:p>
          <a:p>
            <a:r>
              <a:rPr lang="ja-JP" altLang="en-US" sz="2400"/>
              <a:t>セキュリティー対応</a:t>
            </a:r>
            <a:endParaRPr lang="en-US" altLang="ja-JP" sz="2400" dirty="0"/>
          </a:p>
          <a:p>
            <a:r>
              <a:rPr lang="ja-JP" altLang="en-US" sz="2400"/>
              <a:t>広告費</a:t>
            </a:r>
            <a:endParaRPr lang="en-US" altLang="ja-JP" sz="2400" dirty="0"/>
          </a:p>
          <a:p>
            <a:r>
              <a:rPr lang="ja-JP" altLang="en-US" sz="2400"/>
              <a:t>保険料</a:t>
            </a:r>
            <a:endParaRPr lang="en-US" altLang="ja-JP" sz="2400" dirty="0"/>
          </a:p>
          <a:p>
            <a:r>
              <a:rPr lang="ja-JP" altLang="en-US" sz="2400"/>
              <a:t>賃貸料・光熱費、修繕費</a:t>
            </a:r>
            <a:endParaRPr lang="en-US" altLang="ja-JP" sz="2400" dirty="0"/>
          </a:p>
          <a:p>
            <a:r>
              <a:rPr lang="ja-JP" altLang="en-US" sz="2400"/>
              <a:t>交通費、交際・接待費</a:t>
            </a:r>
            <a:endParaRPr lang="en-US" altLang="ja-JP" sz="2400" dirty="0"/>
          </a:p>
          <a:p>
            <a:r>
              <a:rPr lang="ja-JP" altLang="en-US" sz="2400"/>
              <a:t>資金返済</a:t>
            </a:r>
            <a:endParaRPr lang="en-US" altLang="ja-JP" sz="2400" dirty="0"/>
          </a:p>
          <a:p>
            <a:r>
              <a:rPr lang="ja-JP" altLang="en-US" sz="2400"/>
              <a:t>租税公課</a:t>
            </a:r>
            <a:endParaRPr lang="en-US" altLang="ja-JP" sz="2400" dirty="0"/>
          </a:p>
          <a:p>
            <a:r>
              <a:rPr lang="ja-JP" altLang="en-US" sz="2400"/>
              <a:t>研究開発費</a:t>
            </a:r>
            <a:endParaRPr lang="en-US" altLang="ja-JP" sz="2400" dirty="0"/>
          </a:p>
          <a:p>
            <a:endParaRPr kumimoji="1" lang="ja-JP" altLang="en-US"/>
          </a:p>
        </p:txBody>
      </p:sp>
      <p:pic>
        <p:nvPicPr>
          <p:cNvPr id="4" name="図 3">
            <a:extLst>
              <a:ext uri="{FF2B5EF4-FFF2-40B4-BE49-F238E27FC236}">
                <a16:creationId xmlns:a16="http://schemas.microsoft.com/office/drawing/2014/main" id="{C3053718-AB09-C14F-8E3F-D1CBDC84CCC5}"/>
              </a:ext>
            </a:extLst>
          </p:cNvPr>
          <p:cNvPicPr>
            <a:picLocks noChangeAspect="1"/>
          </p:cNvPicPr>
          <p:nvPr/>
        </p:nvPicPr>
        <p:blipFill>
          <a:blip r:embed="rId2"/>
          <a:stretch>
            <a:fillRect/>
          </a:stretch>
        </p:blipFill>
        <p:spPr>
          <a:xfrm>
            <a:off x="8814238" y="3711466"/>
            <a:ext cx="3146534" cy="3146534"/>
          </a:xfrm>
          <a:prstGeom prst="rect">
            <a:avLst/>
          </a:prstGeom>
        </p:spPr>
      </p:pic>
      <p:pic>
        <p:nvPicPr>
          <p:cNvPr id="5" name="図 4">
            <a:extLst>
              <a:ext uri="{FF2B5EF4-FFF2-40B4-BE49-F238E27FC236}">
                <a16:creationId xmlns:a16="http://schemas.microsoft.com/office/drawing/2014/main" id="{6F0837C9-EC9B-794C-9E61-43CC95E4C10F}"/>
              </a:ext>
            </a:extLst>
          </p:cNvPr>
          <p:cNvPicPr>
            <a:picLocks noChangeAspect="1"/>
          </p:cNvPicPr>
          <p:nvPr/>
        </p:nvPicPr>
        <p:blipFill>
          <a:blip r:embed="rId3"/>
          <a:stretch>
            <a:fillRect/>
          </a:stretch>
        </p:blipFill>
        <p:spPr>
          <a:xfrm>
            <a:off x="5482459" y="3816569"/>
            <a:ext cx="2936328" cy="2936328"/>
          </a:xfrm>
          <a:prstGeom prst="rect">
            <a:avLst/>
          </a:prstGeom>
        </p:spPr>
      </p:pic>
      <p:pic>
        <p:nvPicPr>
          <p:cNvPr id="6" name="図 5">
            <a:extLst>
              <a:ext uri="{FF2B5EF4-FFF2-40B4-BE49-F238E27FC236}">
                <a16:creationId xmlns:a16="http://schemas.microsoft.com/office/drawing/2014/main" id="{4A96BB3D-B126-4645-8149-E90C23C3B1B8}"/>
              </a:ext>
            </a:extLst>
          </p:cNvPr>
          <p:cNvPicPr>
            <a:picLocks noChangeAspect="1"/>
          </p:cNvPicPr>
          <p:nvPr/>
        </p:nvPicPr>
        <p:blipFill>
          <a:blip r:embed="rId4"/>
          <a:stretch>
            <a:fillRect/>
          </a:stretch>
        </p:blipFill>
        <p:spPr>
          <a:xfrm>
            <a:off x="8921970" y="1483274"/>
            <a:ext cx="2228192" cy="2228192"/>
          </a:xfrm>
          <a:prstGeom prst="rect">
            <a:avLst/>
          </a:prstGeom>
        </p:spPr>
      </p:pic>
      <p:pic>
        <p:nvPicPr>
          <p:cNvPr id="7" name="図 6">
            <a:extLst>
              <a:ext uri="{FF2B5EF4-FFF2-40B4-BE49-F238E27FC236}">
                <a16:creationId xmlns:a16="http://schemas.microsoft.com/office/drawing/2014/main" id="{DCB8C2B7-4B5B-A14E-BB5D-F6B1FA7BB2AC}"/>
              </a:ext>
            </a:extLst>
          </p:cNvPr>
          <p:cNvPicPr>
            <a:picLocks noChangeAspect="1"/>
          </p:cNvPicPr>
          <p:nvPr/>
        </p:nvPicPr>
        <p:blipFill>
          <a:blip r:embed="rId5"/>
          <a:stretch>
            <a:fillRect/>
          </a:stretch>
        </p:blipFill>
        <p:spPr>
          <a:xfrm>
            <a:off x="6138537" y="1666191"/>
            <a:ext cx="2309812" cy="2309812"/>
          </a:xfrm>
          <a:prstGeom prst="rect">
            <a:avLst/>
          </a:prstGeom>
        </p:spPr>
      </p:pic>
    </p:spTree>
    <p:extLst>
      <p:ext uri="{BB962C8B-B14F-4D97-AF65-F5344CB8AC3E}">
        <p14:creationId xmlns:p14="http://schemas.microsoft.com/office/powerpoint/2010/main" val="26251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355704A-5124-8E47-8B79-7B4A21A726CF}"/>
              </a:ext>
            </a:extLst>
          </p:cNvPr>
          <p:cNvSpPr>
            <a:spLocks noGrp="1"/>
          </p:cNvSpPr>
          <p:nvPr>
            <p:ph type="title"/>
          </p:nvPr>
        </p:nvSpPr>
        <p:spPr/>
        <p:txBody>
          <a:bodyPr/>
          <a:lstStyle/>
          <a:p>
            <a:r>
              <a:rPr lang="ja-JP" altLang="en-US"/>
              <a:t>祈りのために劇を作る</a:t>
            </a:r>
            <a:r>
              <a:rPr lang="en-US" altLang="ja-JP" dirty="0"/>
              <a:t>/</a:t>
            </a:r>
            <a:r>
              <a:rPr lang="ja-JP" altLang="en-US"/>
              <a:t>遊ぶ</a:t>
            </a:r>
          </a:p>
        </p:txBody>
      </p:sp>
      <p:sp>
        <p:nvSpPr>
          <p:cNvPr id="5" name="テキスト プレースホルダー 4">
            <a:extLst>
              <a:ext uri="{FF2B5EF4-FFF2-40B4-BE49-F238E27FC236}">
                <a16:creationId xmlns:a16="http://schemas.microsoft.com/office/drawing/2014/main" id="{FD9E47D9-FC94-264C-983E-AD27FD092461}"/>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557221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960E2-7C82-8247-8196-817B5E1E22C6}"/>
              </a:ext>
            </a:extLst>
          </p:cNvPr>
          <p:cNvSpPr>
            <a:spLocks noGrp="1"/>
          </p:cNvSpPr>
          <p:nvPr>
            <p:ph type="title"/>
          </p:nvPr>
        </p:nvSpPr>
        <p:spPr>
          <a:xfrm>
            <a:off x="838200" y="0"/>
            <a:ext cx="10515600" cy="1325563"/>
          </a:xfrm>
        </p:spPr>
        <p:txBody>
          <a:bodyPr/>
          <a:lstStyle/>
          <a:p>
            <a:r>
              <a:rPr kumimoji="1" lang="ja-JP" altLang="en-US"/>
              <a:t>マネタイズについて</a:t>
            </a:r>
          </a:p>
        </p:txBody>
      </p:sp>
      <p:sp>
        <p:nvSpPr>
          <p:cNvPr id="3" name="コンテンツ プレースホルダー 2">
            <a:extLst>
              <a:ext uri="{FF2B5EF4-FFF2-40B4-BE49-F238E27FC236}">
                <a16:creationId xmlns:a16="http://schemas.microsoft.com/office/drawing/2014/main" id="{101E6406-F982-8B40-9340-030FBA461268}"/>
              </a:ext>
            </a:extLst>
          </p:cNvPr>
          <p:cNvSpPr>
            <a:spLocks noGrp="1"/>
          </p:cNvSpPr>
          <p:nvPr>
            <p:ph idx="1"/>
          </p:nvPr>
        </p:nvSpPr>
        <p:spPr>
          <a:xfrm>
            <a:off x="838200" y="1408386"/>
            <a:ext cx="10515600" cy="5176152"/>
          </a:xfrm>
        </p:spPr>
        <p:txBody>
          <a:bodyPr>
            <a:normAutofit fontScale="92500" lnSpcReduction="10000"/>
          </a:bodyPr>
          <a:lstStyle/>
          <a:p>
            <a:r>
              <a:rPr kumimoji="1" lang="ja-JP" altLang="en-US"/>
              <a:t>それぞれのゲーム会社に場を提供</a:t>
            </a:r>
            <a:endParaRPr kumimoji="1" lang="en-US" altLang="ja-JP" dirty="0"/>
          </a:p>
          <a:p>
            <a:r>
              <a:rPr lang="en-US" altLang="ja-JP" dirty="0"/>
              <a:t>6~18%</a:t>
            </a:r>
            <a:r>
              <a:rPr lang="ja-JP" altLang="en-US"/>
              <a:t>が</a:t>
            </a:r>
            <a:r>
              <a:rPr lang="en-US" altLang="ja-JP" dirty="0"/>
              <a:t>PTP</a:t>
            </a:r>
            <a:r>
              <a:rPr lang="ja-JP" altLang="en-US"/>
              <a:t>への手数料（消費税的なもの）</a:t>
            </a:r>
            <a:endParaRPr lang="en-US" altLang="ja-JP" dirty="0"/>
          </a:p>
          <a:p>
            <a:pPr lvl="1"/>
            <a:r>
              <a:rPr lang="ja-JP" altLang="en-US"/>
              <a:t>会長：６％、社長：６％、その他：６％</a:t>
            </a:r>
            <a:endParaRPr lang="en-US" altLang="ja-JP" dirty="0"/>
          </a:p>
          <a:p>
            <a:r>
              <a:rPr kumimoji="1" lang="en-US" altLang="ja-JP" dirty="0"/>
              <a:t>6%</a:t>
            </a:r>
            <a:r>
              <a:rPr kumimoji="1" lang="ja-JP" altLang="en-US"/>
              <a:t>が</a:t>
            </a:r>
            <a:r>
              <a:rPr kumimoji="1" lang="en-US" altLang="ja-JP" dirty="0"/>
              <a:t>PF6</a:t>
            </a:r>
            <a:r>
              <a:rPr kumimoji="1" lang="ja-JP" altLang="en-US"/>
              <a:t>に当てられる（寄付・支援）</a:t>
            </a:r>
            <a:endParaRPr kumimoji="1" lang="en-US" altLang="ja-JP" dirty="0"/>
          </a:p>
          <a:p>
            <a:r>
              <a:rPr lang="ja-JP" altLang="en-US"/>
              <a:t>企業、製作者の取り分は</a:t>
            </a:r>
            <a:r>
              <a:rPr lang="en-US" altLang="ja-JP" dirty="0"/>
              <a:t>88~76%</a:t>
            </a:r>
          </a:p>
          <a:p>
            <a:pPr marL="0" indent="0">
              <a:buNone/>
            </a:pPr>
            <a:r>
              <a:rPr lang="ja-JP" altLang="en-US"/>
              <a:t>　（なるべくクリエーターが得をするように）</a:t>
            </a:r>
            <a:endParaRPr lang="en-US" altLang="ja-JP" dirty="0"/>
          </a:p>
          <a:p>
            <a:endParaRPr kumimoji="1" lang="en-US" altLang="ja-JP" dirty="0"/>
          </a:p>
          <a:p>
            <a:r>
              <a:rPr kumimoji="1" lang="ja-JP" altLang="en-US"/>
              <a:t>ゲームサービス、スキンなどの</a:t>
            </a:r>
            <a:r>
              <a:rPr kumimoji="1" lang="en-US" altLang="ja-JP" dirty="0"/>
              <a:t>NFT</a:t>
            </a:r>
            <a:r>
              <a:rPr kumimoji="1" lang="ja-JP" altLang="en-US"/>
              <a:t>の売買手数料、広告収入、金利手数料、大会の運営、実際の関連グッズの販売など</a:t>
            </a:r>
            <a:endParaRPr kumimoji="1" lang="en-US" altLang="ja-JP" dirty="0"/>
          </a:p>
          <a:p>
            <a:endParaRPr kumimoji="1" lang="en-US" altLang="ja-JP" dirty="0"/>
          </a:p>
          <a:p>
            <a:r>
              <a:rPr kumimoji="1" lang="ja-JP" altLang="en-US"/>
              <a:t>最終目標：</a:t>
            </a:r>
            <a:endParaRPr kumimoji="1" lang="en-US" altLang="ja-JP" dirty="0"/>
          </a:p>
          <a:p>
            <a:r>
              <a:rPr lang="en-US" altLang="ja-JP" dirty="0"/>
              <a:t>6000</a:t>
            </a:r>
            <a:r>
              <a:rPr lang="ja-JP" altLang="en-US"/>
              <a:t>兆円</a:t>
            </a:r>
            <a:r>
              <a:rPr lang="en-US" altLang="ja-JP" dirty="0"/>
              <a:t>/</a:t>
            </a:r>
            <a:r>
              <a:rPr lang="ja-JP" altLang="en-US"/>
              <a:t>年利益があれば世界中の</a:t>
            </a:r>
            <a:r>
              <a:rPr lang="en-US" altLang="ja-JP" dirty="0"/>
              <a:t>PF6</a:t>
            </a:r>
            <a:r>
              <a:rPr lang="ja-JP" altLang="en-US"/>
              <a:t>に支援する事ができる。</a:t>
            </a:r>
            <a:endParaRPr lang="en-US" altLang="ja-JP" dirty="0"/>
          </a:p>
        </p:txBody>
      </p:sp>
      <p:pic>
        <p:nvPicPr>
          <p:cNvPr id="4" name="図 3">
            <a:extLst>
              <a:ext uri="{FF2B5EF4-FFF2-40B4-BE49-F238E27FC236}">
                <a16:creationId xmlns:a16="http://schemas.microsoft.com/office/drawing/2014/main" id="{6AD55855-DA91-BC47-A06B-C0E4EF33B2BB}"/>
              </a:ext>
            </a:extLst>
          </p:cNvPr>
          <p:cNvPicPr>
            <a:picLocks noChangeAspect="1"/>
          </p:cNvPicPr>
          <p:nvPr/>
        </p:nvPicPr>
        <p:blipFill>
          <a:blip r:embed="rId2"/>
          <a:stretch>
            <a:fillRect/>
          </a:stretch>
        </p:blipFill>
        <p:spPr>
          <a:xfrm>
            <a:off x="10205545" y="4871545"/>
            <a:ext cx="1986455" cy="1986455"/>
          </a:xfrm>
          <a:prstGeom prst="rect">
            <a:avLst/>
          </a:prstGeom>
        </p:spPr>
      </p:pic>
      <p:pic>
        <p:nvPicPr>
          <p:cNvPr id="5" name="図 4">
            <a:extLst>
              <a:ext uri="{FF2B5EF4-FFF2-40B4-BE49-F238E27FC236}">
                <a16:creationId xmlns:a16="http://schemas.microsoft.com/office/drawing/2014/main" id="{277D53C1-56F4-834B-AB48-1EFEBE1183E6}"/>
              </a:ext>
            </a:extLst>
          </p:cNvPr>
          <p:cNvPicPr>
            <a:picLocks noChangeAspect="1"/>
          </p:cNvPicPr>
          <p:nvPr/>
        </p:nvPicPr>
        <p:blipFill>
          <a:blip r:embed="rId3"/>
          <a:stretch>
            <a:fillRect/>
          </a:stretch>
        </p:blipFill>
        <p:spPr>
          <a:xfrm>
            <a:off x="9171590" y="273462"/>
            <a:ext cx="3020410" cy="3020410"/>
          </a:xfrm>
          <a:prstGeom prst="rect">
            <a:avLst/>
          </a:prstGeom>
        </p:spPr>
      </p:pic>
    </p:spTree>
    <p:extLst>
      <p:ext uri="{BB962C8B-B14F-4D97-AF65-F5344CB8AC3E}">
        <p14:creationId xmlns:p14="http://schemas.microsoft.com/office/powerpoint/2010/main" val="141282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A2F4F-8C11-D745-B1EA-4458FB237212}"/>
              </a:ext>
            </a:extLst>
          </p:cNvPr>
          <p:cNvSpPr>
            <a:spLocks noGrp="1"/>
          </p:cNvSpPr>
          <p:nvPr>
            <p:ph type="title"/>
          </p:nvPr>
        </p:nvSpPr>
        <p:spPr/>
        <p:txBody>
          <a:bodyPr/>
          <a:lstStyle/>
          <a:p>
            <a:r>
              <a:rPr kumimoji="1" lang="ja-JP" altLang="en-US"/>
              <a:t>社会問題の解決</a:t>
            </a:r>
          </a:p>
        </p:txBody>
      </p:sp>
      <p:sp>
        <p:nvSpPr>
          <p:cNvPr id="3" name="コンテンツ プレースホルダー 2">
            <a:extLst>
              <a:ext uri="{FF2B5EF4-FFF2-40B4-BE49-F238E27FC236}">
                <a16:creationId xmlns:a16="http://schemas.microsoft.com/office/drawing/2014/main" id="{368C4931-4F47-0F42-B60D-428020E9DD6D}"/>
              </a:ext>
            </a:extLst>
          </p:cNvPr>
          <p:cNvSpPr>
            <a:spLocks noGrp="1"/>
          </p:cNvSpPr>
          <p:nvPr>
            <p:ph idx="1"/>
          </p:nvPr>
        </p:nvSpPr>
        <p:spPr>
          <a:xfrm>
            <a:off x="575441" y="1690688"/>
            <a:ext cx="10515600" cy="4351338"/>
          </a:xfrm>
        </p:spPr>
        <p:txBody>
          <a:bodyPr>
            <a:normAutofit/>
          </a:bodyPr>
          <a:lstStyle/>
          <a:p>
            <a:r>
              <a:rPr kumimoji="1" lang="ja-JP" altLang="en-US"/>
              <a:t>５０歳引きこもりの就労支援</a:t>
            </a:r>
            <a:endParaRPr kumimoji="1" lang="en-US" altLang="ja-JP" dirty="0"/>
          </a:p>
          <a:p>
            <a:pPr lvl="1"/>
            <a:r>
              <a:rPr lang="ja-JP" altLang="en-US"/>
              <a:t>ゲーム内のミラを現金化できればなんとか食いつないでいく事ができる。かつゲーム内ではコミュニケーションが可能となる。</a:t>
            </a:r>
            <a:endParaRPr lang="en-US" altLang="ja-JP" dirty="0"/>
          </a:p>
          <a:p>
            <a:endParaRPr kumimoji="1" lang="en-US" altLang="ja-JP" dirty="0"/>
          </a:p>
          <a:p>
            <a:r>
              <a:rPr kumimoji="1" lang="en-US" altLang="ja-JP" dirty="0"/>
              <a:t>PF6</a:t>
            </a:r>
            <a:r>
              <a:rPr kumimoji="1" lang="ja-JP" altLang="en-US"/>
              <a:t>の人々の支援で実際の命や人生を救う。</a:t>
            </a:r>
            <a:endParaRPr kumimoji="1" lang="en-US" altLang="ja-JP" dirty="0"/>
          </a:p>
          <a:p>
            <a:pPr lvl="1"/>
            <a:r>
              <a:rPr lang="ja-JP" altLang="en-US"/>
              <a:t>「現実社会に意味のある事、社会支援を行う」というミッションが最大のブランドになる。それを報告・広報するところまでやる。</a:t>
            </a:r>
            <a:endParaRPr lang="en-US" altLang="ja-JP" dirty="0"/>
          </a:p>
          <a:p>
            <a:pPr lvl="1"/>
            <a:endParaRPr kumimoji="1" lang="en-US" altLang="ja-JP" dirty="0"/>
          </a:p>
          <a:p>
            <a:r>
              <a:rPr lang="ja-JP" altLang="en-US"/>
              <a:t>プラットフォーマーは現実世界に行き、報告する必要がある。</a:t>
            </a:r>
            <a:endParaRPr lang="en-US" altLang="ja-JP" dirty="0"/>
          </a:p>
        </p:txBody>
      </p:sp>
      <p:pic>
        <p:nvPicPr>
          <p:cNvPr id="5" name="図 4">
            <a:extLst>
              <a:ext uri="{FF2B5EF4-FFF2-40B4-BE49-F238E27FC236}">
                <a16:creationId xmlns:a16="http://schemas.microsoft.com/office/drawing/2014/main" id="{BEB1D395-C74F-E346-9951-0B96A0A2BB79}"/>
              </a:ext>
            </a:extLst>
          </p:cNvPr>
          <p:cNvPicPr>
            <a:picLocks noChangeAspect="1"/>
          </p:cNvPicPr>
          <p:nvPr/>
        </p:nvPicPr>
        <p:blipFill>
          <a:blip r:embed="rId2"/>
          <a:stretch>
            <a:fillRect/>
          </a:stretch>
        </p:blipFill>
        <p:spPr>
          <a:xfrm>
            <a:off x="9645867" y="-135458"/>
            <a:ext cx="2326728" cy="2326728"/>
          </a:xfrm>
          <a:prstGeom prst="rect">
            <a:avLst/>
          </a:prstGeom>
        </p:spPr>
      </p:pic>
      <p:pic>
        <p:nvPicPr>
          <p:cNvPr id="6" name="図 5">
            <a:extLst>
              <a:ext uri="{FF2B5EF4-FFF2-40B4-BE49-F238E27FC236}">
                <a16:creationId xmlns:a16="http://schemas.microsoft.com/office/drawing/2014/main" id="{7306F297-34E8-484B-90CE-B564C952EB84}"/>
              </a:ext>
            </a:extLst>
          </p:cNvPr>
          <p:cNvPicPr>
            <a:picLocks noChangeAspect="1"/>
          </p:cNvPicPr>
          <p:nvPr/>
        </p:nvPicPr>
        <p:blipFill>
          <a:blip r:embed="rId3"/>
          <a:stretch>
            <a:fillRect/>
          </a:stretch>
        </p:blipFill>
        <p:spPr>
          <a:xfrm>
            <a:off x="9645868" y="4311870"/>
            <a:ext cx="2326727" cy="2326727"/>
          </a:xfrm>
          <a:prstGeom prst="rect">
            <a:avLst/>
          </a:prstGeom>
        </p:spPr>
      </p:pic>
    </p:spTree>
    <p:extLst>
      <p:ext uri="{BB962C8B-B14F-4D97-AF65-F5344CB8AC3E}">
        <p14:creationId xmlns:p14="http://schemas.microsoft.com/office/powerpoint/2010/main" val="173965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0F196-9E55-0A4A-8D03-56FF880B8E0D}"/>
              </a:ext>
            </a:extLst>
          </p:cNvPr>
          <p:cNvSpPr>
            <a:spLocks noGrp="1"/>
          </p:cNvSpPr>
          <p:nvPr>
            <p:ph type="title"/>
          </p:nvPr>
        </p:nvSpPr>
        <p:spPr/>
        <p:txBody>
          <a:bodyPr/>
          <a:lstStyle/>
          <a:p>
            <a:r>
              <a:rPr lang="en-US" altLang="ja-JP" dirty="0"/>
              <a:t>NFT-</a:t>
            </a:r>
            <a:r>
              <a:rPr lang="en-US" altLang="ja-JP" dirty="0" err="1"/>
              <a:t>metabase</a:t>
            </a:r>
            <a:r>
              <a:rPr lang="ja-JP" altLang="en-US"/>
              <a:t>の問題点</a:t>
            </a:r>
            <a:endParaRPr kumimoji="1" lang="ja-JP" altLang="en-US"/>
          </a:p>
        </p:txBody>
      </p:sp>
      <p:sp>
        <p:nvSpPr>
          <p:cNvPr id="3" name="コンテンツ プレースホルダー 2">
            <a:extLst>
              <a:ext uri="{FF2B5EF4-FFF2-40B4-BE49-F238E27FC236}">
                <a16:creationId xmlns:a16="http://schemas.microsoft.com/office/drawing/2014/main" id="{034991EC-3AD2-E141-8087-5DAFDC4AA4E0}"/>
              </a:ext>
            </a:extLst>
          </p:cNvPr>
          <p:cNvSpPr>
            <a:spLocks noGrp="1"/>
          </p:cNvSpPr>
          <p:nvPr>
            <p:ph idx="1"/>
          </p:nvPr>
        </p:nvSpPr>
        <p:spPr/>
        <p:txBody>
          <a:bodyPr/>
          <a:lstStyle/>
          <a:p>
            <a:r>
              <a:rPr kumimoji="1" lang="ja-JP" altLang="en-US"/>
              <a:t>電気代の問題</a:t>
            </a:r>
            <a:endParaRPr kumimoji="1" lang="en-US" altLang="ja-JP" dirty="0"/>
          </a:p>
          <a:p>
            <a:r>
              <a:rPr kumimoji="1" lang="ja-JP" altLang="en-US"/>
              <a:t>安価で持続可能な発電所が必要</a:t>
            </a:r>
            <a:endParaRPr kumimoji="1" lang="en-US" altLang="ja-JP" dirty="0"/>
          </a:p>
          <a:p>
            <a:r>
              <a:rPr lang="ja-JP" altLang="en-US"/>
              <a:t>原子力・核融合・</a:t>
            </a:r>
            <a:r>
              <a:rPr lang="en-US" altLang="ja-JP" dirty="0"/>
              <a:t>Player</a:t>
            </a:r>
            <a:r>
              <a:rPr lang="ja-JP" altLang="en-US"/>
              <a:t>は発電量をポイント（ミラ</a:t>
            </a:r>
            <a:r>
              <a:rPr lang="en-US" altLang="ja-JP" dirty="0"/>
              <a:t>/Mira</a:t>
            </a:r>
            <a:r>
              <a:rPr lang="ja-JP" altLang="en-US"/>
              <a:t>）と交換可能とする？</a:t>
            </a:r>
            <a:endParaRPr lang="en-US" altLang="ja-JP" dirty="0"/>
          </a:p>
          <a:p>
            <a:endParaRPr lang="en-US" altLang="ja-JP" dirty="0"/>
          </a:p>
          <a:p>
            <a:r>
              <a:rPr lang="ja-JP" altLang="en-US"/>
              <a:t>水と電気の不足は今世紀の社会課題</a:t>
            </a:r>
            <a:endParaRPr lang="en-US" altLang="ja-JP" dirty="0"/>
          </a:p>
          <a:p>
            <a:r>
              <a:rPr lang="ja-JP" altLang="en-US"/>
              <a:t>低電力化と電力受給については重大な課題</a:t>
            </a:r>
            <a:endParaRPr lang="en-US" altLang="ja-JP" dirty="0"/>
          </a:p>
          <a:p>
            <a:endParaRPr lang="en-US" altLang="ja-JP" dirty="0"/>
          </a:p>
          <a:p>
            <a:endParaRPr kumimoji="1" lang="en-US" altLang="ja-JP" dirty="0"/>
          </a:p>
          <a:p>
            <a:endParaRPr kumimoji="1" lang="ja-JP" altLang="en-US"/>
          </a:p>
        </p:txBody>
      </p:sp>
      <p:pic>
        <p:nvPicPr>
          <p:cNvPr id="4" name="図 3">
            <a:extLst>
              <a:ext uri="{FF2B5EF4-FFF2-40B4-BE49-F238E27FC236}">
                <a16:creationId xmlns:a16="http://schemas.microsoft.com/office/drawing/2014/main" id="{9B49C9DD-E17C-2D4E-BCF1-36276D491DB8}"/>
              </a:ext>
            </a:extLst>
          </p:cNvPr>
          <p:cNvPicPr>
            <a:picLocks noChangeAspect="1"/>
          </p:cNvPicPr>
          <p:nvPr/>
        </p:nvPicPr>
        <p:blipFill>
          <a:blip r:embed="rId2"/>
          <a:stretch>
            <a:fillRect/>
          </a:stretch>
        </p:blipFill>
        <p:spPr>
          <a:xfrm>
            <a:off x="9213630" y="3995245"/>
            <a:ext cx="2862755" cy="2862755"/>
          </a:xfrm>
          <a:prstGeom prst="rect">
            <a:avLst/>
          </a:prstGeom>
        </p:spPr>
      </p:pic>
      <p:pic>
        <p:nvPicPr>
          <p:cNvPr id="5" name="図 4">
            <a:extLst>
              <a:ext uri="{FF2B5EF4-FFF2-40B4-BE49-F238E27FC236}">
                <a16:creationId xmlns:a16="http://schemas.microsoft.com/office/drawing/2014/main" id="{1503EE1A-4650-0B4F-A4F3-46B22B7E1B2B}"/>
              </a:ext>
            </a:extLst>
          </p:cNvPr>
          <p:cNvPicPr>
            <a:picLocks noChangeAspect="1"/>
          </p:cNvPicPr>
          <p:nvPr/>
        </p:nvPicPr>
        <p:blipFill>
          <a:blip r:embed="rId3"/>
          <a:stretch>
            <a:fillRect/>
          </a:stretch>
        </p:blipFill>
        <p:spPr>
          <a:xfrm>
            <a:off x="9473761" y="67908"/>
            <a:ext cx="2602624" cy="2602624"/>
          </a:xfrm>
          <a:prstGeom prst="rect">
            <a:avLst/>
          </a:prstGeom>
        </p:spPr>
      </p:pic>
    </p:spTree>
    <p:extLst>
      <p:ext uri="{BB962C8B-B14F-4D97-AF65-F5344CB8AC3E}">
        <p14:creationId xmlns:p14="http://schemas.microsoft.com/office/powerpoint/2010/main" val="160895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B38A6-64B9-C248-A3CA-03C363004AF8}"/>
              </a:ext>
            </a:extLst>
          </p:cNvPr>
          <p:cNvSpPr>
            <a:spLocks noGrp="1"/>
          </p:cNvSpPr>
          <p:nvPr>
            <p:ph type="title"/>
          </p:nvPr>
        </p:nvSpPr>
        <p:spPr/>
        <p:txBody>
          <a:bodyPr/>
          <a:lstStyle/>
          <a:p>
            <a:r>
              <a:rPr lang="ja-JP" altLang="en-US"/>
              <a:t>展望</a:t>
            </a:r>
            <a:endParaRPr kumimoji="1" lang="ja-JP" altLang="en-US"/>
          </a:p>
        </p:txBody>
      </p:sp>
      <p:sp>
        <p:nvSpPr>
          <p:cNvPr id="3" name="コンテンツ プレースホルダー 2">
            <a:extLst>
              <a:ext uri="{FF2B5EF4-FFF2-40B4-BE49-F238E27FC236}">
                <a16:creationId xmlns:a16="http://schemas.microsoft.com/office/drawing/2014/main" id="{C4215D0F-6EEB-FD49-8DD1-C82A899D7881}"/>
              </a:ext>
            </a:extLst>
          </p:cNvPr>
          <p:cNvSpPr>
            <a:spLocks noGrp="1"/>
          </p:cNvSpPr>
          <p:nvPr>
            <p:ph idx="1"/>
          </p:nvPr>
        </p:nvSpPr>
        <p:spPr/>
        <p:txBody>
          <a:bodyPr/>
          <a:lstStyle/>
          <a:p>
            <a:r>
              <a:rPr kumimoji="1" lang="ja-JP" altLang="en-US"/>
              <a:t>世界一のゲームを目指して</a:t>
            </a:r>
            <a:endParaRPr kumimoji="1" lang="en-US" altLang="ja-JP" dirty="0"/>
          </a:p>
          <a:p>
            <a:pPr lvl="1"/>
            <a:r>
              <a:rPr kumimoji="1" lang="en-US" altLang="ja-JP" dirty="0"/>
              <a:t>XR</a:t>
            </a:r>
            <a:r>
              <a:rPr kumimoji="1" lang="ja-JP" altLang="en-US"/>
              <a:t>の導入</a:t>
            </a:r>
            <a:endParaRPr kumimoji="1" lang="en-US" altLang="ja-JP" dirty="0"/>
          </a:p>
          <a:p>
            <a:pPr lvl="1"/>
            <a:r>
              <a:rPr lang="ja-JP" altLang="en-US"/>
              <a:t>ラブテスター、フィットビットの応用：湿度、心拍数、</a:t>
            </a:r>
            <a:r>
              <a:rPr lang="en-US" altLang="ja-JP" dirty="0"/>
              <a:t>SpO2</a:t>
            </a:r>
            <a:r>
              <a:rPr lang="ja-JP" altLang="en-US"/>
              <a:t>などをリンクさせる</a:t>
            </a:r>
            <a:endParaRPr lang="en-US" altLang="ja-JP" dirty="0"/>
          </a:p>
          <a:p>
            <a:endParaRPr kumimoji="1" lang="en-US" altLang="ja-JP" dirty="0"/>
          </a:p>
          <a:p>
            <a:r>
              <a:rPr lang="ja-JP" altLang="en-US"/>
              <a:t>世界中の</a:t>
            </a:r>
            <a:r>
              <a:rPr lang="en-US" altLang="ja-JP" dirty="0"/>
              <a:t>6</a:t>
            </a:r>
            <a:r>
              <a:rPr lang="ja-JP" altLang="en-US"/>
              <a:t>％</a:t>
            </a:r>
            <a:r>
              <a:rPr kumimoji="1" lang="ja-JP" altLang="en-US"/>
              <a:t>（</a:t>
            </a:r>
            <a:r>
              <a:rPr kumimoji="1" lang="en-US" altLang="ja-JP" dirty="0"/>
              <a:t>6</a:t>
            </a:r>
            <a:r>
              <a:rPr kumimoji="1" lang="ja-JP" altLang="en-US"/>
              <a:t>億人）に年間</a:t>
            </a:r>
            <a:r>
              <a:rPr kumimoji="1" lang="en-US" altLang="ja-JP" dirty="0"/>
              <a:t>200</a:t>
            </a:r>
            <a:r>
              <a:rPr kumimoji="1" lang="ja-JP" altLang="en-US"/>
              <a:t>万、総額</a:t>
            </a:r>
            <a:r>
              <a:rPr kumimoji="1" lang="en-US" altLang="ja-JP" dirty="0"/>
              <a:t>1000</a:t>
            </a:r>
            <a:r>
              <a:rPr lang="ja-JP" altLang="en-US"/>
              <a:t>兆</a:t>
            </a:r>
            <a:r>
              <a:rPr kumimoji="1" lang="ja-JP" altLang="en-US"/>
              <a:t>円支援</a:t>
            </a:r>
            <a:endParaRPr kumimoji="1" lang="en-US" altLang="ja-JP" dirty="0"/>
          </a:p>
          <a:p>
            <a:pPr lvl="1"/>
            <a:r>
              <a:rPr kumimoji="1" lang="ja-JP" altLang="en-US"/>
              <a:t>補助当該者、紛争支援</a:t>
            </a:r>
            <a:endParaRPr kumimoji="1" lang="en-US" altLang="ja-JP" dirty="0"/>
          </a:p>
          <a:p>
            <a:pPr lvl="1"/>
            <a:r>
              <a:rPr lang="ja-JP" altLang="en-US"/>
              <a:t>新規エネルギーの開発</a:t>
            </a:r>
            <a:endParaRPr kumimoji="1" lang="ja-JP" altLang="en-US"/>
          </a:p>
        </p:txBody>
      </p:sp>
      <p:pic>
        <p:nvPicPr>
          <p:cNvPr id="4" name="図 3">
            <a:extLst>
              <a:ext uri="{FF2B5EF4-FFF2-40B4-BE49-F238E27FC236}">
                <a16:creationId xmlns:a16="http://schemas.microsoft.com/office/drawing/2014/main" id="{7302867B-536A-5B4D-B39F-598892CE1FB7}"/>
              </a:ext>
            </a:extLst>
          </p:cNvPr>
          <p:cNvPicPr>
            <a:picLocks noChangeAspect="1"/>
          </p:cNvPicPr>
          <p:nvPr/>
        </p:nvPicPr>
        <p:blipFill>
          <a:blip r:embed="rId2"/>
          <a:stretch>
            <a:fillRect/>
          </a:stretch>
        </p:blipFill>
        <p:spPr>
          <a:xfrm>
            <a:off x="9371286" y="4133193"/>
            <a:ext cx="2631528" cy="2631528"/>
          </a:xfrm>
          <a:prstGeom prst="rect">
            <a:avLst/>
          </a:prstGeom>
        </p:spPr>
      </p:pic>
      <p:pic>
        <p:nvPicPr>
          <p:cNvPr id="5" name="図 4">
            <a:extLst>
              <a:ext uri="{FF2B5EF4-FFF2-40B4-BE49-F238E27FC236}">
                <a16:creationId xmlns:a16="http://schemas.microsoft.com/office/drawing/2014/main" id="{BC9180D8-89DD-334C-A32F-A6188E13E80E}"/>
              </a:ext>
            </a:extLst>
          </p:cNvPr>
          <p:cNvPicPr>
            <a:picLocks noChangeAspect="1"/>
          </p:cNvPicPr>
          <p:nvPr/>
        </p:nvPicPr>
        <p:blipFill>
          <a:blip r:embed="rId3"/>
          <a:stretch>
            <a:fillRect/>
          </a:stretch>
        </p:blipFill>
        <p:spPr>
          <a:xfrm>
            <a:off x="9497410" y="0"/>
            <a:ext cx="2694590" cy="2694590"/>
          </a:xfrm>
          <a:prstGeom prst="rect">
            <a:avLst/>
          </a:prstGeom>
        </p:spPr>
      </p:pic>
    </p:spTree>
    <p:extLst>
      <p:ext uri="{BB962C8B-B14F-4D97-AF65-F5344CB8AC3E}">
        <p14:creationId xmlns:p14="http://schemas.microsoft.com/office/powerpoint/2010/main" val="3506380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9A146-B66F-4E49-AFDA-C6C62E51D624}"/>
              </a:ext>
            </a:extLst>
          </p:cNvPr>
          <p:cNvSpPr>
            <a:spLocks noGrp="1"/>
          </p:cNvSpPr>
          <p:nvPr>
            <p:ph type="title"/>
          </p:nvPr>
        </p:nvSpPr>
        <p:spPr/>
        <p:txBody>
          <a:bodyPr/>
          <a:lstStyle/>
          <a:p>
            <a:r>
              <a:rPr kumimoji="1" lang="ja-JP" altLang="en-US"/>
              <a:t>競合他社との棲み分け</a:t>
            </a:r>
          </a:p>
        </p:txBody>
      </p:sp>
      <p:sp>
        <p:nvSpPr>
          <p:cNvPr id="3" name="コンテンツ プレースホルダー 2">
            <a:extLst>
              <a:ext uri="{FF2B5EF4-FFF2-40B4-BE49-F238E27FC236}">
                <a16:creationId xmlns:a16="http://schemas.microsoft.com/office/drawing/2014/main" id="{5423F48E-C0A5-FE4B-A1FF-ACC470DF79DB}"/>
              </a:ext>
            </a:extLst>
          </p:cNvPr>
          <p:cNvSpPr>
            <a:spLocks noGrp="1"/>
          </p:cNvSpPr>
          <p:nvPr>
            <p:ph idx="1"/>
          </p:nvPr>
        </p:nvSpPr>
        <p:spPr>
          <a:xfrm>
            <a:off x="838200" y="1609726"/>
            <a:ext cx="10515600" cy="4351338"/>
          </a:xfrm>
        </p:spPr>
        <p:txBody>
          <a:bodyPr/>
          <a:lstStyle/>
          <a:p>
            <a:r>
              <a:rPr lang="ja-JP" altLang="en-US"/>
              <a:t>「枯れた技術の水平施行」は</a:t>
            </a:r>
            <a:r>
              <a:rPr kumimoji="1" lang="ja-JP" altLang="en-US"/>
              <a:t>日本文化の象徴ではないか。</a:t>
            </a:r>
            <a:endParaRPr kumimoji="1" lang="en-US" altLang="ja-JP" dirty="0"/>
          </a:p>
          <a:p>
            <a:r>
              <a:rPr kumimoji="1" lang="ja-JP" altLang="en-US"/>
              <a:t>この発想で</a:t>
            </a:r>
            <a:r>
              <a:rPr kumimoji="1" lang="en-US" altLang="ja-JP" dirty="0"/>
              <a:t>Facebook</a:t>
            </a:r>
            <a:r>
              <a:rPr kumimoji="1" lang="ja-JP" altLang="en-US"/>
              <a:t>等外国の他社競合と棲み分ける。</a:t>
            </a:r>
            <a:endParaRPr kumimoji="1" lang="en-US" altLang="ja-JP" dirty="0"/>
          </a:p>
          <a:p>
            <a:r>
              <a:rPr lang="ja-JP" altLang="en-US"/>
              <a:t>もう一つの日本文化の象徴である「和を持って尊しとなす」</a:t>
            </a:r>
            <a:endParaRPr lang="en-US" altLang="ja-JP" dirty="0"/>
          </a:p>
          <a:p>
            <a:r>
              <a:rPr lang="ja-JP" altLang="en-US"/>
              <a:t>社会課題を補助当該者から優先的に補助していく事で</a:t>
            </a:r>
            <a:r>
              <a:rPr kumimoji="1" lang="ja-JP" altLang="en-US"/>
              <a:t>遊びながら課題を解決していく</a:t>
            </a:r>
            <a:endParaRPr kumimoji="1" lang="en-US" altLang="ja-JP" dirty="0"/>
          </a:p>
          <a:p>
            <a:r>
              <a:rPr lang="ja-JP" altLang="en-US"/>
              <a:t>こたつの発想「布団のように心地よいが机のように実用的」</a:t>
            </a:r>
            <a:endParaRPr kumimoji="1" lang="en-US" altLang="ja-JP" dirty="0"/>
          </a:p>
        </p:txBody>
      </p:sp>
      <p:pic>
        <p:nvPicPr>
          <p:cNvPr id="4" name="図 3">
            <a:extLst>
              <a:ext uri="{FF2B5EF4-FFF2-40B4-BE49-F238E27FC236}">
                <a16:creationId xmlns:a16="http://schemas.microsoft.com/office/drawing/2014/main" id="{2AFDEEC9-2922-5A40-A2B1-DAF8A4BD4CE8}"/>
              </a:ext>
            </a:extLst>
          </p:cNvPr>
          <p:cNvPicPr>
            <a:picLocks noChangeAspect="1"/>
          </p:cNvPicPr>
          <p:nvPr/>
        </p:nvPicPr>
        <p:blipFill rotWithShape="1">
          <a:blip r:embed="rId2"/>
          <a:srcRect b="26185"/>
          <a:stretch/>
        </p:blipFill>
        <p:spPr>
          <a:xfrm>
            <a:off x="2060465" y="4831037"/>
            <a:ext cx="1628665" cy="2026964"/>
          </a:xfrm>
          <a:prstGeom prst="rect">
            <a:avLst/>
          </a:prstGeom>
        </p:spPr>
      </p:pic>
      <p:pic>
        <p:nvPicPr>
          <p:cNvPr id="5" name="図 4">
            <a:extLst>
              <a:ext uri="{FF2B5EF4-FFF2-40B4-BE49-F238E27FC236}">
                <a16:creationId xmlns:a16="http://schemas.microsoft.com/office/drawing/2014/main" id="{0C6DED56-2EF8-F246-9819-E026E4D94828}"/>
              </a:ext>
            </a:extLst>
          </p:cNvPr>
          <p:cNvPicPr>
            <a:picLocks noChangeAspect="1"/>
          </p:cNvPicPr>
          <p:nvPr/>
        </p:nvPicPr>
        <p:blipFill rotWithShape="1">
          <a:blip r:embed="rId3"/>
          <a:srcRect b="12039"/>
          <a:stretch/>
        </p:blipFill>
        <p:spPr>
          <a:xfrm>
            <a:off x="7905971" y="4831037"/>
            <a:ext cx="1628665" cy="2026963"/>
          </a:xfrm>
          <a:prstGeom prst="rect">
            <a:avLst/>
          </a:prstGeom>
        </p:spPr>
      </p:pic>
      <p:pic>
        <p:nvPicPr>
          <p:cNvPr id="6" name="図 5">
            <a:extLst>
              <a:ext uri="{FF2B5EF4-FFF2-40B4-BE49-F238E27FC236}">
                <a16:creationId xmlns:a16="http://schemas.microsoft.com/office/drawing/2014/main" id="{3CA1A59F-46D8-524C-A9F4-EC53955253DD}"/>
              </a:ext>
            </a:extLst>
          </p:cNvPr>
          <p:cNvPicPr>
            <a:picLocks noChangeAspect="1"/>
          </p:cNvPicPr>
          <p:nvPr/>
        </p:nvPicPr>
        <p:blipFill>
          <a:blip r:embed="rId4"/>
          <a:stretch>
            <a:fillRect/>
          </a:stretch>
        </p:blipFill>
        <p:spPr>
          <a:xfrm>
            <a:off x="4470998" y="4140860"/>
            <a:ext cx="2966545" cy="2966545"/>
          </a:xfrm>
          <a:prstGeom prst="rect">
            <a:avLst/>
          </a:prstGeom>
        </p:spPr>
      </p:pic>
    </p:spTree>
    <p:extLst>
      <p:ext uri="{BB962C8B-B14F-4D97-AF65-F5344CB8AC3E}">
        <p14:creationId xmlns:p14="http://schemas.microsoft.com/office/powerpoint/2010/main" val="168647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5B139E-2B36-7F45-AD52-B68687A83F2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FD65996-67E6-E144-9273-DA10E82DBD4D}"/>
              </a:ext>
            </a:extLst>
          </p:cNvPr>
          <p:cNvSpPr>
            <a:spLocks noGrp="1"/>
          </p:cNvSpPr>
          <p:nvPr>
            <p:ph idx="1"/>
          </p:nvPr>
        </p:nvSpPr>
        <p:spPr/>
        <p:txBody>
          <a:bodyPr/>
          <a:lstStyle/>
          <a:p>
            <a:endParaRPr kumimoji="1" lang="ja-JP" altLang="en-US"/>
          </a:p>
        </p:txBody>
      </p:sp>
      <p:sp>
        <p:nvSpPr>
          <p:cNvPr id="4" name="禁止 3">
            <a:extLst>
              <a:ext uri="{FF2B5EF4-FFF2-40B4-BE49-F238E27FC236}">
                <a16:creationId xmlns:a16="http://schemas.microsoft.com/office/drawing/2014/main" id="{56C8C793-B4E4-0C45-98AC-5F79CC450C1A}"/>
              </a:ext>
            </a:extLst>
          </p:cNvPr>
          <p:cNvSpPr/>
          <p:nvPr/>
        </p:nvSpPr>
        <p:spPr>
          <a:xfrm>
            <a:off x="3552497" y="1954924"/>
            <a:ext cx="4561490" cy="387831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37016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CE600-6646-5140-AB5A-3971287F4A5E}"/>
              </a:ext>
            </a:extLst>
          </p:cNvPr>
          <p:cNvSpPr>
            <a:spLocks noGrp="1"/>
          </p:cNvSpPr>
          <p:nvPr>
            <p:ph type="title"/>
          </p:nvPr>
        </p:nvSpPr>
        <p:spPr>
          <a:xfrm>
            <a:off x="0" y="152400"/>
            <a:ext cx="11613931" cy="854075"/>
          </a:xfrm>
        </p:spPr>
        <p:txBody>
          <a:bodyPr>
            <a:normAutofit fontScale="90000"/>
          </a:bodyPr>
          <a:lstStyle/>
          <a:p>
            <a:r>
              <a:rPr kumimoji="1" lang="en-US" altLang="ja-JP" dirty="0"/>
              <a:t>PF6</a:t>
            </a:r>
            <a:r>
              <a:rPr kumimoji="1" lang="ja-JP" altLang="en-US"/>
              <a:t>とは</a:t>
            </a:r>
            <a:br>
              <a:rPr kumimoji="1" lang="en-US" altLang="ja-JP" dirty="0"/>
            </a:br>
            <a:r>
              <a:rPr kumimoji="1" lang="en-US" altLang="ja-JP" dirty="0"/>
              <a:t>Pray for 6%</a:t>
            </a:r>
            <a:r>
              <a:rPr lang="ja-JP" altLang="en-US"/>
              <a:t>：優先的に補助すべき困窮者のこと</a:t>
            </a:r>
            <a:endParaRPr kumimoji="1" lang="ja-JP" altLang="en-US"/>
          </a:p>
        </p:txBody>
      </p:sp>
      <p:sp>
        <p:nvSpPr>
          <p:cNvPr id="6" name="正方形/長方形 5">
            <a:extLst>
              <a:ext uri="{FF2B5EF4-FFF2-40B4-BE49-F238E27FC236}">
                <a16:creationId xmlns:a16="http://schemas.microsoft.com/office/drawing/2014/main" id="{2A3582D0-8617-324C-8479-70D870876A05}"/>
              </a:ext>
            </a:extLst>
          </p:cNvPr>
          <p:cNvSpPr/>
          <p:nvPr/>
        </p:nvSpPr>
        <p:spPr>
          <a:xfrm>
            <a:off x="378371" y="1253358"/>
            <a:ext cx="11477297" cy="5486400"/>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303E0C1E-078A-AC42-8275-95467E8A5D72}"/>
              </a:ext>
            </a:extLst>
          </p:cNvPr>
          <p:cNvCxnSpPr>
            <a:cxnSpLocks/>
          </p:cNvCxnSpPr>
          <p:nvPr/>
        </p:nvCxnSpPr>
        <p:spPr>
          <a:xfrm>
            <a:off x="357351" y="4130565"/>
            <a:ext cx="11477297"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181E662-2983-144F-86BC-76E63373F5D9}"/>
              </a:ext>
            </a:extLst>
          </p:cNvPr>
          <p:cNvCxnSpPr>
            <a:cxnSpLocks/>
            <a:stCxn id="6" idx="2"/>
            <a:endCxn id="6" idx="0"/>
          </p:cNvCxnSpPr>
          <p:nvPr/>
        </p:nvCxnSpPr>
        <p:spPr>
          <a:xfrm flipV="1">
            <a:off x="6117020" y="1253358"/>
            <a:ext cx="0" cy="54864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ADEE8A3-CD62-F348-BD14-1E08C5E7E14E}"/>
              </a:ext>
            </a:extLst>
          </p:cNvPr>
          <p:cNvCxnSpPr>
            <a:cxnSpLocks/>
          </p:cNvCxnSpPr>
          <p:nvPr/>
        </p:nvCxnSpPr>
        <p:spPr>
          <a:xfrm>
            <a:off x="3111063" y="1292772"/>
            <a:ext cx="0" cy="556522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4E7D147-92AF-F74E-BE6A-4F84E52448BE}"/>
              </a:ext>
            </a:extLst>
          </p:cNvPr>
          <p:cNvCxnSpPr>
            <a:cxnSpLocks/>
          </p:cNvCxnSpPr>
          <p:nvPr/>
        </p:nvCxnSpPr>
        <p:spPr>
          <a:xfrm>
            <a:off x="9033642" y="1253358"/>
            <a:ext cx="0" cy="556522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3CE4894-5948-5548-A911-E56C8E2FDDBA}"/>
              </a:ext>
            </a:extLst>
          </p:cNvPr>
          <p:cNvCxnSpPr>
            <a:cxnSpLocks/>
          </p:cNvCxnSpPr>
          <p:nvPr/>
        </p:nvCxnSpPr>
        <p:spPr>
          <a:xfrm flipH="1">
            <a:off x="336331" y="2743199"/>
            <a:ext cx="1147729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79889E5-ADEE-B043-A1F9-047A3D986F33}"/>
              </a:ext>
            </a:extLst>
          </p:cNvPr>
          <p:cNvCxnSpPr>
            <a:cxnSpLocks/>
          </p:cNvCxnSpPr>
          <p:nvPr/>
        </p:nvCxnSpPr>
        <p:spPr>
          <a:xfrm flipH="1">
            <a:off x="336330" y="5481143"/>
            <a:ext cx="1147729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0DCA83A-9CA2-9B44-872E-B3EBDFB18724}"/>
              </a:ext>
            </a:extLst>
          </p:cNvPr>
          <p:cNvSpPr txBox="1"/>
          <p:nvPr/>
        </p:nvSpPr>
        <p:spPr>
          <a:xfrm>
            <a:off x="9183809" y="3660222"/>
            <a:ext cx="2606566"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ja-JP" altLang="en-US">
                <a:solidFill>
                  <a:schemeClr val="accent1"/>
                </a:solidFill>
              </a:rPr>
              <a:t>労働時間</a:t>
            </a:r>
          </a:p>
        </p:txBody>
      </p:sp>
      <p:sp>
        <p:nvSpPr>
          <p:cNvPr id="27" name="テキスト ボックス 26">
            <a:extLst>
              <a:ext uri="{FF2B5EF4-FFF2-40B4-BE49-F238E27FC236}">
                <a16:creationId xmlns:a16="http://schemas.microsoft.com/office/drawing/2014/main" id="{7472D7AE-76D6-EC48-B608-48B8DE1F5E1C}"/>
              </a:ext>
            </a:extLst>
          </p:cNvPr>
          <p:cNvSpPr txBox="1"/>
          <p:nvPr/>
        </p:nvSpPr>
        <p:spPr>
          <a:xfrm>
            <a:off x="6694127" y="1334296"/>
            <a:ext cx="461665" cy="1162020"/>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kumimoji="1" lang="ja-JP" altLang="en-US">
                <a:solidFill>
                  <a:schemeClr val="accent1"/>
                </a:solidFill>
              </a:rPr>
              <a:t>読解力</a:t>
            </a:r>
          </a:p>
        </p:txBody>
      </p:sp>
      <p:sp>
        <p:nvSpPr>
          <p:cNvPr id="31" name="テキスト ボックス 30">
            <a:extLst>
              <a:ext uri="{FF2B5EF4-FFF2-40B4-BE49-F238E27FC236}">
                <a16:creationId xmlns:a16="http://schemas.microsoft.com/office/drawing/2014/main" id="{9E2A8945-B8B5-5B4F-B51C-0A9D2A4180F5}"/>
              </a:ext>
            </a:extLst>
          </p:cNvPr>
          <p:cNvSpPr txBox="1"/>
          <p:nvPr/>
        </p:nvSpPr>
        <p:spPr>
          <a:xfrm>
            <a:off x="1069430" y="3960669"/>
            <a:ext cx="1087819"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en-US" altLang="ja-JP" dirty="0">
                <a:solidFill>
                  <a:schemeClr val="accent1"/>
                </a:solidFill>
              </a:rPr>
              <a:t>0~42h/w</a:t>
            </a:r>
            <a:endParaRPr kumimoji="1" lang="ja-JP" altLang="en-US">
              <a:solidFill>
                <a:schemeClr val="accent1"/>
              </a:solidFill>
            </a:endParaRPr>
          </a:p>
        </p:txBody>
      </p:sp>
      <p:sp>
        <p:nvSpPr>
          <p:cNvPr id="32" name="テキスト ボックス 31">
            <a:extLst>
              <a:ext uri="{FF2B5EF4-FFF2-40B4-BE49-F238E27FC236}">
                <a16:creationId xmlns:a16="http://schemas.microsoft.com/office/drawing/2014/main" id="{BBA5FEE8-A5F0-104A-86BA-CC76960C98F0}"/>
              </a:ext>
            </a:extLst>
          </p:cNvPr>
          <p:cNvSpPr txBox="1"/>
          <p:nvPr/>
        </p:nvSpPr>
        <p:spPr>
          <a:xfrm>
            <a:off x="3952293" y="3960669"/>
            <a:ext cx="1198173"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en-US" altLang="ja-JP" dirty="0">
                <a:solidFill>
                  <a:schemeClr val="accent1"/>
                </a:solidFill>
              </a:rPr>
              <a:t>42~84h/w</a:t>
            </a:r>
            <a:endParaRPr kumimoji="1" lang="ja-JP" altLang="en-US">
              <a:solidFill>
                <a:schemeClr val="accent1"/>
              </a:solidFill>
            </a:endParaRPr>
          </a:p>
        </p:txBody>
      </p:sp>
      <p:sp>
        <p:nvSpPr>
          <p:cNvPr id="33" name="テキスト ボックス 32">
            <a:extLst>
              <a:ext uri="{FF2B5EF4-FFF2-40B4-BE49-F238E27FC236}">
                <a16:creationId xmlns:a16="http://schemas.microsoft.com/office/drawing/2014/main" id="{6D3B75EC-5368-5B41-B630-499CB01EE5FE}"/>
              </a:ext>
            </a:extLst>
          </p:cNvPr>
          <p:cNvSpPr txBox="1"/>
          <p:nvPr/>
        </p:nvSpPr>
        <p:spPr>
          <a:xfrm>
            <a:off x="6884284" y="3960669"/>
            <a:ext cx="1313787"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altLang="ja-JP" dirty="0">
                <a:solidFill>
                  <a:schemeClr val="accent1"/>
                </a:solidFill>
              </a:rPr>
              <a:t>84~126</a:t>
            </a:r>
            <a:r>
              <a:rPr kumimoji="1" lang="en-US" altLang="ja-JP" dirty="0">
                <a:solidFill>
                  <a:schemeClr val="accent1"/>
                </a:solidFill>
              </a:rPr>
              <a:t>h/w</a:t>
            </a:r>
            <a:endParaRPr kumimoji="1" lang="ja-JP" altLang="en-US">
              <a:solidFill>
                <a:schemeClr val="accent1"/>
              </a:solidFill>
            </a:endParaRPr>
          </a:p>
        </p:txBody>
      </p:sp>
      <p:sp>
        <p:nvSpPr>
          <p:cNvPr id="34" name="テキスト ボックス 33">
            <a:extLst>
              <a:ext uri="{FF2B5EF4-FFF2-40B4-BE49-F238E27FC236}">
                <a16:creationId xmlns:a16="http://schemas.microsoft.com/office/drawing/2014/main" id="{77B71414-2506-A949-B914-CD3289D87BAE}"/>
              </a:ext>
            </a:extLst>
          </p:cNvPr>
          <p:cNvSpPr txBox="1"/>
          <p:nvPr/>
        </p:nvSpPr>
        <p:spPr>
          <a:xfrm>
            <a:off x="9811409" y="3960669"/>
            <a:ext cx="1466189"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altLang="ja-JP" dirty="0">
                <a:solidFill>
                  <a:schemeClr val="accent1"/>
                </a:solidFill>
              </a:rPr>
              <a:t>126~168</a:t>
            </a:r>
            <a:r>
              <a:rPr kumimoji="1" lang="en-US" altLang="ja-JP" dirty="0">
                <a:solidFill>
                  <a:schemeClr val="accent1"/>
                </a:solidFill>
              </a:rPr>
              <a:t>h/w</a:t>
            </a:r>
            <a:endParaRPr kumimoji="1" lang="ja-JP" altLang="en-US">
              <a:solidFill>
                <a:schemeClr val="accent1"/>
              </a:solidFill>
            </a:endParaRPr>
          </a:p>
        </p:txBody>
      </p:sp>
      <p:sp>
        <p:nvSpPr>
          <p:cNvPr id="35" name="テキスト ボックス 34">
            <a:extLst>
              <a:ext uri="{FF2B5EF4-FFF2-40B4-BE49-F238E27FC236}">
                <a16:creationId xmlns:a16="http://schemas.microsoft.com/office/drawing/2014/main" id="{C181FDC4-A775-1F40-B0F5-D0F87041E389}"/>
              </a:ext>
            </a:extLst>
          </p:cNvPr>
          <p:cNvSpPr txBox="1"/>
          <p:nvPr/>
        </p:nvSpPr>
        <p:spPr>
          <a:xfrm>
            <a:off x="5609186" y="1610710"/>
            <a:ext cx="1015663" cy="930902"/>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kumimoji="1" lang="ja-JP" altLang="en-US">
                <a:solidFill>
                  <a:schemeClr val="accent1"/>
                </a:solidFill>
              </a:rPr>
              <a:t>論文</a:t>
            </a:r>
            <a:endParaRPr kumimoji="1" lang="en-US" altLang="ja-JP" dirty="0">
              <a:solidFill>
                <a:schemeClr val="accent1"/>
              </a:solidFill>
            </a:endParaRPr>
          </a:p>
          <a:p>
            <a:pPr algn="ctr"/>
            <a:r>
              <a:rPr lang="ja-JP" altLang="en-US">
                <a:solidFill>
                  <a:schemeClr val="accent1"/>
                </a:solidFill>
              </a:rPr>
              <a:t>多言語</a:t>
            </a:r>
            <a:endParaRPr lang="en-US" altLang="ja-JP" dirty="0">
              <a:solidFill>
                <a:schemeClr val="accent1"/>
              </a:solidFill>
            </a:endParaRPr>
          </a:p>
          <a:p>
            <a:pPr algn="ctr"/>
            <a:r>
              <a:rPr kumimoji="1" lang="ja-JP" altLang="en-US">
                <a:solidFill>
                  <a:schemeClr val="accent1"/>
                </a:solidFill>
              </a:rPr>
              <a:t>公文書</a:t>
            </a:r>
          </a:p>
        </p:txBody>
      </p:sp>
      <p:sp>
        <p:nvSpPr>
          <p:cNvPr id="38" name="テキスト ボックス 37">
            <a:extLst>
              <a:ext uri="{FF2B5EF4-FFF2-40B4-BE49-F238E27FC236}">
                <a16:creationId xmlns:a16="http://schemas.microsoft.com/office/drawing/2014/main" id="{A9ADAF2C-A964-8D44-B921-E9B00ACAEC08}"/>
              </a:ext>
            </a:extLst>
          </p:cNvPr>
          <p:cNvSpPr txBox="1"/>
          <p:nvPr/>
        </p:nvSpPr>
        <p:spPr>
          <a:xfrm>
            <a:off x="5747685" y="2942350"/>
            <a:ext cx="738664" cy="930902"/>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一般書</a:t>
            </a:r>
            <a:endParaRPr lang="en-US" altLang="ja-JP" dirty="0">
              <a:solidFill>
                <a:schemeClr val="accent1"/>
              </a:solidFill>
            </a:endParaRPr>
          </a:p>
          <a:p>
            <a:pPr algn="ctr"/>
            <a:r>
              <a:rPr kumimoji="1" lang="ja-JP" altLang="en-US">
                <a:solidFill>
                  <a:schemeClr val="accent1"/>
                </a:solidFill>
              </a:rPr>
              <a:t>一般紙</a:t>
            </a:r>
            <a:endParaRPr kumimoji="1" lang="en-US" altLang="ja-JP" dirty="0">
              <a:solidFill>
                <a:schemeClr val="accent1"/>
              </a:solidFill>
            </a:endParaRPr>
          </a:p>
        </p:txBody>
      </p:sp>
      <p:sp>
        <p:nvSpPr>
          <p:cNvPr id="39" name="テキスト ボックス 38">
            <a:extLst>
              <a:ext uri="{FF2B5EF4-FFF2-40B4-BE49-F238E27FC236}">
                <a16:creationId xmlns:a16="http://schemas.microsoft.com/office/drawing/2014/main" id="{D0243236-7AFE-7940-A582-41AC962A89C9}"/>
              </a:ext>
            </a:extLst>
          </p:cNvPr>
          <p:cNvSpPr txBox="1"/>
          <p:nvPr/>
        </p:nvSpPr>
        <p:spPr>
          <a:xfrm>
            <a:off x="5609187" y="4264574"/>
            <a:ext cx="1015663" cy="1177786"/>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スポーツ紙</a:t>
            </a:r>
            <a:endParaRPr lang="en-US" altLang="ja-JP" dirty="0">
              <a:solidFill>
                <a:schemeClr val="accent1"/>
              </a:solidFill>
            </a:endParaRPr>
          </a:p>
          <a:p>
            <a:pPr algn="ctr"/>
            <a:r>
              <a:rPr lang="ja-JP" altLang="en-US">
                <a:solidFill>
                  <a:schemeClr val="accent1"/>
                </a:solidFill>
              </a:rPr>
              <a:t>週刊誌</a:t>
            </a:r>
            <a:endParaRPr lang="en-US" altLang="ja-JP" dirty="0">
              <a:solidFill>
                <a:schemeClr val="accent1"/>
              </a:solidFill>
            </a:endParaRPr>
          </a:p>
          <a:p>
            <a:pPr algn="ctr"/>
            <a:r>
              <a:rPr kumimoji="1" lang="ja-JP" altLang="en-US">
                <a:solidFill>
                  <a:schemeClr val="accent1"/>
                </a:solidFill>
              </a:rPr>
              <a:t>漫画</a:t>
            </a:r>
            <a:endParaRPr kumimoji="1" lang="en-US" altLang="ja-JP" dirty="0">
              <a:solidFill>
                <a:schemeClr val="accent1"/>
              </a:solidFill>
            </a:endParaRPr>
          </a:p>
        </p:txBody>
      </p:sp>
      <p:sp>
        <p:nvSpPr>
          <p:cNvPr id="40" name="テキスト ボックス 39">
            <a:extLst>
              <a:ext uri="{FF2B5EF4-FFF2-40B4-BE49-F238E27FC236}">
                <a16:creationId xmlns:a16="http://schemas.microsoft.com/office/drawing/2014/main" id="{0C4A6103-17C2-F04D-9458-8F8437447AA7}"/>
              </a:ext>
            </a:extLst>
          </p:cNvPr>
          <p:cNvSpPr txBox="1"/>
          <p:nvPr/>
        </p:nvSpPr>
        <p:spPr>
          <a:xfrm>
            <a:off x="5746529" y="5710262"/>
            <a:ext cx="738664" cy="985971"/>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読まない</a:t>
            </a:r>
            <a:endParaRPr lang="en-US" altLang="ja-JP" dirty="0">
              <a:solidFill>
                <a:schemeClr val="accent1"/>
              </a:solidFill>
            </a:endParaRPr>
          </a:p>
          <a:p>
            <a:pPr algn="ctr"/>
            <a:r>
              <a:rPr lang="ja-JP" altLang="en-US">
                <a:solidFill>
                  <a:schemeClr val="accent1"/>
                </a:solidFill>
              </a:rPr>
              <a:t>読めない</a:t>
            </a:r>
            <a:endParaRPr lang="en-US" altLang="ja-JP" dirty="0">
              <a:solidFill>
                <a:schemeClr val="accent1"/>
              </a:solidFill>
            </a:endParaRPr>
          </a:p>
        </p:txBody>
      </p:sp>
      <p:sp>
        <p:nvSpPr>
          <p:cNvPr id="41" name="テキスト ボックス 40">
            <a:extLst>
              <a:ext uri="{FF2B5EF4-FFF2-40B4-BE49-F238E27FC236}">
                <a16:creationId xmlns:a16="http://schemas.microsoft.com/office/drawing/2014/main" id="{365A5059-BAC1-1B45-BEB3-17C4CC935BBE}"/>
              </a:ext>
            </a:extLst>
          </p:cNvPr>
          <p:cNvSpPr txBox="1"/>
          <p:nvPr/>
        </p:nvSpPr>
        <p:spPr>
          <a:xfrm>
            <a:off x="596459" y="5512418"/>
            <a:ext cx="2280745" cy="1200329"/>
          </a:xfrm>
          <a:prstGeom prst="rect">
            <a:avLst/>
          </a:prstGeom>
          <a:noFill/>
        </p:spPr>
        <p:txBody>
          <a:bodyPr wrap="square" rtlCol="0">
            <a:spAutoFit/>
          </a:bodyPr>
          <a:lstStyle/>
          <a:p>
            <a:r>
              <a:rPr kumimoji="1" lang="ja-JP" altLang="en-US">
                <a:solidFill>
                  <a:schemeClr val="accent1"/>
                </a:solidFill>
              </a:rPr>
              <a:t>知的障害者、認知症</a:t>
            </a:r>
            <a:endParaRPr kumimoji="1" lang="en-US" altLang="ja-JP" dirty="0">
              <a:solidFill>
                <a:schemeClr val="accent1"/>
              </a:solidFill>
            </a:endParaRPr>
          </a:p>
          <a:p>
            <a:r>
              <a:rPr lang="ja-JP" altLang="en-US">
                <a:solidFill>
                  <a:schemeClr val="accent1"/>
                </a:solidFill>
              </a:rPr>
              <a:t>精神疾患、脳性麻痺</a:t>
            </a:r>
            <a:endParaRPr lang="en-US" altLang="ja-JP" dirty="0">
              <a:solidFill>
                <a:schemeClr val="accent1"/>
              </a:solidFill>
            </a:endParaRPr>
          </a:p>
          <a:p>
            <a:r>
              <a:rPr lang="ja-JP" altLang="en-US">
                <a:solidFill>
                  <a:schemeClr val="accent1"/>
                </a:solidFill>
              </a:rPr>
              <a:t>外国人労働者</a:t>
            </a:r>
            <a:endParaRPr lang="en-US" altLang="ja-JP" dirty="0">
              <a:solidFill>
                <a:schemeClr val="accent1"/>
              </a:solidFill>
            </a:endParaRPr>
          </a:p>
          <a:p>
            <a:r>
              <a:rPr lang="ja-JP" altLang="en-US">
                <a:solidFill>
                  <a:schemeClr val="accent1"/>
                </a:solidFill>
              </a:rPr>
              <a:t>要介護５当該者</a:t>
            </a:r>
            <a:endParaRPr lang="en-US" altLang="ja-JP" dirty="0">
              <a:solidFill>
                <a:schemeClr val="accent1"/>
              </a:solidFill>
            </a:endParaRPr>
          </a:p>
        </p:txBody>
      </p:sp>
      <p:sp>
        <p:nvSpPr>
          <p:cNvPr id="42" name="テキスト ボックス 41">
            <a:extLst>
              <a:ext uri="{FF2B5EF4-FFF2-40B4-BE49-F238E27FC236}">
                <a16:creationId xmlns:a16="http://schemas.microsoft.com/office/drawing/2014/main" id="{319C394D-B350-D940-8EA8-B30BBE2C3932}"/>
              </a:ext>
            </a:extLst>
          </p:cNvPr>
          <p:cNvSpPr txBox="1"/>
          <p:nvPr/>
        </p:nvSpPr>
        <p:spPr>
          <a:xfrm>
            <a:off x="355335" y="4363137"/>
            <a:ext cx="2775488" cy="923330"/>
          </a:xfrm>
          <a:prstGeom prst="rect">
            <a:avLst/>
          </a:prstGeom>
          <a:noFill/>
        </p:spPr>
        <p:txBody>
          <a:bodyPr wrap="square" rtlCol="0">
            <a:spAutoFit/>
          </a:bodyPr>
          <a:lstStyle/>
          <a:p>
            <a:r>
              <a:rPr lang="ja-JP" altLang="en-US">
                <a:solidFill>
                  <a:schemeClr val="accent1"/>
                </a:solidFill>
              </a:rPr>
              <a:t>引きこもり、非常勤職員</a:t>
            </a:r>
            <a:endParaRPr lang="en-US" altLang="ja-JP" dirty="0">
              <a:solidFill>
                <a:schemeClr val="accent1"/>
              </a:solidFill>
            </a:endParaRPr>
          </a:p>
          <a:p>
            <a:r>
              <a:rPr lang="ja-JP" altLang="en-US">
                <a:solidFill>
                  <a:schemeClr val="accent1"/>
                </a:solidFill>
              </a:rPr>
              <a:t>アルバイター、書店職員</a:t>
            </a:r>
            <a:endParaRPr lang="en-US" altLang="ja-JP" dirty="0">
              <a:solidFill>
                <a:schemeClr val="accent1"/>
              </a:solidFill>
            </a:endParaRPr>
          </a:p>
          <a:p>
            <a:r>
              <a:rPr lang="ja-JP" altLang="en-US">
                <a:solidFill>
                  <a:schemeClr val="accent1"/>
                </a:solidFill>
              </a:rPr>
              <a:t>実況系</a:t>
            </a:r>
            <a:r>
              <a:rPr lang="en-US" altLang="ja-JP" dirty="0">
                <a:solidFill>
                  <a:schemeClr val="accent1"/>
                </a:solidFill>
              </a:rPr>
              <a:t>Youtuber</a:t>
            </a:r>
            <a:r>
              <a:rPr lang="ja-JP" altLang="en-US">
                <a:solidFill>
                  <a:schemeClr val="accent1"/>
                </a:solidFill>
              </a:rPr>
              <a:t>、ライター</a:t>
            </a:r>
            <a:endParaRPr lang="en-US" altLang="ja-JP" dirty="0">
              <a:solidFill>
                <a:schemeClr val="accent1"/>
              </a:solidFill>
            </a:endParaRPr>
          </a:p>
        </p:txBody>
      </p:sp>
      <p:sp>
        <p:nvSpPr>
          <p:cNvPr id="43" name="テキスト ボックス 42">
            <a:extLst>
              <a:ext uri="{FF2B5EF4-FFF2-40B4-BE49-F238E27FC236}">
                <a16:creationId xmlns:a16="http://schemas.microsoft.com/office/drawing/2014/main" id="{9C7C8984-E178-124D-83C2-D7298565E6A5}"/>
              </a:ext>
            </a:extLst>
          </p:cNvPr>
          <p:cNvSpPr txBox="1"/>
          <p:nvPr/>
        </p:nvSpPr>
        <p:spPr>
          <a:xfrm>
            <a:off x="481290" y="2793603"/>
            <a:ext cx="2564479" cy="1200329"/>
          </a:xfrm>
          <a:prstGeom prst="rect">
            <a:avLst/>
          </a:prstGeom>
          <a:noFill/>
        </p:spPr>
        <p:txBody>
          <a:bodyPr wrap="square" rtlCol="0">
            <a:spAutoFit/>
          </a:bodyPr>
          <a:lstStyle/>
          <a:p>
            <a:r>
              <a:rPr lang="ja-JP" altLang="en-US">
                <a:solidFill>
                  <a:schemeClr val="accent1"/>
                </a:solidFill>
              </a:rPr>
              <a:t>ライター、アーティスト、不動産屋、ヨガインストラクター、解説系</a:t>
            </a:r>
            <a:r>
              <a:rPr lang="en-US" altLang="ja-JP" dirty="0">
                <a:solidFill>
                  <a:schemeClr val="accent1"/>
                </a:solidFill>
              </a:rPr>
              <a:t>Youtuber</a:t>
            </a:r>
          </a:p>
          <a:p>
            <a:endParaRPr lang="en-US" altLang="ja-JP" dirty="0">
              <a:solidFill>
                <a:schemeClr val="accent1"/>
              </a:solidFill>
            </a:endParaRPr>
          </a:p>
        </p:txBody>
      </p:sp>
      <p:sp>
        <p:nvSpPr>
          <p:cNvPr id="44" name="テキスト ボックス 43">
            <a:extLst>
              <a:ext uri="{FF2B5EF4-FFF2-40B4-BE49-F238E27FC236}">
                <a16:creationId xmlns:a16="http://schemas.microsoft.com/office/drawing/2014/main" id="{8EC6130E-0E04-6B4B-886D-4909CB4622C6}"/>
              </a:ext>
            </a:extLst>
          </p:cNvPr>
          <p:cNvSpPr txBox="1"/>
          <p:nvPr/>
        </p:nvSpPr>
        <p:spPr>
          <a:xfrm>
            <a:off x="429377" y="1541506"/>
            <a:ext cx="2564479" cy="923330"/>
          </a:xfrm>
          <a:prstGeom prst="rect">
            <a:avLst/>
          </a:prstGeom>
          <a:noFill/>
        </p:spPr>
        <p:txBody>
          <a:bodyPr wrap="square" rtlCol="0">
            <a:spAutoFit/>
          </a:bodyPr>
          <a:lstStyle/>
          <a:p>
            <a:r>
              <a:rPr lang="ja-JP" altLang="en-US">
                <a:solidFill>
                  <a:schemeClr val="accent1"/>
                </a:solidFill>
              </a:rPr>
              <a:t>翻訳家、資産家、経営者</a:t>
            </a:r>
            <a:endParaRPr lang="en-US" altLang="ja-JP" dirty="0">
              <a:solidFill>
                <a:schemeClr val="accent1"/>
              </a:solidFill>
            </a:endParaRPr>
          </a:p>
          <a:p>
            <a:r>
              <a:rPr lang="ja-JP" altLang="en-US">
                <a:solidFill>
                  <a:schemeClr val="accent1"/>
                </a:solidFill>
              </a:rPr>
              <a:t>投資家、仙人、大学教員</a:t>
            </a:r>
            <a:endParaRPr lang="en-US" altLang="ja-JP" dirty="0">
              <a:solidFill>
                <a:schemeClr val="accent1"/>
              </a:solidFill>
            </a:endParaRPr>
          </a:p>
          <a:p>
            <a:r>
              <a:rPr lang="ja-JP" altLang="en-US">
                <a:solidFill>
                  <a:schemeClr val="accent1"/>
                </a:solidFill>
              </a:rPr>
              <a:t>医師、弁護士</a:t>
            </a:r>
            <a:endParaRPr lang="en-US" altLang="ja-JP" dirty="0">
              <a:solidFill>
                <a:schemeClr val="accent1"/>
              </a:solidFill>
            </a:endParaRPr>
          </a:p>
        </p:txBody>
      </p:sp>
      <p:sp>
        <p:nvSpPr>
          <p:cNvPr id="45" name="テキスト ボックス 44">
            <a:extLst>
              <a:ext uri="{FF2B5EF4-FFF2-40B4-BE49-F238E27FC236}">
                <a16:creationId xmlns:a16="http://schemas.microsoft.com/office/drawing/2014/main" id="{B47E7CB0-119D-B44A-B3C4-04E5F627A677}"/>
              </a:ext>
            </a:extLst>
          </p:cNvPr>
          <p:cNvSpPr txBox="1"/>
          <p:nvPr/>
        </p:nvSpPr>
        <p:spPr>
          <a:xfrm>
            <a:off x="3129742" y="1472219"/>
            <a:ext cx="2559837" cy="923330"/>
          </a:xfrm>
          <a:prstGeom prst="rect">
            <a:avLst/>
          </a:prstGeom>
          <a:noFill/>
        </p:spPr>
        <p:txBody>
          <a:bodyPr wrap="square" rtlCol="0">
            <a:spAutoFit/>
          </a:bodyPr>
          <a:lstStyle/>
          <a:p>
            <a:r>
              <a:rPr lang="ja-JP" altLang="en-US">
                <a:solidFill>
                  <a:schemeClr val="accent1"/>
                </a:solidFill>
              </a:rPr>
              <a:t>大学教員、評論家</a:t>
            </a:r>
            <a:endParaRPr lang="en-US" altLang="ja-JP" dirty="0">
              <a:solidFill>
                <a:schemeClr val="accent1"/>
              </a:solidFill>
            </a:endParaRPr>
          </a:p>
          <a:p>
            <a:r>
              <a:rPr lang="ja-JP" altLang="en-US">
                <a:solidFill>
                  <a:schemeClr val="accent1"/>
                </a:solidFill>
              </a:rPr>
              <a:t>経営者、弁護士、会社員</a:t>
            </a:r>
            <a:endParaRPr lang="en-US" altLang="ja-JP" dirty="0">
              <a:solidFill>
                <a:schemeClr val="accent1"/>
              </a:solidFill>
            </a:endParaRPr>
          </a:p>
          <a:p>
            <a:r>
              <a:rPr lang="ja-JP" altLang="en-US">
                <a:solidFill>
                  <a:schemeClr val="accent1"/>
                </a:solidFill>
              </a:rPr>
              <a:t>漫画家、研究者、医師</a:t>
            </a:r>
            <a:endParaRPr lang="en-US" altLang="ja-JP" dirty="0">
              <a:solidFill>
                <a:schemeClr val="accent1"/>
              </a:solidFill>
            </a:endParaRPr>
          </a:p>
        </p:txBody>
      </p:sp>
      <p:sp>
        <p:nvSpPr>
          <p:cNvPr id="46" name="テキスト ボックス 45">
            <a:extLst>
              <a:ext uri="{FF2B5EF4-FFF2-40B4-BE49-F238E27FC236}">
                <a16:creationId xmlns:a16="http://schemas.microsoft.com/office/drawing/2014/main" id="{E2D65CF1-257C-C94D-98F8-E0B4AE007121}"/>
              </a:ext>
            </a:extLst>
          </p:cNvPr>
          <p:cNvSpPr txBox="1"/>
          <p:nvPr/>
        </p:nvSpPr>
        <p:spPr>
          <a:xfrm>
            <a:off x="7159295" y="1528125"/>
            <a:ext cx="2024514" cy="923330"/>
          </a:xfrm>
          <a:prstGeom prst="rect">
            <a:avLst/>
          </a:prstGeom>
          <a:noFill/>
        </p:spPr>
        <p:txBody>
          <a:bodyPr wrap="square" rtlCol="0">
            <a:spAutoFit/>
          </a:bodyPr>
          <a:lstStyle/>
          <a:p>
            <a:r>
              <a:rPr lang="ja-JP" altLang="en-US">
                <a:solidFill>
                  <a:schemeClr val="accent1"/>
                </a:solidFill>
              </a:rPr>
              <a:t>第一種国家公務員政治家、経営者、医師、大学教員</a:t>
            </a:r>
            <a:endParaRPr lang="en-US" altLang="ja-JP" dirty="0">
              <a:solidFill>
                <a:schemeClr val="accent1"/>
              </a:solidFill>
            </a:endParaRPr>
          </a:p>
        </p:txBody>
      </p:sp>
      <p:sp>
        <p:nvSpPr>
          <p:cNvPr id="47" name="テキスト ボックス 46">
            <a:extLst>
              <a:ext uri="{FF2B5EF4-FFF2-40B4-BE49-F238E27FC236}">
                <a16:creationId xmlns:a16="http://schemas.microsoft.com/office/drawing/2014/main" id="{19216838-C8A8-6548-9DF6-C622CA8BB72B}"/>
              </a:ext>
            </a:extLst>
          </p:cNvPr>
          <p:cNvSpPr txBox="1"/>
          <p:nvPr/>
        </p:nvSpPr>
        <p:spPr>
          <a:xfrm>
            <a:off x="9541470" y="1538688"/>
            <a:ext cx="1748221" cy="923330"/>
          </a:xfrm>
          <a:prstGeom prst="rect">
            <a:avLst/>
          </a:prstGeom>
          <a:noFill/>
        </p:spPr>
        <p:txBody>
          <a:bodyPr wrap="square" rtlCol="0">
            <a:spAutoFit/>
          </a:bodyPr>
          <a:lstStyle/>
          <a:p>
            <a:pPr algn="ctr"/>
            <a:r>
              <a:rPr lang="ja-JP" altLang="en-US">
                <a:solidFill>
                  <a:schemeClr val="accent1"/>
                </a:solidFill>
              </a:rPr>
              <a:t>超人、人外</a:t>
            </a:r>
            <a:endParaRPr lang="en-US" altLang="ja-JP" dirty="0">
              <a:solidFill>
                <a:schemeClr val="accent1"/>
              </a:solidFill>
            </a:endParaRPr>
          </a:p>
          <a:p>
            <a:pPr algn="ctr"/>
            <a:r>
              <a:rPr lang="ja-JP" altLang="en-US">
                <a:solidFill>
                  <a:schemeClr val="accent1"/>
                </a:solidFill>
              </a:rPr>
              <a:t>経営者、政治家</a:t>
            </a:r>
            <a:endParaRPr lang="en-US" altLang="ja-JP" dirty="0">
              <a:solidFill>
                <a:schemeClr val="accent1"/>
              </a:solidFill>
            </a:endParaRPr>
          </a:p>
          <a:p>
            <a:pPr algn="ctr"/>
            <a:r>
              <a:rPr lang="en-US" altLang="ja-JP" dirty="0">
                <a:solidFill>
                  <a:schemeClr val="accent1"/>
                </a:solidFill>
              </a:rPr>
              <a:t>AI</a:t>
            </a:r>
          </a:p>
        </p:txBody>
      </p:sp>
      <p:sp>
        <p:nvSpPr>
          <p:cNvPr id="48" name="テキスト ボックス 47">
            <a:extLst>
              <a:ext uri="{FF2B5EF4-FFF2-40B4-BE49-F238E27FC236}">
                <a16:creationId xmlns:a16="http://schemas.microsoft.com/office/drawing/2014/main" id="{DDA6A35A-50A3-2448-B098-06E62EDECCC8}"/>
              </a:ext>
            </a:extLst>
          </p:cNvPr>
          <p:cNvSpPr txBox="1"/>
          <p:nvPr/>
        </p:nvSpPr>
        <p:spPr>
          <a:xfrm>
            <a:off x="3340208" y="2777359"/>
            <a:ext cx="2243252" cy="1200329"/>
          </a:xfrm>
          <a:prstGeom prst="rect">
            <a:avLst/>
          </a:prstGeom>
          <a:noFill/>
        </p:spPr>
        <p:txBody>
          <a:bodyPr wrap="square" rtlCol="0">
            <a:spAutoFit/>
          </a:bodyPr>
          <a:lstStyle/>
          <a:p>
            <a:r>
              <a:rPr lang="ja-JP" altLang="en-US">
                <a:solidFill>
                  <a:schemeClr val="accent1"/>
                </a:solidFill>
              </a:rPr>
              <a:t>企業社員、新聞記者、国家公務員、看護師、歌手、中小経営者</a:t>
            </a:r>
            <a:endParaRPr lang="en-US" altLang="ja-JP" dirty="0">
              <a:solidFill>
                <a:schemeClr val="accent1"/>
              </a:solidFill>
            </a:endParaRPr>
          </a:p>
          <a:p>
            <a:r>
              <a:rPr lang="ja-JP" altLang="en-US">
                <a:solidFill>
                  <a:schemeClr val="accent1"/>
                </a:solidFill>
              </a:rPr>
              <a:t>警察官・消防士</a:t>
            </a:r>
            <a:endParaRPr lang="en-US" altLang="ja-JP" dirty="0">
              <a:solidFill>
                <a:schemeClr val="accent1"/>
              </a:solidFill>
            </a:endParaRPr>
          </a:p>
        </p:txBody>
      </p:sp>
      <p:sp>
        <p:nvSpPr>
          <p:cNvPr id="49" name="テキスト ボックス 48">
            <a:extLst>
              <a:ext uri="{FF2B5EF4-FFF2-40B4-BE49-F238E27FC236}">
                <a16:creationId xmlns:a16="http://schemas.microsoft.com/office/drawing/2014/main" id="{CD9B3F00-2E34-314F-A4AE-8FCA75A6A6B9}"/>
              </a:ext>
            </a:extLst>
          </p:cNvPr>
          <p:cNvSpPr txBox="1"/>
          <p:nvPr/>
        </p:nvSpPr>
        <p:spPr>
          <a:xfrm>
            <a:off x="3203418" y="4280313"/>
            <a:ext cx="2408501" cy="1200329"/>
          </a:xfrm>
          <a:prstGeom prst="rect">
            <a:avLst/>
          </a:prstGeom>
          <a:noFill/>
        </p:spPr>
        <p:txBody>
          <a:bodyPr wrap="square" rtlCol="0">
            <a:spAutoFit/>
          </a:bodyPr>
          <a:lstStyle/>
          <a:p>
            <a:r>
              <a:rPr lang="ja-JP" altLang="en-US">
                <a:solidFill>
                  <a:schemeClr val="accent1"/>
                </a:solidFill>
              </a:rPr>
              <a:t>サービス産業従事者</a:t>
            </a:r>
            <a:endParaRPr lang="en-US" altLang="ja-JP" dirty="0">
              <a:solidFill>
                <a:schemeClr val="accent1"/>
              </a:solidFill>
            </a:endParaRPr>
          </a:p>
          <a:p>
            <a:r>
              <a:rPr lang="ja-JP" altLang="en-US">
                <a:solidFill>
                  <a:schemeClr val="accent1"/>
                </a:solidFill>
              </a:rPr>
              <a:t>介護職員、運転手、</a:t>
            </a:r>
            <a:endParaRPr lang="en-US" altLang="ja-JP" dirty="0">
              <a:solidFill>
                <a:schemeClr val="accent1"/>
              </a:solidFill>
            </a:endParaRPr>
          </a:p>
          <a:p>
            <a:r>
              <a:rPr lang="ja-JP" altLang="en-US">
                <a:solidFill>
                  <a:schemeClr val="accent1"/>
                </a:solidFill>
              </a:rPr>
              <a:t>准看護師、飲食勤務</a:t>
            </a:r>
            <a:endParaRPr lang="en-US" altLang="ja-JP" dirty="0">
              <a:solidFill>
                <a:schemeClr val="accent1"/>
              </a:solidFill>
            </a:endParaRPr>
          </a:p>
          <a:p>
            <a:r>
              <a:rPr lang="ja-JP" altLang="en-US">
                <a:solidFill>
                  <a:schemeClr val="accent1"/>
                </a:solidFill>
              </a:rPr>
              <a:t>農家、救急隊員、事務</a:t>
            </a:r>
            <a:endParaRPr lang="en-US" altLang="ja-JP" dirty="0">
              <a:solidFill>
                <a:schemeClr val="accent1"/>
              </a:solidFill>
            </a:endParaRPr>
          </a:p>
        </p:txBody>
      </p:sp>
      <p:sp>
        <p:nvSpPr>
          <p:cNvPr id="50" name="テキスト ボックス 49">
            <a:extLst>
              <a:ext uri="{FF2B5EF4-FFF2-40B4-BE49-F238E27FC236}">
                <a16:creationId xmlns:a16="http://schemas.microsoft.com/office/drawing/2014/main" id="{0EFD8F94-6FF5-6442-AA90-35FBBB7C302A}"/>
              </a:ext>
            </a:extLst>
          </p:cNvPr>
          <p:cNvSpPr txBox="1"/>
          <p:nvPr/>
        </p:nvSpPr>
        <p:spPr>
          <a:xfrm>
            <a:off x="3331778" y="5500063"/>
            <a:ext cx="2338245" cy="1200329"/>
          </a:xfrm>
          <a:prstGeom prst="rect">
            <a:avLst/>
          </a:prstGeom>
          <a:noFill/>
        </p:spPr>
        <p:txBody>
          <a:bodyPr wrap="square" rtlCol="0">
            <a:spAutoFit/>
          </a:bodyPr>
          <a:lstStyle/>
          <a:p>
            <a:r>
              <a:rPr lang="ja-JP" altLang="en-US">
                <a:solidFill>
                  <a:schemeClr val="accent1"/>
                </a:solidFill>
              </a:rPr>
              <a:t>ヤンキー、土木作業員、飲食従業員、風俗従事者、外国人労働者</a:t>
            </a:r>
            <a:endParaRPr lang="en-US" altLang="ja-JP" dirty="0">
              <a:solidFill>
                <a:schemeClr val="accent1"/>
              </a:solidFill>
            </a:endParaRPr>
          </a:p>
          <a:p>
            <a:r>
              <a:rPr lang="ja-JP" altLang="en-US">
                <a:solidFill>
                  <a:schemeClr val="accent1"/>
                </a:solidFill>
              </a:rPr>
              <a:t>漁家</a:t>
            </a:r>
            <a:endParaRPr lang="en-US" altLang="ja-JP" dirty="0">
              <a:solidFill>
                <a:schemeClr val="accent1"/>
              </a:solidFill>
            </a:endParaRPr>
          </a:p>
        </p:txBody>
      </p:sp>
      <p:sp>
        <p:nvSpPr>
          <p:cNvPr id="51" name="テキスト ボックス 50">
            <a:extLst>
              <a:ext uri="{FF2B5EF4-FFF2-40B4-BE49-F238E27FC236}">
                <a16:creationId xmlns:a16="http://schemas.microsoft.com/office/drawing/2014/main" id="{32D993E1-4C96-A34C-B852-D87F5581F7D1}"/>
              </a:ext>
            </a:extLst>
          </p:cNvPr>
          <p:cNvSpPr txBox="1"/>
          <p:nvPr/>
        </p:nvSpPr>
        <p:spPr>
          <a:xfrm>
            <a:off x="6506213" y="5682447"/>
            <a:ext cx="2524407" cy="923330"/>
          </a:xfrm>
          <a:prstGeom prst="rect">
            <a:avLst/>
          </a:prstGeom>
          <a:noFill/>
        </p:spPr>
        <p:txBody>
          <a:bodyPr wrap="square" rtlCol="0">
            <a:spAutoFit/>
          </a:bodyPr>
          <a:lstStyle/>
          <a:p>
            <a:r>
              <a:rPr lang="ja-JP" altLang="en-US">
                <a:solidFill>
                  <a:schemeClr val="accent1"/>
                </a:solidFill>
              </a:rPr>
              <a:t>反社組員、飲食・土木経営者、炎上系</a:t>
            </a:r>
            <a:r>
              <a:rPr lang="en-US" altLang="ja-JP" dirty="0">
                <a:solidFill>
                  <a:schemeClr val="accent1"/>
                </a:solidFill>
              </a:rPr>
              <a:t>Youtuber</a:t>
            </a:r>
          </a:p>
          <a:p>
            <a:r>
              <a:rPr lang="ja-JP" altLang="en-US">
                <a:solidFill>
                  <a:schemeClr val="accent1"/>
                </a:solidFill>
              </a:rPr>
              <a:t>筋トレインストラクター</a:t>
            </a:r>
            <a:endParaRPr lang="en-US" altLang="ja-JP" dirty="0">
              <a:solidFill>
                <a:schemeClr val="accent1"/>
              </a:solidFill>
            </a:endParaRPr>
          </a:p>
        </p:txBody>
      </p:sp>
      <p:sp>
        <p:nvSpPr>
          <p:cNvPr id="52" name="テキスト ボックス 51">
            <a:extLst>
              <a:ext uri="{FF2B5EF4-FFF2-40B4-BE49-F238E27FC236}">
                <a16:creationId xmlns:a16="http://schemas.microsoft.com/office/drawing/2014/main" id="{D90FAA1B-2375-BC47-9C28-7D17F53A4005}"/>
              </a:ext>
            </a:extLst>
          </p:cNvPr>
          <p:cNvSpPr txBox="1"/>
          <p:nvPr/>
        </p:nvSpPr>
        <p:spPr>
          <a:xfrm>
            <a:off x="9528354" y="5680578"/>
            <a:ext cx="1826557" cy="923330"/>
          </a:xfrm>
          <a:prstGeom prst="rect">
            <a:avLst/>
          </a:prstGeom>
          <a:noFill/>
        </p:spPr>
        <p:txBody>
          <a:bodyPr wrap="square" rtlCol="0">
            <a:spAutoFit/>
          </a:bodyPr>
          <a:lstStyle/>
          <a:p>
            <a:r>
              <a:rPr lang="ja-JP" altLang="en-US">
                <a:solidFill>
                  <a:schemeClr val="accent1"/>
                </a:solidFill>
              </a:rPr>
              <a:t>組長、投資家</a:t>
            </a:r>
            <a:endParaRPr lang="en-US" altLang="ja-JP" dirty="0">
              <a:solidFill>
                <a:schemeClr val="accent1"/>
              </a:solidFill>
            </a:endParaRPr>
          </a:p>
          <a:p>
            <a:r>
              <a:rPr lang="ja-JP" altLang="en-US">
                <a:solidFill>
                  <a:schemeClr val="accent1"/>
                </a:solidFill>
              </a:rPr>
              <a:t>独裁者、経営者</a:t>
            </a:r>
            <a:endParaRPr lang="en-US" altLang="ja-JP" dirty="0">
              <a:solidFill>
                <a:schemeClr val="accent1"/>
              </a:solidFill>
            </a:endParaRPr>
          </a:p>
          <a:p>
            <a:r>
              <a:rPr lang="ja-JP" altLang="en-US">
                <a:solidFill>
                  <a:schemeClr val="accent1"/>
                </a:solidFill>
              </a:rPr>
              <a:t>広告代理店</a:t>
            </a:r>
            <a:endParaRPr lang="en-US" altLang="ja-JP" dirty="0">
              <a:solidFill>
                <a:schemeClr val="accent1"/>
              </a:solidFill>
            </a:endParaRPr>
          </a:p>
        </p:txBody>
      </p:sp>
      <p:sp>
        <p:nvSpPr>
          <p:cNvPr id="53" name="テキスト ボックス 52">
            <a:extLst>
              <a:ext uri="{FF2B5EF4-FFF2-40B4-BE49-F238E27FC236}">
                <a16:creationId xmlns:a16="http://schemas.microsoft.com/office/drawing/2014/main" id="{81394C84-FCC3-8245-840F-E31F6C62492F}"/>
              </a:ext>
            </a:extLst>
          </p:cNvPr>
          <p:cNvSpPr txBox="1"/>
          <p:nvPr/>
        </p:nvSpPr>
        <p:spPr>
          <a:xfrm>
            <a:off x="6719232" y="2920594"/>
            <a:ext cx="2011782" cy="923330"/>
          </a:xfrm>
          <a:prstGeom prst="rect">
            <a:avLst/>
          </a:prstGeom>
          <a:noFill/>
        </p:spPr>
        <p:txBody>
          <a:bodyPr wrap="square" rtlCol="0">
            <a:spAutoFit/>
          </a:bodyPr>
          <a:lstStyle/>
          <a:p>
            <a:r>
              <a:rPr lang="ja-JP" altLang="en-US">
                <a:solidFill>
                  <a:schemeClr val="accent1"/>
                </a:solidFill>
              </a:rPr>
              <a:t>医師、弁護士、</a:t>
            </a:r>
            <a:endParaRPr lang="en-US" altLang="ja-JP" dirty="0">
              <a:solidFill>
                <a:schemeClr val="accent1"/>
              </a:solidFill>
            </a:endParaRPr>
          </a:p>
          <a:p>
            <a:r>
              <a:rPr lang="ja-JP" altLang="en-US">
                <a:solidFill>
                  <a:schemeClr val="accent1"/>
                </a:solidFill>
              </a:rPr>
              <a:t>経営者、大学教員</a:t>
            </a:r>
            <a:endParaRPr lang="en-US" altLang="ja-JP" dirty="0">
              <a:solidFill>
                <a:schemeClr val="accent1"/>
              </a:solidFill>
            </a:endParaRPr>
          </a:p>
          <a:p>
            <a:r>
              <a:rPr lang="ja-JP" altLang="en-US">
                <a:solidFill>
                  <a:schemeClr val="accent1"/>
                </a:solidFill>
              </a:rPr>
              <a:t>エリート会社員</a:t>
            </a:r>
            <a:endParaRPr lang="en-US" altLang="ja-JP" dirty="0">
              <a:solidFill>
                <a:schemeClr val="accent1"/>
              </a:solidFill>
            </a:endParaRPr>
          </a:p>
        </p:txBody>
      </p:sp>
      <p:sp>
        <p:nvSpPr>
          <p:cNvPr id="54" name="テキスト ボックス 53">
            <a:extLst>
              <a:ext uri="{FF2B5EF4-FFF2-40B4-BE49-F238E27FC236}">
                <a16:creationId xmlns:a16="http://schemas.microsoft.com/office/drawing/2014/main" id="{A99E187A-C2F2-F547-A9B0-00E18520C1A8}"/>
              </a:ext>
            </a:extLst>
          </p:cNvPr>
          <p:cNvSpPr txBox="1"/>
          <p:nvPr/>
        </p:nvSpPr>
        <p:spPr>
          <a:xfrm>
            <a:off x="9266526" y="2773216"/>
            <a:ext cx="2441128" cy="1200329"/>
          </a:xfrm>
          <a:prstGeom prst="rect">
            <a:avLst/>
          </a:prstGeom>
          <a:noFill/>
        </p:spPr>
        <p:txBody>
          <a:bodyPr wrap="square" rtlCol="0">
            <a:spAutoFit/>
          </a:bodyPr>
          <a:lstStyle/>
          <a:p>
            <a:pPr algn="ctr"/>
            <a:r>
              <a:rPr lang="ja-JP" altLang="en-US">
                <a:solidFill>
                  <a:schemeClr val="accent1"/>
                </a:solidFill>
              </a:rPr>
              <a:t>ブローカー、ロビースト</a:t>
            </a:r>
            <a:endParaRPr lang="en-US" altLang="ja-JP" dirty="0">
              <a:solidFill>
                <a:schemeClr val="accent1"/>
              </a:solidFill>
            </a:endParaRPr>
          </a:p>
          <a:p>
            <a:pPr algn="ctr"/>
            <a:r>
              <a:rPr lang="ja-JP" altLang="en-US">
                <a:solidFill>
                  <a:schemeClr val="accent1"/>
                </a:solidFill>
              </a:rPr>
              <a:t>広告代理店、銀行員</a:t>
            </a:r>
            <a:endParaRPr lang="en-US" altLang="ja-JP" dirty="0">
              <a:solidFill>
                <a:schemeClr val="accent1"/>
              </a:solidFill>
            </a:endParaRPr>
          </a:p>
          <a:p>
            <a:pPr algn="ctr"/>
            <a:r>
              <a:rPr lang="ja-JP" altLang="en-US">
                <a:solidFill>
                  <a:schemeClr val="accent1"/>
                </a:solidFill>
              </a:rPr>
              <a:t>投資家、政治家、経営者</a:t>
            </a:r>
            <a:endParaRPr lang="en-US" altLang="ja-JP" dirty="0">
              <a:solidFill>
                <a:schemeClr val="accent1"/>
              </a:solidFill>
            </a:endParaRPr>
          </a:p>
        </p:txBody>
      </p:sp>
      <p:sp>
        <p:nvSpPr>
          <p:cNvPr id="55" name="テキスト ボックス 54">
            <a:extLst>
              <a:ext uri="{FF2B5EF4-FFF2-40B4-BE49-F238E27FC236}">
                <a16:creationId xmlns:a16="http://schemas.microsoft.com/office/drawing/2014/main" id="{92DA9B77-E64B-D047-B3FA-F04795C44C1A}"/>
              </a:ext>
            </a:extLst>
          </p:cNvPr>
          <p:cNvSpPr txBox="1"/>
          <p:nvPr/>
        </p:nvSpPr>
        <p:spPr>
          <a:xfrm>
            <a:off x="6624849" y="4303799"/>
            <a:ext cx="2405770" cy="1200329"/>
          </a:xfrm>
          <a:prstGeom prst="rect">
            <a:avLst/>
          </a:prstGeom>
          <a:noFill/>
        </p:spPr>
        <p:txBody>
          <a:bodyPr wrap="square" rtlCol="0">
            <a:spAutoFit/>
          </a:bodyPr>
          <a:lstStyle/>
          <a:p>
            <a:pPr algn="ctr"/>
            <a:r>
              <a:rPr lang="ja-JP" altLang="en-US">
                <a:solidFill>
                  <a:schemeClr val="accent1"/>
                </a:solidFill>
              </a:rPr>
              <a:t>企業社員、中小経営者、看護師、アイドル、</a:t>
            </a:r>
            <a:endParaRPr lang="en-US" altLang="ja-JP" dirty="0">
              <a:solidFill>
                <a:schemeClr val="accent1"/>
              </a:solidFill>
            </a:endParaRPr>
          </a:p>
          <a:p>
            <a:pPr algn="ctr"/>
            <a:r>
              <a:rPr lang="ja-JP" altLang="en-US">
                <a:solidFill>
                  <a:schemeClr val="accent1"/>
                </a:solidFill>
              </a:rPr>
              <a:t>アニメーター、自衛隊</a:t>
            </a:r>
            <a:endParaRPr lang="en-US" altLang="ja-JP" dirty="0">
              <a:solidFill>
                <a:schemeClr val="accent1"/>
              </a:solidFill>
            </a:endParaRPr>
          </a:p>
          <a:p>
            <a:pPr algn="ctr"/>
            <a:r>
              <a:rPr lang="ja-JP" altLang="en-US">
                <a:solidFill>
                  <a:schemeClr val="accent1"/>
                </a:solidFill>
              </a:rPr>
              <a:t>救急隊員</a:t>
            </a:r>
            <a:endParaRPr lang="en-US" altLang="ja-JP" dirty="0">
              <a:solidFill>
                <a:schemeClr val="accent1"/>
              </a:solidFill>
            </a:endParaRPr>
          </a:p>
        </p:txBody>
      </p:sp>
      <p:sp>
        <p:nvSpPr>
          <p:cNvPr id="56" name="テキスト ボックス 55">
            <a:extLst>
              <a:ext uri="{FF2B5EF4-FFF2-40B4-BE49-F238E27FC236}">
                <a16:creationId xmlns:a16="http://schemas.microsoft.com/office/drawing/2014/main" id="{EC03107D-52AC-B24B-B960-77F5FF7B564B}"/>
              </a:ext>
            </a:extLst>
          </p:cNvPr>
          <p:cNvSpPr txBox="1"/>
          <p:nvPr/>
        </p:nvSpPr>
        <p:spPr>
          <a:xfrm>
            <a:off x="9122973" y="4313911"/>
            <a:ext cx="2626591" cy="1200329"/>
          </a:xfrm>
          <a:prstGeom prst="rect">
            <a:avLst/>
          </a:prstGeom>
          <a:noFill/>
        </p:spPr>
        <p:txBody>
          <a:bodyPr wrap="square" rtlCol="0">
            <a:spAutoFit/>
          </a:bodyPr>
          <a:lstStyle/>
          <a:p>
            <a:r>
              <a:rPr lang="ja-JP" altLang="en-US">
                <a:solidFill>
                  <a:schemeClr val="accent1"/>
                </a:solidFill>
              </a:rPr>
              <a:t>経営者、アスリート、</a:t>
            </a:r>
            <a:endParaRPr lang="en-US" altLang="ja-JP" dirty="0">
              <a:solidFill>
                <a:schemeClr val="accent1"/>
              </a:solidFill>
            </a:endParaRPr>
          </a:p>
          <a:p>
            <a:r>
              <a:rPr lang="ja-JP" altLang="en-US">
                <a:solidFill>
                  <a:schemeClr val="accent1"/>
                </a:solidFill>
              </a:rPr>
              <a:t>漫画家、金持ち</a:t>
            </a:r>
            <a:r>
              <a:rPr lang="en-US" altLang="ja-JP" dirty="0">
                <a:solidFill>
                  <a:schemeClr val="accent1"/>
                </a:solidFill>
              </a:rPr>
              <a:t>Youtuber</a:t>
            </a:r>
          </a:p>
          <a:p>
            <a:r>
              <a:rPr lang="ja-JP" altLang="en-US">
                <a:solidFill>
                  <a:schemeClr val="accent1"/>
                </a:solidFill>
              </a:rPr>
              <a:t>会社員、お笑い芸人</a:t>
            </a:r>
            <a:endParaRPr lang="en-US" altLang="ja-JP" dirty="0">
              <a:solidFill>
                <a:schemeClr val="accent1"/>
              </a:solidFill>
            </a:endParaRPr>
          </a:p>
          <a:p>
            <a:r>
              <a:rPr lang="ja-JP" altLang="en-US">
                <a:solidFill>
                  <a:schemeClr val="accent1"/>
                </a:solidFill>
              </a:rPr>
              <a:t>広告代理店</a:t>
            </a:r>
            <a:endParaRPr lang="en-US" altLang="ja-JP" dirty="0">
              <a:solidFill>
                <a:schemeClr val="accent1"/>
              </a:solidFill>
            </a:endParaRPr>
          </a:p>
        </p:txBody>
      </p:sp>
      <p:sp>
        <p:nvSpPr>
          <p:cNvPr id="4" name="円/楕円 3">
            <a:extLst>
              <a:ext uri="{FF2B5EF4-FFF2-40B4-BE49-F238E27FC236}">
                <a16:creationId xmlns:a16="http://schemas.microsoft.com/office/drawing/2014/main" id="{1D83DBD7-2A01-2D41-9B0C-831D41F40F1C}"/>
              </a:ext>
            </a:extLst>
          </p:cNvPr>
          <p:cNvSpPr/>
          <p:nvPr/>
        </p:nvSpPr>
        <p:spPr>
          <a:xfrm>
            <a:off x="199697" y="5382663"/>
            <a:ext cx="2983677" cy="1435923"/>
          </a:xfrm>
          <a:prstGeom prst="ellipse">
            <a:avLst/>
          </a:prstGeom>
          <a:noFill/>
          <a:ln w="76200">
            <a:solidFill>
              <a:schemeClr val="accent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381C3F75-EE93-C54E-9AD6-6466BC29F5D6}"/>
              </a:ext>
            </a:extLst>
          </p:cNvPr>
          <p:cNvCxnSpPr/>
          <p:nvPr/>
        </p:nvCxnSpPr>
        <p:spPr>
          <a:xfrm>
            <a:off x="73572" y="1145628"/>
            <a:ext cx="2690649" cy="0"/>
          </a:xfrm>
          <a:prstGeom prst="line">
            <a:avLst/>
          </a:prstGeom>
          <a:ln w="76200">
            <a:solidFill>
              <a:schemeClr val="accent2">
                <a:alpha val="7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41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CE600-6646-5140-AB5A-3971287F4A5E}"/>
              </a:ext>
            </a:extLst>
          </p:cNvPr>
          <p:cNvSpPr>
            <a:spLocks noGrp="1"/>
          </p:cNvSpPr>
          <p:nvPr>
            <p:ph type="title"/>
          </p:nvPr>
        </p:nvSpPr>
        <p:spPr>
          <a:xfrm>
            <a:off x="0" y="152400"/>
            <a:ext cx="11613931" cy="854075"/>
          </a:xfrm>
        </p:spPr>
        <p:txBody>
          <a:bodyPr>
            <a:normAutofit fontScale="90000"/>
          </a:bodyPr>
          <a:lstStyle/>
          <a:p>
            <a:r>
              <a:rPr kumimoji="1" lang="en-US" altLang="ja-JP" dirty="0"/>
              <a:t>PF6</a:t>
            </a:r>
            <a:r>
              <a:rPr kumimoji="1" lang="ja-JP" altLang="en-US"/>
              <a:t>とは</a:t>
            </a:r>
            <a:br>
              <a:rPr kumimoji="1" lang="en-US" altLang="ja-JP" dirty="0"/>
            </a:br>
            <a:r>
              <a:rPr kumimoji="1" lang="en-US" altLang="ja-JP" dirty="0"/>
              <a:t>Pray for 6%</a:t>
            </a:r>
            <a:r>
              <a:rPr lang="ja-JP" altLang="en-US"/>
              <a:t>：優先的に補助すべき困窮者のこと</a:t>
            </a:r>
            <a:endParaRPr kumimoji="1" lang="ja-JP" altLang="en-US"/>
          </a:p>
        </p:txBody>
      </p:sp>
      <p:grpSp>
        <p:nvGrpSpPr>
          <p:cNvPr id="11" name="グループ化 10">
            <a:extLst>
              <a:ext uri="{FF2B5EF4-FFF2-40B4-BE49-F238E27FC236}">
                <a16:creationId xmlns:a16="http://schemas.microsoft.com/office/drawing/2014/main" id="{9A52C0E6-0387-5B49-B398-15870B556816}"/>
              </a:ext>
            </a:extLst>
          </p:cNvPr>
          <p:cNvGrpSpPr/>
          <p:nvPr/>
        </p:nvGrpSpPr>
        <p:grpSpPr>
          <a:xfrm>
            <a:off x="73572" y="1145628"/>
            <a:ext cx="11782096" cy="5712372"/>
            <a:chOff x="73572" y="1145628"/>
            <a:chExt cx="11782096" cy="5712372"/>
          </a:xfrm>
        </p:grpSpPr>
        <p:sp>
          <p:nvSpPr>
            <p:cNvPr id="6" name="正方形/長方形 5">
              <a:extLst>
                <a:ext uri="{FF2B5EF4-FFF2-40B4-BE49-F238E27FC236}">
                  <a16:creationId xmlns:a16="http://schemas.microsoft.com/office/drawing/2014/main" id="{2A3582D0-8617-324C-8479-70D870876A05}"/>
                </a:ext>
              </a:extLst>
            </p:cNvPr>
            <p:cNvSpPr/>
            <p:nvPr/>
          </p:nvSpPr>
          <p:spPr>
            <a:xfrm>
              <a:off x="378371" y="1253358"/>
              <a:ext cx="11477297" cy="5486400"/>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303E0C1E-078A-AC42-8275-95467E8A5D72}"/>
                </a:ext>
              </a:extLst>
            </p:cNvPr>
            <p:cNvCxnSpPr>
              <a:cxnSpLocks/>
            </p:cNvCxnSpPr>
            <p:nvPr/>
          </p:nvCxnSpPr>
          <p:spPr>
            <a:xfrm>
              <a:off x="357351" y="4130565"/>
              <a:ext cx="11477297"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181E662-2983-144F-86BC-76E63373F5D9}"/>
                </a:ext>
              </a:extLst>
            </p:cNvPr>
            <p:cNvCxnSpPr>
              <a:cxnSpLocks/>
              <a:stCxn id="6" idx="2"/>
              <a:endCxn id="6" idx="0"/>
            </p:cNvCxnSpPr>
            <p:nvPr/>
          </p:nvCxnSpPr>
          <p:spPr>
            <a:xfrm flipV="1">
              <a:off x="6117020" y="1253358"/>
              <a:ext cx="0" cy="54864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ADEE8A3-CD62-F348-BD14-1E08C5E7E14E}"/>
                </a:ext>
              </a:extLst>
            </p:cNvPr>
            <p:cNvCxnSpPr>
              <a:cxnSpLocks/>
            </p:cNvCxnSpPr>
            <p:nvPr/>
          </p:nvCxnSpPr>
          <p:spPr>
            <a:xfrm>
              <a:off x="3111063" y="1292772"/>
              <a:ext cx="0" cy="556522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4E7D147-92AF-F74E-BE6A-4F84E52448BE}"/>
                </a:ext>
              </a:extLst>
            </p:cNvPr>
            <p:cNvCxnSpPr>
              <a:cxnSpLocks/>
            </p:cNvCxnSpPr>
            <p:nvPr/>
          </p:nvCxnSpPr>
          <p:spPr>
            <a:xfrm>
              <a:off x="9033642" y="1253358"/>
              <a:ext cx="0" cy="556522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3CE4894-5948-5548-A911-E56C8E2FDDBA}"/>
                </a:ext>
              </a:extLst>
            </p:cNvPr>
            <p:cNvCxnSpPr>
              <a:cxnSpLocks/>
            </p:cNvCxnSpPr>
            <p:nvPr/>
          </p:nvCxnSpPr>
          <p:spPr>
            <a:xfrm flipH="1">
              <a:off x="336331" y="2743199"/>
              <a:ext cx="1147729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79889E5-ADEE-B043-A1F9-047A3D986F33}"/>
                </a:ext>
              </a:extLst>
            </p:cNvPr>
            <p:cNvCxnSpPr>
              <a:cxnSpLocks/>
            </p:cNvCxnSpPr>
            <p:nvPr/>
          </p:nvCxnSpPr>
          <p:spPr>
            <a:xfrm flipH="1">
              <a:off x="336330" y="5481143"/>
              <a:ext cx="1147729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0DCA83A-9CA2-9B44-872E-B3EBDFB18724}"/>
                </a:ext>
              </a:extLst>
            </p:cNvPr>
            <p:cNvSpPr txBox="1"/>
            <p:nvPr/>
          </p:nvSpPr>
          <p:spPr>
            <a:xfrm>
              <a:off x="9183809" y="3660222"/>
              <a:ext cx="2606566"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ja-JP" altLang="en-US">
                  <a:solidFill>
                    <a:schemeClr val="accent1"/>
                  </a:solidFill>
                </a:rPr>
                <a:t>労働時間</a:t>
              </a:r>
            </a:p>
          </p:txBody>
        </p:sp>
        <p:sp>
          <p:nvSpPr>
            <p:cNvPr id="27" name="テキスト ボックス 26">
              <a:extLst>
                <a:ext uri="{FF2B5EF4-FFF2-40B4-BE49-F238E27FC236}">
                  <a16:creationId xmlns:a16="http://schemas.microsoft.com/office/drawing/2014/main" id="{7472D7AE-76D6-EC48-B608-48B8DE1F5E1C}"/>
                </a:ext>
              </a:extLst>
            </p:cNvPr>
            <p:cNvSpPr txBox="1"/>
            <p:nvPr/>
          </p:nvSpPr>
          <p:spPr>
            <a:xfrm>
              <a:off x="6694127" y="1334296"/>
              <a:ext cx="461665" cy="1162020"/>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kumimoji="1" lang="ja-JP" altLang="en-US">
                  <a:solidFill>
                    <a:schemeClr val="accent1"/>
                  </a:solidFill>
                </a:rPr>
                <a:t>読解力</a:t>
              </a:r>
            </a:p>
          </p:txBody>
        </p:sp>
        <p:sp>
          <p:nvSpPr>
            <p:cNvPr id="31" name="テキスト ボックス 30">
              <a:extLst>
                <a:ext uri="{FF2B5EF4-FFF2-40B4-BE49-F238E27FC236}">
                  <a16:creationId xmlns:a16="http://schemas.microsoft.com/office/drawing/2014/main" id="{9E2A8945-B8B5-5B4F-B51C-0A9D2A4180F5}"/>
                </a:ext>
              </a:extLst>
            </p:cNvPr>
            <p:cNvSpPr txBox="1"/>
            <p:nvPr/>
          </p:nvSpPr>
          <p:spPr>
            <a:xfrm>
              <a:off x="1069430" y="3960669"/>
              <a:ext cx="1087819"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en-US" altLang="ja-JP" dirty="0">
                  <a:solidFill>
                    <a:schemeClr val="accent1"/>
                  </a:solidFill>
                </a:rPr>
                <a:t>0~42h/w</a:t>
              </a:r>
              <a:endParaRPr kumimoji="1" lang="ja-JP" altLang="en-US">
                <a:solidFill>
                  <a:schemeClr val="accent1"/>
                </a:solidFill>
              </a:endParaRPr>
            </a:p>
          </p:txBody>
        </p:sp>
        <p:sp>
          <p:nvSpPr>
            <p:cNvPr id="32" name="テキスト ボックス 31">
              <a:extLst>
                <a:ext uri="{FF2B5EF4-FFF2-40B4-BE49-F238E27FC236}">
                  <a16:creationId xmlns:a16="http://schemas.microsoft.com/office/drawing/2014/main" id="{BBA5FEE8-A5F0-104A-86BA-CC76960C98F0}"/>
                </a:ext>
              </a:extLst>
            </p:cNvPr>
            <p:cNvSpPr txBox="1"/>
            <p:nvPr/>
          </p:nvSpPr>
          <p:spPr>
            <a:xfrm>
              <a:off x="3952293" y="3960669"/>
              <a:ext cx="1198173"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en-US" altLang="ja-JP" dirty="0">
                  <a:solidFill>
                    <a:schemeClr val="accent1"/>
                  </a:solidFill>
                </a:rPr>
                <a:t>42~84h/w</a:t>
              </a:r>
              <a:endParaRPr kumimoji="1" lang="ja-JP" altLang="en-US">
                <a:solidFill>
                  <a:schemeClr val="accent1"/>
                </a:solidFill>
              </a:endParaRPr>
            </a:p>
          </p:txBody>
        </p:sp>
        <p:sp>
          <p:nvSpPr>
            <p:cNvPr id="33" name="テキスト ボックス 32">
              <a:extLst>
                <a:ext uri="{FF2B5EF4-FFF2-40B4-BE49-F238E27FC236}">
                  <a16:creationId xmlns:a16="http://schemas.microsoft.com/office/drawing/2014/main" id="{6D3B75EC-5368-5B41-B630-499CB01EE5FE}"/>
                </a:ext>
              </a:extLst>
            </p:cNvPr>
            <p:cNvSpPr txBox="1"/>
            <p:nvPr/>
          </p:nvSpPr>
          <p:spPr>
            <a:xfrm>
              <a:off x="6884284" y="3960669"/>
              <a:ext cx="1313787"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altLang="ja-JP" dirty="0">
                  <a:solidFill>
                    <a:schemeClr val="accent1"/>
                  </a:solidFill>
                </a:rPr>
                <a:t>84~126</a:t>
              </a:r>
              <a:r>
                <a:rPr kumimoji="1" lang="en-US" altLang="ja-JP" dirty="0">
                  <a:solidFill>
                    <a:schemeClr val="accent1"/>
                  </a:solidFill>
                </a:rPr>
                <a:t>h/w</a:t>
              </a:r>
              <a:endParaRPr kumimoji="1" lang="ja-JP" altLang="en-US">
                <a:solidFill>
                  <a:schemeClr val="accent1"/>
                </a:solidFill>
              </a:endParaRPr>
            </a:p>
          </p:txBody>
        </p:sp>
        <p:sp>
          <p:nvSpPr>
            <p:cNvPr id="34" name="テキスト ボックス 33">
              <a:extLst>
                <a:ext uri="{FF2B5EF4-FFF2-40B4-BE49-F238E27FC236}">
                  <a16:creationId xmlns:a16="http://schemas.microsoft.com/office/drawing/2014/main" id="{77B71414-2506-A949-B914-CD3289D87BAE}"/>
                </a:ext>
              </a:extLst>
            </p:cNvPr>
            <p:cNvSpPr txBox="1"/>
            <p:nvPr/>
          </p:nvSpPr>
          <p:spPr>
            <a:xfrm>
              <a:off x="9811409" y="3960669"/>
              <a:ext cx="1466189"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altLang="ja-JP" dirty="0">
                  <a:solidFill>
                    <a:schemeClr val="accent1"/>
                  </a:solidFill>
                </a:rPr>
                <a:t>126~168</a:t>
              </a:r>
              <a:r>
                <a:rPr kumimoji="1" lang="en-US" altLang="ja-JP" dirty="0">
                  <a:solidFill>
                    <a:schemeClr val="accent1"/>
                  </a:solidFill>
                </a:rPr>
                <a:t>h/w</a:t>
              </a:r>
              <a:endParaRPr kumimoji="1" lang="ja-JP" altLang="en-US">
                <a:solidFill>
                  <a:schemeClr val="accent1"/>
                </a:solidFill>
              </a:endParaRPr>
            </a:p>
          </p:txBody>
        </p:sp>
        <p:sp>
          <p:nvSpPr>
            <p:cNvPr id="35" name="テキスト ボックス 34">
              <a:extLst>
                <a:ext uri="{FF2B5EF4-FFF2-40B4-BE49-F238E27FC236}">
                  <a16:creationId xmlns:a16="http://schemas.microsoft.com/office/drawing/2014/main" id="{C181FDC4-A775-1F40-B0F5-D0F87041E389}"/>
                </a:ext>
              </a:extLst>
            </p:cNvPr>
            <p:cNvSpPr txBox="1"/>
            <p:nvPr/>
          </p:nvSpPr>
          <p:spPr>
            <a:xfrm>
              <a:off x="5609186" y="1610710"/>
              <a:ext cx="1015663" cy="930902"/>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kumimoji="1" lang="ja-JP" altLang="en-US">
                  <a:solidFill>
                    <a:schemeClr val="accent1"/>
                  </a:solidFill>
                </a:rPr>
                <a:t>論文</a:t>
              </a:r>
              <a:endParaRPr kumimoji="1" lang="en-US" altLang="ja-JP" dirty="0">
                <a:solidFill>
                  <a:schemeClr val="accent1"/>
                </a:solidFill>
              </a:endParaRPr>
            </a:p>
            <a:p>
              <a:pPr algn="ctr"/>
              <a:r>
                <a:rPr lang="ja-JP" altLang="en-US">
                  <a:solidFill>
                    <a:schemeClr val="accent1"/>
                  </a:solidFill>
                </a:rPr>
                <a:t>多言語</a:t>
              </a:r>
              <a:endParaRPr lang="en-US" altLang="ja-JP" dirty="0">
                <a:solidFill>
                  <a:schemeClr val="accent1"/>
                </a:solidFill>
              </a:endParaRPr>
            </a:p>
            <a:p>
              <a:pPr algn="ctr"/>
              <a:r>
                <a:rPr kumimoji="1" lang="ja-JP" altLang="en-US">
                  <a:solidFill>
                    <a:schemeClr val="accent1"/>
                  </a:solidFill>
                </a:rPr>
                <a:t>公文書</a:t>
              </a:r>
            </a:p>
          </p:txBody>
        </p:sp>
        <p:sp>
          <p:nvSpPr>
            <p:cNvPr id="38" name="テキスト ボックス 37">
              <a:extLst>
                <a:ext uri="{FF2B5EF4-FFF2-40B4-BE49-F238E27FC236}">
                  <a16:creationId xmlns:a16="http://schemas.microsoft.com/office/drawing/2014/main" id="{A9ADAF2C-A964-8D44-B921-E9B00ACAEC08}"/>
                </a:ext>
              </a:extLst>
            </p:cNvPr>
            <p:cNvSpPr txBox="1"/>
            <p:nvPr/>
          </p:nvSpPr>
          <p:spPr>
            <a:xfrm>
              <a:off x="5747685" y="2942350"/>
              <a:ext cx="738664" cy="930902"/>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一般書</a:t>
              </a:r>
              <a:endParaRPr lang="en-US" altLang="ja-JP" dirty="0">
                <a:solidFill>
                  <a:schemeClr val="accent1"/>
                </a:solidFill>
              </a:endParaRPr>
            </a:p>
            <a:p>
              <a:pPr algn="ctr"/>
              <a:r>
                <a:rPr kumimoji="1" lang="ja-JP" altLang="en-US">
                  <a:solidFill>
                    <a:schemeClr val="accent1"/>
                  </a:solidFill>
                </a:rPr>
                <a:t>一般紙</a:t>
              </a:r>
              <a:endParaRPr kumimoji="1" lang="en-US" altLang="ja-JP" dirty="0">
                <a:solidFill>
                  <a:schemeClr val="accent1"/>
                </a:solidFill>
              </a:endParaRPr>
            </a:p>
          </p:txBody>
        </p:sp>
        <p:sp>
          <p:nvSpPr>
            <p:cNvPr id="39" name="テキスト ボックス 38">
              <a:extLst>
                <a:ext uri="{FF2B5EF4-FFF2-40B4-BE49-F238E27FC236}">
                  <a16:creationId xmlns:a16="http://schemas.microsoft.com/office/drawing/2014/main" id="{D0243236-7AFE-7940-A582-41AC962A89C9}"/>
                </a:ext>
              </a:extLst>
            </p:cNvPr>
            <p:cNvSpPr txBox="1"/>
            <p:nvPr/>
          </p:nvSpPr>
          <p:spPr>
            <a:xfrm>
              <a:off x="5609187" y="4264574"/>
              <a:ext cx="1015663" cy="1177786"/>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スポーツ紙</a:t>
              </a:r>
              <a:endParaRPr lang="en-US" altLang="ja-JP" dirty="0">
                <a:solidFill>
                  <a:schemeClr val="accent1"/>
                </a:solidFill>
              </a:endParaRPr>
            </a:p>
            <a:p>
              <a:pPr algn="ctr"/>
              <a:r>
                <a:rPr lang="ja-JP" altLang="en-US">
                  <a:solidFill>
                    <a:schemeClr val="accent1"/>
                  </a:solidFill>
                </a:rPr>
                <a:t>週刊誌</a:t>
              </a:r>
              <a:endParaRPr lang="en-US" altLang="ja-JP" dirty="0">
                <a:solidFill>
                  <a:schemeClr val="accent1"/>
                </a:solidFill>
              </a:endParaRPr>
            </a:p>
            <a:p>
              <a:pPr algn="ctr"/>
              <a:r>
                <a:rPr kumimoji="1" lang="ja-JP" altLang="en-US">
                  <a:solidFill>
                    <a:schemeClr val="accent1"/>
                  </a:solidFill>
                </a:rPr>
                <a:t>漫画</a:t>
              </a:r>
              <a:endParaRPr kumimoji="1" lang="en-US" altLang="ja-JP" dirty="0">
                <a:solidFill>
                  <a:schemeClr val="accent1"/>
                </a:solidFill>
              </a:endParaRPr>
            </a:p>
          </p:txBody>
        </p:sp>
        <p:sp>
          <p:nvSpPr>
            <p:cNvPr id="40" name="テキスト ボックス 39">
              <a:extLst>
                <a:ext uri="{FF2B5EF4-FFF2-40B4-BE49-F238E27FC236}">
                  <a16:creationId xmlns:a16="http://schemas.microsoft.com/office/drawing/2014/main" id="{0C4A6103-17C2-F04D-9458-8F8437447AA7}"/>
                </a:ext>
              </a:extLst>
            </p:cNvPr>
            <p:cNvSpPr txBox="1"/>
            <p:nvPr/>
          </p:nvSpPr>
          <p:spPr>
            <a:xfrm>
              <a:off x="5746529" y="5710262"/>
              <a:ext cx="738664" cy="985971"/>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読まない</a:t>
              </a:r>
              <a:endParaRPr lang="en-US" altLang="ja-JP" dirty="0">
                <a:solidFill>
                  <a:schemeClr val="accent1"/>
                </a:solidFill>
              </a:endParaRPr>
            </a:p>
            <a:p>
              <a:pPr algn="ctr"/>
              <a:r>
                <a:rPr lang="ja-JP" altLang="en-US">
                  <a:solidFill>
                    <a:schemeClr val="accent1"/>
                  </a:solidFill>
                </a:rPr>
                <a:t>読めない</a:t>
              </a:r>
              <a:endParaRPr lang="en-US" altLang="ja-JP" dirty="0">
                <a:solidFill>
                  <a:schemeClr val="accent1"/>
                </a:solidFill>
              </a:endParaRPr>
            </a:p>
          </p:txBody>
        </p:sp>
        <p:sp>
          <p:nvSpPr>
            <p:cNvPr id="41" name="テキスト ボックス 40">
              <a:extLst>
                <a:ext uri="{FF2B5EF4-FFF2-40B4-BE49-F238E27FC236}">
                  <a16:creationId xmlns:a16="http://schemas.microsoft.com/office/drawing/2014/main" id="{365A5059-BAC1-1B45-BEB3-17C4CC935BBE}"/>
                </a:ext>
              </a:extLst>
            </p:cNvPr>
            <p:cNvSpPr txBox="1"/>
            <p:nvPr/>
          </p:nvSpPr>
          <p:spPr>
            <a:xfrm>
              <a:off x="596459" y="5512418"/>
              <a:ext cx="2280745" cy="1200329"/>
            </a:xfrm>
            <a:prstGeom prst="rect">
              <a:avLst/>
            </a:prstGeom>
            <a:noFill/>
          </p:spPr>
          <p:txBody>
            <a:bodyPr wrap="square" rtlCol="0">
              <a:spAutoFit/>
            </a:bodyPr>
            <a:lstStyle/>
            <a:p>
              <a:r>
                <a:rPr kumimoji="1" lang="ja-JP" altLang="en-US">
                  <a:solidFill>
                    <a:schemeClr val="accent1">
                      <a:alpha val="25047"/>
                    </a:schemeClr>
                  </a:solidFill>
                </a:rPr>
                <a:t>知的障害者、認知症</a:t>
              </a:r>
              <a:endParaRPr kumimoji="1" lang="en-US" altLang="ja-JP" dirty="0">
                <a:solidFill>
                  <a:schemeClr val="accent1">
                    <a:alpha val="25047"/>
                  </a:schemeClr>
                </a:solidFill>
              </a:endParaRPr>
            </a:p>
            <a:p>
              <a:r>
                <a:rPr lang="ja-JP" altLang="en-US">
                  <a:solidFill>
                    <a:schemeClr val="accent1">
                      <a:alpha val="25047"/>
                    </a:schemeClr>
                  </a:solidFill>
                </a:rPr>
                <a:t>精神疾患、脳性麻痺</a:t>
              </a:r>
              <a:endParaRPr lang="en-US" altLang="ja-JP" dirty="0">
                <a:solidFill>
                  <a:schemeClr val="accent1">
                    <a:alpha val="25047"/>
                  </a:schemeClr>
                </a:solidFill>
              </a:endParaRPr>
            </a:p>
            <a:p>
              <a:r>
                <a:rPr lang="ja-JP" altLang="en-US">
                  <a:solidFill>
                    <a:schemeClr val="accent1">
                      <a:alpha val="25047"/>
                    </a:schemeClr>
                  </a:solidFill>
                </a:rPr>
                <a:t>外国人労働者</a:t>
              </a:r>
              <a:endParaRPr lang="en-US" altLang="ja-JP" dirty="0">
                <a:solidFill>
                  <a:schemeClr val="accent1">
                    <a:alpha val="25047"/>
                  </a:schemeClr>
                </a:solidFill>
              </a:endParaRPr>
            </a:p>
            <a:p>
              <a:r>
                <a:rPr lang="ja-JP" altLang="en-US">
                  <a:solidFill>
                    <a:schemeClr val="accent1">
                      <a:alpha val="25047"/>
                    </a:schemeClr>
                  </a:solidFill>
                </a:rPr>
                <a:t>要介護５当該者</a:t>
              </a:r>
              <a:endParaRPr lang="en-US" altLang="ja-JP" dirty="0">
                <a:solidFill>
                  <a:schemeClr val="accent1">
                    <a:alpha val="25047"/>
                  </a:schemeClr>
                </a:solidFill>
              </a:endParaRPr>
            </a:p>
          </p:txBody>
        </p:sp>
        <p:sp>
          <p:nvSpPr>
            <p:cNvPr id="42" name="テキスト ボックス 41">
              <a:extLst>
                <a:ext uri="{FF2B5EF4-FFF2-40B4-BE49-F238E27FC236}">
                  <a16:creationId xmlns:a16="http://schemas.microsoft.com/office/drawing/2014/main" id="{319C394D-B350-D940-8EA8-B30BBE2C3932}"/>
                </a:ext>
              </a:extLst>
            </p:cNvPr>
            <p:cNvSpPr txBox="1"/>
            <p:nvPr/>
          </p:nvSpPr>
          <p:spPr>
            <a:xfrm>
              <a:off x="355335" y="4363137"/>
              <a:ext cx="2775488" cy="923330"/>
            </a:xfrm>
            <a:prstGeom prst="rect">
              <a:avLst/>
            </a:prstGeom>
            <a:noFill/>
          </p:spPr>
          <p:txBody>
            <a:bodyPr wrap="square" rtlCol="0">
              <a:spAutoFit/>
            </a:bodyPr>
            <a:lstStyle/>
            <a:p>
              <a:r>
                <a:rPr lang="ja-JP" altLang="en-US">
                  <a:solidFill>
                    <a:schemeClr val="accent1">
                      <a:alpha val="25047"/>
                    </a:schemeClr>
                  </a:solidFill>
                </a:rPr>
                <a:t>引きこもり、非常勤職員</a:t>
              </a:r>
              <a:endParaRPr lang="en-US" altLang="ja-JP" dirty="0">
                <a:solidFill>
                  <a:schemeClr val="accent1">
                    <a:alpha val="25047"/>
                  </a:schemeClr>
                </a:solidFill>
              </a:endParaRPr>
            </a:p>
            <a:p>
              <a:r>
                <a:rPr lang="ja-JP" altLang="en-US">
                  <a:solidFill>
                    <a:schemeClr val="accent1">
                      <a:alpha val="25047"/>
                    </a:schemeClr>
                  </a:solidFill>
                </a:rPr>
                <a:t>アルバイター、書店職員</a:t>
              </a:r>
              <a:endParaRPr lang="en-US" altLang="ja-JP" dirty="0">
                <a:solidFill>
                  <a:schemeClr val="accent1">
                    <a:alpha val="25047"/>
                  </a:schemeClr>
                </a:solidFill>
              </a:endParaRPr>
            </a:p>
            <a:p>
              <a:r>
                <a:rPr lang="ja-JP" altLang="en-US">
                  <a:solidFill>
                    <a:schemeClr val="accent1">
                      <a:alpha val="25047"/>
                    </a:schemeClr>
                  </a:solidFill>
                </a:rPr>
                <a:t>実況系</a:t>
              </a:r>
              <a:r>
                <a:rPr lang="en-US" altLang="ja-JP" dirty="0">
                  <a:solidFill>
                    <a:schemeClr val="accent1">
                      <a:alpha val="25047"/>
                    </a:schemeClr>
                  </a:solidFill>
                </a:rPr>
                <a:t>Youtuber</a:t>
              </a:r>
              <a:r>
                <a:rPr lang="ja-JP" altLang="en-US">
                  <a:solidFill>
                    <a:schemeClr val="accent1">
                      <a:alpha val="25047"/>
                    </a:schemeClr>
                  </a:solidFill>
                </a:rPr>
                <a:t>、ライター</a:t>
              </a:r>
              <a:endParaRPr lang="en-US" altLang="ja-JP" dirty="0">
                <a:solidFill>
                  <a:schemeClr val="accent1">
                    <a:alpha val="25047"/>
                  </a:schemeClr>
                </a:solidFill>
              </a:endParaRPr>
            </a:p>
          </p:txBody>
        </p:sp>
        <p:sp>
          <p:nvSpPr>
            <p:cNvPr id="43" name="テキスト ボックス 42">
              <a:extLst>
                <a:ext uri="{FF2B5EF4-FFF2-40B4-BE49-F238E27FC236}">
                  <a16:creationId xmlns:a16="http://schemas.microsoft.com/office/drawing/2014/main" id="{9C7C8984-E178-124D-83C2-D7298565E6A5}"/>
                </a:ext>
              </a:extLst>
            </p:cNvPr>
            <p:cNvSpPr txBox="1"/>
            <p:nvPr/>
          </p:nvSpPr>
          <p:spPr>
            <a:xfrm>
              <a:off x="481290" y="2793603"/>
              <a:ext cx="2564479" cy="1200329"/>
            </a:xfrm>
            <a:prstGeom prst="rect">
              <a:avLst/>
            </a:prstGeom>
            <a:noFill/>
          </p:spPr>
          <p:txBody>
            <a:bodyPr wrap="square" rtlCol="0">
              <a:spAutoFit/>
            </a:bodyPr>
            <a:lstStyle/>
            <a:p>
              <a:r>
                <a:rPr lang="ja-JP" altLang="en-US">
                  <a:solidFill>
                    <a:schemeClr val="accent1">
                      <a:alpha val="25047"/>
                    </a:schemeClr>
                  </a:solidFill>
                </a:rPr>
                <a:t>ライター、アーティスト、不動産屋、ヨガインストラクター、解説系</a:t>
              </a:r>
              <a:r>
                <a:rPr lang="en-US" altLang="ja-JP" dirty="0">
                  <a:solidFill>
                    <a:schemeClr val="accent1">
                      <a:alpha val="25047"/>
                    </a:schemeClr>
                  </a:solidFill>
                </a:rPr>
                <a:t>Youtuber</a:t>
              </a:r>
            </a:p>
            <a:p>
              <a:endParaRPr lang="en-US" altLang="ja-JP" dirty="0">
                <a:solidFill>
                  <a:schemeClr val="accent1">
                    <a:alpha val="25047"/>
                  </a:schemeClr>
                </a:solidFill>
              </a:endParaRPr>
            </a:p>
          </p:txBody>
        </p:sp>
        <p:sp>
          <p:nvSpPr>
            <p:cNvPr id="44" name="テキスト ボックス 43">
              <a:extLst>
                <a:ext uri="{FF2B5EF4-FFF2-40B4-BE49-F238E27FC236}">
                  <a16:creationId xmlns:a16="http://schemas.microsoft.com/office/drawing/2014/main" id="{8EC6130E-0E04-6B4B-886D-4909CB4622C6}"/>
                </a:ext>
              </a:extLst>
            </p:cNvPr>
            <p:cNvSpPr txBox="1"/>
            <p:nvPr/>
          </p:nvSpPr>
          <p:spPr>
            <a:xfrm>
              <a:off x="429377" y="1541506"/>
              <a:ext cx="2564479" cy="923330"/>
            </a:xfrm>
            <a:prstGeom prst="rect">
              <a:avLst/>
            </a:prstGeom>
            <a:noFill/>
          </p:spPr>
          <p:txBody>
            <a:bodyPr wrap="square" rtlCol="0">
              <a:spAutoFit/>
            </a:bodyPr>
            <a:lstStyle/>
            <a:p>
              <a:r>
                <a:rPr lang="ja-JP" altLang="en-US">
                  <a:solidFill>
                    <a:schemeClr val="accent1">
                      <a:alpha val="25047"/>
                    </a:schemeClr>
                  </a:solidFill>
                </a:rPr>
                <a:t>翻訳家、資産家、経営者</a:t>
              </a:r>
              <a:endParaRPr lang="en-US" altLang="ja-JP" dirty="0">
                <a:solidFill>
                  <a:schemeClr val="accent1">
                    <a:alpha val="25047"/>
                  </a:schemeClr>
                </a:solidFill>
              </a:endParaRPr>
            </a:p>
            <a:p>
              <a:r>
                <a:rPr lang="ja-JP" altLang="en-US">
                  <a:solidFill>
                    <a:schemeClr val="accent1">
                      <a:alpha val="25047"/>
                    </a:schemeClr>
                  </a:solidFill>
                </a:rPr>
                <a:t>投資家、仙人、大学教員</a:t>
              </a:r>
              <a:endParaRPr lang="en-US" altLang="ja-JP" dirty="0">
                <a:solidFill>
                  <a:schemeClr val="accent1">
                    <a:alpha val="25047"/>
                  </a:schemeClr>
                </a:solidFill>
              </a:endParaRPr>
            </a:p>
            <a:p>
              <a:r>
                <a:rPr lang="ja-JP" altLang="en-US">
                  <a:solidFill>
                    <a:schemeClr val="accent1">
                      <a:alpha val="25047"/>
                    </a:schemeClr>
                  </a:solidFill>
                </a:rPr>
                <a:t>医師、弁護士</a:t>
              </a:r>
              <a:endParaRPr lang="en-US" altLang="ja-JP" dirty="0">
                <a:solidFill>
                  <a:schemeClr val="accent1">
                    <a:alpha val="25047"/>
                  </a:schemeClr>
                </a:solidFill>
              </a:endParaRPr>
            </a:p>
          </p:txBody>
        </p:sp>
        <p:sp>
          <p:nvSpPr>
            <p:cNvPr id="45" name="テキスト ボックス 44">
              <a:extLst>
                <a:ext uri="{FF2B5EF4-FFF2-40B4-BE49-F238E27FC236}">
                  <a16:creationId xmlns:a16="http://schemas.microsoft.com/office/drawing/2014/main" id="{B47E7CB0-119D-B44A-B3C4-04E5F627A677}"/>
                </a:ext>
              </a:extLst>
            </p:cNvPr>
            <p:cNvSpPr txBox="1"/>
            <p:nvPr/>
          </p:nvSpPr>
          <p:spPr>
            <a:xfrm>
              <a:off x="3129742" y="1472219"/>
              <a:ext cx="2559837" cy="923330"/>
            </a:xfrm>
            <a:prstGeom prst="rect">
              <a:avLst/>
            </a:prstGeom>
            <a:noFill/>
          </p:spPr>
          <p:txBody>
            <a:bodyPr wrap="square" rtlCol="0">
              <a:spAutoFit/>
            </a:bodyPr>
            <a:lstStyle/>
            <a:p>
              <a:r>
                <a:rPr lang="ja-JP" altLang="en-US">
                  <a:solidFill>
                    <a:schemeClr val="accent1">
                      <a:alpha val="25047"/>
                    </a:schemeClr>
                  </a:solidFill>
                </a:rPr>
                <a:t>大学教員、評論家</a:t>
              </a:r>
              <a:endParaRPr lang="en-US" altLang="ja-JP" dirty="0">
                <a:solidFill>
                  <a:schemeClr val="accent1">
                    <a:alpha val="25047"/>
                  </a:schemeClr>
                </a:solidFill>
              </a:endParaRPr>
            </a:p>
            <a:p>
              <a:r>
                <a:rPr lang="ja-JP" altLang="en-US">
                  <a:solidFill>
                    <a:schemeClr val="accent1">
                      <a:alpha val="25047"/>
                    </a:schemeClr>
                  </a:solidFill>
                </a:rPr>
                <a:t>経営者、弁護士、会社員</a:t>
              </a:r>
              <a:endParaRPr lang="en-US" altLang="ja-JP" dirty="0">
                <a:solidFill>
                  <a:schemeClr val="accent1">
                    <a:alpha val="25047"/>
                  </a:schemeClr>
                </a:solidFill>
              </a:endParaRPr>
            </a:p>
            <a:p>
              <a:r>
                <a:rPr lang="ja-JP" altLang="en-US">
                  <a:solidFill>
                    <a:schemeClr val="accent1">
                      <a:alpha val="25047"/>
                    </a:schemeClr>
                  </a:solidFill>
                </a:rPr>
                <a:t>漫画家、研究者、医師</a:t>
              </a:r>
              <a:endParaRPr lang="en-US" altLang="ja-JP" dirty="0">
                <a:solidFill>
                  <a:schemeClr val="accent1">
                    <a:alpha val="25047"/>
                  </a:schemeClr>
                </a:solidFill>
              </a:endParaRPr>
            </a:p>
          </p:txBody>
        </p:sp>
        <p:sp>
          <p:nvSpPr>
            <p:cNvPr id="46" name="テキスト ボックス 45">
              <a:extLst>
                <a:ext uri="{FF2B5EF4-FFF2-40B4-BE49-F238E27FC236}">
                  <a16:creationId xmlns:a16="http://schemas.microsoft.com/office/drawing/2014/main" id="{E2D65CF1-257C-C94D-98F8-E0B4AE007121}"/>
                </a:ext>
              </a:extLst>
            </p:cNvPr>
            <p:cNvSpPr txBox="1"/>
            <p:nvPr/>
          </p:nvSpPr>
          <p:spPr>
            <a:xfrm>
              <a:off x="7159295" y="1528125"/>
              <a:ext cx="2024514" cy="923330"/>
            </a:xfrm>
            <a:prstGeom prst="rect">
              <a:avLst/>
            </a:prstGeom>
            <a:noFill/>
          </p:spPr>
          <p:txBody>
            <a:bodyPr wrap="square" rtlCol="0">
              <a:spAutoFit/>
            </a:bodyPr>
            <a:lstStyle/>
            <a:p>
              <a:r>
                <a:rPr lang="ja-JP" altLang="en-US">
                  <a:solidFill>
                    <a:schemeClr val="accent1">
                      <a:alpha val="25047"/>
                    </a:schemeClr>
                  </a:solidFill>
                </a:rPr>
                <a:t>第一種国家公務員政治家、経営者、医師、大学教員</a:t>
              </a:r>
              <a:endParaRPr lang="en-US" altLang="ja-JP" dirty="0">
                <a:solidFill>
                  <a:schemeClr val="accent1">
                    <a:alpha val="25047"/>
                  </a:schemeClr>
                </a:solidFill>
              </a:endParaRPr>
            </a:p>
          </p:txBody>
        </p:sp>
        <p:sp>
          <p:nvSpPr>
            <p:cNvPr id="47" name="テキスト ボックス 46">
              <a:extLst>
                <a:ext uri="{FF2B5EF4-FFF2-40B4-BE49-F238E27FC236}">
                  <a16:creationId xmlns:a16="http://schemas.microsoft.com/office/drawing/2014/main" id="{19216838-C8A8-6548-9DF6-C622CA8BB72B}"/>
                </a:ext>
              </a:extLst>
            </p:cNvPr>
            <p:cNvSpPr txBox="1"/>
            <p:nvPr/>
          </p:nvSpPr>
          <p:spPr>
            <a:xfrm>
              <a:off x="9541470" y="1538688"/>
              <a:ext cx="1748221" cy="923330"/>
            </a:xfrm>
            <a:prstGeom prst="rect">
              <a:avLst/>
            </a:prstGeom>
            <a:noFill/>
          </p:spPr>
          <p:txBody>
            <a:bodyPr wrap="square" rtlCol="0">
              <a:spAutoFit/>
            </a:bodyPr>
            <a:lstStyle/>
            <a:p>
              <a:pPr algn="ctr"/>
              <a:r>
                <a:rPr lang="ja-JP" altLang="en-US">
                  <a:solidFill>
                    <a:schemeClr val="accent1">
                      <a:alpha val="25047"/>
                    </a:schemeClr>
                  </a:solidFill>
                </a:rPr>
                <a:t>超人、人外</a:t>
              </a:r>
              <a:endParaRPr lang="en-US" altLang="ja-JP" dirty="0">
                <a:solidFill>
                  <a:schemeClr val="accent1">
                    <a:alpha val="25047"/>
                  </a:schemeClr>
                </a:solidFill>
              </a:endParaRPr>
            </a:p>
            <a:p>
              <a:pPr algn="ctr"/>
              <a:r>
                <a:rPr lang="ja-JP" altLang="en-US">
                  <a:solidFill>
                    <a:schemeClr val="accent1">
                      <a:alpha val="25047"/>
                    </a:schemeClr>
                  </a:solidFill>
                </a:rPr>
                <a:t>経営者、政治家</a:t>
              </a:r>
              <a:endParaRPr lang="en-US" altLang="ja-JP" dirty="0">
                <a:solidFill>
                  <a:schemeClr val="accent1">
                    <a:alpha val="25047"/>
                  </a:schemeClr>
                </a:solidFill>
              </a:endParaRPr>
            </a:p>
            <a:p>
              <a:pPr algn="ctr"/>
              <a:r>
                <a:rPr lang="en-US" altLang="ja-JP" dirty="0">
                  <a:solidFill>
                    <a:schemeClr val="accent1">
                      <a:alpha val="25047"/>
                    </a:schemeClr>
                  </a:solidFill>
                </a:rPr>
                <a:t>AI</a:t>
              </a:r>
            </a:p>
          </p:txBody>
        </p:sp>
        <p:sp>
          <p:nvSpPr>
            <p:cNvPr id="48" name="テキスト ボックス 47">
              <a:extLst>
                <a:ext uri="{FF2B5EF4-FFF2-40B4-BE49-F238E27FC236}">
                  <a16:creationId xmlns:a16="http://schemas.microsoft.com/office/drawing/2014/main" id="{DDA6A35A-50A3-2448-B098-06E62EDECCC8}"/>
                </a:ext>
              </a:extLst>
            </p:cNvPr>
            <p:cNvSpPr txBox="1"/>
            <p:nvPr/>
          </p:nvSpPr>
          <p:spPr>
            <a:xfrm>
              <a:off x="3340208" y="2777359"/>
              <a:ext cx="2243252" cy="1200329"/>
            </a:xfrm>
            <a:prstGeom prst="rect">
              <a:avLst/>
            </a:prstGeom>
            <a:noFill/>
          </p:spPr>
          <p:txBody>
            <a:bodyPr wrap="square" rtlCol="0">
              <a:spAutoFit/>
            </a:bodyPr>
            <a:lstStyle/>
            <a:p>
              <a:r>
                <a:rPr lang="ja-JP" altLang="en-US">
                  <a:solidFill>
                    <a:schemeClr val="accent1">
                      <a:alpha val="25047"/>
                    </a:schemeClr>
                  </a:solidFill>
                </a:rPr>
                <a:t>企業社員、新聞記者、国家公務員、看護師、歌手、中小経営者</a:t>
              </a:r>
              <a:endParaRPr lang="en-US" altLang="ja-JP" dirty="0">
                <a:solidFill>
                  <a:schemeClr val="accent1">
                    <a:alpha val="25047"/>
                  </a:schemeClr>
                </a:solidFill>
              </a:endParaRPr>
            </a:p>
            <a:p>
              <a:r>
                <a:rPr lang="ja-JP" altLang="en-US">
                  <a:solidFill>
                    <a:schemeClr val="accent1">
                      <a:alpha val="25047"/>
                    </a:schemeClr>
                  </a:solidFill>
                </a:rPr>
                <a:t>警察官・消防士</a:t>
              </a:r>
              <a:endParaRPr lang="en-US" altLang="ja-JP" dirty="0">
                <a:solidFill>
                  <a:schemeClr val="accent1">
                    <a:alpha val="25047"/>
                  </a:schemeClr>
                </a:solidFill>
              </a:endParaRPr>
            </a:p>
          </p:txBody>
        </p:sp>
        <p:sp>
          <p:nvSpPr>
            <p:cNvPr id="49" name="テキスト ボックス 48">
              <a:extLst>
                <a:ext uri="{FF2B5EF4-FFF2-40B4-BE49-F238E27FC236}">
                  <a16:creationId xmlns:a16="http://schemas.microsoft.com/office/drawing/2014/main" id="{CD9B3F00-2E34-314F-A4AE-8FCA75A6A6B9}"/>
                </a:ext>
              </a:extLst>
            </p:cNvPr>
            <p:cNvSpPr txBox="1"/>
            <p:nvPr/>
          </p:nvSpPr>
          <p:spPr>
            <a:xfrm>
              <a:off x="3203418" y="4280313"/>
              <a:ext cx="2408501" cy="1200329"/>
            </a:xfrm>
            <a:prstGeom prst="rect">
              <a:avLst/>
            </a:prstGeom>
            <a:noFill/>
          </p:spPr>
          <p:txBody>
            <a:bodyPr wrap="square" rtlCol="0">
              <a:spAutoFit/>
            </a:bodyPr>
            <a:lstStyle/>
            <a:p>
              <a:r>
                <a:rPr lang="ja-JP" altLang="en-US">
                  <a:solidFill>
                    <a:schemeClr val="accent1">
                      <a:alpha val="25047"/>
                    </a:schemeClr>
                  </a:solidFill>
                </a:rPr>
                <a:t>サービス産業従事者</a:t>
              </a:r>
              <a:endParaRPr lang="en-US" altLang="ja-JP" dirty="0">
                <a:solidFill>
                  <a:schemeClr val="accent1">
                    <a:alpha val="25047"/>
                  </a:schemeClr>
                </a:solidFill>
              </a:endParaRPr>
            </a:p>
            <a:p>
              <a:r>
                <a:rPr lang="ja-JP" altLang="en-US">
                  <a:solidFill>
                    <a:schemeClr val="accent1">
                      <a:alpha val="25047"/>
                    </a:schemeClr>
                  </a:solidFill>
                </a:rPr>
                <a:t>介護職員、運転手、</a:t>
              </a:r>
              <a:endParaRPr lang="en-US" altLang="ja-JP" dirty="0">
                <a:solidFill>
                  <a:schemeClr val="accent1">
                    <a:alpha val="25047"/>
                  </a:schemeClr>
                </a:solidFill>
              </a:endParaRPr>
            </a:p>
            <a:p>
              <a:r>
                <a:rPr lang="ja-JP" altLang="en-US">
                  <a:solidFill>
                    <a:schemeClr val="accent1">
                      <a:alpha val="25047"/>
                    </a:schemeClr>
                  </a:solidFill>
                </a:rPr>
                <a:t>准看護師、飲食勤務</a:t>
              </a:r>
              <a:endParaRPr lang="en-US" altLang="ja-JP" dirty="0">
                <a:solidFill>
                  <a:schemeClr val="accent1">
                    <a:alpha val="25047"/>
                  </a:schemeClr>
                </a:solidFill>
              </a:endParaRPr>
            </a:p>
            <a:p>
              <a:r>
                <a:rPr lang="ja-JP" altLang="en-US">
                  <a:solidFill>
                    <a:schemeClr val="accent1">
                      <a:alpha val="25047"/>
                    </a:schemeClr>
                  </a:solidFill>
                </a:rPr>
                <a:t>農家、救急隊員、事務</a:t>
              </a:r>
              <a:endParaRPr lang="en-US" altLang="ja-JP" dirty="0">
                <a:solidFill>
                  <a:schemeClr val="accent1">
                    <a:alpha val="25047"/>
                  </a:schemeClr>
                </a:solidFill>
              </a:endParaRPr>
            </a:p>
          </p:txBody>
        </p:sp>
        <p:sp>
          <p:nvSpPr>
            <p:cNvPr id="50" name="テキスト ボックス 49">
              <a:extLst>
                <a:ext uri="{FF2B5EF4-FFF2-40B4-BE49-F238E27FC236}">
                  <a16:creationId xmlns:a16="http://schemas.microsoft.com/office/drawing/2014/main" id="{0EFD8F94-6FF5-6442-AA90-35FBBB7C302A}"/>
                </a:ext>
              </a:extLst>
            </p:cNvPr>
            <p:cNvSpPr txBox="1"/>
            <p:nvPr/>
          </p:nvSpPr>
          <p:spPr>
            <a:xfrm>
              <a:off x="3331778" y="5500063"/>
              <a:ext cx="2338245" cy="1200329"/>
            </a:xfrm>
            <a:prstGeom prst="rect">
              <a:avLst/>
            </a:prstGeom>
            <a:noFill/>
          </p:spPr>
          <p:txBody>
            <a:bodyPr wrap="square" rtlCol="0">
              <a:spAutoFit/>
            </a:bodyPr>
            <a:lstStyle/>
            <a:p>
              <a:r>
                <a:rPr lang="ja-JP" altLang="en-US">
                  <a:solidFill>
                    <a:schemeClr val="accent1">
                      <a:alpha val="25047"/>
                    </a:schemeClr>
                  </a:solidFill>
                </a:rPr>
                <a:t>ヤンキー、土木作業員、飲食従業員、風俗従事者、外国人労働者</a:t>
              </a:r>
              <a:endParaRPr lang="en-US" altLang="ja-JP" dirty="0">
                <a:solidFill>
                  <a:schemeClr val="accent1">
                    <a:alpha val="25047"/>
                  </a:schemeClr>
                </a:solidFill>
              </a:endParaRPr>
            </a:p>
            <a:p>
              <a:r>
                <a:rPr lang="ja-JP" altLang="en-US">
                  <a:solidFill>
                    <a:schemeClr val="accent1">
                      <a:alpha val="25047"/>
                    </a:schemeClr>
                  </a:solidFill>
                </a:rPr>
                <a:t>漁家</a:t>
              </a:r>
              <a:endParaRPr lang="en-US" altLang="ja-JP" dirty="0">
                <a:solidFill>
                  <a:schemeClr val="accent1">
                    <a:alpha val="25047"/>
                  </a:schemeClr>
                </a:solidFill>
              </a:endParaRPr>
            </a:p>
          </p:txBody>
        </p:sp>
        <p:sp>
          <p:nvSpPr>
            <p:cNvPr id="51" name="テキスト ボックス 50">
              <a:extLst>
                <a:ext uri="{FF2B5EF4-FFF2-40B4-BE49-F238E27FC236}">
                  <a16:creationId xmlns:a16="http://schemas.microsoft.com/office/drawing/2014/main" id="{32D993E1-4C96-A34C-B852-D87F5581F7D1}"/>
                </a:ext>
              </a:extLst>
            </p:cNvPr>
            <p:cNvSpPr txBox="1"/>
            <p:nvPr/>
          </p:nvSpPr>
          <p:spPr>
            <a:xfrm>
              <a:off x="6506213" y="5682447"/>
              <a:ext cx="2524407" cy="923330"/>
            </a:xfrm>
            <a:prstGeom prst="rect">
              <a:avLst/>
            </a:prstGeom>
            <a:noFill/>
          </p:spPr>
          <p:txBody>
            <a:bodyPr wrap="square" rtlCol="0">
              <a:spAutoFit/>
            </a:bodyPr>
            <a:lstStyle/>
            <a:p>
              <a:r>
                <a:rPr lang="ja-JP" altLang="en-US">
                  <a:solidFill>
                    <a:schemeClr val="accent1">
                      <a:alpha val="25047"/>
                    </a:schemeClr>
                  </a:solidFill>
                </a:rPr>
                <a:t>反社組員、飲食・土木経営者、炎上系</a:t>
              </a:r>
              <a:r>
                <a:rPr lang="en-US" altLang="ja-JP" dirty="0">
                  <a:solidFill>
                    <a:schemeClr val="accent1">
                      <a:alpha val="25047"/>
                    </a:schemeClr>
                  </a:solidFill>
                </a:rPr>
                <a:t>Youtuber</a:t>
              </a:r>
            </a:p>
            <a:p>
              <a:r>
                <a:rPr lang="ja-JP" altLang="en-US">
                  <a:solidFill>
                    <a:schemeClr val="accent1">
                      <a:alpha val="25047"/>
                    </a:schemeClr>
                  </a:solidFill>
                </a:rPr>
                <a:t>筋トレインストラクター</a:t>
              </a:r>
              <a:endParaRPr lang="en-US" altLang="ja-JP" dirty="0">
                <a:solidFill>
                  <a:schemeClr val="accent1">
                    <a:alpha val="25047"/>
                  </a:schemeClr>
                </a:solidFill>
              </a:endParaRPr>
            </a:p>
          </p:txBody>
        </p:sp>
        <p:sp>
          <p:nvSpPr>
            <p:cNvPr id="52" name="テキスト ボックス 51">
              <a:extLst>
                <a:ext uri="{FF2B5EF4-FFF2-40B4-BE49-F238E27FC236}">
                  <a16:creationId xmlns:a16="http://schemas.microsoft.com/office/drawing/2014/main" id="{D90FAA1B-2375-BC47-9C28-7D17F53A4005}"/>
                </a:ext>
              </a:extLst>
            </p:cNvPr>
            <p:cNvSpPr txBox="1"/>
            <p:nvPr/>
          </p:nvSpPr>
          <p:spPr>
            <a:xfrm>
              <a:off x="9528354" y="5680578"/>
              <a:ext cx="1826557" cy="923330"/>
            </a:xfrm>
            <a:prstGeom prst="rect">
              <a:avLst/>
            </a:prstGeom>
            <a:noFill/>
          </p:spPr>
          <p:txBody>
            <a:bodyPr wrap="square" rtlCol="0">
              <a:spAutoFit/>
            </a:bodyPr>
            <a:lstStyle/>
            <a:p>
              <a:r>
                <a:rPr lang="ja-JP" altLang="en-US">
                  <a:solidFill>
                    <a:schemeClr val="accent1">
                      <a:alpha val="25047"/>
                    </a:schemeClr>
                  </a:solidFill>
                </a:rPr>
                <a:t>組長、投資家</a:t>
              </a:r>
              <a:endParaRPr lang="en-US" altLang="ja-JP" dirty="0">
                <a:solidFill>
                  <a:schemeClr val="accent1">
                    <a:alpha val="25047"/>
                  </a:schemeClr>
                </a:solidFill>
              </a:endParaRPr>
            </a:p>
            <a:p>
              <a:r>
                <a:rPr lang="ja-JP" altLang="en-US">
                  <a:solidFill>
                    <a:schemeClr val="accent1">
                      <a:alpha val="25047"/>
                    </a:schemeClr>
                  </a:solidFill>
                </a:rPr>
                <a:t>独裁者、経営者</a:t>
              </a:r>
              <a:endParaRPr lang="en-US" altLang="ja-JP" dirty="0">
                <a:solidFill>
                  <a:schemeClr val="accent1">
                    <a:alpha val="25047"/>
                  </a:schemeClr>
                </a:solidFill>
              </a:endParaRPr>
            </a:p>
            <a:p>
              <a:r>
                <a:rPr lang="ja-JP" altLang="en-US">
                  <a:solidFill>
                    <a:schemeClr val="accent1">
                      <a:alpha val="25047"/>
                    </a:schemeClr>
                  </a:solidFill>
                </a:rPr>
                <a:t>広告代理店</a:t>
              </a:r>
              <a:endParaRPr lang="en-US" altLang="ja-JP" dirty="0">
                <a:solidFill>
                  <a:schemeClr val="accent1">
                    <a:alpha val="25047"/>
                  </a:schemeClr>
                </a:solidFill>
              </a:endParaRPr>
            </a:p>
          </p:txBody>
        </p:sp>
        <p:sp>
          <p:nvSpPr>
            <p:cNvPr id="53" name="テキスト ボックス 52">
              <a:extLst>
                <a:ext uri="{FF2B5EF4-FFF2-40B4-BE49-F238E27FC236}">
                  <a16:creationId xmlns:a16="http://schemas.microsoft.com/office/drawing/2014/main" id="{81394C84-FCC3-8245-840F-E31F6C62492F}"/>
                </a:ext>
              </a:extLst>
            </p:cNvPr>
            <p:cNvSpPr txBox="1"/>
            <p:nvPr/>
          </p:nvSpPr>
          <p:spPr>
            <a:xfrm>
              <a:off x="6719232" y="2920594"/>
              <a:ext cx="2011782" cy="923330"/>
            </a:xfrm>
            <a:prstGeom prst="rect">
              <a:avLst/>
            </a:prstGeom>
            <a:noFill/>
          </p:spPr>
          <p:txBody>
            <a:bodyPr wrap="square" rtlCol="0">
              <a:spAutoFit/>
            </a:bodyPr>
            <a:lstStyle/>
            <a:p>
              <a:r>
                <a:rPr lang="ja-JP" altLang="en-US">
                  <a:solidFill>
                    <a:schemeClr val="accent1">
                      <a:alpha val="25047"/>
                    </a:schemeClr>
                  </a:solidFill>
                </a:rPr>
                <a:t>医師、弁護士、</a:t>
              </a:r>
              <a:endParaRPr lang="en-US" altLang="ja-JP" dirty="0">
                <a:solidFill>
                  <a:schemeClr val="accent1">
                    <a:alpha val="25047"/>
                  </a:schemeClr>
                </a:solidFill>
              </a:endParaRPr>
            </a:p>
            <a:p>
              <a:r>
                <a:rPr lang="ja-JP" altLang="en-US">
                  <a:solidFill>
                    <a:schemeClr val="accent1">
                      <a:alpha val="25047"/>
                    </a:schemeClr>
                  </a:solidFill>
                </a:rPr>
                <a:t>経営者、大学教員</a:t>
              </a:r>
              <a:endParaRPr lang="en-US" altLang="ja-JP" dirty="0">
                <a:solidFill>
                  <a:schemeClr val="accent1">
                    <a:alpha val="25047"/>
                  </a:schemeClr>
                </a:solidFill>
              </a:endParaRPr>
            </a:p>
            <a:p>
              <a:r>
                <a:rPr lang="ja-JP" altLang="en-US">
                  <a:solidFill>
                    <a:schemeClr val="accent1">
                      <a:alpha val="25047"/>
                    </a:schemeClr>
                  </a:solidFill>
                </a:rPr>
                <a:t>エリート会社員</a:t>
              </a:r>
              <a:endParaRPr lang="en-US" altLang="ja-JP" dirty="0">
                <a:solidFill>
                  <a:schemeClr val="accent1">
                    <a:alpha val="25047"/>
                  </a:schemeClr>
                </a:solidFill>
              </a:endParaRPr>
            </a:p>
          </p:txBody>
        </p:sp>
        <p:sp>
          <p:nvSpPr>
            <p:cNvPr id="54" name="テキスト ボックス 53">
              <a:extLst>
                <a:ext uri="{FF2B5EF4-FFF2-40B4-BE49-F238E27FC236}">
                  <a16:creationId xmlns:a16="http://schemas.microsoft.com/office/drawing/2014/main" id="{A99E187A-C2F2-F547-A9B0-00E18520C1A8}"/>
                </a:ext>
              </a:extLst>
            </p:cNvPr>
            <p:cNvSpPr txBox="1"/>
            <p:nvPr/>
          </p:nvSpPr>
          <p:spPr>
            <a:xfrm>
              <a:off x="9266526" y="2773216"/>
              <a:ext cx="2441128" cy="1200329"/>
            </a:xfrm>
            <a:prstGeom prst="rect">
              <a:avLst/>
            </a:prstGeom>
            <a:noFill/>
          </p:spPr>
          <p:txBody>
            <a:bodyPr wrap="square" rtlCol="0">
              <a:spAutoFit/>
            </a:bodyPr>
            <a:lstStyle/>
            <a:p>
              <a:pPr algn="ctr"/>
              <a:r>
                <a:rPr lang="ja-JP" altLang="en-US">
                  <a:solidFill>
                    <a:schemeClr val="accent1">
                      <a:alpha val="25047"/>
                    </a:schemeClr>
                  </a:solidFill>
                </a:rPr>
                <a:t>ブローカー、ロビースト</a:t>
              </a:r>
              <a:endParaRPr lang="en-US" altLang="ja-JP" dirty="0">
                <a:solidFill>
                  <a:schemeClr val="accent1">
                    <a:alpha val="25047"/>
                  </a:schemeClr>
                </a:solidFill>
              </a:endParaRPr>
            </a:p>
            <a:p>
              <a:pPr algn="ctr"/>
              <a:r>
                <a:rPr lang="ja-JP" altLang="en-US">
                  <a:solidFill>
                    <a:schemeClr val="accent1">
                      <a:alpha val="25047"/>
                    </a:schemeClr>
                  </a:solidFill>
                </a:rPr>
                <a:t>広告代理店、銀行員</a:t>
              </a:r>
              <a:endParaRPr lang="en-US" altLang="ja-JP" dirty="0">
                <a:solidFill>
                  <a:schemeClr val="accent1">
                    <a:alpha val="25047"/>
                  </a:schemeClr>
                </a:solidFill>
              </a:endParaRPr>
            </a:p>
            <a:p>
              <a:pPr algn="ctr"/>
              <a:r>
                <a:rPr lang="ja-JP" altLang="en-US">
                  <a:solidFill>
                    <a:schemeClr val="accent1">
                      <a:alpha val="25047"/>
                    </a:schemeClr>
                  </a:solidFill>
                </a:rPr>
                <a:t>投資家、政治家、経営者</a:t>
              </a:r>
              <a:endParaRPr lang="en-US" altLang="ja-JP" dirty="0">
                <a:solidFill>
                  <a:schemeClr val="accent1">
                    <a:alpha val="25047"/>
                  </a:schemeClr>
                </a:solidFill>
              </a:endParaRPr>
            </a:p>
          </p:txBody>
        </p:sp>
        <p:sp>
          <p:nvSpPr>
            <p:cNvPr id="55" name="テキスト ボックス 54">
              <a:extLst>
                <a:ext uri="{FF2B5EF4-FFF2-40B4-BE49-F238E27FC236}">
                  <a16:creationId xmlns:a16="http://schemas.microsoft.com/office/drawing/2014/main" id="{92DA9B77-E64B-D047-B3FA-F04795C44C1A}"/>
                </a:ext>
              </a:extLst>
            </p:cNvPr>
            <p:cNvSpPr txBox="1"/>
            <p:nvPr/>
          </p:nvSpPr>
          <p:spPr>
            <a:xfrm>
              <a:off x="6624849" y="4303799"/>
              <a:ext cx="2405770" cy="1200329"/>
            </a:xfrm>
            <a:prstGeom prst="rect">
              <a:avLst/>
            </a:prstGeom>
            <a:noFill/>
          </p:spPr>
          <p:txBody>
            <a:bodyPr wrap="square" rtlCol="0">
              <a:spAutoFit/>
            </a:bodyPr>
            <a:lstStyle/>
            <a:p>
              <a:pPr algn="ctr"/>
              <a:r>
                <a:rPr lang="ja-JP" altLang="en-US">
                  <a:solidFill>
                    <a:schemeClr val="accent1">
                      <a:alpha val="25047"/>
                    </a:schemeClr>
                  </a:solidFill>
                </a:rPr>
                <a:t>企業社員、中小経営者、看護師、アイドル、</a:t>
              </a:r>
              <a:endParaRPr lang="en-US" altLang="ja-JP" dirty="0">
                <a:solidFill>
                  <a:schemeClr val="accent1">
                    <a:alpha val="25047"/>
                  </a:schemeClr>
                </a:solidFill>
              </a:endParaRPr>
            </a:p>
            <a:p>
              <a:pPr algn="ctr"/>
              <a:r>
                <a:rPr lang="ja-JP" altLang="en-US">
                  <a:solidFill>
                    <a:schemeClr val="accent1">
                      <a:alpha val="25047"/>
                    </a:schemeClr>
                  </a:solidFill>
                </a:rPr>
                <a:t>アニメーター、自衛隊</a:t>
              </a:r>
              <a:endParaRPr lang="en-US" altLang="ja-JP" dirty="0">
                <a:solidFill>
                  <a:schemeClr val="accent1">
                    <a:alpha val="25047"/>
                  </a:schemeClr>
                </a:solidFill>
              </a:endParaRPr>
            </a:p>
            <a:p>
              <a:pPr algn="ctr"/>
              <a:r>
                <a:rPr lang="ja-JP" altLang="en-US">
                  <a:solidFill>
                    <a:schemeClr val="accent1">
                      <a:alpha val="25047"/>
                    </a:schemeClr>
                  </a:solidFill>
                </a:rPr>
                <a:t>救急隊員</a:t>
              </a:r>
              <a:endParaRPr lang="en-US" altLang="ja-JP" dirty="0">
                <a:solidFill>
                  <a:schemeClr val="accent1">
                    <a:alpha val="25047"/>
                  </a:schemeClr>
                </a:solidFill>
              </a:endParaRPr>
            </a:p>
          </p:txBody>
        </p:sp>
        <p:sp>
          <p:nvSpPr>
            <p:cNvPr id="56" name="テキスト ボックス 55">
              <a:extLst>
                <a:ext uri="{FF2B5EF4-FFF2-40B4-BE49-F238E27FC236}">
                  <a16:creationId xmlns:a16="http://schemas.microsoft.com/office/drawing/2014/main" id="{EC03107D-52AC-B24B-B960-77F5FF7B564B}"/>
                </a:ext>
              </a:extLst>
            </p:cNvPr>
            <p:cNvSpPr txBox="1"/>
            <p:nvPr/>
          </p:nvSpPr>
          <p:spPr>
            <a:xfrm>
              <a:off x="9122973" y="4313911"/>
              <a:ext cx="2626591" cy="1200329"/>
            </a:xfrm>
            <a:prstGeom prst="rect">
              <a:avLst/>
            </a:prstGeom>
            <a:noFill/>
          </p:spPr>
          <p:txBody>
            <a:bodyPr wrap="square" rtlCol="0">
              <a:spAutoFit/>
            </a:bodyPr>
            <a:lstStyle/>
            <a:p>
              <a:r>
                <a:rPr lang="ja-JP" altLang="en-US">
                  <a:solidFill>
                    <a:schemeClr val="accent1">
                      <a:alpha val="25047"/>
                    </a:schemeClr>
                  </a:solidFill>
                </a:rPr>
                <a:t>経営者、アスリート、</a:t>
              </a:r>
              <a:endParaRPr lang="en-US" altLang="ja-JP" dirty="0">
                <a:solidFill>
                  <a:schemeClr val="accent1">
                    <a:alpha val="25047"/>
                  </a:schemeClr>
                </a:solidFill>
              </a:endParaRPr>
            </a:p>
            <a:p>
              <a:r>
                <a:rPr lang="ja-JP" altLang="en-US">
                  <a:solidFill>
                    <a:schemeClr val="accent1">
                      <a:alpha val="25047"/>
                    </a:schemeClr>
                  </a:solidFill>
                </a:rPr>
                <a:t>漫画家、金持ち</a:t>
              </a:r>
              <a:r>
                <a:rPr lang="en-US" altLang="ja-JP" dirty="0">
                  <a:solidFill>
                    <a:schemeClr val="accent1">
                      <a:alpha val="25047"/>
                    </a:schemeClr>
                  </a:solidFill>
                </a:rPr>
                <a:t>Youtuber</a:t>
              </a:r>
            </a:p>
            <a:p>
              <a:r>
                <a:rPr lang="ja-JP" altLang="en-US">
                  <a:solidFill>
                    <a:schemeClr val="accent1">
                      <a:alpha val="25047"/>
                    </a:schemeClr>
                  </a:solidFill>
                </a:rPr>
                <a:t>会社員、お笑い芸人</a:t>
              </a:r>
              <a:endParaRPr lang="en-US" altLang="ja-JP" dirty="0">
                <a:solidFill>
                  <a:schemeClr val="accent1">
                    <a:alpha val="25047"/>
                  </a:schemeClr>
                </a:solidFill>
              </a:endParaRPr>
            </a:p>
            <a:p>
              <a:r>
                <a:rPr lang="ja-JP" altLang="en-US">
                  <a:solidFill>
                    <a:schemeClr val="accent1">
                      <a:alpha val="25047"/>
                    </a:schemeClr>
                  </a:solidFill>
                </a:rPr>
                <a:t>広告代理店</a:t>
              </a:r>
              <a:endParaRPr lang="en-US" altLang="ja-JP" dirty="0">
                <a:solidFill>
                  <a:schemeClr val="accent1">
                    <a:alpha val="25047"/>
                  </a:schemeClr>
                </a:solidFill>
              </a:endParaRPr>
            </a:p>
          </p:txBody>
        </p:sp>
        <p:sp>
          <p:nvSpPr>
            <p:cNvPr id="4" name="円/楕円 3">
              <a:extLst>
                <a:ext uri="{FF2B5EF4-FFF2-40B4-BE49-F238E27FC236}">
                  <a16:creationId xmlns:a16="http://schemas.microsoft.com/office/drawing/2014/main" id="{1D83DBD7-2A01-2D41-9B0C-831D41F40F1C}"/>
                </a:ext>
              </a:extLst>
            </p:cNvPr>
            <p:cNvSpPr/>
            <p:nvPr/>
          </p:nvSpPr>
          <p:spPr>
            <a:xfrm>
              <a:off x="199697" y="5382663"/>
              <a:ext cx="2983677" cy="1435923"/>
            </a:xfrm>
            <a:prstGeom prst="ellipse">
              <a:avLst/>
            </a:prstGeom>
            <a:noFill/>
            <a:ln w="76200">
              <a:solidFill>
                <a:schemeClr val="accent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381C3F75-EE93-C54E-9AD6-6466BC29F5D6}"/>
                </a:ext>
              </a:extLst>
            </p:cNvPr>
            <p:cNvCxnSpPr/>
            <p:nvPr/>
          </p:nvCxnSpPr>
          <p:spPr>
            <a:xfrm>
              <a:off x="73572" y="1145628"/>
              <a:ext cx="2690649" cy="0"/>
            </a:xfrm>
            <a:prstGeom prst="line">
              <a:avLst/>
            </a:prstGeom>
            <a:ln w="76200">
              <a:solidFill>
                <a:schemeClr val="accent2">
                  <a:alpha val="74000"/>
                </a:schemeClr>
              </a:solidFill>
            </a:ln>
          </p:spPr>
          <p:style>
            <a:lnRef idx="1">
              <a:schemeClr val="accent1"/>
            </a:lnRef>
            <a:fillRef idx="0">
              <a:schemeClr val="accent1"/>
            </a:fillRef>
            <a:effectRef idx="0">
              <a:schemeClr val="accent1"/>
            </a:effectRef>
            <a:fontRef idx="minor">
              <a:schemeClr val="tx1"/>
            </a:fontRef>
          </p:style>
        </p:cxnSp>
      </p:grpSp>
      <p:sp>
        <p:nvSpPr>
          <p:cNvPr id="10" name="テキスト ボックス 9">
            <a:extLst>
              <a:ext uri="{FF2B5EF4-FFF2-40B4-BE49-F238E27FC236}">
                <a16:creationId xmlns:a16="http://schemas.microsoft.com/office/drawing/2014/main" id="{55D86498-9032-C647-A5D1-903EEAB5FC98}"/>
              </a:ext>
            </a:extLst>
          </p:cNvPr>
          <p:cNvSpPr txBox="1"/>
          <p:nvPr/>
        </p:nvSpPr>
        <p:spPr>
          <a:xfrm>
            <a:off x="7479860" y="5697585"/>
            <a:ext cx="3294151" cy="923330"/>
          </a:xfrm>
          <a:prstGeom prst="rect">
            <a:avLst/>
          </a:prstGeom>
          <a:solidFill>
            <a:schemeClr val="tx1">
              <a:alpha val="50000"/>
            </a:schemeClr>
          </a:solidFill>
        </p:spPr>
        <p:txBody>
          <a:bodyPr wrap="square" rtlCol="0">
            <a:spAutoFit/>
          </a:bodyPr>
          <a:lstStyle/>
          <a:p>
            <a:r>
              <a:rPr kumimoji="1" lang="ja-JP" altLang="en-US">
                <a:solidFill>
                  <a:schemeClr val="accent1"/>
                </a:solidFill>
              </a:rPr>
              <a:t>いびり、いじり、虐め、酒、喫煙</a:t>
            </a:r>
            <a:endParaRPr kumimoji="1" lang="en-US" altLang="ja-JP" dirty="0">
              <a:solidFill>
                <a:schemeClr val="accent1"/>
              </a:solidFill>
            </a:endParaRPr>
          </a:p>
          <a:p>
            <a:r>
              <a:rPr kumimoji="1" lang="ja-JP" altLang="en-US">
                <a:solidFill>
                  <a:schemeClr val="accent1"/>
                </a:solidFill>
              </a:rPr>
              <a:t>パクリ、強奪、しつけ、虐待</a:t>
            </a:r>
            <a:endParaRPr kumimoji="1" lang="en-US" altLang="ja-JP" dirty="0">
              <a:solidFill>
                <a:schemeClr val="accent1"/>
              </a:solidFill>
            </a:endParaRPr>
          </a:p>
          <a:p>
            <a:r>
              <a:rPr lang="ja-JP" altLang="en-US">
                <a:solidFill>
                  <a:schemeClr val="accent1"/>
                </a:solidFill>
              </a:rPr>
              <a:t>ゴルフ、会食、パチンコ</a:t>
            </a:r>
            <a:endParaRPr kumimoji="1" lang="ja-JP" altLang="en-US">
              <a:solidFill>
                <a:schemeClr val="accent1"/>
              </a:solidFill>
            </a:endParaRPr>
          </a:p>
        </p:txBody>
      </p:sp>
      <p:sp>
        <p:nvSpPr>
          <p:cNvPr id="57" name="テキスト ボックス 56">
            <a:extLst>
              <a:ext uri="{FF2B5EF4-FFF2-40B4-BE49-F238E27FC236}">
                <a16:creationId xmlns:a16="http://schemas.microsoft.com/office/drawing/2014/main" id="{2141DDEB-69B3-9F47-984E-3B3287E461D5}"/>
              </a:ext>
            </a:extLst>
          </p:cNvPr>
          <p:cNvSpPr txBox="1"/>
          <p:nvPr/>
        </p:nvSpPr>
        <p:spPr>
          <a:xfrm>
            <a:off x="3206410" y="5565313"/>
            <a:ext cx="2755793" cy="1200329"/>
          </a:xfrm>
          <a:prstGeom prst="rect">
            <a:avLst/>
          </a:prstGeom>
          <a:solidFill>
            <a:schemeClr val="tx1">
              <a:alpha val="50000"/>
            </a:schemeClr>
          </a:solidFill>
        </p:spPr>
        <p:txBody>
          <a:bodyPr wrap="square" rtlCol="0">
            <a:spAutoFit/>
          </a:bodyPr>
          <a:lstStyle/>
          <a:p>
            <a:r>
              <a:rPr kumimoji="1" lang="ja-JP" altLang="en-US">
                <a:solidFill>
                  <a:schemeClr val="accent1"/>
                </a:solidFill>
              </a:rPr>
              <a:t>いじり</a:t>
            </a:r>
            <a:r>
              <a:rPr lang="ja-JP" altLang="en-US">
                <a:solidFill>
                  <a:schemeClr val="accent1"/>
                </a:solidFill>
              </a:rPr>
              <a:t>、</a:t>
            </a:r>
            <a:r>
              <a:rPr kumimoji="1" lang="ja-JP" altLang="en-US">
                <a:solidFill>
                  <a:schemeClr val="accent1"/>
                </a:solidFill>
              </a:rPr>
              <a:t>パクリ、しつけ</a:t>
            </a:r>
            <a:endParaRPr kumimoji="1" lang="en-US" altLang="ja-JP" dirty="0">
              <a:solidFill>
                <a:schemeClr val="accent1"/>
              </a:solidFill>
            </a:endParaRPr>
          </a:p>
          <a:p>
            <a:r>
              <a:rPr lang="ja-JP" altLang="en-US">
                <a:solidFill>
                  <a:schemeClr val="accent1"/>
                </a:solidFill>
              </a:rPr>
              <a:t>パチンコ、酒、喫煙、ペット</a:t>
            </a:r>
            <a:endParaRPr lang="en-US" altLang="ja-JP" dirty="0">
              <a:solidFill>
                <a:schemeClr val="accent1"/>
              </a:solidFill>
            </a:endParaRPr>
          </a:p>
          <a:p>
            <a:r>
              <a:rPr kumimoji="1" lang="ja-JP" altLang="en-US">
                <a:solidFill>
                  <a:schemeClr val="accent1"/>
                </a:solidFill>
              </a:rPr>
              <a:t>バイク、車、コスメ</a:t>
            </a:r>
            <a:r>
              <a:rPr lang="ja-JP" altLang="en-US">
                <a:solidFill>
                  <a:schemeClr val="accent1"/>
                </a:solidFill>
              </a:rPr>
              <a:t>、美容</a:t>
            </a:r>
            <a:endParaRPr lang="en-US" altLang="ja-JP" dirty="0">
              <a:solidFill>
                <a:schemeClr val="accent1"/>
              </a:solidFill>
            </a:endParaRPr>
          </a:p>
          <a:p>
            <a:r>
              <a:rPr kumimoji="1" lang="ja-JP" altLang="en-US">
                <a:solidFill>
                  <a:schemeClr val="accent1"/>
                </a:solidFill>
              </a:rPr>
              <a:t>ハイブランド</a:t>
            </a:r>
          </a:p>
        </p:txBody>
      </p:sp>
      <p:sp>
        <p:nvSpPr>
          <p:cNvPr id="58" name="テキスト ボックス 57">
            <a:extLst>
              <a:ext uri="{FF2B5EF4-FFF2-40B4-BE49-F238E27FC236}">
                <a16:creationId xmlns:a16="http://schemas.microsoft.com/office/drawing/2014/main" id="{F4CE7804-BC42-AD4E-B305-2B565EE52950}"/>
              </a:ext>
            </a:extLst>
          </p:cNvPr>
          <p:cNvSpPr txBox="1"/>
          <p:nvPr/>
        </p:nvSpPr>
        <p:spPr>
          <a:xfrm>
            <a:off x="1025495" y="5638562"/>
            <a:ext cx="1290391" cy="923330"/>
          </a:xfrm>
          <a:prstGeom prst="rect">
            <a:avLst/>
          </a:prstGeom>
          <a:solidFill>
            <a:schemeClr val="tx1">
              <a:alpha val="50000"/>
            </a:schemeClr>
          </a:solidFill>
        </p:spPr>
        <p:txBody>
          <a:bodyPr wrap="square" rtlCol="0">
            <a:spAutoFit/>
          </a:bodyPr>
          <a:lstStyle/>
          <a:p>
            <a:pPr algn="ctr"/>
            <a:r>
              <a:rPr lang="ja-JP" altLang="en-US">
                <a:solidFill>
                  <a:schemeClr val="accent1"/>
                </a:solidFill>
              </a:rPr>
              <a:t>無し</a:t>
            </a:r>
            <a:endParaRPr lang="en-US" altLang="ja-JP" dirty="0">
              <a:solidFill>
                <a:schemeClr val="accent1"/>
              </a:solidFill>
            </a:endParaRPr>
          </a:p>
          <a:p>
            <a:pPr algn="ctr"/>
            <a:r>
              <a:rPr kumimoji="1" lang="ja-JP" altLang="en-US">
                <a:solidFill>
                  <a:schemeClr val="accent1"/>
                </a:solidFill>
              </a:rPr>
              <a:t>散歩</a:t>
            </a:r>
            <a:endParaRPr kumimoji="1" lang="en-US" altLang="ja-JP" dirty="0">
              <a:solidFill>
                <a:schemeClr val="accent1"/>
              </a:solidFill>
            </a:endParaRPr>
          </a:p>
          <a:p>
            <a:pPr algn="ctr"/>
            <a:r>
              <a:rPr lang="ja-JP" altLang="en-US">
                <a:solidFill>
                  <a:schemeClr val="accent1"/>
                </a:solidFill>
              </a:rPr>
              <a:t>おしゃべり</a:t>
            </a:r>
            <a:endParaRPr kumimoji="1" lang="en-US" altLang="ja-JP" dirty="0">
              <a:solidFill>
                <a:schemeClr val="accent1"/>
              </a:solidFill>
            </a:endParaRPr>
          </a:p>
        </p:txBody>
      </p:sp>
      <p:sp>
        <p:nvSpPr>
          <p:cNvPr id="59" name="テキスト ボックス 58">
            <a:extLst>
              <a:ext uri="{FF2B5EF4-FFF2-40B4-BE49-F238E27FC236}">
                <a16:creationId xmlns:a16="http://schemas.microsoft.com/office/drawing/2014/main" id="{895ABE7E-AF59-DE4B-8E78-9BCC0DBE884C}"/>
              </a:ext>
            </a:extLst>
          </p:cNvPr>
          <p:cNvSpPr txBox="1"/>
          <p:nvPr/>
        </p:nvSpPr>
        <p:spPr>
          <a:xfrm>
            <a:off x="9751657" y="1519769"/>
            <a:ext cx="1290391" cy="923330"/>
          </a:xfrm>
          <a:prstGeom prst="rect">
            <a:avLst/>
          </a:prstGeom>
          <a:solidFill>
            <a:schemeClr val="tx1">
              <a:alpha val="50000"/>
            </a:schemeClr>
          </a:solidFill>
        </p:spPr>
        <p:txBody>
          <a:bodyPr wrap="square" rtlCol="0">
            <a:spAutoFit/>
          </a:bodyPr>
          <a:lstStyle/>
          <a:p>
            <a:pPr algn="ctr"/>
            <a:r>
              <a:rPr lang="ja-JP" altLang="en-US">
                <a:solidFill>
                  <a:schemeClr val="accent1"/>
                </a:solidFill>
              </a:rPr>
              <a:t>無し</a:t>
            </a:r>
            <a:endParaRPr lang="en-US" altLang="ja-JP" dirty="0">
              <a:solidFill>
                <a:schemeClr val="accent1"/>
              </a:solidFill>
            </a:endParaRPr>
          </a:p>
          <a:p>
            <a:pPr algn="ctr"/>
            <a:r>
              <a:rPr kumimoji="1" lang="ja-JP" altLang="en-US">
                <a:solidFill>
                  <a:schemeClr val="accent1"/>
                </a:solidFill>
              </a:rPr>
              <a:t>散歩</a:t>
            </a:r>
            <a:endParaRPr kumimoji="1" lang="en-US" altLang="ja-JP" dirty="0">
              <a:solidFill>
                <a:schemeClr val="accent1"/>
              </a:solidFill>
            </a:endParaRPr>
          </a:p>
          <a:p>
            <a:pPr algn="ctr"/>
            <a:r>
              <a:rPr lang="ja-JP" altLang="en-US">
                <a:solidFill>
                  <a:schemeClr val="accent1"/>
                </a:solidFill>
              </a:rPr>
              <a:t>おしゃべり</a:t>
            </a:r>
            <a:endParaRPr kumimoji="1" lang="en-US" altLang="ja-JP" dirty="0">
              <a:solidFill>
                <a:schemeClr val="accent1"/>
              </a:solidFill>
            </a:endParaRPr>
          </a:p>
        </p:txBody>
      </p:sp>
    </p:spTree>
    <p:extLst>
      <p:ext uri="{BB962C8B-B14F-4D97-AF65-F5344CB8AC3E}">
        <p14:creationId xmlns:p14="http://schemas.microsoft.com/office/powerpoint/2010/main" val="323811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B1CC2-E81D-454A-93E9-0FC77F1A9C9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7D35ACF-A8F4-5443-95BF-F46E6F21025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58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48FBE-8EBB-7143-90BC-3E8392339526}"/>
              </a:ext>
            </a:extLst>
          </p:cNvPr>
          <p:cNvSpPr>
            <a:spLocks noGrp="1"/>
          </p:cNvSpPr>
          <p:nvPr>
            <p:ph type="title"/>
          </p:nvPr>
        </p:nvSpPr>
        <p:spPr>
          <a:xfrm>
            <a:off x="207580" y="144407"/>
            <a:ext cx="10515600" cy="1325563"/>
          </a:xfrm>
          <a:ln>
            <a:solidFill>
              <a:schemeClr val="tx1"/>
            </a:solidFill>
          </a:ln>
        </p:spPr>
        <p:txBody>
          <a:bodyPr/>
          <a:lstStyle/>
          <a:p>
            <a:r>
              <a:rPr kumimoji="1" lang="ja-JP" altLang="en-US"/>
              <a:t>・世界で一番飽きないゲームを作り</a:t>
            </a:r>
            <a:br>
              <a:rPr kumimoji="1" lang="en-US" altLang="ja-JP" dirty="0"/>
            </a:br>
            <a:r>
              <a:rPr kumimoji="1" lang="ja-JP" altLang="en-US"/>
              <a:t>・それが社会問題を解決する</a:t>
            </a:r>
          </a:p>
        </p:txBody>
      </p:sp>
      <p:sp>
        <p:nvSpPr>
          <p:cNvPr id="3" name="コンテンツ プレースホルダー 2">
            <a:extLst>
              <a:ext uri="{FF2B5EF4-FFF2-40B4-BE49-F238E27FC236}">
                <a16:creationId xmlns:a16="http://schemas.microsoft.com/office/drawing/2014/main" id="{F12A2709-D61C-EB4D-865F-CFD248E7C7AA}"/>
              </a:ext>
            </a:extLst>
          </p:cNvPr>
          <p:cNvSpPr>
            <a:spLocks noGrp="1"/>
          </p:cNvSpPr>
          <p:nvPr>
            <p:ph idx="1"/>
          </p:nvPr>
        </p:nvSpPr>
        <p:spPr>
          <a:xfrm>
            <a:off x="346842" y="1825625"/>
            <a:ext cx="10515600" cy="4887968"/>
          </a:xfrm>
        </p:spPr>
        <p:txBody>
          <a:bodyPr>
            <a:normAutofit fontScale="92500"/>
          </a:bodyPr>
          <a:lstStyle/>
          <a:p>
            <a:r>
              <a:rPr lang="en" altLang="ja-JP" dirty="0"/>
              <a:t>Lateral Thinking with Withered/wizard Technology</a:t>
            </a:r>
          </a:p>
          <a:p>
            <a:pPr lvl="1"/>
            <a:r>
              <a:rPr kumimoji="1" lang="ja-JP" altLang="en-US"/>
              <a:t>枯れた技術の水平施行</a:t>
            </a:r>
            <a:r>
              <a:rPr lang="ja-JP" altLang="en-US"/>
              <a:t>（</a:t>
            </a:r>
            <a:r>
              <a:rPr kumimoji="1" lang="ja-JP" altLang="en-US"/>
              <a:t>最新でなく既存技術の転用で異なるゲームを提供）</a:t>
            </a:r>
            <a:endParaRPr kumimoji="1" lang="en-US" altLang="ja-JP" dirty="0"/>
          </a:p>
          <a:p>
            <a:pPr lvl="1"/>
            <a:r>
              <a:rPr kumimoji="1" lang="ja-JP" altLang="en-US"/>
              <a:t>小型化、安価化、低電力化</a:t>
            </a:r>
            <a:endParaRPr kumimoji="1" lang="en-US" altLang="ja-JP" dirty="0"/>
          </a:p>
          <a:p>
            <a:pPr lvl="1"/>
            <a:endParaRPr lang="en-US" altLang="ja-JP" dirty="0"/>
          </a:p>
          <a:p>
            <a:r>
              <a:rPr lang="en-US" altLang="ja-JP" dirty="0"/>
              <a:t>Play for all prayers</a:t>
            </a:r>
            <a:r>
              <a:rPr lang="ja-JP" altLang="en-US"/>
              <a:t>　</a:t>
            </a:r>
            <a:r>
              <a:rPr lang="en-US" altLang="ja-JP" dirty="0"/>
              <a:t>/</a:t>
            </a:r>
            <a:r>
              <a:rPr lang="ja-JP" altLang="en-US"/>
              <a:t> </a:t>
            </a:r>
            <a:r>
              <a:rPr lang="en-US" altLang="ja-JP" dirty="0"/>
              <a:t>Pray for all players</a:t>
            </a:r>
          </a:p>
          <a:p>
            <a:pPr lvl="1"/>
            <a:r>
              <a:rPr kumimoji="1" lang="ja-JP" altLang="en-US"/>
              <a:t>遊び・祈り・雑談が具体的なアクション</a:t>
            </a:r>
            <a:endParaRPr kumimoji="1" lang="en-US" altLang="ja-JP" dirty="0"/>
          </a:p>
          <a:p>
            <a:pPr lvl="1"/>
            <a:r>
              <a:rPr lang="ja-JP" altLang="en-US"/>
              <a:t>これらをプレイしながら没入していくシステムを作成する</a:t>
            </a:r>
            <a:endParaRPr lang="en-US" altLang="ja-JP" dirty="0"/>
          </a:p>
          <a:p>
            <a:endParaRPr kumimoji="1" lang="en-US" altLang="ja-JP" dirty="0"/>
          </a:p>
          <a:p>
            <a:r>
              <a:rPr kumimoji="1" lang="en-US" altLang="ja-JP" dirty="0"/>
              <a:t>Play</a:t>
            </a:r>
            <a:r>
              <a:rPr lang="en-US" altLang="ja-JP" dirty="0"/>
              <a:t>/</a:t>
            </a:r>
            <a:r>
              <a:rPr kumimoji="1" lang="en-US" altLang="ja-JP" dirty="0"/>
              <a:t>Pray for</a:t>
            </a:r>
            <a:r>
              <a:rPr lang="en-US" altLang="ja-JP" dirty="0"/>
              <a:t> </a:t>
            </a:r>
            <a:r>
              <a:rPr kumimoji="1" lang="en-US" altLang="ja-JP" dirty="0"/>
              <a:t>6%</a:t>
            </a:r>
          </a:p>
          <a:p>
            <a:pPr lvl="1"/>
            <a:r>
              <a:rPr lang="ja-JP" altLang="en-US"/>
              <a:t>実際の社会問題を解決する</a:t>
            </a:r>
            <a:endParaRPr lang="en-US" altLang="ja-JP" dirty="0"/>
          </a:p>
          <a:p>
            <a:pPr lvl="1"/>
            <a:r>
              <a:rPr kumimoji="1" lang="ja-JP" altLang="en-US"/>
              <a:t>遊ぶ・祈る・雑談する余裕がない人々を救い世界</a:t>
            </a:r>
            <a:r>
              <a:rPr lang="ja-JP" altLang="en-US"/>
              <a:t>をよくする</a:t>
            </a:r>
            <a:endParaRPr kumimoji="1" lang="en-US" altLang="ja-JP" dirty="0"/>
          </a:p>
          <a:p>
            <a:pPr lvl="1"/>
            <a:r>
              <a:rPr lang="ja-JP" altLang="en-US"/>
              <a:t>遊んでいるだけで他者の命が救える、</a:t>
            </a:r>
            <a:r>
              <a:rPr kumimoji="1" lang="ja-JP" altLang="en-US"/>
              <a:t>祈っているだけで遊んでいるように楽しい</a:t>
            </a:r>
          </a:p>
        </p:txBody>
      </p:sp>
      <p:pic>
        <p:nvPicPr>
          <p:cNvPr id="4" name="図 3">
            <a:extLst>
              <a:ext uri="{FF2B5EF4-FFF2-40B4-BE49-F238E27FC236}">
                <a16:creationId xmlns:a16="http://schemas.microsoft.com/office/drawing/2014/main" id="{A988B277-64D3-F24C-B2ED-2D7EBFAC4DC5}"/>
              </a:ext>
            </a:extLst>
          </p:cNvPr>
          <p:cNvPicPr>
            <a:picLocks noChangeAspect="1"/>
          </p:cNvPicPr>
          <p:nvPr/>
        </p:nvPicPr>
        <p:blipFill>
          <a:blip r:embed="rId2"/>
          <a:stretch>
            <a:fillRect/>
          </a:stretch>
        </p:blipFill>
        <p:spPr>
          <a:xfrm>
            <a:off x="7857797" y="3429000"/>
            <a:ext cx="1143000" cy="1143000"/>
          </a:xfrm>
          <a:prstGeom prst="rect">
            <a:avLst/>
          </a:prstGeom>
        </p:spPr>
      </p:pic>
      <p:pic>
        <p:nvPicPr>
          <p:cNvPr id="5" name="図 4">
            <a:extLst>
              <a:ext uri="{FF2B5EF4-FFF2-40B4-BE49-F238E27FC236}">
                <a16:creationId xmlns:a16="http://schemas.microsoft.com/office/drawing/2014/main" id="{4BE8E5C6-C5E5-9944-8A80-1A5516F8C363}"/>
              </a:ext>
            </a:extLst>
          </p:cNvPr>
          <p:cNvPicPr>
            <a:picLocks noChangeAspect="1"/>
          </p:cNvPicPr>
          <p:nvPr/>
        </p:nvPicPr>
        <p:blipFill>
          <a:blip r:embed="rId3"/>
          <a:stretch>
            <a:fillRect/>
          </a:stretch>
        </p:blipFill>
        <p:spPr>
          <a:xfrm>
            <a:off x="10151679" y="1630252"/>
            <a:ext cx="1407237" cy="1407237"/>
          </a:xfrm>
          <a:prstGeom prst="rect">
            <a:avLst/>
          </a:prstGeom>
        </p:spPr>
      </p:pic>
      <p:pic>
        <p:nvPicPr>
          <p:cNvPr id="6" name="図 5">
            <a:extLst>
              <a:ext uri="{FF2B5EF4-FFF2-40B4-BE49-F238E27FC236}">
                <a16:creationId xmlns:a16="http://schemas.microsoft.com/office/drawing/2014/main" id="{44547A99-4489-334E-B637-D2E1B5DD1486}"/>
              </a:ext>
            </a:extLst>
          </p:cNvPr>
          <p:cNvPicPr>
            <a:picLocks noChangeAspect="1"/>
          </p:cNvPicPr>
          <p:nvPr/>
        </p:nvPicPr>
        <p:blipFill>
          <a:blip r:embed="rId4"/>
          <a:stretch>
            <a:fillRect/>
          </a:stretch>
        </p:blipFill>
        <p:spPr>
          <a:xfrm>
            <a:off x="10548445" y="5411513"/>
            <a:ext cx="1143000" cy="1143000"/>
          </a:xfrm>
          <a:prstGeom prst="rect">
            <a:avLst/>
          </a:prstGeom>
        </p:spPr>
      </p:pic>
    </p:spTree>
    <p:extLst>
      <p:ext uri="{BB962C8B-B14F-4D97-AF65-F5344CB8AC3E}">
        <p14:creationId xmlns:p14="http://schemas.microsoft.com/office/powerpoint/2010/main" val="79203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CE600-6646-5140-AB5A-3971287F4A5E}"/>
              </a:ext>
            </a:extLst>
          </p:cNvPr>
          <p:cNvSpPr>
            <a:spLocks noGrp="1"/>
          </p:cNvSpPr>
          <p:nvPr>
            <p:ph type="title"/>
          </p:nvPr>
        </p:nvSpPr>
        <p:spPr>
          <a:xfrm>
            <a:off x="0" y="152400"/>
            <a:ext cx="11613931" cy="854075"/>
          </a:xfrm>
        </p:spPr>
        <p:txBody>
          <a:bodyPr>
            <a:normAutofit fontScale="90000"/>
          </a:bodyPr>
          <a:lstStyle/>
          <a:p>
            <a:r>
              <a:rPr kumimoji="1" lang="en-US" altLang="ja-JP" dirty="0"/>
              <a:t>PF6</a:t>
            </a:r>
            <a:r>
              <a:rPr kumimoji="1" lang="ja-JP" altLang="en-US"/>
              <a:t>とは</a:t>
            </a:r>
            <a:br>
              <a:rPr kumimoji="1" lang="en-US" altLang="ja-JP" dirty="0"/>
            </a:br>
            <a:r>
              <a:rPr kumimoji="1" lang="en-US" altLang="ja-JP" dirty="0"/>
              <a:t>Pray for 6%</a:t>
            </a:r>
            <a:r>
              <a:rPr lang="ja-JP" altLang="en-US"/>
              <a:t>：優先的に補助すべき困窮者のこと</a:t>
            </a:r>
            <a:endParaRPr kumimoji="1" lang="ja-JP" altLang="en-US"/>
          </a:p>
        </p:txBody>
      </p:sp>
      <p:sp>
        <p:nvSpPr>
          <p:cNvPr id="6" name="正方形/長方形 5">
            <a:extLst>
              <a:ext uri="{FF2B5EF4-FFF2-40B4-BE49-F238E27FC236}">
                <a16:creationId xmlns:a16="http://schemas.microsoft.com/office/drawing/2014/main" id="{2A3582D0-8617-324C-8479-70D870876A05}"/>
              </a:ext>
            </a:extLst>
          </p:cNvPr>
          <p:cNvSpPr/>
          <p:nvPr/>
        </p:nvSpPr>
        <p:spPr>
          <a:xfrm>
            <a:off x="378371" y="1253358"/>
            <a:ext cx="11477297" cy="5486400"/>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303E0C1E-078A-AC42-8275-95467E8A5D72}"/>
              </a:ext>
            </a:extLst>
          </p:cNvPr>
          <p:cNvCxnSpPr>
            <a:cxnSpLocks/>
          </p:cNvCxnSpPr>
          <p:nvPr/>
        </p:nvCxnSpPr>
        <p:spPr>
          <a:xfrm>
            <a:off x="357351" y="4130565"/>
            <a:ext cx="11477297"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181E662-2983-144F-86BC-76E63373F5D9}"/>
              </a:ext>
            </a:extLst>
          </p:cNvPr>
          <p:cNvCxnSpPr>
            <a:cxnSpLocks/>
            <a:stCxn id="6" idx="2"/>
            <a:endCxn id="6" idx="0"/>
          </p:cNvCxnSpPr>
          <p:nvPr/>
        </p:nvCxnSpPr>
        <p:spPr>
          <a:xfrm flipV="1">
            <a:off x="6117020" y="1253358"/>
            <a:ext cx="0" cy="54864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ADEE8A3-CD62-F348-BD14-1E08C5E7E14E}"/>
              </a:ext>
            </a:extLst>
          </p:cNvPr>
          <p:cNvCxnSpPr>
            <a:cxnSpLocks/>
          </p:cNvCxnSpPr>
          <p:nvPr/>
        </p:nvCxnSpPr>
        <p:spPr>
          <a:xfrm>
            <a:off x="3111063" y="1292772"/>
            <a:ext cx="0" cy="556522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4E7D147-92AF-F74E-BE6A-4F84E52448BE}"/>
              </a:ext>
            </a:extLst>
          </p:cNvPr>
          <p:cNvCxnSpPr>
            <a:cxnSpLocks/>
          </p:cNvCxnSpPr>
          <p:nvPr/>
        </p:nvCxnSpPr>
        <p:spPr>
          <a:xfrm>
            <a:off x="9033642" y="1253358"/>
            <a:ext cx="0" cy="556522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3CE4894-5948-5548-A911-E56C8E2FDDBA}"/>
              </a:ext>
            </a:extLst>
          </p:cNvPr>
          <p:cNvCxnSpPr>
            <a:cxnSpLocks/>
          </p:cNvCxnSpPr>
          <p:nvPr/>
        </p:nvCxnSpPr>
        <p:spPr>
          <a:xfrm flipH="1">
            <a:off x="336331" y="2743199"/>
            <a:ext cx="1147729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79889E5-ADEE-B043-A1F9-047A3D986F33}"/>
              </a:ext>
            </a:extLst>
          </p:cNvPr>
          <p:cNvCxnSpPr>
            <a:cxnSpLocks/>
          </p:cNvCxnSpPr>
          <p:nvPr/>
        </p:nvCxnSpPr>
        <p:spPr>
          <a:xfrm flipH="1">
            <a:off x="336330" y="5481143"/>
            <a:ext cx="1147729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0DCA83A-9CA2-9B44-872E-B3EBDFB18724}"/>
              </a:ext>
            </a:extLst>
          </p:cNvPr>
          <p:cNvSpPr txBox="1"/>
          <p:nvPr/>
        </p:nvSpPr>
        <p:spPr>
          <a:xfrm>
            <a:off x="9183809" y="3660222"/>
            <a:ext cx="2606566"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ja-JP" altLang="en-US">
                <a:solidFill>
                  <a:schemeClr val="accent1"/>
                </a:solidFill>
              </a:rPr>
              <a:t>労働時間</a:t>
            </a:r>
          </a:p>
        </p:txBody>
      </p:sp>
      <p:sp>
        <p:nvSpPr>
          <p:cNvPr id="27" name="テキスト ボックス 26">
            <a:extLst>
              <a:ext uri="{FF2B5EF4-FFF2-40B4-BE49-F238E27FC236}">
                <a16:creationId xmlns:a16="http://schemas.microsoft.com/office/drawing/2014/main" id="{7472D7AE-76D6-EC48-B608-48B8DE1F5E1C}"/>
              </a:ext>
            </a:extLst>
          </p:cNvPr>
          <p:cNvSpPr txBox="1"/>
          <p:nvPr/>
        </p:nvSpPr>
        <p:spPr>
          <a:xfrm>
            <a:off x="6694127" y="1334296"/>
            <a:ext cx="461665" cy="1162020"/>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kumimoji="1" lang="ja-JP" altLang="en-US">
                <a:solidFill>
                  <a:schemeClr val="accent1"/>
                </a:solidFill>
              </a:rPr>
              <a:t>読解力</a:t>
            </a:r>
          </a:p>
        </p:txBody>
      </p:sp>
      <p:sp>
        <p:nvSpPr>
          <p:cNvPr id="31" name="テキスト ボックス 30">
            <a:extLst>
              <a:ext uri="{FF2B5EF4-FFF2-40B4-BE49-F238E27FC236}">
                <a16:creationId xmlns:a16="http://schemas.microsoft.com/office/drawing/2014/main" id="{9E2A8945-B8B5-5B4F-B51C-0A9D2A4180F5}"/>
              </a:ext>
            </a:extLst>
          </p:cNvPr>
          <p:cNvSpPr txBox="1"/>
          <p:nvPr/>
        </p:nvSpPr>
        <p:spPr>
          <a:xfrm>
            <a:off x="1069430" y="3960669"/>
            <a:ext cx="1087819"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en-US" altLang="ja-JP" dirty="0">
                <a:solidFill>
                  <a:schemeClr val="accent1"/>
                </a:solidFill>
              </a:rPr>
              <a:t>0~42h/w</a:t>
            </a:r>
            <a:endParaRPr kumimoji="1" lang="ja-JP" altLang="en-US">
              <a:solidFill>
                <a:schemeClr val="accent1"/>
              </a:solidFill>
            </a:endParaRPr>
          </a:p>
        </p:txBody>
      </p:sp>
      <p:sp>
        <p:nvSpPr>
          <p:cNvPr id="32" name="テキスト ボックス 31">
            <a:extLst>
              <a:ext uri="{FF2B5EF4-FFF2-40B4-BE49-F238E27FC236}">
                <a16:creationId xmlns:a16="http://schemas.microsoft.com/office/drawing/2014/main" id="{BBA5FEE8-A5F0-104A-86BA-CC76960C98F0}"/>
              </a:ext>
            </a:extLst>
          </p:cNvPr>
          <p:cNvSpPr txBox="1"/>
          <p:nvPr/>
        </p:nvSpPr>
        <p:spPr>
          <a:xfrm>
            <a:off x="3952293" y="3960669"/>
            <a:ext cx="1198173"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kumimoji="1" lang="en-US" altLang="ja-JP" dirty="0">
                <a:solidFill>
                  <a:schemeClr val="accent1"/>
                </a:solidFill>
              </a:rPr>
              <a:t>42~84h/w</a:t>
            </a:r>
            <a:endParaRPr kumimoji="1" lang="ja-JP" altLang="en-US">
              <a:solidFill>
                <a:schemeClr val="accent1"/>
              </a:solidFill>
            </a:endParaRPr>
          </a:p>
        </p:txBody>
      </p:sp>
      <p:sp>
        <p:nvSpPr>
          <p:cNvPr id="33" name="テキスト ボックス 32">
            <a:extLst>
              <a:ext uri="{FF2B5EF4-FFF2-40B4-BE49-F238E27FC236}">
                <a16:creationId xmlns:a16="http://schemas.microsoft.com/office/drawing/2014/main" id="{6D3B75EC-5368-5B41-B630-499CB01EE5FE}"/>
              </a:ext>
            </a:extLst>
          </p:cNvPr>
          <p:cNvSpPr txBox="1"/>
          <p:nvPr/>
        </p:nvSpPr>
        <p:spPr>
          <a:xfrm>
            <a:off x="6884284" y="3960669"/>
            <a:ext cx="1313787"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altLang="ja-JP" dirty="0">
                <a:solidFill>
                  <a:schemeClr val="accent1"/>
                </a:solidFill>
              </a:rPr>
              <a:t>84~126</a:t>
            </a:r>
            <a:r>
              <a:rPr kumimoji="1" lang="en-US" altLang="ja-JP" dirty="0">
                <a:solidFill>
                  <a:schemeClr val="accent1"/>
                </a:solidFill>
              </a:rPr>
              <a:t>h/w</a:t>
            </a:r>
            <a:endParaRPr kumimoji="1" lang="ja-JP" altLang="en-US">
              <a:solidFill>
                <a:schemeClr val="accent1"/>
              </a:solidFill>
            </a:endParaRPr>
          </a:p>
        </p:txBody>
      </p:sp>
      <p:sp>
        <p:nvSpPr>
          <p:cNvPr id="34" name="テキスト ボックス 33">
            <a:extLst>
              <a:ext uri="{FF2B5EF4-FFF2-40B4-BE49-F238E27FC236}">
                <a16:creationId xmlns:a16="http://schemas.microsoft.com/office/drawing/2014/main" id="{77B71414-2506-A949-B914-CD3289D87BAE}"/>
              </a:ext>
            </a:extLst>
          </p:cNvPr>
          <p:cNvSpPr txBox="1"/>
          <p:nvPr/>
        </p:nvSpPr>
        <p:spPr>
          <a:xfrm>
            <a:off x="9811409" y="3960669"/>
            <a:ext cx="1466189" cy="369332"/>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altLang="ja-JP" dirty="0">
                <a:solidFill>
                  <a:schemeClr val="accent1"/>
                </a:solidFill>
              </a:rPr>
              <a:t>126~168</a:t>
            </a:r>
            <a:r>
              <a:rPr kumimoji="1" lang="en-US" altLang="ja-JP" dirty="0">
                <a:solidFill>
                  <a:schemeClr val="accent1"/>
                </a:solidFill>
              </a:rPr>
              <a:t>h/w</a:t>
            </a:r>
            <a:endParaRPr kumimoji="1" lang="ja-JP" altLang="en-US">
              <a:solidFill>
                <a:schemeClr val="accent1"/>
              </a:solidFill>
            </a:endParaRPr>
          </a:p>
        </p:txBody>
      </p:sp>
      <p:sp>
        <p:nvSpPr>
          <p:cNvPr id="35" name="テキスト ボックス 34">
            <a:extLst>
              <a:ext uri="{FF2B5EF4-FFF2-40B4-BE49-F238E27FC236}">
                <a16:creationId xmlns:a16="http://schemas.microsoft.com/office/drawing/2014/main" id="{C181FDC4-A775-1F40-B0F5-D0F87041E389}"/>
              </a:ext>
            </a:extLst>
          </p:cNvPr>
          <p:cNvSpPr txBox="1"/>
          <p:nvPr/>
        </p:nvSpPr>
        <p:spPr>
          <a:xfrm>
            <a:off x="5609186" y="1610710"/>
            <a:ext cx="1015663" cy="930902"/>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kumimoji="1" lang="ja-JP" altLang="en-US">
                <a:solidFill>
                  <a:schemeClr val="accent1"/>
                </a:solidFill>
              </a:rPr>
              <a:t>論文</a:t>
            </a:r>
            <a:endParaRPr kumimoji="1" lang="en-US" altLang="ja-JP" dirty="0">
              <a:solidFill>
                <a:schemeClr val="accent1"/>
              </a:solidFill>
            </a:endParaRPr>
          </a:p>
          <a:p>
            <a:pPr algn="ctr"/>
            <a:r>
              <a:rPr lang="ja-JP" altLang="en-US">
                <a:solidFill>
                  <a:schemeClr val="accent1"/>
                </a:solidFill>
              </a:rPr>
              <a:t>多言語</a:t>
            </a:r>
            <a:endParaRPr lang="en-US" altLang="ja-JP" dirty="0">
              <a:solidFill>
                <a:schemeClr val="accent1"/>
              </a:solidFill>
            </a:endParaRPr>
          </a:p>
          <a:p>
            <a:pPr algn="ctr"/>
            <a:r>
              <a:rPr kumimoji="1" lang="ja-JP" altLang="en-US">
                <a:solidFill>
                  <a:schemeClr val="accent1"/>
                </a:solidFill>
              </a:rPr>
              <a:t>公文書</a:t>
            </a:r>
          </a:p>
        </p:txBody>
      </p:sp>
      <p:sp>
        <p:nvSpPr>
          <p:cNvPr id="38" name="テキスト ボックス 37">
            <a:extLst>
              <a:ext uri="{FF2B5EF4-FFF2-40B4-BE49-F238E27FC236}">
                <a16:creationId xmlns:a16="http://schemas.microsoft.com/office/drawing/2014/main" id="{A9ADAF2C-A964-8D44-B921-E9B00ACAEC08}"/>
              </a:ext>
            </a:extLst>
          </p:cNvPr>
          <p:cNvSpPr txBox="1"/>
          <p:nvPr/>
        </p:nvSpPr>
        <p:spPr>
          <a:xfrm>
            <a:off x="5747685" y="2942350"/>
            <a:ext cx="738664" cy="930902"/>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一般書</a:t>
            </a:r>
            <a:endParaRPr lang="en-US" altLang="ja-JP" dirty="0">
              <a:solidFill>
                <a:schemeClr val="accent1"/>
              </a:solidFill>
            </a:endParaRPr>
          </a:p>
          <a:p>
            <a:pPr algn="ctr"/>
            <a:r>
              <a:rPr kumimoji="1" lang="ja-JP" altLang="en-US">
                <a:solidFill>
                  <a:schemeClr val="accent1"/>
                </a:solidFill>
              </a:rPr>
              <a:t>一般紙</a:t>
            </a:r>
            <a:endParaRPr kumimoji="1" lang="en-US" altLang="ja-JP" dirty="0">
              <a:solidFill>
                <a:schemeClr val="accent1"/>
              </a:solidFill>
            </a:endParaRPr>
          </a:p>
        </p:txBody>
      </p:sp>
      <p:sp>
        <p:nvSpPr>
          <p:cNvPr id="39" name="テキスト ボックス 38">
            <a:extLst>
              <a:ext uri="{FF2B5EF4-FFF2-40B4-BE49-F238E27FC236}">
                <a16:creationId xmlns:a16="http://schemas.microsoft.com/office/drawing/2014/main" id="{D0243236-7AFE-7940-A582-41AC962A89C9}"/>
              </a:ext>
            </a:extLst>
          </p:cNvPr>
          <p:cNvSpPr txBox="1"/>
          <p:nvPr/>
        </p:nvSpPr>
        <p:spPr>
          <a:xfrm>
            <a:off x="5609187" y="4264574"/>
            <a:ext cx="1015663" cy="1177786"/>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スポーツ紙</a:t>
            </a:r>
            <a:endParaRPr lang="en-US" altLang="ja-JP" dirty="0">
              <a:solidFill>
                <a:schemeClr val="accent1"/>
              </a:solidFill>
            </a:endParaRPr>
          </a:p>
          <a:p>
            <a:pPr algn="ctr"/>
            <a:r>
              <a:rPr lang="ja-JP" altLang="en-US">
                <a:solidFill>
                  <a:schemeClr val="accent1"/>
                </a:solidFill>
              </a:rPr>
              <a:t>週刊誌</a:t>
            </a:r>
            <a:endParaRPr lang="en-US" altLang="ja-JP" dirty="0">
              <a:solidFill>
                <a:schemeClr val="accent1"/>
              </a:solidFill>
            </a:endParaRPr>
          </a:p>
          <a:p>
            <a:pPr algn="ctr"/>
            <a:r>
              <a:rPr kumimoji="1" lang="ja-JP" altLang="en-US">
                <a:solidFill>
                  <a:schemeClr val="accent1"/>
                </a:solidFill>
              </a:rPr>
              <a:t>漫画</a:t>
            </a:r>
            <a:endParaRPr kumimoji="1" lang="en-US" altLang="ja-JP" dirty="0">
              <a:solidFill>
                <a:schemeClr val="accent1"/>
              </a:solidFill>
            </a:endParaRPr>
          </a:p>
        </p:txBody>
      </p:sp>
      <p:sp>
        <p:nvSpPr>
          <p:cNvPr id="40" name="テキスト ボックス 39">
            <a:extLst>
              <a:ext uri="{FF2B5EF4-FFF2-40B4-BE49-F238E27FC236}">
                <a16:creationId xmlns:a16="http://schemas.microsoft.com/office/drawing/2014/main" id="{0C4A6103-17C2-F04D-9458-8F8437447AA7}"/>
              </a:ext>
            </a:extLst>
          </p:cNvPr>
          <p:cNvSpPr txBox="1"/>
          <p:nvPr/>
        </p:nvSpPr>
        <p:spPr>
          <a:xfrm>
            <a:off x="5746529" y="5710262"/>
            <a:ext cx="738664" cy="985971"/>
          </a:xfrm>
          <a:prstGeom prst="rect">
            <a:avLst/>
          </a:prstGeom>
          <a:solidFill>
            <a:schemeClr val="accent1">
              <a:lumMod val="20000"/>
              <a:lumOff val="80000"/>
            </a:schemeClr>
          </a:solidFill>
          <a:ln>
            <a:solidFill>
              <a:schemeClr val="bg1"/>
            </a:solidFill>
          </a:ln>
        </p:spPr>
        <p:txBody>
          <a:bodyPr vert="eaVert" wrap="square" rtlCol="0">
            <a:spAutoFit/>
          </a:bodyPr>
          <a:lstStyle/>
          <a:p>
            <a:pPr algn="ctr"/>
            <a:r>
              <a:rPr lang="ja-JP" altLang="en-US">
                <a:solidFill>
                  <a:schemeClr val="accent1"/>
                </a:solidFill>
              </a:rPr>
              <a:t>読まない</a:t>
            </a:r>
            <a:endParaRPr lang="en-US" altLang="ja-JP" dirty="0">
              <a:solidFill>
                <a:schemeClr val="accent1"/>
              </a:solidFill>
            </a:endParaRPr>
          </a:p>
          <a:p>
            <a:pPr algn="ctr"/>
            <a:r>
              <a:rPr lang="ja-JP" altLang="en-US">
                <a:solidFill>
                  <a:schemeClr val="accent1"/>
                </a:solidFill>
              </a:rPr>
              <a:t>読めない</a:t>
            </a:r>
            <a:endParaRPr lang="en-US" altLang="ja-JP" dirty="0">
              <a:solidFill>
                <a:schemeClr val="accent1"/>
              </a:solidFill>
            </a:endParaRPr>
          </a:p>
        </p:txBody>
      </p:sp>
      <p:sp>
        <p:nvSpPr>
          <p:cNvPr id="41" name="テキスト ボックス 40">
            <a:extLst>
              <a:ext uri="{FF2B5EF4-FFF2-40B4-BE49-F238E27FC236}">
                <a16:creationId xmlns:a16="http://schemas.microsoft.com/office/drawing/2014/main" id="{365A5059-BAC1-1B45-BEB3-17C4CC935BBE}"/>
              </a:ext>
            </a:extLst>
          </p:cNvPr>
          <p:cNvSpPr txBox="1"/>
          <p:nvPr/>
        </p:nvSpPr>
        <p:spPr>
          <a:xfrm>
            <a:off x="596459" y="5512418"/>
            <a:ext cx="2280745" cy="1200329"/>
          </a:xfrm>
          <a:prstGeom prst="rect">
            <a:avLst/>
          </a:prstGeom>
          <a:noFill/>
        </p:spPr>
        <p:txBody>
          <a:bodyPr wrap="square" rtlCol="0">
            <a:spAutoFit/>
          </a:bodyPr>
          <a:lstStyle/>
          <a:p>
            <a:r>
              <a:rPr kumimoji="1" lang="ja-JP" altLang="en-US">
                <a:solidFill>
                  <a:schemeClr val="accent1"/>
                </a:solidFill>
              </a:rPr>
              <a:t>知的障害者、認知症</a:t>
            </a:r>
            <a:endParaRPr kumimoji="1" lang="en-US" altLang="ja-JP" dirty="0">
              <a:solidFill>
                <a:schemeClr val="accent1"/>
              </a:solidFill>
            </a:endParaRPr>
          </a:p>
          <a:p>
            <a:r>
              <a:rPr lang="ja-JP" altLang="en-US">
                <a:solidFill>
                  <a:schemeClr val="accent1"/>
                </a:solidFill>
              </a:rPr>
              <a:t>精神疾患、脳性麻痺</a:t>
            </a:r>
            <a:endParaRPr lang="en-US" altLang="ja-JP" dirty="0">
              <a:solidFill>
                <a:schemeClr val="accent1"/>
              </a:solidFill>
            </a:endParaRPr>
          </a:p>
          <a:p>
            <a:r>
              <a:rPr lang="ja-JP" altLang="en-US">
                <a:solidFill>
                  <a:schemeClr val="accent1"/>
                </a:solidFill>
              </a:rPr>
              <a:t>外国人労働者</a:t>
            </a:r>
            <a:endParaRPr lang="en-US" altLang="ja-JP" dirty="0">
              <a:solidFill>
                <a:schemeClr val="accent1"/>
              </a:solidFill>
            </a:endParaRPr>
          </a:p>
          <a:p>
            <a:r>
              <a:rPr lang="ja-JP" altLang="en-US">
                <a:solidFill>
                  <a:schemeClr val="accent1"/>
                </a:solidFill>
              </a:rPr>
              <a:t>要介護５当該者</a:t>
            </a:r>
            <a:endParaRPr lang="en-US" altLang="ja-JP" dirty="0">
              <a:solidFill>
                <a:schemeClr val="accent1"/>
              </a:solidFill>
            </a:endParaRPr>
          </a:p>
        </p:txBody>
      </p:sp>
      <p:sp>
        <p:nvSpPr>
          <p:cNvPr id="42" name="テキスト ボックス 41">
            <a:extLst>
              <a:ext uri="{FF2B5EF4-FFF2-40B4-BE49-F238E27FC236}">
                <a16:creationId xmlns:a16="http://schemas.microsoft.com/office/drawing/2014/main" id="{319C394D-B350-D940-8EA8-B30BBE2C3932}"/>
              </a:ext>
            </a:extLst>
          </p:cNvPr>
          <p:cNvSpPr txBox="1"/>
          <p:nvPr/>
        </p:nvSpPr>
        <p:spPr>
          <a:xfrm>
            <a:off x="355335" y="4363137"/>
            <a:ext cx="2775488" cy="923330"/>
          </a:xfrm>
          <a:prstGeom prst="rect">
            <a:avLst/>
          </a:prstGeom>
          <a:noFill/>
        </p:spPr>
        <p:txBody>
          <a:bodyPr wrap="square" rtlCol="0">
            <a:spAutoFit/>
          </a:bodyPr>
          <a:lstStyle/>
          <a:p>
            <a:r>
              <a:rPr lang="ja-JP" altLang="en-US">
                <a:solidFill>
                  <a:schemeClr val="accent1"/>
                </a:solidFill>
              </a:rPr>
              <a:t>引きこもり、非常勤職員</a:t>
            </a:r>
            <a:endParaRPr lang="en-US" altLang="ja-JP" dirty="0">
              <a:solidFill>
                <a:schemeClr val="accent1"/>
              </a:solidFill>
            </a:endParaRPr>
          </a:p>
          <a:p>
            <a:r>
              <a:rPr lang="ja-JP" altLang="en-US">
                <a:solidFill>
                  <a:schemeClr val="accent1"/>
                </a:solidFill>
              </a:rPr>
              <a:t>アルバイター、書店職員</a:t>
            </a:r>
            <a:endParaRPr lang="en-US" altLang="ja-JP" dirty="0">
              <a:solidFill>
                <a:schemeClr val="accent1"/>
              </a:solidFill>
            </a:endParaRPr>
          </a:p>
          <a:p>
            <a:r>
              <a:rPr lang="ja-JP" altLang="en-US">
                <a:solidFill>
                  <a:schemeClr val="accent1"/>
                </a:solidFill>
              </a:rPr>
              <a:t>実況系</a:t>
            </a:r>
            <a:r>
              <a:rPr lang="en-US" altLang="ja-JP" dirty="0">
                <a:solidFill>
                  <a:schemeClr val="accent1"/>
                </a:solidFill>
              </a:rPr>
              <a:t>Youtuber</a:t>
            </a:r>
            <a:r>
              <a:rPr lang="ja-JP" altLang="en-US">
                <a:solidFill>
                  <a:schemeClr val="accent1"/>
                </a:solidFill>
              </a:rPr>
              <a:t>、ライター</a:t>
            </a:r>
            <a:endParaRPr lang="en-US" altLang="ja-JP" dirty="0">
              <a:solidFill>
                <a:schemeClr val="accent1"/>
              </a:solidFill>
            </a:endParaRPr>
          </a:p>
        </p:txBody>
      </p:sp>
      <p:sp>
        <p:nvSpPr>
          <p:cNvPr id="43" name="テキスト ボックス 42">
            <a:extLst>
              <a:ext uri="{FF2B5EF4-FFF2-40B4-BE49-F238E27FC236}">
                <a16:creationId xmlns:a16="http://schemas.microsoft.com/office/drawing/2014/main" id="{9C7C8984-E178-124D-83C2-D7298565E6A5}"/>
              </a:ext>
            </a:extLst>
          </p:cNvPr>
          <p:cNvSpPr txBox="1"/>
          <p:nvPr/>
        </p:nvSpPr>
        <p:spPr>
          <a:xfrm>
            <a:off x="481290" y="2793603"/>
            <a:ext cx="2564479" cy="1200329"/>
          </a:xfrm>
          <a:prstGeom prst="rect">
            <a:avLst/>
          </a:prstGeom>
          <a:noFill/>
        </p:spPr>
        <p:txBody>
          <a:bodyPr wrap="square" rtlCol="0">
            <a:spAutoFit/>
          </a:bodyPr>
          <a:lstStyle/>
          <a:p>
            <a:r>
              <a:rPr lang="ja-JP" altLang="en-US">
                <a:solidFill>
                  <a:schemeClr val="accent1"/>
                </a:solidFill>
              </a:rPr>
              <a:t>ライター、アーティスト、不動産屋、ヨガインストラクター、解説系</a:t>
            </a:r>
            <a:r>
              <a:rPr lang="en-US" altLang="ja-JP" dirty="0">
                <a:solidFill>
                  <a:schemeClr val="accent1"/>
                </a:solidFill>
              </a:rPr>
              <a:t>Youtuber</a:t>
            </a:r>
          </a:p>
          <a:p>
            <a:endParaRPr lang="en-US" altLang="ja-JP" dirty="0">
              <a:solidFill>
                <a:schemeClr val="accent1"/>
              </a:solidFill>
            </a:endParaRPr>
          </a:p>
        </p:txBody>
      </p:sp>
      <p:sp>
        <p:nvSpPr>
          <p:cNvPr id="44" name="テキスト ボックス 43">
            <a:extLst>
              <a:ext uri="{FF2B5EF4-FFF2-40B4-BE49-F238E27FC236}">
                <a16:creationId xmlns:a16="http://schemas.microsoft.com/office/drawing/2014/main" id="{8EC6130E-0E04-6B4B-886D-4909CB4622C6}"/>
              </a:ext>
            </a:extLst>
          </p:cNvPr>
          <p:cNvSpPr txBox="1"/>
          <p:nvPr/>
        </p:nvSpPr>
        <p:spPr>
          <a:xfrm>
            <a:off x="429377" y="1541506"/>
            <a:ext cx="2564479" cy="923330"/>
          </a:xfrm>
          <a:prstGeom prst="rect">
            <a:avLst/>
          </a:prstGeom>
          <a:noFill/>
        </p:spPr>
        <p:txBody>
          <a:bodyPr wrap="square" rtlCol="0">
            <a:spAutoFit/>
          </a:bodyPr>
          <a:lstStyle/>
          <a:p>
            <a:r>
              <a:rPr lang="ja-JP" altLang="en-US">
                <a:solidFill>
                  <a:schemeClr val="accent1"/>
                </a:solidFill>
              </a:rPr>
              <a:t>翻訳家、資産家、経営者</a:t>
            </a:r>
            <a:endParaRPr lang="en-US" altLang="ja-JP" dirty="0">
              <a:solidFill>
                <a:schemeClr val="accent1"/>
              </a:solidFill>
            </a:endParaRPr>
          </a:p>
          <a:p>
            <a:r>
              <a:rPr lang="ja-JP" altLang="en-US">
                <a:solidFill>
                  <a:schemeClr val="accent1"/>
                </a:solidFill>
              </a:rPr>
              <a:t>投資家、仙人、大学教員</a:t>
            </a:r>
            <a:endParaRPr lang="en-US" altLang="ja-JP" dirty="0">
              <a:solidFill>
                <a:schemeClr val="accent1"/>
              </a:solidFill>
            </a:endParaRPr>
          </a:p>
          <a:p>
            <a:r>
              <a:rPr lang="ja-JP" altLang="en-US">
                <a:solidFill>
                  <a:schemeClr val="accent1"/>
                </a:solidFill>
              </a:rPr>
              <a:t>医師、弁護士</a:t>
            </a:r>
            <a:endParaRPr lang="en-US" altLang="ja-JP" dirty="0">
              <a:solidFill>
                <a:schemeClr val="accent1"/>
              </a:solidFill>
            </a:endParaRPr>
          </a:p>
        </p:txBody>
      </p:sp>
      <p:sp>
        <p:nvSpPr>
          <p:cNvPr id="45" name="テキスト ボックス 44">
            <a:extLst>
              <a:ext uri="{FF2B5EF4-FFF2-40B4-BE49-F238E27FC236}">
                <a16:creationId xmlns:a16="http://schemas.microsoft.com/office/drawing/2014/main" id="{B47E7CB0-119D-B44A-B3C4-04E5F627A677}"/>
              </a:ext>
            </a:extLst>
          </p:cNvPr>
          <p:cNvSpPr txBox="1"/>
          <p:nvPr/>
        </p:nvSpPr>
        <p:spPr>
          <a:xfrm>
            <a:off x="3129742" y="1472219"/>
            <a:ext cx="2559837" cy="923330"/>
          </a:xfrm>
          <a:prstGeom prst="rect">
            <a:avLst/>
          </a:prstGeom>
          <a:noFill/>
        </p:spPr>
        <p:txBody>
          <a:bodyPr wrap="square" rtlCol="0">
            <a:spAutoFit/>
          </a:bodyPr>
          <a:lstStyle/>
          <a:p>
            <a:r>
              <a:rPr lang="ja-JP" altLang="en-US">
                <a:solidFill>
                  <a:schemeClr val="accent1"/>
                </a:solidFill>
              </a:rPr>
              <a:t>大学教員、評論家</a:t>
            </a:r>
            <a:endParaRPr lang="en-US" altLang="ja-JP" dirty="0">
              <a:solidFill>
                <a:schemeClr val="accent1"/>
              </a:solidFill>
            </a:endParaRPr>
          </a:p>
          <a:p>
            <a:r>
              <a:rPr lang="ja-JP" altLang="en-US">
                <a:solidFill>
                  <a:schemeClr val="accent1"/>
                </a:solidFill>
              </a:rPr>
              <a:t>経営者、弁護士、会社員</a:t>
            </a:r>
            <a:endParaRPr lang="en-US" altLang="ja-JP" dirty="0">
              <a:solidFill>
                <a:schemeClr val="accent1"/>
              </a:solidFill>
            </a:endParaRPr>
          </a:p>
          <a:p>
            <a:r>
              <a:rPr lang="ja-JP" altLang="en-US">
                <a:solidFill>
                  <a:schemeClr val="accent1"/>
                </a:solidFill>
              </a:rPr>
              <a:t>漫画家、研究者、医師</a:t>
            </a:r>
            <a:endParaRPr lang="en-US" altLang="ja-JP" dirty="0">
              <a:solidFill>
                <a:schemeClr val="accent1"/>
              </a:solidFill>
            </a:endParaRPr>
          </a:p>
        </p:txBody>
      </p:sp>
      <p:sp>
        <p:nvSpPr>
          <p:cNvPr id="46" name="テキスト ボックス 45">
            <a:extLst>
              <a:ext uri="{FF2B5EF4-FFF2-40B4-BE49-F238E27FC236}">
                <a16:creationId xmlns:a16="http://schemas.microsoft.com/office/drawing/2014/main" id="{E2D65CF1-257C-C94D-98F8-E0B4AE007121}"/>
              </a:ext>
            </a:extLst>
          </p:cNvPr>
          <p:cNvSpPr txBox="1"/>
          <p:nvPr/>
        </p:nvSpPr>
        <p:spPr>
          <a:xfrm>
            <a:off x="7159295" y="1528125"/>
            <a:ext cx="2024514" cy="923330"/>
          </a:xfrm>
          <a:prstGeom prst="rect">
            <a:avLst/>
          </a:prstGeom>
          <a:noFill/>
        </p:spPr>
        <p:txBody>
          <a:bodyPr wrap="square" rtlCol="0">
            <a:spAutoFit/>
          </a:bodyPr>
          <a:lstStyle/>
          <a:p>
            <a:r>
              <a:rPr lang="ja-JP" altLang="en-US">
                <a:solidFill>
                  <a:schemeClr val="accent1"/>
                </a:solidFill>
              </a:rPr>
              <a:t>第一種国家公務員政治家、経営者、医師、大学教員</a:t>
            </a:r>
            <a:endParaRPr lang="en-US" altLang="ja-JP" dirty="0">
              <a:solidFill>
                <a:schemeClr val="accent1"/>
              </a:solidFill>
            </a:endParaRPr>
          </a:p>
        </p:txBody>
      </p:sp>
      <p:sp>
        <p:nvSpPr>
          <p:cNvPr id="47" name="テキスト ボックス 46">
            <a:extLst>
              <a:ext uri="{FF2B5EF4-FFF2-40B4-BE49-F238E27FC236}">
                <a16:creationId xmlns:a16="http://schemas.microsoft.com/office/drawing/2014/main" id="{19216838-C8A8-6548-9DF6-C622CA8BB72B}"/>
              </a:ext>
            </a:extLst>
          </p:cNvPr>
          <p:cNvSpPr txBox="1"/>
          <p:nvPr/>
        </p:nvSpPr>
        <p:spPr>
          <a:xfrm>
            <a:off x="9541470" y="1538688"/>
            <a:ext cx="1748221" cy="923330"/>
          </a:xfrm>
          <a:prstGeom prst="rect">
            <a:avLst/>
          </a:prstGeom>
          <a:noFill/>
        </p:spPr>
        <p:txBody>
          <a:bodyPr wrap="square" rtlCol="0">
            <a:spAutoFit/>
          </a:bodyPr>
          <a:lstStyle/>
          <a:p>
            <a:pPr algn="ctr"/>
            <a:r>
              <a:rPr lang="ja-JP" altLang="en-US">
                <a:solidFill>
                  <a:schemeClr val="accent1"/>
                </a:solidFill>
              </a:rPr>
              <a:t>超人、人外</a:t>
            </a:r>
            <a:endParaRPr lang="en-US" altLang="ja-JP" dirty="0">
              <a:solidFill>
                <a:schemeClr val="accent1"/>
              </a:solidFill>
            </a:endParaRPr>
          </a:p>
          <a:p>
            <a:pPr algn="ctr"/>
            <a:r>
              <a:rPr lang="ja-JP" altLang="en-US">
                <a:solidFill>
                  <a:schemeClr val="accent1"/>
                </a:solidFill>
              </a:rPr>
              <a:t>経営者、政治家</a:t>
            </a:r>
            <a:endParaRPr lang="en-US" altLang="ja-JP" dirty="0">
              <a:solidFill>
                <a:schemeClr val="accent1"/>
              </a:solidFill>
            </a:endParaRPr>
          </a:p>
          <a:p>
            <a:pPr algn="ctr"/>
            <a:r>
              <a:rPr lang="en-US" altLang="ja-JP" dirty="0">
                <a:solidFill>
                  <a:schemeClr val="accent1"/>
                </a:solidFill>
              </a:rPr>
              <a:t>AI</a:t>
            </a:r>
          </a:p>
        </p:txBody>
      </p:sp>
      <p:sp>
        <p:nvSpPr>
          <p:cNvPr id="48" name="テキスト ボックス 47">
            <a:extLst>
              <a:ext uri="{FF2B5EF4-FFF2-40B4-BE49-F238E27FC236}">
                <a16:creationId xmlns:a16="http://schemas.microsoft.com/office/drawing/2014/main" id="{DDA6A35A-50A3-2448-B098-06E62EDECCC8}"/>
              </a:ext>
            </a:extLst>
          </p:cNvPr>
          <p:cNvSpPr txBox="1"/>
          <p:nvPr/>
        </p:nvSpPr>
        <p:spPr>
          <a:xfrm>
            <a:off x="3340208" y="2777359"/>
            <a:ext cx="2243252" cy="1200329"/>
          </a:xfrm>
          <a:prstGeom prst="rect">
            <a:avLst/>
          </a:prstGeom>
          <a:noFill/>
        </p:spPr>
        <p:txBody>
          <a:bodyPr wrap="square" rtlCol="0">
            <a:spAutoFit/>
          </a:bodyPr>
          <a:lstStyle/>
          <a:p>
            <a:r>
              <a:rPr lang="ja-JP" altLang="en-US">
                <a:solidFill>
                  <a:schemeClr val="accent1"/>
                </a:solidFill>
              </a:rPr>
              <a:t>企業社員、新聞記者、国家公務員、看護師、歌手、中小経営者</a:t>
            </a:r>
            <a:endParaRPr lang="en-US" altLang="ja-JP" dirty="0">
              <a:solidFill>
                <a:schemeClr val="accent1"/>
              </a:solidFill>
            </a:endParaRPr>
          </a:p>
          <a:p>
            <a:r>
              <a:rPr lang="ja-JP" altLang="en-US">
                <a:solidFill>
                  <a:schemeClr val="accent1"/>
                </a:solidFill>
              </a:rPr>
              <a:t>警察官・消防士</a:t>
            </a:r>
            <a:endParaRPr lang="en-US" altLang="ja-JP" dirty="0">
              <a:solidFill>
                <a:schemeClr val="accent1"/>
              </a:solidFill>
            </a:endParaRPr>
          </a:p>
        </p:txBody>
      </p:sp>
      <p:sp>
        <p:nvSpPr>
          <p:cNvPr id="49" name="テキスト ボックス 48">
            <a:extLst>
              <a:ext uri="{FF2B5EF4-FFF2-40B4-BE49-F238E27FC236}">
                <a16:creationId xmlns:a16="http://schemas.microsoft.com/office/drawing/2014/main" id="{CD9B3F00-2E34-314F-A4AE-8FCA75A6A6B9}"/>
              </a:ext>
            </a:extLst>
          </p:cNvPr>
          <p:cNvSpPr txBox="1"/>
          <p:nvPr/>
        </p:nvSpPr>
        <p:spPr>
          <a:xfrm>
            <a:off x="3203418" y="4280313"/>
            <a:ext cx="2408501" cy="1200329"/>
          </a:xfrm>
          <a:prstGeom prst="rect">
            <a:avLst/>
          </a:prstGeom>
          <a:noFill/>
        </p:spPr>
        <p:txBody>
          <a:bodyPr wrap="square" rtlCol="0">
            <a:spAutoFit/>
          </a:bodyPr>
          <a:lstStyle/>
          <a:p>
            <a:r>
              <a:rPr lang="ja-JP" altLang="en-US">
                <a:solidFill>
                  <a:schemeClr val="accent1"/>
                </a:solidFill>
              </a:rPr>
              <a:t>サービス産業従事者</a:t>
            </a:r>
            <a:endParaRPr lang="en-US" altLang="ja-JP" dirty="0">
              <a:solidFill>
                <a:schemeClr val="accent1"/>
              </a:solidFill>
            </a:endParaRPr>
          </a:p>
          <a:p>
            <a:r>
              <a:rPr lang="ja-JP" altLang="en-US">
                <a:solidFill>
                  <a:schemeClr val="accent1"/>
                </a:solidFill>
              </a:rPr>
              <a:t>介護職員、運転手、</a:t>
            </a:r>
            <a:endParaRPr lang="en-US" altLang="ja-JP" dirty="0">
              <a:solidFill>
                <a:schemeClr val="accent1"/>
              </a:solidFill>
            </a:endParaRPr>
          </a:p>
          <a:p>
            <a:r>
              <a:rPr lang="ja-JP" altLang="en-US">
                <a:solidFill>
                  <a:schemeClr val="accent1"/>
                </a:solidFill>
              </a:rPr>
              <a:t>准看護師、飲食勤務</a:t>
            </a:r>
            <a:endParaRPr lang="en-US" altLang="ja-JP" dirty="0">
              <a:solidFill>
                <a:schemeClr val="accent1"/>
              </a:solidFill>
            </a:endParaRPr>
          </a:p>
          <a:p>
            <a:r>
              <a:rPr lang="ja-JP" altLang="en-US">
                <a:solidFill>
                  <a:schemeClr val="accent1"/>
                </a:solidFill>
              </a:rPr>
              <a:t>農家、救急隊員、事務</a:t>
            </a:r>
            <a:endParaRPr lang="en-US" altLang="ja-JP" dirty="0">
              <a:solidFill>
                <a:schemeClr val="accent1"/>
              </a:solidFill>
            </a:endParaRPr>
          </a:p>
        </p:txBody>
      </p:sp>
      <p:sp>
        <p:nvSpPr>
          <p:cNvPr id="50" name="テキスト ボックス 49">
            <a:extLst>
              <a:ext uri="{FF2B5EF4-FFF2-40B4-BE49-F238E27FC236}">
                <a16:creationId xmlns:a16="http://schemas.microsoft.com/office/drawing/2014/main" id="{0EFD8F94-6FF5-6442-AA90-35FBBB7C302A}"/>
              </a:ext>
            </a:extLst>
          </p:cNvPr>
          <p:cNvSpPr txBox="1"/>
          <p:nvPr/>
        </p:nvSpPr>
        <p:spPr>
          <a:xfrm>
            <a:off x="3331778" y="5500063"/>
            <a:ext cx="2338245" cy="1200329"/>
          </a:xfrm>
          <a:prstGeom prst="rect">
            <a:avLst/>
          </a:prstGeom>
          <a:noFill/>
        </p:spPr>
        <p:txBody>
          <a:bodyPr wrap="square" rtlCol="0">
            <a:spAutoFit/>
          </a:bodyPr>
          <a:lstStyle/>
          <a:p>
            <a:r>
              <a:rPr lang="ja-JP" altLang="en-US">
                <a:solidFill>
                  <a:schemeClr val="accent1"/>
                </a:solidFill>
              </a:rPr>
              <a:t>ヤンキー、土木作業員、飲食従業員、風俗従事者、外国人労働者</a:t>
            </a:r>
            <a:endParaRPr lang="en-US" altLang="ja-JP" dirty="0">
              <a:solidFill>
                <a:schemeClr val="accent1"/>
              </a:solidFill>
            </a:endParaRPr>
          </a:p>
          <a:p>
            <a:r>
              <a:rPr lang="ja-JP" altLang="en-US">
                <a:solidFill>
                  <a:schemeClr val="accent1"/>
                </a:solidFill>
              </a:rPr>
              <a:t>漁家</a:t>
            </a:r>
            <a:endParaRPr lang="en-US" altLang="ja-JP" dirty="0">
              <a:solidFill>
                <a:schemeClr val="accent1"/>
              </a:solidFill>
            </a:endParaRPr>
          </a:p>
        </p:txBody>
      </p:sp>
      <p:sp>
        <p:nvSpPr>
          <p:cNvPr id="51" name="テキスト ボックス 50">
            <a:extLst>
              <a:ext uri="{FF2B5EF4-FFF2-40B4-BE49-F238E27FC236}">
                <a16:creationId xmlns:a16="http://schemas.microsoft.com/office/drawing/2014/main" id="{32D993E1-4C96-A34C-B852-D87F5581F7D1}"/>
              </a:ext>
            </a:extLst>
          </p:cNvPr>
          <p:cNvSpPr txBox="1"/>
          <p:nvPr/>
        </p:nvSpPr>
        <p:spPr>
          <a:xfrm>
            <a:off x="6506213" y="5682447"/>
            <a:ext cx="2524407" cy="923330"/>
          </a:xfrm>
          <a:prstGeom prst="rect">
            <a:avLst/>
          </a:prstGeom>
          <a:noFill/>
        </p:spPr>
        <p:txBody>
          <a:bodyPr wrap="square" rtlCol="0">
            <a:spAutoFit/>
          </a:bodyPr>
          <a:lstStyle/>
          <a:p>
            <a:r>
              <a:rPr lang="ja-JP" altLang="en-US">
                <a:solidFill>
                  <a:schemeClr val="accent1"/>
                </a:solidFill>
              </a:rPr>
              <a:t>反社組員、飲食・土木経営者、炎上系</a:t>
            </a:r>
            <a:r>
              <a:rPr lang="en-US" altLang="ja-JP" dirty="0">
                <a:solidFill>
                  <a:schemeClr val="accent1"/>
                </a:solidFill>
              </a:rPr>
              <a:t>Youtuber</a:t>
            </a:r>
          </a:p>
          <a:p>
            <a:r>
              <a:rPr lang="ja-JP" altLang="en-US">
                <a:solidFill>
                  <a:schemeClr val="accent1"/>
                </a:solidFill>
              </a:rPr>
              <a:t>筋トレインストラクター</a:t>
            </a:r>
            <a:endParaRPr lang="en-US" altLang="ja-JP" dirty="0">
              <a:solidFill>
                <a:schemeClr val="accent1"/>
              </a:solidFill>
            </a:endParaRPr>
          </a:p>
        </p:txBody>
      </p:sp>
      <p:sp>
        <p:nvSpPr>
          <p:cNvPr id="52" name="テキスト ボックス 51">
            <a:extLst>
              <a:ext uri="{FF2B5EF4-FFF2-40B4-BE49-F238E27FC236}">
                <a16:creationId xmlns:a16="http://schemas.microsoft.com/office/drawing/2014/main" id="{D90FAA1B-2375-BC47-9C28-7D17F53A4005}"/>
              </a:ext>
            </a:extLst>
          </p:cNvPr>
          <p:cNvSpPr txBox="1"/>
          <p:nvPr/>
        </p:nvSpPr>
        <p:spPr>
          <a:xfrm>
            <a:off x="9528354" y="5680578"/>
            <a:ext cx="1826557" cy="923330"/>
          </a:xfrm>
          <a:prstGeom prst="rect">
            <a:avLst/>
          </a:prstGeom>
          <a:noFill/>
        </p:spPr>
        <p:txBody>
          <a:bodyPr wrap="square" rtlCol="0">
            <a:spAutoFit/>
          </a:bodyPr>
          <a:lstStyle/>
          <a:p>
            <a:r>
              <a:rPr lang="ja-JP" altLang="en-US">
                <a:solidFill>
                  <a:schemeClr val="accent1"/>
                </a:solidFill>
              </a:rPr>
              <a:t>組長、投資家</a:t>
            </a:r>
            <a:endParaRPr lang="en-US" altLang="ja-JP" dirty="0">
              <a:solidFill>
                <a:schemeClr val="accent1"/>
              </a:solidFill>
            </a:endParaRPr>
          </a:p>
          <a:p>
            <a:r>
              <a:rPr lang="ja-JP" altLang="en-US">
                <a:solidFill>
                  <a:schemeClr val="accent1"/>
                </a:solidFill>
              </a:rPr>
              <a:t>独裁者、経営者</a:t>
            </a:r>
            <a:endParaRPr lang="en-US" altLang="ja-JP" dirty="0">
              <a:solidFill>
                <a:schemeClr val="accent1"/>
              </a:solidFill>
            </a:endParaRPr>
          </a:p>
          <a:p>
            <a:r>
              <a:rPr lang="ja-JP" altLang="en-US">
                <a:solidFill>
                  <a:schemeClr val="accent1"/>
                </a:solidFill>
              </a:rPr>
              <a:t>広告代理店</a:t>
            </a:r>
            <a:endParaRPr lang="en-US" altLang="ja-JP" dirty="0">
              <a:solidFill>
                <a:schemeClr val="accent1"/>
              </a:solidFill>
            </a:endParaRPr>
          </a:p>
        </p:txBody>
      </p:sp>
      <p:sp>
        <p:nvSpPr>
          <p:cNvPr id="53" name="テキスト ボックス 52">
            <a:extLst>
              <a:ext uri="{FF2B5EF4-FFF2-40B4-BE49-F238E27FC236}">
                <a16:creationId xmlns:a16="http://schemas.microsoft.com/office/drawing/2014/main" id="{81394C84-FCC3-8245-840F-E31F6C62492F}"/>
              </a:ext>
            </a:extLst>
          </p:cNvPr>
          <p:cNvSpPr txBox="1"/>
          <p:nvPr/>
        </p:nvSpPr>
        <p:spPr>
          <a:xfrm>
            <a:off x="6719232" y="2920594"/>
            <a:ext cx="2011782" cy="923330"/>
          </a:xfrm>
          <a:prstGeom prst="rect">
            <a:avLst/>
          </a:prstGeom>
          <a:noFill/>
        </p:spPr>
        <p:txBody>
          <a:bodyPr wrap="square" rtlCol="0">
            <a:spAutoFit/>
          </a:bodyPr>
          <a:lstStyle/>
          <a:p>
            <a:r>
              <a:rPr lang="ja-JP" altLang="en-US">
                <a:solidFill>
                  <a:schemeClr val="accent1"/>
                </a:solidFill>
              </a:rPr>
              <a:t>医師、弁護士、</a:t>
            </a:r>
            <a:endParaRPr lang="en-US" altLang="ja-JP" dirty="0">
              <a:solidFill>
                <a:schemeClr val="accent1"/>
              </a:solidFill>
            </a:endParaRPr>
          </a:p>
          <a:p>
            <a:r>
              <a:rPr lang="ja-JP" altLang="en-US">
                <a:solidFill>
                  <a:schemeClr val="accent1"/>
                </a:solidFill>
              </a:rPr>
              <a:t>経営者、大学教員</a:t>
            </a:r>
            <a:endParaRPr lang="en-US" altLang="ja-JP" dirty="0">
              <a:solidFill>
                <a:schemeClr val="accent1"/>
              </a:solidFill>
            </a:endParaRPr>
          </a:p>
          <a:p>
            <a:r>
              <a:rPr lang="ja-JP" altLang="en-US">
                <a:solidFill>
                  <a:schemeClr val="accent1"/>
                </a:solidFill>
              </a:rPr>
              <a:t>エリート会社員</a:t>
            </a:r>
            <a:endParaRPr lang="en-US" altLang="ja-JP" dirty="0">
              <a:solidFill>
                <a:schemeClr val="accent1"/>
              </a:solidFill>
            </a:endParaRPr>
          </a:p>
        </p:txBody>
      </p:sp>
      <p:sp>
        <p:nvSpPr>
          <p:cNvPr id="54" name="テキスト ボックス 53">
            <a:extLst>
              <a:ext uri="{FF2B5EF4-FFF2-40B4-BE49-F238E27FC236}">
                <a16:creationId xmlns:a16="http://schemas.microsoft.com/office/drawing/2014/main" id="{A99E187A-C2F2-F547-A9B0-00E18520C1A8}"/>
              </a:ext>
            </a:extLst>
          </p:cNvPr>
          <p:cNvSpPr txBox="1"/>
          <p:nvPr/>
        </p:nvSpPr>
        <p:spPr>
          <a:xfrm>
            <a:off x="9266526" y="2773216"/>
            <a:ext cx="2441128" cy="1200329"/>
          </a:xfrm>
          <a:prstGeom prst="rect">
            <a:avLst/>
          </a:prstGeom>
          <a:noFill/>
        </p:spPr>
        <p:txBody>
          <a:bodyPr wrap="square" rtlCol="0">
            <a:spAutoFit/>
          </a:bodyPr>
          <a:lstStyle/>
          <a:p>
            <a:pPr algn="ctr"/>
            <a:r>
              <a:rPr lang="ja-JP" altLang="en-US">
                <a:solidFill>
                  <a:schemeClr val="accent1"/>
                </a:solidFill>
              </a:rPr>
              <a:t>ブローカー、ロビースト</a:t>
            </a:r>
            <a:endParaRPr lang="en-US" altLang="ja-JP" dirty="0">
              <a:solidFill>
                <a:schemeClr val="accent1"/>
              </a:solidFill>
            </a:endParaRPr>
          </a:p>
          <a:p>
            <a:pPr algn="ctr"/>
            <a:r>
              <a:rPr lang="ja-JP" altLang="en-US">
                <a:solidFill>
                  <a:schemeClr val="accent1"/>
                </a:solidFill>
              </a:rPr>
              <a:t>広告代理店、銀行員</a:t>
            </a:r>
            <a:endParaRPr lang="en-US" altLang="ja-JP" dirty="0">
              <a:solidFill>
                <a:schemeClr val="accent1"/>
              </a:solidFill>
            </a:endParaRPr>
          </a:p>
          <a:p>
            <a:pPr algn="ctr"/>
            <a:r>
              <a:rPr lang="ja-JP" altLang="en-US">
                <a:solidFill>
                  <a:schemeClr val="accent1"/>
                </a:solidFill>
              </a:rPr>
              <a:t>投資家、政治家、経営者</a:t>
            </a:r>
            <a:endParaRPr lang="en-US" altLang="ja-JP" dirty="0">
              <a:solidFill>
                <a:schemeClr val="accent1"/>
              </a:solidFill>
            </a:endParaRPr>
          </a:p>
        </p:txBody>
      </p:sp>
      <p:sp>
        <p:nvSpPr>
          <p:cNvPr id="55" name="テキスト ボックス 54">
            <a:extLst>
              <a:ext uri="{FF2B5EF4-FFF2-40B4-BE49-F238E27FC236}">
                <a16:creationId xmlns:a16="http://schemas.microsoft.com/office/drawing/2014/main" id="{92DA9B77-E64B-D047-B3FA-F04795C44C1A}"/>
              </a:ext>
            </a:extLst>
          </p:cNvPr>
          <p:cNvSpPr txBox="1"/>
          <p:nvPr/>
        </p:nvSpPr>
        <p:spPr>
          <a:xfrm>
            <a:off x="6624849" y="4303799"/>
            <a:ext cx="2405770" cy="1200329"/>
          </a:xfrm>
          <a:prstGeom prst="rect">
            <a:avLst/>
          </a:prstGeom>
          <a:noFill/>
        </p:spPr>
        <p:txBody>
          <a:bodyPr wrap="square" rtlCol="0">
            <a:spAutoFit/>
          </a:bodyPr>
          <a:lstStyle/>
          <a:p>
            <a:pPr algn="ctr"/>
            <a:r>
              <a:rPr lang="ja-JP" altLang="en-US">
                <a:solidFill>
                  <a:schemeClr val="accent1"/>
                </a:solidFill>
              </a:rPr>
              <a:t>企業社員、中小経営者、看護師、アイドル、</a:t>
            </a:r>
            <a:endParaRPr lang="en-US" altLang="ja-JP" dirty="0">
              <a:solidFill>
                <a:schemeClr val="accent1"/>
              </a:solidFill>
            </a:endParaRPr>
          </a:p>
          <a:p>
            <a:pPr algn="ctr"/>
            <a:r>
              <a:rPr lang="ja-JP" altLang="en-US">
                <a:solidFill>
                  <a:schemeClr val="accent1"/>
                </a:solidFill>
              </a:rPr>
              <a:t>アニメーター、自衛隊</a:t>
            </a:r>
            <a:endParaRPr lang="en-US" altLang="ja-JP" dirty="0">
              <a:solidFill>
                <a:schemeClr val="accent1"/>
              </a:solidFill>
            </a:endParaRPr>
          </a:p>
          <a:p>
            <a:pPr algn="ctr"/>
            <a:r>
              <a:rPr lang="ja-JP" altLang="en-US">
                <a:solidFill>
                  <a:schemeClr val="accent1"/>
                </a:solidFill>
              </a:rPr>
              <a:t>救急隊員</a:t>
            </a:r>
            <a:endParaRPr lang="en-US" altLang="ja-JP" dirty="0">
              <a:solidFill>
                <a:schemeClr val="accent1"/>
              </a:solidFill>
            </a:endParaRPr>
          </a:p>
        </p:txBody>
      </p:sp>
      <p:sp>
        <p:nvSpPr>
          <p:cNvPr id="56" name="テキスト ボックス 55">
            <a:extLst>
              <a:ext uri="{FF2B5EF4-FFF2-40B4-BE49-F238E27FC236}">
                <a16:creationId xmlns:a16="http://schemas.microsoft.com/office/drawing/2014/main" id="{EC03107D-52AC-B24B-B960-77F5FF7B564B}"/>
              </a:ext>
            </a:extLst>
          </p:cNvPr>
          <p:cNvSpPr txBox="1"/>
          <p:nvPr/>
        </p:nvSpPr>
        <p:spPr>
          <a:xfrm>
            <a:off x="9122973" y="4313911"/>
            <a:ext cx="2626591" cy="1200329"/>
          </a:xfrm>
          <a:prstGeom prst="rect">
            <a:avLst/>
          </a:prstGeom>
          <a:noFill/>
        </p:spPr>
        <p:txBody>
          <a:bodyPr wrap="square" rtlCol="0">
            <a:spAutoFit/>
          </a:bodyPr>
          <a:lstStyle/>
          <a:p>
            <a:r>
              <a:rPr lang="ja-JP" altLang="en-US">
                <a:solidFill>
                  <a:schemeClr val="accent1"/>
                </a:solidFill>
              </a:rPr>
              <a:t>経営者、アスリート、</a:t>
            </a:r>
            <a:endParaRPr lang="en-US" altLang="ja-JP" dirty="0">
              <a:solidFill>
                <a:schemeClr val="accent1"/>
              </a:solidFill>
            </a:endParaRPr>
          </a:p>
          <a:p>
            <a:r>
              <a:rPr lang="ja-JP" altLang="en-US">
                <a:solidFill>
                  <a:schemeClr val="accent1"/>
                </a:solidFill>
              </a:rPr>
              <a:t>漫画家、金持ち</a:t>
            </a:r>
            <a:r>
              <a:rPr lang="en-US" altLang="ja-JP" dirty="0">
                <a:solidFill>
                  <a:schemeClr val="accent1"/>
                </a:solidFill>
              </a:rPr>
              <a:t>Youtuber</a:t>
            </a:r>
          </a:p>
          <a:p>
            <a:r>
              <a:rPr lang="ja-JP" altLang="en-US">
                <a:solidFill>
                  <a:schemeClr val="accent1"/>
                </a:solidFill>
              </a:rPr>
              <a:t>会社員、お笑い芸人</a:t>
            </a:r>
            <a:endParaRPr lang="en-US" altLang="ja-JP" dirty="0">
              <a:solidFill>
                <a:schemeClr val="accent1"/>
              </a:solidFill>
            </a:endParaRPr>
          </a:p>
          <a:p>
            <a:r>
              <a:rPr lang="ja-JP" altLang="en-US">
                <a:solidFill>
                  <a:schemeClr val="accent1"/>
                </a:solidFill>
              </a:rPr>
              <a:t>広告代理店</a:t>
            </a:r>
            <a:endParaRPr lang="en-US" altLang="ja-JP" dirty="0">
              <a:solidFill>
                <a:schemeClr val="accent1"/>
              </a:solidFill>
            </a:endParaRPr>
          </a:p>
        </p:txBody>
      </p:sp>
      <p:sp>
        <p:nvSpPr>
          <p:cNvPr id="4" name="円/楕円 3">
            <a:extLst>
              <a:ext uri="{FF2B5EF4-FFF2-40B4-BE49-F238E27FC236}">
                <a16:creationId xmlns:a16="http://schemas.microsoft.com/office/drawing/2014/main" id="{1D83DBD7-2A01-2D41-9B0C-831D41F40F1C}"/>
              </a:ext>
            </a:extLst>
          </p:cNvPr>
          <p:cNvSpPr/>
          <p:nvPr/>
        </p:nvSpPr>
        <p:spPr>
          <a:xfrm>
            <a:off x="199697" y="5382663"/>
            <a:ext cx="2983677" cy="1435923"/>
          </a:xfrm>
          <a:prstGeom prst="ellipse">
            <a:avLst/>
          </a:prstGeom>
          <a:noFill/>
          <a:ln w="76200">
            <a:solidFill>
              <a:schemeClr val="accent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381C3F75-EE93-C54E-9AD6-6466BC29F5D6}"/>
              </a:ext>
            </a:extLst>
          </p:cNvPr>
          <p:cNvCxnSpPr/>
          <p:nvPr/>
        </p:nvCxnSpPr>
        <p:spPr>
          <a:xfrm>
            <a:off x="73572" y="1145628"/>
            <a:ext cx="2690649" cy="0"/>
          </a:xfrm>
          <a:prstGeom prst="line">
            <a:avLst/>
          </a:prstGeom>
          <a:ln w="76200">
            <a:solidFill>
              <a:schemeClr val="accent2">
                <a:alpha val="7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99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E6530-06C5-054E-AC03-0F63FD052455}"/>
              </a:ext>
            </a:extLst>
          </p:cNvPr>
          <p:cNvSpPr>
            <a:spLocks noGrp="1"/>
          </p:cNvSpPr>
          <p:nvPr>
            <p:ph type="title"/>
          </p:nvPr>
        </p:nvSpPr>
        <p:spPr>
          <a:xfrm>
            <a:off x="838200" y="333594"/>
            <a:ext cx="10515600" cy="1325563"/>
          </a:xfrm>
        </p:spPr>
        <p:txBody>
          <a:bodyPr/>
          <a:lstStyle/>
          <a:p>
            <a:r>
              <a:rPr lang="ja-JP" altLang="en-US"/>
              <a:t>重要なポイント</a:t>
            </a:r>
            <a:endParaRPr kumimoji="1" lang="ja-JP" altLang="en-US"/>
          </a:p>
        </p:txBody>
      </p:sp>
      <p:sp>
        <p:nvSpPr>
          <p:cNvPr id="4" name="三角形 3">
            <a:extLst>
              <a:ext uri="{FF2B5EF4-FFF2-40B4-BE49-F238E27FC236}">
                <a16:creationId xmlns:a16="http://schemas.microsoft.com/office/drawing/2014/main" id="{A6DF4C87-35AF-EF47-9C3F-9CFDB203CE3C}"/>
              </a:ext>
            </a:extLst>
          </p:cNvPr>
          <p:cNvSpPr/>
          <p:nvPr/>
        </p:nvSpPr>
        <p:spPr>
          <a:xfrm>
            <a:off x="2774732" y="1524001"/>
            <a:ext cx="6074979" cy="42146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E3B152DA-F81B-A64F-9F04-EFFD5BCAA344}"/>
              </a:ext>
            </a:extLst>
          </p:cNvPr>
          <p:cNvSpPr/>
          <p:nvPr/>
        </p:nvSpPr>
        <p:spPr>
          <a:xfrm>
            <a:off x="3820510" y="1524001"/>
            <a:ext cx="3983421" cy="3375928"/>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2B491DD0-75DC-AD47-B8F1-48063646BC97}"/>
              </a:ext>
            </a:extLst>
          </p:cNvPr>
          <p:cNvSpPr/>
          <p:nvPr/>
        </p:nvSpPr>
        <p:spPr>
          <a:xfrm>
            <a:off x="5297213" y="3019617"/>
            <a:ext cx="3983421" cy="3375928"/>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99F4EBDE-825D-534B-B5CF-29409F4632BD}"/>
              </a:ext>
            </a:extLst>
          </p:cNvPr>
          <p:cNvSpPr/>
          <p:nvPr/>
        </p:nvSpPr>
        <p:spPr>
          <a:xfrm>
            <a:off x="2443655" y="3019617"/>
            <a:ext cx="3983421" cy="3375928"/>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0436F1-E2CB-4848-B4E6-4FEF7CF3B008}"/>
              </a:ext>
            </a:extLst>
          </p:cNvPr>
          <p:cNvSpPr txBox="1"/>
          <p:nvPr/>
        </p:nvSpPr>
        <p:spPr>
          <a:xfrm>
            <a:off x="4603530" y="1942399"/>
            <a:ext cx="2417380" cy="1077218"/>
          </a:xfrm>
          <a:prstGeom prst="rect">
            <a:avLst/>
          </a:prstGeom>
          <a:noFill/>
        </p:spPr>
        <p:txBody>
          <a:bodyPr wrap="square" rtlCol="0">
            <a:spAutoFit/>
          </a:bodyPr>
          <a:lstStyle/>
          <a:p>
            <a:pPr algn="ctr"/>
            <a:r>
              <a:rPr lang="en-US" altLang="ja-JP" sz="3200" dirty="0"/>
              <a:t>Play</a:t>
            </a:r>
          </a:p>
          <a:p>
            <a:pPr algn="ctr"/>
            <a:r>
              <a:rPr kumimoji="1" lang="ja-JP" altLang="en-US" sz="3200"/>
              <a:t>遊び</a:t>
            </a:r>
            <a:r>
              <a:rPr kumimoji="1" lang="en-US" altLang="ja-JP" sz="3200" dirty="0"/>
              <a:t>/</a:t>
            </a:r>
            <a:r>
              <a:rPr kumimoji="1" lang="ja-JP" altLang="en-US" sz="3200"/>
              <a:t>劇</a:t>
            </a:r>
          </a:p>
        </p:txBody>
      </p:sp>
      <p:sp>
        <p:nvSpPr>
          <p:cNvPr id="9" name="テキスト ボックス 8">
            <a:extLst>
              <a:ext uri="{FF2B5EF4-FFF2-40B4-BE49-F238E27FC236}">
                <a16:creationId xmlns:a16="http://schemas.microsoft.com/office/drawing/2014/main" id="{2FFF3C3B-352C-7A40-9552-FC866BE7752E}"/>
              </a:ext>
            </a:extLst>
          </p:cNvPr>
          <p:cNvSpPr txBox="1"/>
          <p:nvPr/>
        </p:nvSpPr>
        <p:spPr>
          <a:xfrm>
            <a:off x="2844360" y="4666216"/>
            <a:ext cx="2417380" cy="1077218"/>
          </a:xfrm>
          <a:prstGeom prst="rect">
            <a:avLst/>
          </a:prstGeom>
          <a:noFill/>
        </p:spPr>
        <p:txBody>
          <a:bodyPr wrap="square" rtlCol="0">
            <a:spAutoFit/>
          </a:bodyPr>
          <a:lstStyle/>
          <a:p>
            <a:pPr algn="ctr"/>
            <a:r>
              <a:rPr lang="en-US" altLang="ja-JP" sz="3200" dirty="0"/>
              <a:t>Pray</a:t>
            </a:r>
          </a:p>
          <a:p>
            <a:pPr algn="ctr"/>
            <a:r>
              <a:rPr lang="ja-JP" altLang="en-US" sz="3200"/>
              <a:t>祈り</a:t>
            </a:r>
            <a:r>
              <a:rPr lang="en-US" altLang="ja-JP" sz="3200" dirty="0"/>
              <a:t>/</a:t>
            </a:r>
            <a:r>
              <a:rPr lang="ja-JP" altLang="en-US" sz="3200"/>
              <a:t>支援</a:t>
            </a:r>
            <a:endParaRPr lang="en-US" altLang="ja-JP" sz="3200" dirty="0"/>
          </a:p>
        </p:txBody>
      </p:sp>
      <p:sp>
        <p:nvSpPr>
          <p:cNvPr id="10" name="テキスト ボックス 9">
            <a:extLst>
              <a:ext uri="{FF2B5EF4-FFF2-40B4-BE49-F238E27FC236}">
                <a16:creationId xmlns:a16="http://schemas.microsoft.com/office/drawing/2014/main" id="{1874206C-CAFA-3443-A936-CB7261FFF16C}"/>
              </a:ext>
            </a:extLst>
          </p:cNvPr>
          <p:cNvSpPr txBox="1"/>
          <p:nvPr/>
        </p:nvSpPr>
        <p:spPr>
          <a:xfrm>
            <a:off x="6362701" y="4661431"/>
            <a:ext cx="2417380" cy="1077218"/>
          </a:xfrm>
          <a:prstGeom prst="rect">
            <a:avLst/>
          </a:prstGeom>
          <a:noFill/>
        </p:spPr>
        <p:txBody>
          <a:bodyPr wrap="square" rtlCol="0">
            <a:spAutoFit/>
          </a:bodyPr>
          <a:lstStyle/>
          <a:p>
            <a:pPr algn="ctr"/>
            <a:r>
              <a:rPr lang="en-US" altLang="ja-JP" sz="3200" dirty="0"/>
              <a:t>chat</a:t>
            </a:r>
          </a:p>
          <a:p>
            <a:pPr algn="ctr"/>
            <a:r>
              <a:rPr lang="ja-JP" altLang="en-US" sz="3200"/>
              <a:t>雑談</a:t>
            </a:r>
            <a:endParaRPr lang="en-US" altLang="ja-JP" sz="3200" dirty="0"/>
          </a:p>
        </p:txBody>
      </p:sp>
      <p:pic>
        <p:nvPicPr>
          <p:cNvPr id="11" name="図 10">
            <a:extLst>
              <a:ext uri="{FF2B5EF4-FFF2-40B4-BE49-F238E27FC236}">
                <a16:creationId xmlns:a16="http://schemas.microsoft.com/office/drawing/2014/main" id="{7525751F-43F4-F547-8725-A231B7C8A58C}"/>
              </a:ext>
            </a:extLst>
          </p:cNvPr>
          <p:cNvPicPr>
            <a:picLocks noChangeAspect="1"/>
          </p:cNvPicPr>
          <p:nvPr/>
        </p:nvPicPr>
        <p:blipFill>
          <a:blip r:embed="rId2"/>
          <a:stretch>
            <a:fillRect/>
          </a:stretch>
        </p:blipFill>
        <p:spPr>
          <a:xfrm>
            <a:off x="8885836" y="697572"/>
            <a:ext cx="2966545" cy="2966545"/>
          </a:xfrm>
          <a:prstGeom prst="rect">
            <a:avLst/>
          </a:prstGeom>
        </p:spPr>
      </p:pic>
      <p:sp>
        <p:nvSpPr>
          <p:cNvPr id="12" name="テキスト ボックス 11">
            <a:extLst>
              <a:ext uri="{FF2B5EF4-FFF2-40B4-BE49-F238E27FC236}">
                <a16:creationId xmlns:a16="http://schemas.microsoft.com/office/drawing/2014/main" id="{F4D48B08-A752-AB47-8000-E2CA9599BF57}"/>
              </a:ext>
            </a:extLst>
          </p:cNvPr>
          <p:cNvSpPr txBox="1"/>
          <p:nvPr/>
        </p:nvSpPr>
        <p:spPr>
          <a:xfrm>
            <a:off x="9577553" y="3572176"/>
            <a:ext cx="2417380" cy="1077218"/>
          </a:xfrm>
          <a:prstGeom prst="rect">
            <a:avLst/>
          </a:prstGeom>
          <a:noFill/>
        </p:spPr>
        <p:txBody>
          <a:bodyPr wrap="square" rtlCol="0">
            <a:spAutoFit/>
          </a:bodyPr>
          <a:lstStyle/>
          <a:p>
            <a:pPr algn="ctr"/>
            <a:r>
              <a:rPr lang="en-US" altLang="ja-JP" sz="3200" dirty="0"/>
              <a:t>Cat/</a:t>
            </a:r>
            <a:r>
              <a:rPr lang="en-US" altLang="ja-JP" sz="3200" dirty="0" err="1"/>
              <a:t>kotatsu</a:t>
            </a:r>
            <a:endParaRPr lang="en-US" altLang="ja-JP" sz="3200" dirty="0"/>
          </a:p>
          <a:p>
            <a:pPr algn="ctr"/>
            <a:r>
              <a:rPr lang="ja-JP" altLang="en-US" sz="3200"/>
              <a:t>猫</a:t>
            </a:r>
            <a:r>
              <a:rPr lang="en-US" altLang="ja-JP" sz="3200" dirty="0"/>
              <a:t>/</a:t>
            </a:r>
            <a:r>
              <a:rPr lang="ja-JP" altLang="en-US" sz="3200"/>
              <a:t>こたつ</a:t>
            </a:r>
            <a:endParaRPr lang="en-US" altLang="ja-JP" sz="3200" dirty="0"/>
          </a:p>
        </p:txBody>
      </p:sp>
    </p:spTree>
    <p:extLst>
      <p:ext uri="{BB962C8B-B14F-4D97-AF65-F5344CB8AC3E}">
        <p14:creationId xmlns:p14="http://schemas.microsoft.com/office/powerpoint/2010/main" val="80318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18236-F946-3742-8F9F-B70FF04F7275}"/>
              </a:ext>
            </a:extLst>
          </p:cNvPr>
          <p:cNvSpPr>
            <a:spLocks noGrp="1"/>
          </p:cNvSpPr>
          <p:nvPr>
            <p:ph type="title"/>
          </p:nvPr>
        </p:nvSpPr>
        <p:spPr/>
        <p:txBody>
          <a:bodyPr/>
          <a:lstStyle/>
          <a:p>
            <a:r>
              <a:rPr kumimoji="1" lang="ja-JP" altLang="en-US"/>
              <a:t>システム</a:t>
            </a:r>
          </a:p>
        </p:txBody>
      </p:sp>
      <p:sp>
        <p:nvSpPr>
          <p:cNvPr id="3" name="コンテンツ プレースホルダー 2">
            <a:extLst>
              <a:ext uri="{FF2B5EF4-FFF2-40B4-BE49-F238E27FC236}">
                <a16:creationId xmlns:a16="http://schemas.microsoft.com/office/drawing/2014/main" id="{E4B21B51-403C-9D45-8699-9FBD05D53989}"/>
              </a:ext>
            </a:extLst>
          </p:cNvPr>
          <p:cNvSpPr>
            <a:spLocks noGrp="1"/>
          </p:cNvSpPr>
          <p:nvPr>
            <p:ph idx="1"/>
          </p:nvPr>
        </p:nvSpPr>
        <p:spPr>
          <a:xfrm>
            <a:off x="838200" y="1825625"/>
            <a:ext cx="11049000" cy="4351338"/>
          </a:xfrm>
        </p:spPr>
        <p:txBody>
          <a:bodyPr/>
          <a:lstStyle/>
          <a:p>
            <a:r>
              <a:rPr kumimoji="1" lang="en-US" altLang="ja-JP" dirty="0"/>
              <a:t>NFT</a:t>
            </a:r>
            <a:r>
              <a:rPr kumimoji="1" lang="ja-JP" altLang="en-US"/>
              <a:t>を使用したメタバース作成</a:t>
            </a:r>
            <a:endParaRPr kumimoji="1" lang="en-US" altLang="ja-JP" dirty="0"/>
          </a:p>
          <a:p>
            <a:r>
              <a:rPr lang="ja-JP" altLang="en-US"/>
              <a:t>８つのフィールドで遊ぶ事ができる</a:t>
            </a:r>
            <a:endParaRPr lang="en-US" altLang="ja-JP" dirty="0"/>
          </a:p>
          <a:p>
            <a:pPr lvl="1"/>
            <a:r>
              <a:rPr kumimoji="1" lang="ja-JP" altLang="en-US"/>
              <a:t>イーハトーブ、トーキオ、ナーニワ、センダード、ハームキヤ、モーリオ、シオーモ、オーワリ</a:t>
            </a:r>
            <a:endParaRPr lang="en-US" altLang="ja-JP" dirty="0"/>
          </a:p>
          <a:p>
            <a:pPr lvl="1"/>
            <a:r>
              <a:rPr lang="ja-JP" altLang="en-US"/>
              <a:t>作業ゲー（テトリス）、</a:t>
            </a:r>
            <a:r>
              <a:rPr lang="en-US" altLang="ja-JP" dirty="0"/>
              <a:t>TPS</a:t>
            </a:r>
            <a:r>
              <a:rPr lang="ja-JP" altLang="en-US"/>
              <a:t>（くにおくん）、ボードゲーム（モノポリー）、シュミレーション（囲碁将棋）、ハームキア（ドラクエ）、モーリオ（マリオペイント）、シオーモ（どうぶつの森</a:t>
            </a:r>
            <a:r>
              <a:rPr lang="en-US" altLang="ja-JP" dirty="0"/>
              <a:t>/</a:t>
            </a:r>
            <a:r>
              <a:rPr lang="ja-JP" altLang="en-US"/>
              <a:t>ウィザードリ＝マイクラ）、オーワリ（マリカー</a:t>
            </a:r>
            <a:r>
              <a:rPr lang="en-US" altLang="ja-JP" dirty="0"/>
              <a:t>/</a:t>
            </a:r>
            <a:r>
              <a:rPr lang="ja-JP" altLang="en-US"/>
              <a:t>ストツー、</a:t>
            </a:r>
            <a:r>
              <a:rPr lang="en-US" altLang="ja-JP" dirty="0"/>
              <a:t>GTA</a:t>
            </a:r>
            <a:r>
              <a:rPr lang="ja-JP" altLang="en-US"/>
              <a:t>）</a:t>
            </a:r>
            <a:endParaRPr lang="en-US" altLang="ja-JP" dirty="0"/>
          </a:p>
          <a:p>
            <a:r>
              <a:rPr lang="ja-JP" altLang="en-US"/>
              <a:t>それぞれ</a:t>
            </a:r>
            <a:r>
              <a:rPr lang="en-US" altLang="ja-JP" dirty="0"/>
              <a:t>Play</a:t>
            </a:r>
            <a:r>
              <a:rPr lang="ja-JP" altLang="en-US"/>
              <a:t>によりポイントを得て、欲しいものを購入する。</a:t>
            </a:r>
            <a:endParaRPr lang="en-US" altLang="ja-JP" dirty="0"/>
          </a:p>
          <a:p>
            <a:r>
              <a:rPr lang="ja-JP" altLang="en-US"/>
              <a:t>ゲーム内で稼いだポイントを</a:t>
            </a:r>
            <a:r>
              <a:rPr lang="en-US" altLang="ja-JP" dirty="0" err="1"/>
              <a:t>Cryotcurrency</a:t>
            </a:r>
            <a:r>
              <a:rPr lang="ja-JP" altLang="en-US"/>
              <a:t>と交換できる。</a:t>
            </a:r>
            <a:endParaRPr lang="en-US" altLang="ja-JP" dirty="0"/>
          </a:p>
          <a:p>
            <a:r>
              <a:rPr lang="ja-JP" altLang="en-US"/>
              <a:t>空腹・死亡あり。食べるコマンド。</a:t>
            </a:r>
            <a:endParaRPr lang="en-US" altLang="ja-JP" dirty="0"/>
          </a:p>
        </p:txBody>
      </p:sp>
      <p:pic>
        <p:nvPicPr>
          <p:cNvPr id="4" name="図 3">
            <a:extLst>
              <a:ext uri="{FF2B5EF4-FFF2-40B4-BE49-F238E27FC236}">
                <a16:creationId xmlns:a16="http://schemas.microsoft.com/office/drawing/2014/main" id="{ED6B5CE7-A4E4-DA42-BC1E-59AE4451A133}"/>
              </a:ext>
            </a:extLst>
          </p:cNvPr>
          <p:cNvPicPr>
            <a:picLocks noChangeAspect="1"/>
          </p:cNvPicPr>
          <p:nvPr/>
        </p:nvPicPr>
        <p:blipFill>
          <a:blip r:embed="rId2"/>
          <a:stretch>
            <a:fillRect/>
          </a:stretch>
        </p:blipFill>
        <p:spPr>
          <a:xfrm>
            <a:off x="9757541" y="-83781"/>
            <a:ext cx="2434459" cy="2434459"/>
          </a:xfrm>
          <a:prstGeom prst="rect">
            <a:avLst/>
          </a:prstGeom>
        </p:spPr>
      </p:pic>
      <p:pic>
        <p:nvPicPr>
          <p:cNvPr id="5" name="図 4">
            <a:extLst>
              <a:ext uri="{FF2B5EF4-FFF2-40B4-BE49-F238E27FC236}">
                <a16:creationId xmlns:a16="http://schemas.microsoft.com/office/drawing/2014/main" id="{36FB1C64-4478-0C48-9EFC-4C5E35F1FB51}"/>
              </a:ext>
            </a:extLst>
          </p:cNvPr>
          <p:cNvPicPr>
            <a:picLocks noChangeAspect="1"/>
          </p:cNvPicPr>
          <p:nvPr/>
        </p:nvPicPr>
        <p:blipFill>
          <a:blip r:embed="rId3"/>
          <a:stretch>
            <a:fillRect/>
          </a:stretch>
        </p:blipFill>
        <p:spPr>
          <a:xfrm>
            <a:off x="7405852" y="40564"/>
            <a:ext cx="2070538" cy="2070538"/>
          </a:xfrm>
          <a:prstGeom prst="rect">
            <a:avLst/>
          </a:prstGeom>
        </p:spPr>
      </p:pic>
    </p:spTree>
    <p:extLst>
      <p:ext uri="{BB962C8B-B14F-4D97-AF65-F5344CB8AC3E}">
        <p14:creationId xmlns:p14="http://schemas.microsoft.com/office/powerpoint/2010/main" val="407511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21B716-BED3-0145-8418-0628E23129CD}"/>
              </a:ext>
            </a:extLst>
          </p:cNvPr>
          <p:cNvSpPr>
            <a:spLocks noGrp="1"/>
          </p:cNvSpPr>
          <p:nvPr>
            <p:ph type="title"/>
          </p:nvPr>
        </p:nvSpPr>
        <p:spPr/>
        <p:txBody>
          <a:bodyPr/>
          <a:lstStyle/>
          <a:p>
            <a:r>
              <a:rPr kumimoji="1" lang="ja-JP" altLang="en-US"/>
              <a:t>実際のプレイ</a:t>
            </a:r>
          </a:p>
        </p:txBody>
      </p:sp>
      <p:sp>
        <p:nvSpPr>
          <p:cNvPr id="3" name="コンテンツ プレースホルダー 2">
            <a:extLst>
              <a:ext uri="{FF2B5EF4-FFF2-40B4-BE49-F238E27FC236}">
                <a16:creationId xmlns:a16="http://schemas.microsoft.com/office/drawing/2014/main" id="{AE896E12-771B-7C4A-B267-219C7B9A8184}"/>
              </a:ext>
            </a:extLst>
          </p:cNvPr>
          <p:cNvSpPr>
            <a:spLocks noGrp="1"/>
          </p:cNvSpPr>
          <p:nvPr>
            <p:ph idx="1"/>
          </p:nvPr>
        </p:nvSpPr>
        <p:spPr/>
        <p:txBody>
          <a:bodyPr/>
          <a:lstStyle/>
          <a:p>
            <a:r>
              <a:rPr kumimoji="1" lang="ja-JP" altLang="en-US"/>
              <a:t>フェールド内の散策（攻撃</a:t>
            </a:r>
            <a:r>
              <a:rPr lang="ja-JP" altLang="en-US"/>
              <a:t>・声を掛ける、ジャンプ、メニュー、写真をとる、視点変更</a:t>
            </a:r>
            <a:r>
              <a:rPr kumimoji="1" lang="ja-JP" altLang="en-US"/>
              <a:t>）</a:t>
            </a:r>
            <a:endParaRPr kumimoji="1" lang="en-US" altLang="ja-JP" dirty="0"/>
          </a:p>
          <a:p>
            <a:r>
              <a:rPr lang="ja-JP" altLang="en-US"/>
              <a:t>ゲーム内ゲームの購入とプレイ</a:t>
            </a:r>
            <a:endParaRPr lang="en-US" altLang="ja-JP" dirty="0"/>
          </a:p>
          <a:p>
            <a:r>
              <a:rPr kumimoji="1" lang="en-US" altLang="ja-JP" dirty="0"/>
              <a:t>IP</a:t>
            </a:r>
            <a:r>
              <a:rPr kumimoji="1" lang="ja-JP" altLang="en-US"/>
              <a:t>での</a:t>
            </a:r>
            <a:r>
              <a:rPr lang="ja-JP" altLang="en-US"/>
              <a:t>直接通信（年齢制限あり）、そのまま</a:t>
            </a:r>
            <a:r>
              <a:rPr lang="en-US" altLang="ja-JP" dirty="0"/>
              <a:t>ZOOM</a:t>
            </a:r>
            <a:r>
              <a:rPr lang="ja-JP" altLang="en-US"/>
              <a:t>会議のようにテレビ電話も可能</a:t>
            </a:r>
            <a:endParaRPr lang="en-US" altLang="ja-JP" dirty="0"/>
          </a:p>
          <a:p>
            <a:r>
              <a:rPr kumimoji="1" lang="en-US" altLang="ja-JP" dirty="0"/>
              <a:t>NFT</a:t>
            </a:r>
            <a:r>
              <a:rPr kumimoji="1" lang="ja-JP" altLang="en-US"/>
              <a:t>の作成、クリプトの売買</a:t>
            </a:r>
            <a:endParaRPr kumimoji="1" lang="en-US" altLang="ja-JP" dirty="0"/>
          </a:p>
          <a:p>
            <a:r>
              <a:rPr lang="en-US" altLang="ja-JP" dirty="0"/>
              <a:t>PTP manager</a:t>
            </a:r>
            <a:r>
              <a:rPr lang="ja-JP" altLang="en-US"/>
              <a:t>への通報</a:t>
            </a:r>
            <a:endParaRPr kumimoji="1" lang="en-US" altLang="ja-JP" dirty="0"/>
          </a:p>
          <a:p>
            <a:endParaRPr kumimoji="1" lang="en-US" altLang="ja-JP" dirty="0"/>
          </a:p>
        </p:txBody>
      </p:sp>
      <p:pic>
        <p:nvPicPr>
          <p:cNvPr id="4" name="図 3">
            <a:extLst>
              <a:ext uri="{FF2B5EF4-FFF2-40B4-BE49-F238E27FC236}">
                <a16:creationId xmlns:a16="http://schemas.microsoft.com/office/drawing/2014/main" id="{2CD5D7BB-6D81-6D43-84F5-75E4D1BFA217}"/>
              </a:ext>
            </a:extLst>
          </p:cNvPr>
          <p:cNvPicPr>
            <a:picLocks noChangeAspect="1"/>
          </p:cNvPicPr>
          <p:nvPr/>
        </p:nvPicPr>
        <p:blipFill>
          <a:blip r:embed="rId2"/>
          <a:stretch>
            <a:fillRect/>
          </a:stretch>
        </p:blipFill>
        <p:spPr>
          <a:xfrm>
            <a:off x="9024444" y="3869121"/>
            <a:ext cx="2988879" cy="2988879"/>
          </a:xfrm>
          <a:prstGeom prst="rect">
            <a:avLst/>
          </a:prstGeom>
        </p:spPr>
      </p:pic>
      <p:pic>
        <p:nvPicPr>
          <p:cNvPr id="5" name="図 4">
            <a:extLst>
              <a:ext uri="{FF2B5EF4-FFF2-40B4-BE49-F238E27FC236}">
                <a16:creationId xmlns:a16="http://schemas.microsoft.com/office/drawing/2014/main" id="{AB47B9A2-18BB-BA49-BB4F-E61586DC1863}"/>
              </a:ext>
            </a:extLst>
          </p:cNvPr>
          <p:cNvPicPr>
            <a:picLocks noChangeAspect="1"/>
          </p:cNvPicPr>
          <p:nvPr/>
        </p:nvPicPr>
        <p:blipFill>
          <a:blip r:embed="rId3"/>
          <a:stretch>
            <a:fillRect/>
          </a:stretch>
        </p:blipFill>
        <p:spPr>
          <a:xfrm>
            <a:off x="6624144" y="4759873"/>
            <a:ext cx="2400300" cy="2400300"/>
          </a:xfrm>
          <a:prstGeom prst="rect">
            <a:avLst/>
          </a:prstGeom>
        </p:spPr>
      </p:pic>
    </p:spTree>
    <p:extLst>
      <p:ext uri="{BB962C8B-B14F-4D97-AF65-F5344CB8AC3E}">
        <p14:creationId xmlns:p14="http://schemas.microsoft.com/office/powerpoint/2010/main" val="323803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DD6C7-E769-AE4D-8391-4AB9FDAAF55C}"/>
              </a:ext>
            </a:extLst>
          </p:cNvPr>
          <p:cNvSpPr>
            <a:spLocks noGrp="1"/>
          </p:cNvSpPr>
          <p:nvPr>
            <p:ph type="title"/>
          </p:nvPr>
        </p:nvSpPr>
        <p:spPr/>
        <p:txBody>
          <a:bodyPr/>
          <a:lstStyle/>
          <a:p>
            <a:r>
              <a:rPr kumimoji="1" lang="ja-JP" altLang="en-US"/>
              <a:t>インターフェースについて</a:t>
            </a:r>
          </a:p>
        </p:txBody>
      </p:sp>
      <p:sp>
        <p:nvSpPr>
          <p:cNvPr id="3" name="コンテンツ プレースホルダー 2">
            <a:extLst>
              <a:ext uri="{FF2B5EF4-FFF2-40B4-BE49-F238E27FC236}">
                <a16:creationId xmlns:a16="http://schemas.microsoft.com/office/drawing/2014/main" id="{689DB2DD-3299-844C-9933-142D47465B7D}"/>
              </a:ext>
            </a:extLst>
          </p:cNvPr>
          <p:cNvSpPr>
            <a:spLocks noGrp="1"/>
          </p:cNvSpPr>
          <p:nvPr>
            <p:ph idx="1"/>
          </p:nvPr>
        </p:nvSpPr>
        <p:spPr>
          <a:xfrm>
            <a:off x="312683" y="1617830"/>
            <a:ext cx="10515600" cy="4351338"/>
          </a:xfrm>
        </p:spPr>
        <p:txBody>
          <a:bodyPr>
            <a:normAutofit lnSpcReduction="10000"/>
          </a:bodyPr>
          <a:lstStyle/>
          <a:p>
            <a:r>
              <a:rPr lang="ja-JP" altLang="en-US"/>
              <a:t>３歳</a:t>
            </a:r>
            <a:r>
              <a:rPr kumimoji="1" lang="en-US" altLang="ja-JP" dirty="0"/>
              <a:t>〜</a:t>
            </a:r>
            <a:r>
              <a:rPr kumimoji="1" lang="ja-JP" altLang="en-US"/>
              <a:t>死ぬまでを対象年齢とする。</a:t>
            </a:r>
            <a:endParaRPr kumimoji="1" lang="en-US" altLang="ja-JP" dirty="0"/>
          </a:p>
          <a:p>
            <a:r>
              <a:rPr lang="ja-JP" altLang="en-US"/>
              <a:t>インターフェースの多様化は必須</a:t>
            </a:r>
            <a:endParaRPr lang="en-US" altLang="ja-JP" dirty="0"/>
          </a:p>
          <a:p>
            <a:r>
              <a:rPr lang="ja-JP" altLang="en-US"/>
              <a:t>ラジコン型、インベーダーゲーム型、ファミコン型→</a:t>
            </a:r>
            <a:r>
              <a:rPr lang="en-US" altLang="ja-JP" dirty="0"/>
              <a:t>PS5</a:t>
            </a:r>
            <a:r>
              <a:rPr lang="ja-JP" altLang="en-US"/>
              <a:t>、</a:t>
            </a:r>
            <a:r>
              <a:rPr lang="en-US" altLang="ja-JP" dirty="0"/>
              <a:t>PC board</a:t>
            </a:r>
            <a:r>
              <a:rPr lang="ja-JP" altLang="en-US"/>
              <a:t>など</a:t>
            </a:r>
            <a:r>
              <a:rPr lang="en-US" altLang="ja-JP" dirty="0"/>
              <a:t>Bluetooth</a:t>
            </a:r>
            <a:r>
              <a:rPr lang="ja-JP" altLang="en-US"/>
              <a:t>が使用可能なすべてのインターフェースに対応可能なように最小限のボタン設定とする。</a:t>
            </a:r>
            <a:endParaRPr lang="en-US" altLang="ja-JP" dirty="0"/>
          </a:p>
          <a:p>
            <a:r>
              <a:rPr lang="en-US" altLang="ja-JP" dirty="0"/>
              <a:t>TPS</a:t>
            </a:r>
            <a:r>
              <a:rPr lang="ja-JP" altLang="en-US"/>
              <a:t>やクライムアクションに対応もできるようボタンの振り分けは柔軟に変更できる。</a:t>
            </a:r>
            <a:endParaRPr lang="en-US" altLang="ja-JP" dirty="0"/>
          </a:p>
          <a:p>
            <a:r>
              <a:rPr lang="ja-JP" altLang="en-US"/>
              <a:t>基本動作は十字キー、</a:t>
            </a:r>
            <a:r>
              <a:rPr lang="en-US" altLang="ja-JP" dirty="0"/>
              <a:t>A</a:t>
            </a:r>
            <a:r>
              <a:rPr lang="ja-JP" altLang="en-US"/>
              <a:t>・</a:t>
            </a:r>
            <a:r>
              <a:rPr lang="en-US" altLang="ja-JP" dirty="0"/>
              <a:t>B</a:t>
            </a:r>
            <a:r>
              <a:rPr lang="ja-JP" altLang="en-US"/>
              <a:t>ボタン、スタート、セレクトの５個。</a:t>
            </a:r>
            <a:endParaRPr lang="en-US" altLang="ja-JP" dirty="0"/>
          </a:p>
          <a:p>
            <a:r>
              <a:rPr lang="en-US" altLang="ja-JP" dirty="0"/>
              <a:t>PTP</a:t>
            </a:r>
            <a:r>
              <a:rPr lang="ja-JP" altLang="en-US"/>
              <a:t>としては様々なインターフェースをインフラとして提供。可能な限りすべての補助当該者でも遊べるよう工夫する。</a:t>
            </a:r>
            <a:endParaRPr lang="en-US" altLang="ja-JP" dirty="0"/>
          </a:p>
        </p:txBody>
      </p:sp>
      <p:pic>
        <p:nvPicPr>
          <p:cNvPr id="5" name="図 4">
            <a:extLst>
              <a:ext uri="{FF2B5EF4-FFF2-40B4-BE49-F238E27FC236}">
                <a16:creationId xmlns:a16="http://schemas.microsoft.com/office/drawing/2014/main" id="{10846624-47AB-2E49-8050-1A499AA45E02}"/>
              </a:ext>
            </a:extLst>
          </p:cNvPr>
          <p:cNvPicPr>
            <a:picLocks noChangeAspect="1"/>
          </p:cNvPicPr>
          <p:nvPr/>
        </p:nvPicPr>
        <p:blipFill>
          <a:blip r:embed="rId2"/>
          <a:stretch>
            <a:fillRect/>
          </a:stretch>
        </p:blipFill>
        <p:spPr>
          <a:xfrm>
            <a:off x="8941676" y="-340930"/>
            <a:ext cx="2967859" cy="2967859"/>
          </a:xfrm>
          <a:prstGeom prst="rect">
            <a:avLst/>
          </a:prstGeom>
        </p:spPr>
      </p:pic>
      <p:pic>
        <p:nvPicPr>
          <p:cNvPr id="6" name="図 5">
            <a:extLst>
              <a:ext uri="{FF2B5EF4-FFF2-40B4-BE49-F238E27FC236}">
                <a16:creationId xmlns:a16="http://schemas.microsoft.com/office/drawing/2014/main" id="{8B7FB481-88A0-6D48-BBF0-5A621AF143BD}"/>
              </a:ext>
            </a:extLst>
          </p:cNvPr>
          <p:cNvPicPr>
            <a:picLocks noChangeAspect="1"/>
          </p:cNvPicPr>
          <p:nvPr/>
        </p:nvPicPr>
        <p:blipFill>
          <a:blip r:embed="rId3"/>
          <a:stretch>
            <a:fillRect/>
          </a:stretch>
        </p:blipFill>
        <p:spPr>
          <a:xfrm>
            <a:off x="6998575" y="0"/>
            <a:ext cx="1143000" cy="1143000"/>
          </a:xfrm>
          <a:prstGeom prst="rect">
            <a:avLst/>
          </a:prstGeom>
        </p:spPr>
      </p:pic>
      <p:pic>
        <p:nvPicPr>
          <p:cNvPr id="7" name="図 6">
            <a:extLst>
              <a:ext uri="{FF2B5EF4-FFF2-40B4-BE49-F238E27FC236}">
                <a16:creationId xmlns:a16="http://schemas.microsoft.com/office/drawing/2014/main" id="{A9F4A792-6B12-B041-8A55-5CE8CCF47F27}"/>
              </a:ext>
            </a:extLst>
          </p:cNvPr>
          <p:cNvPicPr>
            <a:picLocks noChangeAspect="1"/>
          </p:cNvPicPr>
          <p:nvPr/>
        </p:nvPicPr>
        <p:blipFill>
          <a:blip r:embed="rId4"/>
          <a:stretch>
            <a:fillRect/>
          </a:stretch>
        </p:blipFill>
        <p:spPr>
          <a:xfrm>
            <a:off x="-45983" y="-115094"/>
            <a:ext cx="1143000" cy="1143000"/>
          </a:xfrm>
          <a:prstGeom prst="rect">
            <a:avLst/>
          </a:prstGeom>
        </p:spPr>
      </p:pic>
      <p:pic>
        <p:nvPicPr>
          <p:cNvPr id="8" name="図 7">
            <a:extLst>
              <a:ext uri="{FF2B5EF4-FFF2-40B4-BE49-F238E27FC236}">
                <a16:creationId xmlns:a16="http://schemas.microsoft.com/office/drawing/2014/main" id="{CF189DEA-F4E5-9C42-A79F-90C96F6E2647}"/>
              </a:ext>
            </a:extLst>
          </p:cNvPr>
          <p:cNvPicPr>
            <a:picLocks noChangeAspect="1"/>
          </p:cNvPicPr>
          <p:nvPr/>
        </p:nvPicPr>
        <p:blipFill>
          <a:blip r:embed="rId5"/>
          <a:stretch>
            <a:fillRect/>
          </a:stretch>
        </p:blipFill>
        <p:spPr>
          <a:xfrm>
            <a:off x="10488393" y="5240170"/>
            <a:ext cx="1703607" cy="1703607"/>
          </a:xfrm>
          <a:prstGeom prst="rect">
            <a:avLst/>
          </a:prstGeom>
        </p:spPr>
      </p:pic>
      <p:pic>
        <p:nvPicPr>
          <p:cNvPr id="9" name="図 8">
            <a:extLst>
              <a:ext uri="{FF2B5EF4-FFF2-40B4-BE49-F238E27FC236}">
                <a16:creationId xmlns:a16="http://schemas.microsoft.com/office/drawing/2014/main" id="{9F82BD3F-BA3C-4348-B68B-7287C4A91C36}"/>
              </a:ext>
            </a:extLst>
          </p:cNvPr>
          <p:cNvPicPr>
            <a:picLocks noChangeAspect="1"/>
          </p:cNvPicPr>
          <p:nvPr/>
        </p:nvPicPr>
        <p:blipFill>
          <a:blip r:embed="rId6"/>
          <a:stretch>
            <a:fillRect/>
          </a:stretch>
        </p:blipFill>
        <p:spPr>
          <a:xfrm>
            <a:off x="8941676" y="5520473"/>
            <a:ext cx="1143000" cy="1143000"/>
          </a:xfrm>
          <a:prstGeom prst="rect">
            <a:avLst/>
          </a:prstGeom>
        </p:spPr>
      </p:pic>
    </p:spTree>
    <p:extLst>
      <p:ext uri="{BB962C8B-B14F-4D97-AF65-F5344CB8AC3E}">
        <p14:creationId xmlns:p14="http://schemas.microsoft.com/office/powerpoint/2010/main" val="409418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6BC35-1147-9F45-A936-8E7672F8E1CA}"/>
              </a:ext>
            </a:extLst>
          </p:cNvPr>
          <p:cNvSpPr>
            <a:spLocks noGrp="1"/>
          </p:cNvSpPr>
          <p:nvPr>
            <p:ph type="title"/>
          </p:nvPr>
        </p:nvSpPr>
        <p:spPr/>
        <p:txBody>
          <a:bodyPr/>
          <a:lstStyle/>
          <a:p>
            <a:r>
              <a:rPr kumimoji="1" lang="ja-JP" altLang="en-US"/>
              <a:t>フィールドについて</a:t>
            </a:r>
          </a:p>
        </p:txBody>
      </p:sp>
      <p:sp>
        <p:nvSpPr>
          <p:cNvPr id="3" name="コンテンツ プレースホルダー 2">
            <a:extLst>
              <a:ext uri="{FF2B5EF4-FFF2-40B4-BE49-F238E27FC236}">
                <a16:creationId xmlns:a16="http://schemas.microsoft.com/office/drawing/2014/main" id="{F3755A60-C1DB-BF44-A057-ECC73F9F6D74}"/>
              </a:ext>
            </a:extLst>
          </p:cNvPr>
          <p:cNvSpPr>
            <a:spLocks noGrp="1"/>
          </p:cNvSpPr>
          <p:nvPr>
            <p:ph idx="1"/>
          </p:nvPr>
        </p:nvSpPr>
        <p:spPr>
          <a:xfrm>
            <a:off x="660838" y="1513491"/>
            <a:ext cx="11017469" cy="5097516"/>
          </a:xfrm>
        </p:spPr>
        <p:txBody>
          <a:bodyPr>
            <a:normAutofit/>
          </a:bodyPr>
          <a:lstStyle/>
          <a:p>
            <a:r>
              <a:rPr lang="ja-JP" altLang="en-US"/>
              <a:t>イーハトーブ：作業ゲー（テトリス）、祈り、掲示板</a:t>
            </a:r>
            <a:endParaRPr lang="en-US" altLang="ja-JP" dirty="0"/>
          </a:p>
          <a:p>
            <a:r>
              <a:rPr lang="ja-JP" altLang="en-US"/>
              <a:t>トーキオ：</a:t>
            </a:r>
            <a:r>
              <a:rPr lang="en-US" altLang="ja-JP" dirty="0"/>
              <a:t>TPS</a:t>
            </a:r>
            <a:r>
              <a:rPr lang="ja-JP" altLang="en-US"/>
              <a:t>、くにおくん、</a:t>
            </a:r>
            <a:r>
              <a:rPr lang="en-US" altLang="ja-JP" dirty="0"/>
              <a:t>Fallout</a:t>
            </a:r>
            <a:r>
              <a:rPr lang="ja-JP" altLang="en-US"/>
              <a:t>、００７</a:t>
            </a:r>
            <a:endParaRPr lang="en-US" altLang="ja-JP" dirty="0"/>
          </a:p>
          <a:p>
            <a:r>
              <a:rPr lang="ja-JP" altLang="en-US"/>
              <a:t>ナーニワ：ボードゲーム、モノポリー、ポーカー、ユーモアゲー</a:t>
            </a:r>
            <a:endParaRPr lang="en-US" altLang="ja-JP" dirty="0"/>
          </a:p>
          <a:p>
            <a:r>
              <a:rPr lang="ja-JP" altLang="en-US"/>
              <a:t>センダード：シュミレーション、囲碁将棋、陣取り、</a:t>
            </a:r>
            <a:r>
              <a:rPr lang="en-US" altLang="ja-JP" dirty="0"/>
              <a:t>LOL</a:t>
            </a:r>
          </a:p>
          <a:p>
            <a:r>
              <a:rPr lang="ja-JP" altLang="en-US"/>
              <a:t>ハームキヤ：</a:t>
            </a:r>
            <a:r>
              <a:rPr lang="en-US" altLang="ja-JP" dirty="0"/>
              <a:t>RPG</a:t>
            </a:r>
            <a:r>
              <a:rPr lang="ja-JP" altLang="en-US"/>
              <a:t>、ドラクエ、ゼルダ、冒険、ジャンプ的</a:t>
            </a:r>
            <a:endParaRPr lang="en-US" altLang="ja-JP" dirty="0"/>
          </a:p>
          <a:p>
            <a:r>
              <a:rPr lang="ja-JP" altLang="en-US"/>
              <a:t>モーリオ：アート・音楽制作、マリオペイント、イラストレーター、音源作成</a:t>
            </a:r>
            <a:endParaRPr lang="en-US" altLang="ja-JP" dirty="0"/>
          </a:p>
          <a:p>
            <a:r>
              <a:rPr lang="ja-JP" altLang="en-US"/>
              <a:t>シオーモ：コミュニゲーション</a:t>
            </a:r>
            <a:r>
              <a:rPr lang="en-US" altLang="ja-JP" dirty="0"/>
              <a:t>/</a:t>
            </a:r>
            <a:r>
              <a:rPr lang="ja-JP" altLang="en-US"/>
              <a:t>ダンジョン、動物の森＋ウィザードリ、マイクラ</a:t>
            </a:r>
            <a:endParaRPr lang="en-US" altLang="ja-JP" dirty="0"/>
          </a:p>
          <a:p>
            <a:r>
              <a:rPr lang="ja-JP" altLang="en-US"/>
              <a:t>オーワリ：クライムアクション、</a:t>
            </a:r>
            <a:r>
              <a:rPr lang="en-US" altLang="ja-JP" dirty="0"/>
              <a:t>GTA</a:t>
            </a:r>
            <a:r>
              <a:rPr lang="ja-JP" altLang="en-US"/>
              <a:t>、マリカー、ストツー、龍が如く</a:t>
            </a:r>
            <a:endParaRPr lang="en-US" altLang="ja-JP" dirty="0"/>
          </a:p>
        </p:txBody>
      </p:sp>
      <p:pic>
        <p:nvPicPr>
          <p:cNvPr id="4" name="図 3">
            <a:extLst>
              <a:ext uri="{FF2B5EF4-FFF2-40B4-BE49-F238E27FC236}">
                <a16:creationId xmlns:a16="http://schemas.microsoft.com/office/drawing/2014/main" id="{10C83B71-2F66-1742-84FA-924D95626AED}"/>
              </a:ext>
            </a:extLst>
          </p:cNvPr>
          <p:cNvPicPr>
            <a:picLocks noChangeAspect="1"/>
          </p:cNvPicPr>
          <p:nvPr/>
        </p:nvPicPr>
        <p:blipFill>
          <a:blip r:embed="rId2"/>
          <a:stretch>
            <a:fillRect/>
          </a:stretch>
        </p:blipFill>
        <p:spPr>
          <a:xfrm>
            <a:off x="10782300" y="186559"/>
            <a:ext cx="1143000" cy="1143000"/>
          </a:xfrm>
          <a:prstGeom prst="rect">
            <a:avLst/>
          </a:prstGeom>
        </p:spPr>
      </p:pic>
      <p:pic>
        <p:nvPicPr>
          <p:cNvPr id="5" name="図 4">
            <a:extLst>
              <a:ext uri="{FF2B5EF4-FFF2-40B4-BE49-F238E27FC236}">
                <a16:creationId xmlns:a16="http://schemas.microsoft.com/office/drawing/2014/main" id="{DB7B0076-C88A-6F47-8A09-A5AE45E27E22}"/>
              </a:ext>
            </a:extLst>
          </p:cNvPr>
          <p:cNvPicPr>
            <a:picLocks noChangeAspect="1"/>
          </p:cNvPicPr>
          <p:nvPr/>
        </p:nvPicPr>
        <p:blipFill>
          <a:blip r:embed="rId3"/>
          <a:stretch>
            <a:fillRect/>
          </a:stretch>
        </p:blipFill>
        <p:spPr>
          <a:xfrm>
            <a:off x="8518634" y="289692"/>
            <a:ext cx="2263666" cy="2263666"/>
          </a:xfrm>
          <a:prstGeom prst="rect">
            <a:avLst/>
          </a:prstGeom>
        </p:spPr>
      </p:pic>
      <p:pic>
        <p:nvPicPr>
          <p:cNvPr id="7" name="図 6">
            <a:extLst>
              <a:ext uri="{FF2B5EF4-FFF2-40B4-BE49-F238E27FC236}">
                <a16:creationId xmlns:a16="http://schemas.microsoft.com/office/drawing/2014/main" id="{3FEA66FD-8D38-4643-BFC2-42899BC19FC4}"/>
              </a:ext>
            </a:extLst>
          </p:cNvPr>
          <p:cNvPicPr>
            <a:picLocks noChangeAspect="1"/>
          </p:cNvPicPr>
          <p:nvPr/>
        </p:nvPicPr>
        <p:blipFill>
          <a:blip r:embed="rId4"/>
          <a:stretch>
            <a:fillRect/>
          </a:stretch>
        </p:blipFill>
        <p:spPr>
          <a:xfrm>
            <a:off x="10537637" y="1508125"/>
            <a:ext cx="1632326" cy="1538014"/>
          </a:xfrm>
          <a:prstGeom prst="rect">
            <a:avLst/>
          </a:prstGeom>
        </p:spPr>
      </p:pic>
    </p:spTree>
    <p:extLst>
      <p:ext uri="{BB962C8B-B14F-4D97-AF65-F5344CB8AC3E}">
        <p14:creationId xmlns:p14="http://schemas.microsoft.com/office/powerpoint/2010/main" val="2953273284"/>
      </p:ext>
    </p:extLst>
  </p:cSld>
  <p:clrMapOvr>
    <a:masterClrMapping/>
  </p:clrMapOvr>
</p:sld>
</file>

<file path=ppt/theme/theme1.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C016FD4B-1B86-4046-A07D-21A73218EF3F}" vid="{BC43960B-08CD-0A4A-AE8A-C188B0D1BBA5}"/>
    </a:ext>
  </a:extLst>
</a:theme>
</file>

<file path=docProps/app.xml><?xml version="1.0" encoding="utf-8"?>
<Properties xmlns="http://schemas.openxmlformats.org/officeDocument/2006/extended-properties" xmlns:vt="http://schemas.openxmlformats.org/officeDocument/2006/docPropsVTypes">
  <Template>テーマ1</Template>
  <TotalTime>253</TotalTime>
  <Words>2470</Words>
  <Application>Microsoft Macintosh PowerPoint</Application>
  <PresentationFormat>ワイド画面</PresentationFormat>
  <Paragraphs>420</Paragraphs>
  <Slides>28</Slides>
  <Notes>0</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28</vt:i4>
      </vt:variant>
    </vt:vector>
  </HeadingPairs>
  <TitlesOfParts>
    <vt:vector size="30" baseType="lpstr">
      <vt:lpstr>Arial</vt:lpstr>
      <vt:lpstr>テーマ1</vt:lpstr>
      <vt:lpstr>PTP  Play to pray  main concept</vt:lpstr>
      <vt:lpstr>祈りのために劇を作る/遊ぶ</vt:lpstr>
      <vt:lpstr>・世界で一番飽きないゲームを作り ・それが社会問題を解決する</vt:lpstr>
      <vt:lpstr>PF6とは Pray for 6%：優先的に補助すべき困窮者のこと</vt:lpstr>
      <vt:lpstr>重要なポイント</vt:lpstr>
      <vt:lpstr>システム</vt:lpstr>
      <vt:lpstr>実際のプレイ</vt:lpstr>
      <vt:lpstr>インターフェースについて</vt:lpstr>
      <vt:lpstr>フィールドについて</vt:lpstr>
      <vt:lpstr>フィールドについて（全８種類）</vt:lpstr>
      <vt:lpstr>イーハトーブについて 遊び△祈り◎雑談△</vt:lpstr>
      <vt:lpstr>トーキオについて 遊び◎祈り△雑談△</vt:lpstr>
      <vt:lpstr>ナーニワについて 遊び◎祈り△雑談○</vt:lpstr>
      <vt:lpstr>センダードについて 遊び○祈り△雑談△</vt:lpstr>
      <vt:lpstr>ハームキヤについて 遊び◎祈り△雑談△</vt:lpstr>
      <vt:lpstr>モーリオについて 遊び△祈り△雑談○</vt:lpstr>
      <vt:lpstr>シオーモについて 遊び○祈り△雑談○</vt:lpstr>
      <vt:lpstr>オーワリについて 遊び◎祈り△雑談△</vt:lpstr>
      <vt:lpstr>固定費について（人、物、広告費、返済）</vt:lpstr>
      <vt:lpstr>マネタイズについて</vt:lpstr>
      <vt:lpstr>社会問題の解決</vt:lpstr>
      <vt:lpstr>NFT-metabaseの問題点</vt:lpstr>
      <vt:lpstr>展望</vt:lpstr>
      <vt:lpstr>競合他社との棲み分け</vt:lpstr>
      <vt:lpstr>PowerPoint プレゼンテーション</vt:lpstr>
      <vt:lpstr>PF6とは Pray for 6%：優先的に補助すべき困窮者のこと</vt:lpstr>
      <vt:lpstr>PF6とは Pray for 6%：優先的に補助すべき困窮者のこと</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to pray PTP main concept</dc:title>
  <dc:creator>木口 賀之</dc:creator>
  <cp:lastModifiedBy>木口 賀之</cp:lastModifiedBy>
  <cp:revision>3</cp:revision>
  <dcterms:created xsi:type="dcterms:W3CDTF">2022-01-05T04:51:18Z</dcterms:created>
  <dcterms:modified xsi:type="dcterms:W3CDTF">2022-01-06T00:50:29Z</dcterms:modified>
</cp:coreProperties>
</file>