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2" r:id="rId4"/>
    <p:sldId id="263" r:id="rId5"/>
    <p:sldId id="266" r:id="rId6"/>
    <p:sldId id="264" r:id="rId7"/>
    <p:sldId id="265" r:id="rId8"/>
  </p:sldIdLst>
  <p:sldSz cx="18288000" cy="10287000"/>
  <p:notesSz cx="6858000" cy="9144000"/>
  <p:embeddedFontLst>
    <p:embeddedFont>
      <p:font typeface="Aileron" panose="020B0604020202020204" charset="0"/>
      <p:regular r:id="rId9"/>
    </p:embeddedFont>
    <p:embeddedFont>
      <p:font typeface="Aileron Bold" panose="020B0604020202020204" charset="0"/>
      <p:regular r:id="rId10"/>
    </p:embeddedFont>
    <p:embeddedFont>
      <p:font typeface="Aileron Heavy" panose="020B0604020202020204" charset="0"/>
      <p:regular r:id="rId11"/>
    </p:embeddedFont>
    <p:embeddedFont>
      <p:font typeface="Aileron Ultra-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5E28"/>
    <a:srgbClr val="0D6696"/>
    <a:srgbClr val="D073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1766" y="61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4.sv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svg"/><Relationship Id="rId7" Type="http://schemas.openxmlformats.org/officeDocument/2006/relationships/image" Target="../media/image3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svg"/><Relationship Id="rId3" Type="http://schemas.openxmlformats.org/officeDocument/2006/relationships/image" Target="../media/image2.svg"/><Relationship Id="rId7" Type="http://schemas.openxmlformats.org/officeDocument/2006/relationships/image" Target="../media/image38.svg"/><Relationship Id="rId12"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5" Type="http://schemas.openxmlformats.org/officeDocument/2006/relationships/image" Target="../media/image4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 Id="rId1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292680" y="-6308912"/>
            <a:ext cx="15657263" cy="20706213"/>
          </a:xfrm>
          <a:custGeom>
            <a:avLst/>
            <a:gdLst/>
            <a:ahLst/>
            <a:cxnLst/>
            <a:rect l="l" t="t" r="r" b="b"/>
            <a:pathLst>
              <a:path w="15657263" h="20706213">
                <a:moveTo>
                  <a:pt x="0" y="0"/>
                </a:moveTo>
                <a:lnTo>
                  <a:pt x="15657263" y="0"/>
                </a:lnTo>
                <a:lnTo>
                  <a:pt x="15657263" y="20706213"/>
                </a:lnTo>
                <a:lnTo>
                  <a:pt x="0" y="20706213"/>
                </a:lnTo>
                <a:lnTo>
                  <a:pt x="0" y="0"/>
                </a:lnTo>
                <a:close/>
              </a:path>
            </a:pathLst>
          </a:custGeom>
          <a:blipFill>
            <a:blip r:embed="rId2">
              <a:alphaModFix amt="9999"/>
              <a:extLst>
                <a:ext uri="{96DAC541-7B7A-43D3-8B79-37D633B846F1}">
                  <asvg:svgBlip xmlns:asvg="http://schemas.microsoft.com/office/drawing/2016/SVG/main" r:embed="rId3"/>
                </a:ext>
              </a:extLst>
            </a:blip>
            <a:stretch>
              <a:fillRect l="-6409" r="-22030" b="-3047"/>
            </a:stretch>
          </a:blipFill>
        </p:spPr>
      </p:sp>
      <p:sp>
        <p:nvSpPr>
          <p:cNvPr id="6" name="Freeform 6"/>
          <p:cNvSpPr/>
          <p:nvPr/>
        </p:nvSpPr>
        <p:spPr>
          <a:xfrm>
            <a:off x="1540827" y="1028700"/>
            <a:ext cx="2368555" cy="2439523"/>
          </a:xfrm>
          <a:custGeom>
            <a:avLst/>
            <a:gdLst/>
            <a:ahLst/>
            <a:cxnLst/>
            <a:rect l="l" t="t" r="r" b="b"/>
            <a:pathLst>
              <a:path w="2368555" h="2439523">
                <a:moveTo>
                  <a:pt x="0" y="0"/>
                </a:moveTo>
                <a:lnTo>
                  <a:pt x="2368555" y="0"/>
                </a:lnTo>
                <a:lnTo>
                  <a:pt x="2368555" y="2439523"/>
                </a:lnTo>
                <a:lnTo>
                  <a:pt x="0" y="243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5171831" y="1028700"/>
            <a:ext cx="2087469" cy="2670018"/>
          </a:xfrm>
          <a:custGeom>
            <a:avLst/>
            <a:gdLst/>
            <a:ahLst/>
            <a:cxnLst/>
            <a:rect l="l" t="t" r="r" b="b"/>
            <a:pathLst>
              <a:path w="2087469" h="2670018">
                <a:moveTo>
                  <a:pt x="0" y="0"/>
                </a:moveTo>
                <a:lnTo>
                  <a:pt x="2087469" y="0"/>
                </a:lnTo>
                <a:lnTo>
                  <a:pt x="2087469" y="2670018"/>
                </a:lnTo>
                <a:lnTo>
                  <a:pt x="0" y="26700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319454" y="7086076"/>
            <a:ext cx="2200226" cy="2172224"/>
          </a:xfrm>
          <a:custGeom>
            <a:avLst/>
            <a:gdLst/>
            <a:ahLst/>
            <a:cxnLst/>
            <a:rect l="l" t="t" r="r" b="b"/>
            <a:pathLst>
              <a:path w="2200226" h="2172224">
                <a:moveTo>
                  <a:pt x="0" y="0"/>
                </a:moveTo>
                <a:lnTo>
                  <a:pt x="2200226" y="0"/>
                </a:lnTo>
                <a:lnTo>
                  <a:pt x="2200226" y="2172224"/>
                </a:lnTo>
                <a:lnTo>
                  <a:pt x="0" y="21722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4288245" y="7086076"/>
            <a:ext cx="2190005" cy="2190005"/>
          </a:xfrm>
          <a:custGeom>
            <a:avLst/>
            <a:gdLst/>
            <a:ahLst/>
            <a:cxnLst/>
            <a:rect l="l" t="t" r="r" b="b"/>
            <a:pathLst>
              <a:path w="2190005" h="2190005">
                <a:moveTo>
                  <a:pt x="0" y="0"/>
                </a:moveTo>
                <a:lnTo>
                  <a:pt x="2190005" y="0"/>
                </a:lnTo>
                <a:lnTo>
                  <a:pt x="2190005" y="2190006"/>
                </a:lnTo>
                <a:lnTo>
                  <a:pt x="0" y="219000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a:off x="-32084" y="4785580"/>
            <a:ext cx="2043047" cy="1020617"/>
          </a:xfrm>
          <a:custGeom>
            <a:avLst/>
            <a:gdLst/>
            <a:ahLst/>
            <a:cxnLst/>
            <a:rect l="l" t="t" r="r" b="b"/>
            <a:pathLst>
              <a:path w="2043047" h="1020617">
                <a:moveTo>
                  <a:pt x="0" y="0"/>
                </a:moveTo>
                <a:lnTo>
                  <a:pt x="2043048" y="0"/>
                </a:lnTo>
                <a:lnTo>
                  <a:pt x="2043048" y="1020618"/>
                </a:lnTo>
                <a:lnTo>
                  <a:pt x="0" y="102061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rot="5400000">
            <a:off x="12299197" y="42371"/>
            <a:ext cx="2041001" cy="1937095"/>
          </a:xfrm>
          <a:custGeom>
            <a:avLst/>
            <a:gdLst/>
            <a:ahLst/>
            <a:cxnLst/>
            <a:rect l="l" t="t" r="r" b="b"/>
            <a:pathLst>
              <a:path w="2041001" h="1937095">
                <a:moveTo>
                  <a:pt x="0" y="0"/>
                </a:moveTo>
                <a:lnTo>
                  <a:pt x="2041000" y="0"/>
                </a:lnTo>
                <a:lnTo>
                  <a:pt x="2041000" y="1937095"/>
                </a:lnTo>
                <a:lnTo>
                  <a:pt x="0" y="193709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2" name="Freeform 12"/>
          <p:cNvSpPr/>
          <p:nvPr/>
        </p:nvSpPr>
        <p:spPr>
          <a:xfrm>
            <a:off x="15452935" y="4977135"/>
            <a:ext cx="2831054" cy="830523"/>
          </a:xfrm>
          <a:custGeom>
            <a:avLst/>
            <a:gdLst/>
            <a:ahLst/>
            <a:cxnLst/>
            <a:rect l="l" t="t" r="r" b="b"/>
            <a:pathLst>
              <a:path w="2831054" h="830523">
                <a:moveTo>
                  <a:pt x="0" y="0"/>
                </a:moveTo>
                <a:lnTo>
                  <a:pt x="2831054" y="0"/>
                </a:lnTo>
                <a:lnTo>
                  <a:pt x="2831054" y="830524"/>
                </a:lnTo>
                <a:lnTo>
                  <a:pt x="0" y="83052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3" name="TextBox 13"/>
          <p:cNvSpPr txBox="1"/>
          <p:nvPr/>
        </p:nvSpPr>
        <p:spPr>
          <a:xfrm>
            <a:off x="4364113" y="2343711"/>
            <a:ext cx="9559774" cy="3462486"/>
          </a:xfrm>
          <a:prstGeom prst="rect">
            <a:avLst/>
          </a:prstGeom>
        </p:spPr>
        <p:txBody>
          <a:bodyPr lIns="0" tIns="0" rIns="0" bIns="0" rtlCol="0" anchor="t">
            <a:spAutoFit/>
          </a:bodyPr>
          <a:lstStyle/>
          <a:p>
            <a:pPr algn="ctr">
              <a:lnSpc>
                <a:spcPts val="13495"/>
              </a:lnSpc>
            </a:pPr>
            <a:r>
              <a:rPr lang="en-US" sz="12157" dirty="0">
                <a:latin typeface="Aileron Heavy"/>
              </a:rPr>
              <a:t>FINANCIAL</a:t>
            </a:r>
          </a:p>
          <a:p>
            <a:pPr algn="ctr">
              <a:lnSpc>
                <a:spcPts val="13495"/>
              </a:lnSpc>
            </a:pPr>
            <a:r>
              <a:rPr lang="en-US" sz="12157" dirty="0">
                <a:latin typeface="Aileron Heavy"/>
              </a:rPr>
              <a:t>ANALYTICS</a:t>
            </a:r>
          </a:p>
        </p:txBody>
      </p:sp>
      <p:sp>
        <p:nvSpPr>
          <p:cNvPr id="14" name="TextBox 14"/>
          <p:cNvSpPr txBox="1"/>
          <p:nvPr/>
        </p:nvSpPr>
        <p:spPr>
          <a:xfrm>
            <a:off x="4968801" y="5946859"/>
            <a:ext cx="8350398" cy="1104533"/>
          </a:xfrm>
          <a:prstGeom prst="rect">
            <a:avLst/>
          </a:prstGeom>
        </p:spPr>
        <p:txBody>
          <a:bodyPr lIns="0" tIns="0" rIns="0" bIns="0" rtlCol="0" anchor="t">
            <a:spAutoFit/>
          </a:bodyPr>
          <a:lstStyle/>
          <a:p>
            <a:pPr algn="r">
              <a:lnSpc>
                <a:spcPts val="4492"/>
              </a:lnSpc>
            </a:pPr>
            <a:r>
              <a:rPr lang="en-US" sz="3208" dirty="0">
                <a:latin typeface="Aileron Bold"/>
              </a:rPr>
              <a:t>~ Kota Uday Kiran</a:t>
            </a:r>
          </a:p>
          <a:p>
            <a:pPr algn="r">
              <a:lnSpc>
                <a:spcPts val="4492"/>
              </a:lnSpc>
            </a:pPr>
            <a:r>
              <a:rPr lang="en-US" sz="3208" dirty="0">
                <a:latin typeface="Aileron Bold"/>
              </a:rPr>
              <a:t>Data Analyst Intern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7427050" y="-3124219"/>
            <a:ext cx="18533200" cy="20250985"/>
          </a:xfrm>
          <a:custGeom>
            <a:avLst/>
            <a:gdLst/>
            <a:ahLst/>
            <a:cxnLst/>
            <a:rect l="l" t="t" r="r" b="b"/>
            <a:pathLst>
              <a:path w="18533200" h="20250985">
                <a:moveTo>
                  <a:pt x="0" y="0"/>
                </a:moveTo>
                <a:lnTo>
                  <a:pt x="18533199" y="0"/>
                </a:lnTo>
                <a:lnTo>
                  <a:pt x="18533199" y="20250985"/>
                </a:lnTo>
                <a:lnTo>
                  <a:pt x="0" y="20250985"/>
                </a:lnTo>
                <a:lnTo>
                  <a:pt x="0" y="0"/>
                </a:lnTo>
                <a:close/>
              </a:path>
            </a:pathLst>
          </a:custGeom>
          <a:blipFill>
            <a:blip r:embed="rId2">
              <a:alphaModFix amt="9999"/>
              <a:extLst>
                <a:ext uri="{96DAC541-7B7A-43D3-8B79-37D633B846F1}">
                  <asvg:svgBlip xmlns:asvg="http://schemas.microsoft.com/office/drawing/2016/SVG/main" r:embed="rId3"/>
                </a:ext>
              </a:extLst>
            </a:blip>
            <a:stretch>
              <a:fillRect l="-8509" t="-5363"/>
            </a:stretch>
          </a:blipFill>
        </p:spPr>
      </p:sp>
      <p:sp>
        <p:nvSpPr>
          <p:cNvPr id="15" name="Freeform 15"/>
          <p:cNvSpPr/>
          <p:nvPr/>
        </p:nvSpPr>
        <p:spPr>
          <a:xfrm>
            <a:off x="11658601" y="2552700"/>
            <a:ext cx="5893138" cy="6950179"/>
          </a:xfrm>
          <a:custGeom>
            <a:avLst/>
            <a:gdLst/>
            <a:ahLst/>
            <a:cxnLst/>
            <a:rect l="l" t="t" r="r" b="b"/>
            <a:pathLst>
              <a:path w="2051087" h="2930125">
                <a:moveTo>
                  <a:pt x="0" y="0"/>
                </a:moveTo>
                <a:lnTo>
                  <a:pt x="2051087" y="0"/>
                </a:lnTo>
                <a:lnTo>
                  <a:pt x="2051087" y="2930125"/>
                </a:lnTo>
                <a:lnTo>
                  <a:pt x="0" y="29301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219200" y="4381500"/>
            <a:ext cx="4307263" cy="2153632"/>
          </a:xfrm>
          <a:custGeom>
            <a:avLst/>
            <a:gdLst/>
            <a:ahLst/>
            <a:cxnLst/>
            <a:rect l="l" t="t" r="r" b="b"/>
            <a:pathLst>
              <a:path w="4307263" h="2153632">
                <a:moveTo>
                  <a:pt x="0" y="0"/>
                </a:moveTo>
                <a:lnTo>
                  <a:pt x="4307264" y="0"/>
                </a:lnTo>
                <a:lnTo>
                  <a:pt x="4307264"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7" name="TextBox 17"/>
          <p:cNvSpPr txBox="1"/>
          <p:nvPr/>
        </p:nvSpPr>
        <p:spPr>
          <a:xfrm>
            <a:off x="1770035" y="1497679"/>
            <a:ext cx="8440765" cy="2493631"/>
          </a:xfrm>
          <a:prstGeom prst="rect">
            <a:avLst/>
          </a:prstGeom>
        </p:spPr>
        <p:txBody>
          <a:bodyPr wrap="square" lIns="0" tIns="0" rIns="0" bIns="0" rtlCol="0" anchor="t">
            <a:spAutoFit/>
          </a:bodyPr>
          <a:lstStyle/>
          <a:p>
            <a:pPr algn="l">
              <a:lnSpc>
                <a:spcPts val="9630"/>
              </a:lnSpc>
            </a:pPr>
            <a:r>
              <a:rPr lang="en-US" sz="11500" dirty="0">
                <a:solidFill>
                  <a:srgbClr val="CA5E28"/>
                </a:solidFill>
                <a:latin typeface="Aileron Heavy"/>
              </a:rPr>
              <a:t>Problem Statement</a:t>
            </a:r>
          </a:p>
        </p:txBody>
      </p:sp>
      <p:sp>
        <p:nvSpPr>
          <p:cNvPr id="25" name="TextBox 25"/>
          <p:cNvSpPr txBox="1"/>
          <p:nvPr/>
        </p:nvSpPr>
        <p:spPr>
          <a:xfrm>
            <a:off x="1981200" y="4846838"/>
            <a:ext cx="8915400" cy="4308872"/>
          </a:xfrm>
          <a:prstGeom prst="rect">
            <a:avLst/>
          </a:prstGeom>
        </p:spPr>
        <p:txBody>
          <a:bodyPr wrap="square" lIns="0" tIns="0" rIns="0" bIns="0" rtlCol="0" anchor="t">
            <a:spAutoFit/>
          </a:bodyPr>
          <a:lstStyle/>
          <a:p>
            <a:pPr algn="l"/>
            <a:r>
              <a:rPr lang="en-US" sz="4000" dirty="0"/>
              <a:t>Without analyzing the competition, it is difficult for a business to survive. You are tasked to analyze the competition for the management to provide better results. This data set has information on the market capitalization of the top 500 companies in India.</a:t>
            </a:r>
            <a:endParaRPr lang="en-US" sz="4000" dirty="0">
              <a:solidFill>
                <a:srgbClr val="3C3C3C"/>
              </a:solidFill>
              <a:latin typeface="Ailero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6327621" y="-1765196"/>
            <a:ext cx="16889436" cy="20763188"/>
          </a:xfrm>
          <a:custGeom>
            <a:avLst/>
            <a:gdLst/>
            <a:ahLst/>
            <a:cxnLst/>
            <a:rect l="l" t="t" r="r" b="b"/>
            <a:pathLst>
              <a:path w="16889436" h="20763188">
                <a:moveTo>
                  <a:pt x="0" y="0"/>
                </a:moveTo>
                <a:lnTo>
                  <a:pt x="16889436" y="0"/>
                </a:lnTo>
                <a:lnTo>
                  <a:pt x="16889436" y="20763188"/>
                </a:lnTo>
                <a:lnTo>
                  <a:pt x="0" y="20763188"/>
                </a:lnTo>
                <a:lnTo>
                  <a:pt x="0" y="0"/>
                </a:lnTo>
                <a:close/>
              </a:path>
            </a:pathLst>
          </a:custGeom>
          <a:blipFill>
            <a:blip r:embed="rId2">
              <a:alphaModFix amt="9999"/>
              <a:extLst>
                <a:ext uri="{96DAC541-7B7A-43D3-8B79-37D633B846F1}">
                  <asvg:svgBlip xmlns:asvg="http://schemas.microsoft.com/office/drawing/2016/SVG/main" r:embed="rId3"/>
                </a:ext>
              </a:extLst>
            </a:blip>
            <a:stretch>
              <a:fillRect t="-2764" r="-19070"/>
            </a:stretch>
          </a:blipFill>
        </p:spPr>
      </p:sp>
      <p:sp>
        <p:nvSpPr>
          <p:cNvPr id="4" name="Freeform 4"/>
          <p:cNvSpPr/>
          <p:nvPr/>
        </p:nvSpPr>
        <p:spPr>
          <a:xfrm rot="5400000">
            <a:off x="15336566" y="2246218"/>
            <a:ext cx="5902867" cy="2365563"/>
          </a:xfrm>
          <a:custGeom>
            <a:avLst/>
            <a:gdLst/>
            <a:ahLst/>
            <a:cxnLst/>
            <a:rect l="l" t="t" r="r" b="b"/>
            <a:pathLst>
              <a:path w="2831054" h="830523">
                <a:moveTo>
                  <a:pt x="0" y="0"/>
                </a:moveTo>
                <a:lnTo>
                  <a:pt x="2831055" y="0"/>
                </a:lnTo>
                <a:lnTo>
                  <a:pt x="2831055" y="830523"/>
                </a:lnTo>
                <a:lnTo>
                  <a:pt x="0" y="830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950301" y="1133475"/>
            <a:ext cx="9022499" cy="2493631"/>
          </a:xfrm>
          <a:prstGeom prst="rect">
            <a:avLst/>
          </a:prstGeom>
        </p:spPr>
        <p:txBody>
          <a:bodyPr wrap="square" lIns="0" tIns="0" rIns="0" bIns="0" rtlCol="0" anchor="t">
            <a:spAutoFit/>
          </a:bodyPr>
          <a:lstStyle/>
          <a:p>
            <a:pPr algn="l">
              <a:lnSpc>
                <a:spcPts val="9630"/>
              </a:lnSpc>
            </a:pPr>
            <a:r>
              <a:rPr lang="en-US" sz="11500" dirty="0">
                <a:solidFill>
                  <a:srgbClr val="CA5E28"/>
                </a:solidFill>
                <a:latin typeface="Aileron Heavy"/>
              </a:rPr>
              <a:t>Data Preparation</a:t>
            </a:r>
          </a:p>
        </p:txBody>
      </p:sp>
      <p:sp>
        <p:nvSpPr>
          <p:cNvPr id="6" name="TextBox 6"/>
          <p:cNvSpPr txBox="1"/>
          <p:nvPr/>
        </p:nvSpPr>
        <p:spPr>
          <a:xfrm>
            <a:off x="3638594" y="4131637"/>
            <a:ext cx="11860574" cy="4568943"/>
          </a:xfrm>
          <a:prstGeom prst="rect">
            <a:avLst/>
          </a:prstGeom>
        </p:spPr>
        <p:txBody>
          <a:bodyPr wrap="square" lIns="0" tIns="0" rIns="0" bIns="0" rtlCol="0" anchor="t">
            <a:spAutoFit/>
          </a:bodyPr>
          <a:lstStyle/>
          <a:p>
            <a:pPr algn="l">
              <a:lnSpc>
                <a:spcPct val="150000"/>
              </a:lnSpc>
            </a:pPr>
            <a:r>
              <a:rPr lang="en-US" sz="2000" dirty="0"/>
              <a:t>1. DATA IMPORT: Gathered data from UNIFIED MENTOR and imported it into Power BI for data transformation.</a:t>
            </a:r>
          </a:p>
          <a:p>
            <a:pPr algn="l">
              <a:lnSpc>
                <a:spcPct val="150000"/>
              </a:lnSpc>
            </a:pPr>
            <a:endParaRPr lang="en-US" sz="2000" dirty="0"/>
          </a:p>
          <a:p>
            <a:pPr algn="l">
              <a:lnSpc>
                <a:spcPct val="150000"/>
              </a:lnSpc>
            </a:pPr>
            <a:r>
              <a:rPr lang="en-US" sz="2000" dirty="0"/>
              <a:t>2. DATA TRANSFORMATION: Used Power Query to clean the data, removed nulls and duplicates, and Changed the data types.</a:t>
            </a:r>
          </a:p>
          <a:p>
            <a:pPr algn="l">
              <a:lnSpc>
                <a:spcPct val="150000"/>
              </a:lnSpc>
            </a:pPr>
            <a:endParaRPr lang="en-US" sz="2000" dirty="0"/>
          </a:p>
          <a:p>
            <a:pPr algn="l">
              <a:lnSpc>
                <a:spcPct val="150000"/>
              </a:lnSpc>
            </a:pPr>
            <a:r>
              <a:rPr lang="en-US" sz="2000" dirty="0"/>
              <a:t>3. DATA IMPLEMENTATION: I used different DAX functions to create calculated measures and columns, further refining the data for deeper insights.</a:t>
            </a:r>
          </a:p>
          <a:p>
            <a:pPr algn="l">
              <a:lnSpc>
                <a:spcPct val="150000"/>
              </a:lnSpc>
            </a:pPr>
            <a:endParaRPr lang="en-US" sz="2000" dirty="0"/>
          </a:p>
          <a:p>
            <a:pPr algn="l">
              <a:lnSpc>
                <a:spcPct val="150000"/>
              </a:lnSpc>
            </a:pPr>
            <a:r>
              <a:rPr lang="en-US" sz="2000" dirty="0"/>
              <a:t>4. DASHBOARD CREATION: Created a user-friendly dashboard that helps the organization make important decisions.</a:t>
            </a:r>
          </a:p>
        </p:txBody>
      </p:sp>
      <p:sp>
        <p:nvSpPr>
          <p:cNvPr id="7" name="Freeform 7"/>
          <p:cNvSpPr/>
          <p:nvPr/>
        </p:nvSpPr>
        <p:spPr>
          <a:xfrm rot="5400000">
            <a:off x="-1553007" y="6853707"/>
            <a:ext cx="4307263" cy="2153632"/>
          </a:xfrm>
          <a:custGeom>
            <a:avLst/>
            <a:gdLst/>
            <a:ahLst/>
            <a:cxnLst/>
            <a:rect l="l" t="t" r="r" b="b"/>
            <a:pathLst>
              <a:path w="4307263" h="2153632">
                <a:moveTo>
                  <a:pt x="0" y="0"/>
                </a:moveTo>
                <a:lnTo>
                  <a:pt x="4307263" y="0"/>
                </a:lnTo>
                <a:lnTo>
                  <a:pt x="4307263"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3" name="Freeform 3"/>
          <p:cNvSpPr/>
          <p:nvPr/>
        </p:nvSpPr>
        <p:spPr>
          <a:xfrm rot="-1820470">
            <a:off x="8879014" y="-3736834"/>
            <a:ext cx="19211116" cy="20394798"/>
          </a:xfrm>
          <a:custGeom>
            <a:avLst/>
            <a:gdLst/>
            <a:ahLst/>
            <a:cxnLst/>
            <a:rect l="l" t="t" r="r" b="b"/>
            <a:pathLst>
              <a:path w="19211116" h="20394798">
                <a:moveTo>
                  <a:pt x="0" y="0"/>
                </a:moveTo>
                <a:lnTo>
                  <a:pt x="19211116" y="0"/>
                </a:lnTo>
                <a:lnTo>
                  <a:pt x="19211116" y="20394798"/>
                </a:lnTo>
                <a:lnTo>
                  <a:pt x="0" y="20394798"/>
                </a:lnTo>
                <a:lnTo>
                  <a:pt x="0" y="0"/>
                </a:lnTo>
                <a:close/>
              </a:path>
            </a:pathLst>
          </a:custGeom>
          <a:blipFill>
            <a:blip r:embed="rId2">
              <a:alphaModFix amt="9999"/>
              <a:extLst>
                <a:ext uri="{96DAC541-7B7A-43D3-8B79-37D633B846F1}">
                  <asvg:svgBlip xmlns:asvg="http://schemas.microsoft.com/office/drawing/2016/SVG/main" r:embed="rId3"/>
                </a:ext>
              </a:extLst>
            </a:blip>
            <a:stretch>
              <a:fillRect l="-4680" t="-4620"/>
            </a:stretch>
          </a:blipFill>
        </p:spPr>
      </p:sp>
      <p:sp>
        <p:nvSpPr>
          <p:cNvPr id="6" name="Freeform 6"/>
          <p:cNvSpPr/>
          <p:nvPr/>
        </p:nvSpPr>
        <p:spPr>
          <a:xfrm rot="5400000">
            <a:off x="1001270" y="-73378"/>
            <a:ext cx="2041001" cy="1937095"/>
          </a:xfrm>
          <a:custGeom>
            <a:avLst/>
            <a:gdLst/>
            <a:ahLst/>
            <a:cxnLst/>
            <a:rect l="l" t="t" r="r" b="b"/>
            <a:pathLst>
              <a:path w="2041001" h="1937095">
                <a:moveTo>
                  <a:pt x="0" y="0"/>
                </a:moveTo>
                <a:lnTo>
                  <a:pt x="2041001" y="0"/>
                </a:lnTo>
                <a:lnTo>
                  <a:pt x="2041001" y="1937095"/>
                </a:lnTo>
                <a:lnTo>
                  <a:pt x="0" y="19370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822367" y="3313716"/>
            <a:ext cx="4307263" cy="2153632"/>
          </a:xfrm>
          <a:custGeom>
            <a:avLst/>
            <a:gdLst/>
            <a:ahLst/>
            <a:cxnLst/>
            <a:rect l="l" t="t" r="r" b="b"/>
            <a:pathLst>
              <a:path w="4307263" h="2153632">
                <a:moveTo>
                  <a:pt x="0" y="0"/>
                </a:moveTo>
                <a:lnTo>
                  <a:pt x="4307263" y="0"/>
                </a:lnTo>
                <a:lnTo>
                  <a:pt x="4307263"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097519" y="305264"/>
            <a:ext cx="12096687" cy="1179810"/>
          </a:xfrm>
          <a:prstGeom prst="rect">
            <a:avLst/>
          </a:prstGeom>
        </p:spPr>
        <p:txBody>
          <a:bodyPr wrap="square" lIns="0" tIns="0" rIns="0" bIns="0" rtlCol="0" anchor="t">
            <a:spAutoFit/>
          </a:bodyPr>
          <a:lstStyle/>
          <a:p>
            <a:pPr algn="ctr">
              <a:lnSpc>
                <a:spcPts val="9240"/>
              </a:lnSpc>
            </a:pPr>
            <a:r>
              <a:rPr lang="en-US" sz="8635" dirty="0">
                <a:solidFill>
                  <a:srgbClr val="CA5E28"/>
                </a:solidFill>
                <a:latin typeface="Aileron Heavy"/>
              </a:rPr>
              <a:t>Dashboard Preview</a:t>
            </a:r>
          </a:p>
        </p:txBody>
      </p:sp>
      <p:grpSp>
        <p:nvGrpSpPr>
          <p:cNvPr id="13" name="Group 13"/>
          <p:cNvGrpSpPr/>
          <p:nvPr/>
        </p:nvGrpSpPr>
        <p:grpSpPr>
          <a:xfrm>
            <a:off x="16115826" y="772196"/>
            <a:ext cx="1143474" cy="114347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6696"/>
            </a:solidFill>
          </p:spPr>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grpSp>
        <p:nvGrpSpPr>
          <p:cNvPr id="16" name="Group 16"/>
          <p:cNvGrpSpPr/>
          <p:nvPr/>
        </p:nvGrpSpPr>
        <p:grpSpPr>
          <a:xfrm>
            <a:off x="899185" y="4862598"/>
            <a:ext cx="841674" cy="84167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29947"/>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pic>
        <p:nvPicPr>
          <p:cNvPr id="20" name="Picture 19">
            <a:extLst>
              <a:ext uri="{FF2B5EF4-FFF2-40B4-BE49-F238E27FC236}">
                <a16:creationId xmlns:a16="http://schemas.microsoft.com/office/drawing/2014/main" id="{0A1EAD82-6F47-F638-6E6B-E92069A737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2001" y="1404091"/>
            <a:ext cx="15134287" cy="84761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3" name="Freeform 3"/>
          <p:cNvSpPr/>
          <p:nvPr/>
        </p:nvSpPr>
        <p:spPr>
          <a:xfrm rot="-1820470">
            <a:off x="8879014" y="-3736834"/>
            <a:ext cx="19211116" cy="20394798"/>
          </a:xfrm>
          <a:custGeom>
            <a:avLst/>
            <a:gdLst/>
            <a:ahLst/>
            <a:cxnLst/>
            <a:rect l="l" t="t" r="r" b="b"/>
            <a:pathLst>
              <a:path w="19211116" h="20394798">
                <a:moveTo>
                  <a:pt x="0" y="0"/>
                </a:moveTo>
                <a:lnTo>
                  <a:pt x="19211116" y="0"/>
                </a:lnTo>
                <a:lnTo>
                  <a:pt x="19211116" y="20394798"/>
                </a:lnTo>
                <a:lnTo>
                  <a:pt x="0" y="20394798"/>
                </a:lnTo>
                <a:lnTo>
                  <a:pt x="0" y="0"/>
                </a:lnTo>
                <a:close/>
              </a:path>
            </a:pathLst>
          </a:custGeom>
          <a:blipFill>
            <a:blip r:embed="rId2">
              <a:alphaModFix amt="9999"/>
              <a:extLst>
                <a:ext uri="{96DAC541-7B7A-43D3-8B79-37D633B846F1}">
                  <asvg:svgBlip xmlns:asvg="http://schemas.microsoft.com/office/drawing/2016/SVG/main" r:embed="rId3"/>
                </a:ext>
              </a:extLst>
            </a:blip>
            <a:stretch>
              <a:fillRect l="-4680" t="-4620"/>
            </a:stretch>
          </a:blipFill>
        </p:spPr>
      </p:sp>
      <p:sp>
        <p:nvSpPr>
          <p:cNvPr id="6" name="Freeform 6"/>
          <p:cNvSpPr/>
          <p:nvPr/>
        </p:nvSpPr>
        <p:spPr>
          <a:xfrm rot="5400000">
            <a:off x="15649680" y="-134719"/>
            <a:ext cx="2041001" cy="1937095"/>
          </a:xfrm>
          <a:custGeom>
            <a:avLst/>
            <a:gdLst/>
            <a:ahLst/>
            <a:cxnLst/>
            <a:rect l="l" t="t" r="r" b="b"/>
            <a:pathLst>
              <a:path w="2041001" h="1937095">
                <a:moveTo>
                  <a:pt x="0" y="0"/>
                </a:moveTo>
                <a:lnTo>
                  <a:pt x="2041001" y="0"/>
                </a:lnTo>
                <a:lnTo>
                  <a:pt x="2041001" y="1937095"/>
                </a:lnTo>
                <a:lnTo>
                  <a:pt x="0" y="19370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3124651" y="2159553"/>
            <a:ext cx="4307263" cy="2153632"/>
          </a:xfrm>
          <a:custGeom>
            <a:avLst/>
            <a:gdLst/>
            <a:ahLst/>
            <a:cxnLst/>
            <a:rect l="l" t="t" r="r" b="b"/>
            <a:pathLst>
              <a:path w="4307263" h="2153632">
                <a:moveTo>
                  <a:pt x="0" y="0"/>
                </a:moveTo>
                <a:lnTo>
                  <a:pt x="4307263" y="0"/>
                </a:lnTo>
                <a:lnTo>
                  <a:pt x="4307263"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097519" y="305264"/>
            <a:ext cx="12096687" cy="1179810"/>
          </a:xfrm>
          <a:prstGeom prst="rect">
            <a:avLst/>
          </a:prstGeom>
        </p:spPr>
        <p:txBody>
          <a:bodyPr wrap="square" lIns="0" tIns="0" rIns="0" bIns="0" rtlCol="0" anchor="t">
            <a:spAutoFit/>
          </a:bodyPr>
          <a:lstStyle/>
          <a:p>
            <a:pPr algn="ctr">
              <a:lnSpc>
                <a:spcPts val="9240"/>
              </a:lnSpc>
            </a:pPr>
            <a:r>
              <a:rPr lang="en-US" sz="8635" dirty="0">
                <a:solidFill>
                  <a:srgbClr val="CA5E28"/>
                </a:solidFill>
                <a:latin typeface="Aileron Heavy"/>
              </a:rPr>
              <a:t>Dashboard</a:t>
            </a:r>
            <a:r>
              <a:rPr lang="en-US" sz="8635" dirty="0">
                <a:solidFill>
                  <a:srgbClr val="3C3C3C"/>
                </a:solidFill>
                <a:latin typeface="Aileron Heavy"/>
              </a:rPr>
              <a:t> </a:t>
            </a:r>
            <a:r>
              <a:rPr lang="en-US" sz="8635" dirty="0">
                <a:solidFill>
                  <a:srgbClr val="CA5E28"/>
                </a:solidFill>
                <a:latin typeface="Aileron Heavy"/>
              </a:rPr>
              <a:t>Preview</a:t>
            </a:r>
          </a:p>
        </p:txBody>
      </p:sp>
      <p:grpSp>
        <p:nvGrpSpPr>
          <p:cNvPr id="13" name="Group 13"/>
          <p:cNvGrpSpPr/>
          <p:nvPr/>
        </p:nvGrpSpPr>
        <p:grpSpPr>
          <a:xfrm>
            <a:off x="8802385" y="9509780"/>
            <a:ext cx="1143474" cy="114347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6696"/>
            </a:solidFill>
          </p:spPr>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grpSp>
        <p:nvGrpSpPr>
          <p:cNvPr id="16" name="Group 16"/>
          <p:cNvGrpSpPr/>
          <p:nvPr/>
        </p:nvGrpSpPr>
        <p:grpSpPr>
          <a:xfrm>
            <a:off x="899185" y="4862598"/>
            <a:ext cx="841674" cy="84167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29947"/>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pic>
        <p:nvPicPr>
          <p:cNvPr id="4" name="Picture 3">
            <a:extLst>
              <a:ext uri="{FF2B5EF4-FFF2-40B4-BE49-F238E27FC236}">
                <a16:creationId xmlns:a16="http://schemas.microsoft.com/office/drawing/2014/main" id="{0ADD2489-9E25-1CE9-E34E-2FA82369F1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9073" y="1398146"/>
            <a:ext cx="15270127" cy="8583590"/>
          </a:xfrm>
          <a:prstGeom prst="rect">
            <a:avLst/>
          </a:prstGeom>
        </p:spPr>
      </p:pic>
    </p:spTree>
    <p:extLst>
      <p:ext uri="{BB962C8B-B14F-4D97-AF65-F5344CB8AC3E}">
        <p14:creationId xmlns:p14="http://schemas.microsoft.com/office/powerpoint/2010/main" val="232098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flipH="1">
            <a:off x="-987337" y="-5117072"/>
            <a:ext cx="20110274" cy="21337160"/>
          </a:xfrm>
          <a:custGeom>
            <a:avLst/>
            <a:gdLst/>
            <a:ahLst/>
            <a:cxnLst/>
            <a:rect l="l" t="t" r="r" b="b"/>
            <a:pathLst>
              <a:path w="20110274" h="21337160">
                <a:moveTo>
                  <a:pt x="20110273" y="0"/>
                </a:moveTo>
                <a:lnTo>
                  <a:pt x="0" y="0"/>
                </a:lnTo>
                <a:lnTo>
                  <a:pt x="0" y="21337160"/>
                </a:lnTo>
                <a:lnTo>
                  <a:pt x="20110273" y="21337160"/>
                </a:lnTo>
                <a:lnTo>
                  <a:pt x="20110273"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3" name="AutoShape 3"/>
          <p:cNvSpPr/>
          <p:nvPr/>
        </p:nvSpPr>
        <p:spPr>
          <a:xfrm rot="5400000">
            <a:off x="3383523" y="5138737"/>
            <a:ext cx="7406154" cy="0"/>
          </a:xfrm>
          <a:prstGeom prst="line">
            <a:avLst/>
          </a:prstGeom>
          <a:ln w="9525" cap="flat">
            <a:solidFill>
              <a:srgbClr val="000000"/>
            </a:solidFill>
            <a:prstDash val="solid"/>
            <a:headEnd type="none" w="sm" len="sm"/>
            <a:tailEnd type="none" w="sm" len="sm"/>
          </a:ln>
        </p:spPr>
        <p:txBody>
          <a:bodyPr/>
          <a:lstStyle/>
          <a:p>
            <a:endParaRPr lang="en-IN" dirty="0"/>
          </a:p>
        </p:txBody>
      </p:sp>
      <p:sp>
        <p:nvSpPr>
          <p:cNvPr id="4" name="Freeform 4"/>
          <p:cNvSpPr/>
          <p:nvPr/>
        </p:nvSpPr>
        <p:spPr>
          <a:xfrm>
            <a:off x="2471189" y="3925087"/>
            <a:ext cx="3830974" cy="3252845"/>
          </a:xfrm>
          <a:custGeom>
            <a:avLst/>
            <a:gdLst/>
            <a:ahLst/>
            <a:cxnLst/>
            <a:rect l="l" t="t" r="r" b="b"/>
            <a:pathLst>
              <a:path w="3830974" h="3252845">
                <a:moveTo>
                  <a:pt x="0" y="0"/>
                </a:moveTo>
                <a:lnTo>
                  <a:pt x="3830975" y="0"/>
                </a:lnTo>
                <a:lnTo>
                  <a:pt x="3830975" y="3252845"/>
                </a:lnTo>
                <a:lnTo>
                  <a:pt x="0" y="3252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799315" y="6568463"/>
            <a:ext cx="4110337" cy="4114800"/>
          </a:xfrm>
          <a:custGeom>
            <a:avLst/>
            <a:gdLst/>
            <a:ahLst/>
            <a:cxnLst/>
            <a:rect l="l" t="t" r="r" b="b"/>
            <a:pathLst>
              <a:path w="4110337" h="4114800">
                <a:moveTo>
                  <a:pt x="0" y="0"/>
                </a:moveTo>
                <a:lnTo>
                  <a:pt x="4110337" y="0"/>
                </a:lnTo>
                <a:lnTo>
                  <a:pt x="411033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1129262" y="1843031"/>
            <a:ext cx="5851334" cy="461665"/>
          </a:xfrm>
          <a:prstGeom prst="rect">
            <a:avLst/>
          </a:prstGeom>
        </p:spPr>
        <p:txBody>
          <a:bodyPr lIns="0" tIns="0" rIns="0" bIns="0" rtlCol="0" anchor="t">
            <a:spAutoFit/>
          </a:bodyPr>
          <a:lstStyle/>
          <a:p>
            <a:pPr algn="l">
              <a:lnSpc>
                <a:spcPts val="3629"/>
              </a:lnSpc>
            </a:pPr>
            <a:endParaRPr lang="en-US" sz="3000" dirty="0">
              <a:solidFill>
                <a:srgbClr val="3C3C3C"/>
              </a:solidFill>
              <a:latin typeface="Aileron"/>
            </a:endParaRPr>
          </a:p>
        </p:txBody>
      </p:sp>
      <p:sp>
        <p:nvSpPr>
          <p:cNvPr id="8" name="TextBox 8"/>
          <p:cNvSpPr txBox="1"/>
          <p:nvPr/>
        </p:nvSpPr>
        <p:spPr>
          <a:xfrm>
            <a:off x="1563093" y="1554723"/>
            <a:ext cx="5829634" cy="1333698"/>
          </a:xfrm>
          <a:prstGeom prst="rect">
            <a:avLst/>
          </a:prstGeom>
        </p:spPr>
        <p:txBody>
          <a:bodyPr lIns="0" tIns="0" rIns="0" bIns="0" rtlCol="0" anchor="t">
            <a:spAutoFit/>
          </a:bodyPr>
          <a:lstStyle/>
          <a:p>
            <a:pPr algn="l">
              <a:lnSpc>
                <a:spcPts val="10355"/>
              </a:lnSpc>
            </a:pPr>
            <a:r>
              <a:rPr lang="en-US" sz="9677" dirty="0">
                <a:solidFill>
                  <a:srgbClr val="CA5E28"/>
                </a:solidFill>
                <a:latin typeface="Aileron Heavy"/>
              </a:rPr>
              <a:t>Insights</a:t>
            </a:r>
          </a:p>
        </p:txBody>
      </p:sp>
      <p:sp>
        <p:nvSpPr>
          <p:cNvPr id="10" name="TextBox 10"/>
          <p:cNvSpPr txBox="1"/>
          <p:nvPr/>
        </p:nvSpPr>
        <p:spPr>
          <a:xfrm>
            <a:off x="7468762" y="1426916"/>
            <a:ext cx="1675238" cy="924822"/>
          </a:xfrm>
          <a:prstGeom prst="rect">
            <a:avLst/>
          </a:prstGeom>
        </p:spPr>
        <p:txBody>
          <a:bodyPr wrap="square" lIns="0" tIns="0" rIns="0" bIns="0" rtlCol="0" anchor="t">
            <a:spAutoFit/>
          </a:bodyPr>
          <a:lstStyle/>
          <a:p>
            <a:pPr algn="r">
              <a:lnSpc>
                <a:spcPts val="7031"/>
              </a:lnSpc>
            </a:pPr>
            <a:r>
              <a:rPr lang="en-US" sz="6571" spc="-440" dirty="0">
                <a:solidFill>
                  <a:srgbClr val="CA5E28"/>
                </a:solidFill>
                <a:latin typeface="Aileron Ultra-Bold"/>
              </a:rPr>
              <a:t>01</a:t>
            </a:r>
          </a:p>
        </p:txBody>
      </p:sp>
      <p:sp>
        <p:nvSpPr>
          <p:cNvPr id="11" name="TextBox 11"/>
          <p:cNvSpPr txBox="1"/>
          <p:nvPr/>
        </p:nvSpPr>
        <p:spPr>
          <a:xfrm>
            <a:off x="7369555" y="4429951"/>
            <a:ext cx="1675238" cy="924822"/>
          </a:xfrm>
          <a:prstGeom prst="rect">
            <a:avLst/>
          </a:prstGeom>
        </p:spPr>
        <p:txBody>
          <a:bodyPr lIns="0" tIns="0" rIns="0" bIns="0" rtlCol="0" anchor="t">
            <a:spAutoFit/>
          </a:bodyPr>
          <a:lstStyle/>
          <a:p>
            <a:pPr algn="r">
              <a:lnSpc>
                <a:spcPts val="7031"/>
              </a:lnSpc>
            </a:pPr>
            <a:r>
              <a:rPr lang="en-US" sz="6571" spc="-440" dirty="0">
                <a:solidFill>
                  <a:srgbClr val="CA5E28"/>
                </a:solidFill>
                <a:latin typeface="Aileron Ultra-Bold"/>
              </a:rPr>
              <a:t>02</a:t>
            </a:r>
          </a:p>
        </p:txBody>
      </p:sp>
      <p:sp>
        <p:nvSpPr>
          <p:cNvPr id="12" name="TextBox 12"/>
          <p:cNvSpPr txBox="1"/>
          <p:nvPr/>
        </p:nvSpPr>
        <p:spPr>
          <a:xfrm>
            <a:off x="7392562" y="7571478"/>
            <a:ext cx="1675238" cy="924822"/>
          </a:xfrm>
          <a:prstGeom prst="rect">
            <a:avLst/>
          </a:prstGeom>
        </p:spPr>
        <p:txBody>
          <a:bodyPr lIns="0" tIns="0" rIns="0" bIns="0" rtlCol="0" anchor="t">
            <a:spAutoFit/>
          </a:bodyPr>
          <a:lstStyle/>
          <a:p>
            <a:pPr algn="r">
              <a:lnSpc>
                <a:spcPts val="7031"/>
              </a:lnSpc>
            </a:pPr>
            <a:r>
              <a:rPr lang="en-US" sz="6571" spc="-440" dirty="0">
                <a:solidFill>
                  <a:srgbClr val="CA5E28"/>
                </a:solidFill>
                <a:latin typeface="Aileron Ultra-Bold"/>
              </a:rPr>
              <a:t>03</a:t>
            </a:r>
          </a:p>
        </p:txBody>
      </p:sp>
      <p:sp>
        <p:nvSpPr>
          <p:cNvPr id="13" name="Freeform 13"/>
          <p:cNvSpPr/>
          <p:nvPr/>
        </p:nvSpPr>
        <p:spPr>
          <a:xfrm rot="5400000">
            <a:off x="4797288" y="-556319"/>
            <a:ext cx="2041001" cy="1937095"/>
          </a:xfrm>
          <a:custGeom>
            <a:avLst/>
            <a:gdLst/>
            <a:ahLst/>
            <a:cxnLst/>
            <a:rect l="l" t="t" r="r" b="b"/>
            <a:pathLst>
              <a:path w="2041001" h="1937095">
                <a:moveTo>
                  <a:pt x="0" y="0"/>
                </a:moveTo>
                <a:lnTo>
                  <a:pt x="2041000" y="0"/>
                </a:lnTo>
                <a:lnTo>
                  <a:pt x="2041000" y="1937095"/>
                </a:lnTo>
                <a:lnTo>
                  <a:pt x="0" y="19370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745499" y="7435445"/>
            <a:ext cx="2156565" cy="3199169"/>
          </a:xfrm>
          <a:custGeom>
            <a:avLst/>
            <a:gdLst/>
            <a:ahLst/>
            <a:cxnLst/>
            <a:rect l="l" t="t" r="r" b="b"/>
            <a:pathLst>
              <a:path w="2156565" h="3199169">
                <a:moveTo>
                  <a:pt x="0" y="0"/>
                </a:moveTo>
                <a:lnTo>
                  <a:pt x="2156564" y="0"/>
                </a:lnTo>
                <a:lnTo>
                  <a:pt x="2156564" y="3199169"/>
                </a:lnTo>
                <a:lnTo>
                  <a:pt x="0" y="319916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TextBox 9">
            <a:extLst>
              <a:ext uri="{FF2B5EF4-FFF2-40B4-BE49-F238E27FC236}">
                <a16:creationId xmlns:a16="http://schemas.microsoft.com/office/drawing/2014/main" id="{12B9F4FD-E778-1289-7460-30008FA6CD9D}"/>
              </a:ext>
            </a:extLst>
          </p:cNvPr>
          <p:cNvSpPr txBox="1"/>
          <p:nvPr/>
        </p:nvSpPr>
        <p:spPr>
          <a:xfrm>
            <a:off x="9571324" y="1329729"/>
            <a:ext cx="8152235" cy="923330"/>
          </a:xfrm>
          <a:prstGeom prst="rect">
            <a:avLst/>
          </a:prstGeom>
        </p:spPr>
        <p:txBody>
          <a:bodyPr wrap="square" lIns="0" tIns="0" rIns="0" bIns="0" rtlCol="0" anchor="t">
            <a:spAutoFit/>
          </a:bodyPr>
          <a:lstStyle/>
          <a:p>
            <a:pPr marL="457200" indent="-457200" algn="l">
              <a:lnSpc>
                <a:spcPts val="3629"/>
              </a:lnSpc>
              <a:buFont typeface="Wingdings" panose="05000000000000000000" pitchFamily="2" charset="2"/>
              <a:buChar char="§"/>
            </a:pPr>
            <a:r>
              <a:rPr lang="en-US" sz="3000" dirty="0"/>
              <a:t>Total Market Capital is </a:t>
            </a:r>
            <a:r>
              <a:rPr lang="en-US" sz="3000" b="1" dirty="0">
                <a:solidFill>
                  <a:srgbClr val="0D6696"/>
                </a:solidFill>
              </a:rPr>
              <a:t>Rs.13.25 Million Crores.</a:t>
            </a:r>
          </a:p>
          <a:p>
            <a:pPr marL="457200" indent="-457200" algn="l">
              <a:lnSpc>
                <a:spcPts val="3629"/>
              </a:lnSpc>
              <a:buFont typeface="Wingdings" panose="05000000000000000000" pitchFamily="2" charset="2"/>
              <a:buChar char="§"/>
            </a:pPr>
            <a:r>
              <a:rPr lang="en-US" sz="3000" dirty="0"/>
              <a:t>Total Quarterly Sales  is </a:t>
            </a:r>
            <a:r>
              <a:rPr lang="en-US" sz="3000" b="1" dirty="0">
                <a:solidFill>
                  <a:srgbClr val="0D6696"/>
                </a:solidFill>
              </a:rPr>
              <a:t>Rs.1.7 Million Crores.</a:t>
            </a:r>
          </a:p>
        </p:txBody>
      </p:sp>
      <p:sp>
        <p:nvSpPr>
          <p:cNvPr id="16" name="TextBox 9">
            <a:extLst>
              <a:ext uri="{FF2B5EF4-FFF2-40B4-BE49-F238E27FC236}">
                <a16:creationId xmlns:a16="http://schemas.microsoft.com/office/drawing/2014/main" id="{03AEE862-38C0-F2A0-42EB-9DD71C89BFC0}"/>
              </a:ext>
            </a:extLst>
          </p:cNvPr>
          <p:cNvSpPr txBox="1"/>
          <p:nvPr/>
        </p:nvSpPr>
        <p:spPr>
          <a:xfrm>
            <a:off x="9571323" y="3045703"/>
            <a:ext cx="7954676" cy="3693319"/>
          </a:xfrm>
          <a:prstGeom prst="rect">
            <a:avLst/>
          </a:prstGeom>
        </p:spPr>
        <p:txBody>
          <a:bodyPr wrap="square" lIns="0" tIns="0" rIns="0" bIns="0" rtlCol="0" anchor="t">
            <a:spAutoFit/>
          </a:bodyPr>
          <a:lstStyle/>
          <a:p>
            <a:pPr marL="457200" indent="-457200">
              <a:lnSpc>
                <a:spcPts val="3629"/>
              </a:lnSpc>
              <a:buFont typeface="Wingdings" panose="05000000000000000000" pitchFamily="2" charset="2"/>
              <a:buChar char="§"/>
            </a:pPr>
            <a:r>
              <a:rPr lang="en-US" sz="3000" dirty="0"/>
              <a:t>Max. Market Capital incurred by </a:t>
            </a:r>
            <a:r>
              <a:rPr lang="en-US" sz="3000" b="1" dirty="0">
                <a:solidFill>
                  <a:srgbClr val="CA5E28"/>
                </a:solidFill>
              </a:rPr>
              <a:t>Reliance Industries</a:t>
            </a:r>
            <a:r>
              <a:rPr lang="en-US" sz="3000" dirty="0"/>
              <a:t> of </a:t>
            </a:r>
            <a:r>
              <a:rPr lang="en-US" sz="3000" b="1" dirty="0">
                <a:solidFill>
                  <a:srgbClr val="0D6696"/>
                </a:solidFill>
              </a:rPr>
              <a:t>Rs. 593.44 Thousand Crores</a:t>
            </a:r>
            <a:r>
              <a:rPr lang="en-US" sz="3000" dirty="0"/>
              <a:t>. Whereas, Max Quarterly Sales is marked by </a:t>
            </a:r>
            <a:r>
              <a:rPr lang="en-US" sz="3000" b="1" dirty="0">
                <a:solidFill>
                  <a:srgbClr val="CA5E28"/>
                </a:solidFill>
              </a:rPr>
              <a:t>IOCL </a:t>
            </a:r>
            <a:r>
              <a:rPr lang="en-US" sz="3000" dirty="0"/>
              <a:t>at </a:t>
            </a:r>
            <a:r>
              <a:rPr lang="en-US" sz="3000" b="1" dirty="0">
                <a:solidFill>
                  <a:srgbClr val="0D6696"/>
                </a:solidFill>
              </a:rPr>
              <a:t>Rs.110.67 Thousand Crores.</a:t>
            </a:r>
            <a:endParaRPr lang="en-US" sz="3000" dirty="0"/>
          </a:p>
          <a:p>
            <a:pPr marL="457200" indent="-457200" algn="l">
              <a:lnSpc>
                <a:spcPts val="3629"/>
              </a:lnSpc>
              <a:buFont typeface="Wingdings" panose="05000000000000000000" pitchFamily="2" charset="2"/>
              <a:buChar char="§"/>
            </a:pPr>
            <a:r>
              <a:rPr lang="en-US" sz="3000" dirty="0"/>
              <a:t>Min. Market Capital is flagged by </a:t>
            </a:r>
            <a:r>
              <a:rPr lang="en-US" sz="3000" b="1" dirty="0" err="1">
                <a:solidFill>
                  <a:srgbClr val="CA5E28"/>
                </a:solidFill>
              </a:rPr>
              <a:t>Natl.Fertilizers</a:t>
            </a:r>
            <a:r>
              <a:rPr lang="en-US" sz="3000" b="1" dirty="0">
                <a:solidFill>
                  <a:srgbClr val="CA5E28"/>
                </a:solidFill>
              </a:rPr>
              <a:t> </a:t>
            </a:r>
            <a:r>
              <a:rPr lang="en-US" sz="3000" dirty="0"/>
              <a:t>for </a:t>
            </a:r>
            <a:r>
              <a:rPr lang="en-US" sz="3000" b="1" dirty="0">
                <a:solidFill>
                  <a:srgbClr val="0D6696"/>
                </a:solidFill>
              </a:rPr>
              <a:t>Rs.3.02 Thousand Crores </a:t>
            </a:r>
            <a:r>
              <a:rPr lang="en-US" sz="3000" dirty="0"/>
              <a:t>and min quarterly sales is done by </a:t>
            </a:r>
            <a:r>
              <a:rPr lang="en-US" sz="3000" b="1" dirty="0" err="1">
                <a:solidFill>
                  <a:srgbClr val="CA5E28"/>
                </a:solidFill>
              </a:rPr>
              <a:t>Ujjwan</a:t>
            </a:r>
            <a:r>
              <a:rPr lang="en-US" sz="3000" b="1" dirty="0">
                <a:solidFill>
                  <a:srgbClr val="CA5E28"/>
                </a:solidFill>
              </a:rPr>
              <a:t> </a:t>
            </a:r>
            <a:r>
              <a:rPr lang="en-US" sz="3000" b="1" dirty="0" err="1">
                <a:solidFill>
                  <a:srgbClr val="CA5E28"/>
                </a:solidFill>
              </a:rPr>
              <a:t>Fin.Ser</a:t>
            </a:r>
            <a:r>
              <a:rPr lang="en-US" sz="3000" b="1" dirty="0">
                <a:solidFill>
                  <a:srgbClr val="CA5E28"/>
                </a:solidFill>
              </a:rPr>
              <a:t>. </a:t>
            </a:r>
            <a:r>
              <a:rPr lang="en-US" sz="3000" dirty="0"/>
              <a:t>with </a:t>
            </a:r>
            <a:r>
              <a:rPr lang="en-US" sz="3000" b="1" dirty="0">
                <a:solidFill>
                  <a:srgbClr val="0D6696"/>
                </a:solidFill>
              </a:rPr>
              <a:t>0 to No </a:t>
            </a:r>
            <a:r>
              <a:rPr lang="en-US" sz="3000" dirty="0"/>
              <a:t>sale in the quarter.</a:t>
            </a:r>
          </a:p>
        </p:txBody>
      </p:sp>
      <p:sp>
        <p:nvSpPr>
          <p:cNvPr id="17" name="TextBox 9">
            <a:extLst>
              <a:ext uri="{FF2B5EF4-FFF2-40B4-BE49-F238E27FC236}">
                <a16:creationId xmlns:a16="http://schemas.microsoft.com/office/drawing/2014/main" id="{1038BA52-F8AA-DC3B-0643-E0D962AC8834}"/>
              </a:ext>
            </a:extLst>
          </p:cNvPr>
          <p:cNvSpPr txBox="1"/>
          <p:nvPr/>
        </p:nvSpPr>
        <p:spPr>
          <a:xfrm>
            <a:off x="9571324" y="7188370"/>
            <a:ext cx="7802276" cy="1846659"/>
          </a:xfrm>
          <a:prstGeom prst="rect">
            <a:avLst/>
          </a:prstGeom>
        </p:spPr>
        <p:txBody>
          <a:bodyPr wrap="square" lIns="0" tIns="0" rIns="0" bIns="0" rtlCol="0" anchor="t">
            <a:spAutoFit/>
          </a:bodyPr>
          <a:lstStyle/>
          <a:p>
            <a:pPr marL="457200" indent="-457200" algn="l">
              <a:lnSpc>
                <a:spcPts val="3629"/>
              </a:lnSpc>
              <a:buFont typeface="Wingdings" panose="05000000000000000000" pitchFamily="2" charset="2"/>
              <a:buChar char="§"/>
            </a:pPr>
            <a:r>
              <a:rPr lang="en-US" sz="3200" dirty="0"/>
              <a:t>There is a </a:t>
            </a:r>
            <a:r>
              <a:rPr lang="en-US" sz="3200" b="1" dirty="0">
                <a:solidFill>
                  <a:srgbClr val="CA5E28"/>
                </a:solidFill>
              </a:rPr>
              <a:t>general positive correlation </a:t>
            </a:r>
            <a:r>
              <a:rPr lang="en-US" sz="3200" dirty="0"/>
              <a:t>between </a:t>
            </a:r>
            <a:r>
              <a:rPr lang="en-US" sz="3200" b="1" dirty="0"/>
              <a:t>market capital </a:t>
            </a:r>
            <a:r>
              <a:rPr lang="en-US" sz="3200" dirty="0"/>
              <a:t>and </a:t>
            </a:r>
            <a:r>
              <a:rPr lang="en-US" sz="3200" b="1" dirty="0"/>
              <a:t>quarterly sales</a:t>
            </a:r>
            <a:r>
              <a:rPr lang="en-US" sz="3200" dirty="0"/>
              <a:t>. Companies with higher market capital tend to have higher quarterly sales.</a:t>
            </a:r>
            <a:endParaRPr lang="en-US" sz="3200" b="1" dirty="0">
              <a:solidFill>
                <a:srgbClr val="0D669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6292707" y="-1636430"/>
            <a:ext cx="16880472" cy="20627385"/>
          </a:xfrm>
          <a:custGeom>
            <a:avLst/>
            <a:gdLst/>
            <a:ahLst/>
            <a:cxnLst/>
            <a:rect l="l" t="t" r="r" b="b"/>
            <a:pathLst>
              <a:path w="16880472" h="20627385">
                <a:moveTo>
                  <a:pt x="0" y="0"/>
                </a:moveTo>
                <a:lnTo>
                  <a:pt x="16880473" y="0"/>
                </a:lnTo>
                <a:lnTo>
                  <a:pt x="16880473" y="20627386"/>
                </a:lnTo>
                <a:lnTo>
                  <a:pt x="0" y="20627386"/>
                </a:lnTo>
                <a:lnTo>
                  <a:pt x="0" y="0"/>
                </a:lnTo>
                <a:close/>
              </a:path>
            </a:pathLst>
          </a:custGeom>
          <a:blipFill>
            <a:blip r:embed="rId2">
              <a:alphaModFix amt="9999"/>
              <a:extLst>
                <a:ext uri="{96DAC541-7B7A-43D3-8B79-37D633B846F1}">
                  <asvg:svgBlip xmlns:asvg="http://schemas.microsoft.com/office/drawing/2016/SVG/main" r:embed="rId3"/>
                </a:ext>
              </a:extLst>
            </a:blip>
            <a:stretch>
              <a:fillRect t="-3440" r="-19133"/>
            </a:stretch>
          </a:blipFill>
        </p:spPr>
      </p:sp>
      <p:sp>
        <p:nvSpPr>
          <p:cNvPr id="3" name="Freeform 3"/>
          <p:cNvSpPr/>
          <p:nvPr/>
        </p:nvSpPr>
        <p:spPr>
          <a:xfrm>
            <a:off x="2145091" y="7262451"/>
            <a:ext cx="2263334" cy="1995849"/>
          </a:xfrm>
          <a:custGeom>
            <a:avLst/>
            <a:gdLst/>
            <a:ahLst/>
            <a:cxnLst/>
            <a:rect l="l" t="t" r="r" b="b"/>
            <a:pathLst>
              <a:path w="2263334" h="1995849">
                <a:moveTo>
                  <a:pt x="0" y="0"/>
                </a:moveTo>
                <a:lnTo>
                  <a:pt x="2263334" y="0"/>
                </a:lnTo>
                <a:lnTo>
                  <a:pt x="2263334" y="1995849"/>
                </a:lnTo>
                <a:lnTo>
                  <a:pt x="0" y="19958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974003" y="1028700"/>
            <a:ext cx="2285297" cy="2398690"/>
          </a:xfrm>
          <a:custGeom>
            <a:avLst/>
            <a:gdLst/>
            <a:ahLst/>
            <a:cxnLst/>
            <a:rect l="l" t="t" r="r" b="b"/>
            <a:pathLst>
              <a:path w="2285297" h="2398690">
                <a:moveTo>
                  <a:pt x="0" y="0"/>
                </a:moveTo>
                <a:lnTo>
                  <a:pt x="2285297" y="0"/>
                </a:lnTo>
                <a:lnTo>
                  <a:pt x="2285297" y="2398690"/>
                </a:lnTo>
                <a:lnTo>
                  <a:pt x="0" y="23986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028700" y="1028700"/>
            <a:ext cx="2333271" cy="2398690"/>
          </a:xfrm>
          <a:custGeom>
            <a:avLst/>
            <a:gdLst/>
            <a:ahLst/>
            <a:cxnLst/>
            <a:rect l="l" t="t" r="r" b="b"/>
            <a:pathLst>
              <a:path w="2333271" h="2398690">
                <a:moveTo>
                  <a:pt x="0" y="0"/>
                </a:moveTo>
                <a:lnTo>
                  <a:pt x="2333271" y="0"/>
                </a:lnTo>
                <a:lnTo>
                  <a:pt x="2333271" y="2398690"/>
                </a:lnTo>
                <a:lnTo>
                  <a:pt x="0" y="239869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599714" y="7262451"/>
            <a:ext cx="2730639" cy="1995849"/>
          </a:xfrm>
          <a:custGeom>
            <a:avLst/>
            <a:gdLst/>
            <a:ahLst/>
            <a:cxnLst/>
            <a:rect l="l" t="t" r="r" b="b"/>
            <a:pathLst>
              <a:path w="2730639" h="1995849">
                <a:moveTo>
                  <a:pt x="0" y="0"/>
                </a:moveTo>
                <a:lnTo>
                  <a:pt x="2730640" y="0"/>
                </a:lnTo>
                <a:lnTo>
                  <a:pt x="2730640" y="1995849"/>
                </a:lnTo>
                <a:lnTo>
                  <a:pt x="0" y="199584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613866" y="5143500"/>
            <a:ext cx="4245437" cy="837809"/>
          </a:xfrm>
          <a:custGeom>
            <a:avLst/>
            <a:gdLst/>
            <a:ahLst/>
            <a:cxnLst/>
            <a:rect l="l" t="t" r="r" b="b"/>
            <a:pathLst>
              <a:path w="4245437" h="837809">
                <a:moveTo>
                  <a:pt x="0" y="0"/>
                </a:moveTo>
                <a:lnTo>
                  <a:pt x="4245437" y="0"/>
                </a:lnTo>
                <a:lnTo>
                  <a:pt x="4245437" y="837809"/>
                </a:lnTo>
                <a:lnTo>
                  <a:pt x="0" y="83780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0390992" y="0"/>
            <a:ext cx="2995587" cy="1496465"/>
          </a:xfrm>
          <a:custGeom>
            <a:avLst/>
            <a:gdLst/>
            <a:ahLst/>
            <a:cxnLst/>
            <a:rect l="l" t="t" r="r" b="b"/>
            <a:pathLst>
              <a:path w="2995587" h="1496465">
                <a:moveTo>
                  <a:pt x="0" y="0"/>
                </a:moveTo>
                <a:lnTo>
                  <a:pt x="2995587" y="0"/>
                </a:lnTo>
                <a:lnTo>
                  <a:pt x="2995587" y="1496465"/>
                </a:lnTo>
                <a:lnTo>
                  <a:pt x="0" y="149646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nvGrpSpPr>
          <p:cNvPr id="9" name="Group 9"/>
          <p:cNvGrpSpPr/>
          <p:nvPr/>
        </p:nvGrpSpPr>
        <p:grpSpPr>
          <a:xfrm>
            <a:off x="8593151" y="7158678"/>
            <a:ext cx="1101697" cy="110169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A5E28"/>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sp>
        <p:nvSpPr>
          <p:cNvPr id="12" name="TextBox 12"/>
          <p:cNvSpPr txBox="1"/>
          <p:nvPr/>
        </p:nvSpPr>
        <p:spPr>
          <a:xfrm>
            <a:off x="4418002" y="1333500"/>
            <a:ext cx="9451995" cy="6863417"/>
          </a:xfrm>
          <a:prstGeom prst="rect">
            <a:avLst/>
          </a:prstGeom>
        </p:spPr>
        <p:txBody>
          <a:bodyPr lIns="0" tIns="0" rIns="0" bIns="0" rtlCol="0" anchor="t">
            <a:spAutoFit/>
          </a:bodyPr>
          <a:lstStyle/>
          <a:p>
            <a:pPr algn="ctr"/>
            <a:r>
              <a:rPr lang="en-US" sz="22300" dirty="0">
                <a:latin typeface="Aileron Heavy"/>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268</Words>
  <Application>Microsoft Office PowerPoint</Application>
  <PresentationFormat>Custom</PresentationFormat>
  <Paragraphs>26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Aileron Bold</vt:lpstr>
      <vt:lpstr>Calibri</vt:lpstr>
      <vt:lpstr>Arial</vt:lpstr>
      <vt:lpstr>Aileron</vt:lpstr>
      <vt:lpstr>Aileron Ultra-Bold</vt:lpstr>
      <vt:lpstr>Aileron Heavy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Simple Illustration Business Financial Presentation</dc:title>
  <dc:creator>UDAY KIRAN</dc:creator>
  <cp:lastModifiedBy>UDAY KIRAN</cp:lastModifiedBy>
  <cp:revision>4</cp:revision>
  <dcterms:created xsi:type="dcterms:W3CDTF">2006-08-16T00:00:00Z</dcterms:created>
  <dcterms:modified xsi:type="dcterms:W3CDTF">2024-08-05T19:39:50Z</dcterms:modified>
  <dc:identifier>DAGITYDxKw8</dc:identifier>
</cp:coreProperties>
</file>