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3" d="100"/>
          <a:sy n="63" d="100"/>
        </p:scale>
        <p:origin x="145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CF8B-4CEF-2661-2F05-6C642029A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1F42E1-2287-0A4B-FD37-6020C4F65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9C5366-731A-EBF0-2533-450842C0C795}"/>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ACB10BB5-EE52-9055-67E3-583BE7592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CF5F8-3DE6-F9E8-DCE7-A12B480938F0}"/>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220329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31FD-6A90-DC35-1BE6-5E881DF009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513EC1-0340-A6E8-5B97-6F0E1F1D9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B4314-1BA8-28D4-29B1-1E41DD021A8D}"/>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20CD89E1-4B92-D015-51A5-739BB58FB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6CDE7-A05A-CF99-C202-C1EEA3688A03}"/>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254913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2BB8E-629D-00F0-62A7-DAE1DBE29B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D523EC-5A59-7A33-C686-6445ACFB3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2462D-E5A4-558A-D7F5-8C98BFB767F4}"/>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5408691C-CE6B-E8DE-7EC9-8283DA147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6411D-10AC-4D4A-2E63-4CE639EFE670}"/>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241849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A826-5D27-F3D7-9808-21FAB7658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06BB88-3B82-D2F7-21FC-EADF04933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5C500-CC57-40A0-A0D3-31E7EED4C065}"/>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FEE0C1AF-4624-DCB4-1B71-70C26E3E1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17EE7-20FC-A4BF-D1DD-4CEE51B7D585}"/>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170848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3D37-2AA2-173B-52B8-B655DE50B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58B16-4B86-F6C8-6B63-F0031BF35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BC768-259A-AB05-19CD-9216A173521E}"/>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9244F3E3-CB2C-C11F-739C-7C01EFE06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FD895-E25A-9015-DF93-E4CD92059219}"/>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417458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6EC5-4391-9CC6-429A-113831CD6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756BE-6AA4-B8C1-6FD6-9682088C4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A900F-B28B-29E4-3530-739E67F91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6C52D7-7006-660A-D615-DB54F7429E5D}"/>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6" name="Footer Placeholder 5">
            <a:extLst>
              <a:ext uri="{FF2B5EF4-FFF2-40B4-BE49-F238E27FC236}">
                <a16:creationId xmlns:a16="http://schemas.microsoft.com/office/drawing/2014/main" id="{1B880405-092F-AAB6-1389-17B3D07007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D1641-3862-DA4D-4004-D557F150AA29}"/>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172703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0E28-A1CB-24CC-A39B-CB98C1215C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CBE0B-CB1C-A0D9-185C-F369A2708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84626-7F69-716A-B9CE-5D45A8AD6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85E91A-788C-DE2C-EB6A-7577BC9B8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1A065-B2D0-42D3-F066-BCD096742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E01660-9E93-1F51-AF59-1B6CFAB09C4F}"/>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8" name="Footer Placeholder 7">
            <a:extLst>
              <a:ext uri="{FF2B5EF4-FFF2-40B4-BE49-F238E27FC236}">
                <a16:creationId xmlns:a16="http://schemas.microsoft.com/office/drawing/2014/main" id="{5CD69E80-AE4C-3E6B-8794-F916CA00A5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8814DE-5938-79B5-ABC4-6508ED0B112E}"/>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288696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F128-9A53-3488-A572-C2F67D775E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172C88-117F-B44E-E269-3C73B3BF91EC}"/>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4" name="Footer Placeholder 3">
            <a:extLst>
              <a:ext uri="{FF2B5EF4-FFF2-40B4-BE49-F238E27FC236}">
                <a16:creationId xmlns:a16="http://schemas.microsoft.com/office/drawing/2014/main" id="{E30337CF-16DF-CF22-5AA5-19F25F29A8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DB238C-110E-0013-6256-6CA0A4C1217B}"/>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419254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FDAD6-6DDF-7D8D-94CE-BDD5D44D8888}"/>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3" name="Footer Placeholder 2">
            <a:extLst>
              <a:ext uri="{FF2B5EF4-FFF2-40B4-BE49-F238E27FC236}">
                <a16:creationId xmlns:a16="http://schemas.microsoft.com/office/drawing/2014/main" id="{F25E900D-E308-BCFF-FC59-61EFA3D58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AF3CF-20C8-6E3C-C1A6-510439C49B5E}"/>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235011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82BF-E072-EFB4-E689-E4D10D78E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387E11-B9A7-2D0A-A79A-3CC275012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78E4A-F9BA-6711-0C64-8A55F9073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7AC29-3051-86FD-7BDF-5B30037CE0F2}"/>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6" name="Footer Placeholder 5">
            <a:extLst>
              <a:ext uri="{FF2B5EF4-FFF2-40B4-BE49-F238E27FC236}">
                <a16:creationId xmlns:a16="http://schemas.microsoft.com/office/drawing/2014/main" id="{C1FE0753-340F-66AA-B5AF-299DFC9FE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C2618-2CDE-FE81-A9FF-6DED73FEFD5B}"/>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143845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5244-C186-D121-0281-2429A8356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AEF1A1-E359-7FB7-7CBE-9F8E95EB6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C235B-435E-F340-DBD1-E8EE74317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4717-7F43-B99E-4732-BCC6489F7E54}"/>
              </a:ext>
            </a:extLst>
          </p:cNvPr>
          <p:cNvSpPr>
            <a:spLocks noGrp="1"/>
          </p:cNvSpPr>
          <p:nvPr>
            <p:ph type="dt" sz="half" idx="10"/>
          </p:nvPr>
        </p:nvSpPr>
        <p:spPr/>
        <p:txBody>
          <a:bodyPr/>
          <a:lstStyle/>
          <a:p>
            <a:fld id="{8AEA2A44-6D34-4C82-BD7A-CD8E242FE7E9}" type="datetimeFigureOut">
              <a:rPr lang="en-IN" smtClean="0"/>
              <a:t>22-03-2025</a:t>
            </a:fld>
            <a:endParaRPr lang="en-IN"/>
          </a:p>
        </p:txBody>
      </p:sp>
      <p:sp>
        <p:nvSpPr>
          <p:cNvPr id="6" name="Footer Placeholder 5">
            <a:extLst>
              <a:ext uri="{FF2B5EF4-FFF2-40B4-BE49-F238E27FC236}">
                <a16:creationId xmlns:a16="http://schemas.microsoft.com/office/drawing/2014/main" id="{D00B788E-0B54-2EEB-7163-5E6EBE411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9F08D-37BD-D1FA-8123-1BDE8A27F522}"/>
              </a:ext>
            </a:extLst>
          </p:cNvPr>
          <p:cNvSpPr>
            <a:spLocks noGrp="1"/>
          </p:cNvSpPr>
          <p:nvPr>
            <p:ph type="sldNum" sz="quarter" idx="12"/>
          </p:nvPr>
        </p:nvSpPr>
        <p:spPr/>
        <p:txBody>
          <a:bodyPr/>
          <a:lstStyle/>
          <a:p>
            <a:fld id="{53B7D686-2399-4B01-8F4A-43E127B80F88}" type="slidenum">
              <a:rPr lang="en-IN" smtClean="0"/>
              <a:t>‹#›</a:t>
            </a:fld>
            <a:endParaRPr lang="en-IN"/>
          </a:p>
        </p:txBody>
      </p:sp>
    </p:spTree>
    <p:extLst>
      <p:ext uri="{BB962C8B-B14F-4D97-AF65-F5344CB8AC3E}">
        <p14:creationId xmlns:p14="http://schemas.microsoft.com/office/powerpoint/2010/main" val="371435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98E30-31E4-42ED-5EB2-F6059526C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C5B1CB-3E74-8C2C-8DEF-FEF271B3D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6ADAD-AB2C-CA4E-44EA-A4C6794A5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A2A44-6D34-4C82-BD7A-CD8E242FE7E9}" type="datetimeFigureOut">
              <a:rPr lang="en-IN" smtClean="0"/>
              <a:t>22-03-2025</a:t>
            </a:fld>
            <a:endParaRPr lang="en-IN"/>
          </a:p>
        </p:txBody>
      </p:sp>
      <p:sp>
        <p:nvSpPr>
          <p:cNvPr id="5" name="Footer Placeholder 4">
            <a:extLst>
              <a:ext uri="{FF2B5EF4-FFF2-40B4-BE49-F238E27FC236}">
                <a16:creationId xmlns:a16="http://schemas.microsoft.com/office/drawing/2014/main" id="{B7F5EAFF-B97B-4E9A-D7A1-716A08041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89C52A-F655-9B54-331F-BA1EDAF7E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7D686-2399-4B01-8F4A-43E127B80F88}" type="slidenum">
              <a:rPr lang="en-IN" smtClean="0"/>
              <a:t>‹#›</a:t>
            </a:fld>
            <a:endParaRPr lang="en-IN"/>
          </a:p>
        </p:txBody>
      </p:sp>
    </p:spTree>
    <p:extLst>
      <p:ext uri="{BB962C8B-B14F-4D97-AF65-F5344CB8AC3E}">
        <p14:creationId xmlns:p14="http://schemas.microsoft.com/office/powerpoint/2010/main" val="373492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54100-5DB7-C44F-01C8-B8235B1E89A0}"/>
              </a:ext>
            </a:extLst>
          </p:cNvPr>
          <p:cNvSpPr txBox="1"/>
          <p:nvPr/>
        </p:nvSpPr>
        <p:spPr>
          <a:xfrm>
            <a:off x="2792361" y="735534"/>
            <a:ext cx="11552903" cy="769441"/>
          </a:xfrm>
          <a:prstGeom prst="rect">
            <a:avLst/>
          </a:prstGeom>
          <a:noFill/>
        </p:spPr>
        <p:txBody>
          <a:bodyPr wrap="square" rtlCol="0">
            <a:spAutoFit/>
          </a:bodyPr>
          <a:lstStyle/>
          <a:p>
            <a:r>
              <a:rPr lang="en-IN" sz="4400" b="1" dirty="0">
                <a:solidFill>
                  <a:srgbClr val="C00000"/>
                </a:solidFill>
              </a:rPr>
              <a:t>DistrictswiseCR_AEdataf_24-25 </a:t>
            </a:r>
          </a:p>
        </p:txBody>
      </p:sp>
      <p:pic>
        <p:nvPicPr>
          <p:cNvPr id="1026" name="Picture 2" descr="Linkedin logo png, Linkedin icon transparent png 18930480 PNG">
            <a:extLst>
              <a:ext uri="{FF2B5EF4-FFF2-40B4-BE49-F238E27FC236}">
                <a16:creationId xmlns:a16="http://schemas.microsoft.com/office/drawing/2014/main" id="{C5FF734E-D32F-4BE3-C5B7-B1FC54A1E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47" y="3327215"/>
            <a:ext cx="769442" cy="769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1 new appointments in Government of India - Elets eGov">
            <a:extLst>
              <a:ext uri="{FF2B5EF4-FFF2-40B4-BE49-F238E27FC236}">
                <a16:creationId xmlns:a16="http://schemas.microsoft.com/office/drawing/2014/main" id="{EF8D50E8-7D21-80AB-A74A-69572BC6F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 y="199403"/>
            <a:ext cx="2857500" cy="2038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94C2A1-DFFA-57EF-8DA9-A34FF1B3F302}"/>
              </a:ext>
            </a:extLst>
          </p:cNvPr>
          <p:cNvSpPr txBox="1"/>
          <p:nvPr/>
        </p:nvSpPr>
        <p:spPr>
          <a:xfrm>
            <a:off x="2668879" y="3327215"/>
            <a:ext cx="7890966" cy="923330"/>
          </a:xfrm>
          <a:prstGeom prst="rect">
            <a:avLst/>
          </a:prstGeom>
          <a:noFill/>
        </p:spPr>
        <p:txBody>
          <a:bodyPr wrap="square" rtlCol="0">
            <a:spAutoFit/>
          </a:bodyPr>
          <a:lstStyle/>
          <a:p>
            <a:r>
              <a:rPr lang="en-IN" dirty="0">
                <a:solidFill>
                  <a:srgbClr val="0070C0"/>
                </a:solidFill>
              </a:rPr>
              <a:t>https://www.linkedin.com/in/varsha-kotagiri-971583270?utm_source=share&amp;utm_campaign=share_via&amp;utm_content=profile&amp;utm_medium=android_app</a:t>
            </a:r>
          </a:p>
        </p:txBody>
      </p:sp>
      <p:pic>
        <p:nvPicPr>
          <p:cNvPr id="1030" name="Picture 6" descr="Gmail for Small Business Review 2025">
            <a:extLst>
              <a:ext uri="{FF2B5EF4-FFF2-40B4-BE49-F238E27FC236}">
                <a16:creationId xmlns:a16="http://schemas.microsoft.com/office/drawing/2014/main" id="{F810F9BB-4017-21F0-C99A-14E998224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408" y="4336992"/>
            <a:ext cx="925471" cy="5182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E4E9DE-72B7-3E42-5EE8-08B00EC33828}"/>
              </a:ext>
            </a:extLst>
          </p:cNvPr>
          <p:cNvSpPr txBox="1"/>
          <p:nvPr/>
        </p:nvSpPr>
        <p:spPr>
          <a:xfrm>
            <a:off x="2792361" y="4411458"/>
            <a:ext cx="7433187" cy="369332"/>
          </a:xfrm>
          <a:prstGeom prst="rect">
            <a:avLst/>
          </a:prstGeom>
          <a:noFill/>
        </p:spPr>
        <p:txBody>
          <a:bodyPr wrap="square" rtlCol="0">
            <a:spAutoFit/>
          </a:bodyPr>
          <a:lstStyle/>
          <a:p>
            <a:r>
              <a:rPr lang="en-IN" dirty="0">
                <a:solidFill>
                  <a:srgbClr val="0070C0"/>
                </a:solidFill>
              </a:rPr>
              <a:t>varshakotagiri06@gmail.com</a:t>
            </a:r>
          </a:p>
        </p:txBody>
      </p:sp>
      <p:pic>
        <p:nvPicPr>
          <p:cNvPr id="1032" name="Picture 8" descr="What is CSV? Everything important about its use in the industry">
            <a:extLst>
              <a:ext uri="{FF2B5EF4-FFF2-40B4-BE49-F238E27FC236}">
                <a16:creationId xmlns:a16="http://schemas.microsoft.com/office/drawing/2014/main" id="{0E89A887-6183-B36D-3F5C-30ED9986F6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713" y="5130030"/>
            <a:ext cx="732860" cy="7328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E27898-90B8-52CA-6E6F-9290F62E057F}"/>
              </a:ext>
            </a:extLst>
          </p:cNvPr>
          <p:cNvSpPr txBox="1"/>
          <p:nvPr/>
        </p:nvSpPr>
        <p:spPr>
          <a:xfrm>
            <a:off x="2851354" y="5270090"/>
            <a:ext cx="6489291" cy="369332"/>
          </a:xfrm>
          <a:prstGeom prst="rect">
            <a:avLst/>
          </a:prstGeom>
          <a:noFill/>
        </p:spPr>
        <p:txBody>
          <a:bodyPr wrap="square" rtlCol="0">
            <a:spAutoFit/>
          </a:bodyPr>
          <a:lstStyle/>
          <a:p>
            <a:r>
              <a:rPr lang="en-IN" sz="1800" b="1" dirty="0"/>
              <a:t>DistrictswiseCR_AEdataf_24-25.csv</a:t>
            </a:r>
          </a:p>
        </p:txBody>
      </p:sp>
      <p:cxnSp>
        <p:nvCxnSpPr>
          <p:cNvPr id="11" name="Straight Connector 10">
            <a:extLst>
              <a:ext uri="{FF2B5EF4-FFF2-40B4-BE49-F238E27FC236}">
                <a16:creationId xmlns:a16="http://schemas.microsoft.com/office/drawing/2014/main" id="{74E9DC02-E2B5-EA0B-09B0-BCC3189A3ED4}"/>
              </a:ext>
            </a:extLst>
          </p:cNvPr>
          <p:cNvCxnSpPr>
            <a:cxnSpLocks/>
          </p:cNvCxnSpPr>
          <p:nvPr/>
        </p:nvCxnSpPr>
        <p:spPr>
          <a:xfrm>
            <a:off x="-6146" y="2736121"/>
            <a:ext cx="12198146" cy="3776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543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000D4-C9C1-9F64-0741-0EFE9C351827}"/>
              </a:ext>
            </a:extLst>
          </p:cNvPr>
          <p:cNvSpPr txBox="1"/>
          <p:nvPr/>
        </p:nvSpPr>
        <p:spPr>
          <a:xfrm>
            <a:off x="633984" y="694944"/>
            <a:ext cx="10716768" cy="5663089"/>
          </a:xfrm>
          <a:prstGeom prst="rect">
            <a:avLst/>
          </a:prstGeom>
          <a:noFill/>
        </p:spPr>
        <p:txBody>
          <a:bodyPr wrap="square" rtlCol="0">
            <a:spAutoFit/>
          </a:bodyPr>
          <a:lstStyle/>
          <a:p>
            <a:r>
              <a:rPr lang="en-US" sz="3200" b="0" i="0" dirty="0">
                <a:solidFill>
                  <a:srgbClr val="C00000"/>
                </a:solidFill>
                <a:effectLst/>
                <a:latin typeface="Helvetica Neue"/>
              </a:rPr>
              <a:t>Observations from the Dataset: </a:t>
            </a:r>
          </a:p>
          <a:p>
            <a:endParaRPr lang="en-US" b="0" i="0" dirty="0">
              <a:solidFill>
                <a:srgbClr val="000000"/>
              </a:solidFill>
              <a:effectLst/>
              <a:latin typeface="Helvetica Neue"/>
            </a:endParaRPr>
          </a:p>
          <a:p>
            <a:pPr algn="just"/>
            <a:r>
              <a:rPr lang="en-US" sz="2400" b="0" i="0" dirty="0">
                <a:solidFill>
                  <a:srgbClr val="000000"/>
                </a:solidFill>
                <a:effectLst/>
                <a:latin typeface="Helvetica Neue"/>
              </a:rPr>
              <a:t>"DistrictswiseCR_AEdataf_24-25.csv" The dataset differentiates between cases registered and advice-enabled services in each district. Some states have more advice-enabled cases than registered cases, indicating people are seeking legal advice before registering cases. The dataset categorizes cases into General, OBC, SC, and ST categories. SC &amp; ST communities have a significant number of registered cases, highlighting legal challenges in these communities. Some states have higher case registration for OBC groups, indicating caste-related legal issues may vary by region. Certain states/districts have higher case registration rates, indicating high legal activity. Some regions show low case registration but high advice-enabled cases, suggesting people are seeking guidance rather than taking legal action. Differences in legal participation across states may be influenced by local policies, awareness campaigns, or socio-economic factors</a:t>
            </a:r>
            <a:r>
              <a:rPr lang="en-US"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34960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F1449-8F28-DA9D-35C1-8EA29CE8B64E}"/>
              </a:ext>
            </a:extLst>
          </p:cNvPr>
          <p:cNvSpPr txBox="1"/>
          <p:nvPr/>
        </p:nvSpPr>
        <p:spPr>
          <a:xfrm>
            <a:off x="570271" y="550606"/>
            <a:ext cx="10835148" cy="646331"/>
          </a:xfrm>
          <a:prstGeom prst="rect">
            <a:avLst/>
          </a:prstGeom>
          <a:noFill/>
        </p:spPr>
        <p:txBody>
          <a:bodyPr wrap="square" rtlCol="0">
            <a:spAutoFit/>
          </a:bodyPr>
          <a:lstStyle/>
          <a:p>
            <a:r>
              <a:rPr lang="en-IN" sz="3600" dirty="0">
                <a:solidFill>
                  <a:srgbClr val="FF0000"/>
                </a:solidFill>
              </a:rPr>
              <a:t>Introduction:</a:t>
            </a:r>
          </a:p>
        </p:txBody>
      </p:sp>
      <p:sp>
        <p:nvSpPr>
          <p:cNvPr id="4" name="TextBox 3">
            <a:extLst>
              <a:ext uri="{FF2B5EF4-FFF2-40B4-BE49-F238E27FC236}">
                <a16:creationId xmlns:a16="http://schemas.microsoft.com/office/drawing/2014/main" id="{120D48DD-8708-6245-DA88-CDC6602C722D}"/>
              </a:ext>
            </a:extLst>
          </p:cNvPr>
          <p:cNvSpPr txBox="1"/>
          <p:nvPr/>
        </p:nvSpPr>
        <p:spPr>
          <a:xfrm>
            <a:off x="678426" y="1946787"/>
            <a:ext cx="11080955" cy="2954655"/>
          </a:xfrm>
          <a:prstGeom prst="rect">
            <a:avLst/>
          </a:prstGeom>
          <a:noFill/>
        </p:spPr>
        <p:txBody>
          <a:bodyPr wrap="square" rtlCol="0">
            <a:spAutoFit/>
          </a:bodyPr>
          <a:lstStyle/>
          <a:p>
            <a:pPr algn="l">
              <a:buNone/>
            </a:pPr>
            <a:r>
              <a:rPr lang="en-US" sz="2800" b="1" i="0" dirty="0">
                <a:solidFill>
                  <a:srgbClr val="000000"/>
                </a:solidFill>
                <a:effectLst/>
                <a:latin typeface="Helvetica Neue"/>
              </a:rPr>
              <a:t>DistrictswiseCR_AEdataf_24-25</a:t>
            </a:r>
          </a:p>
          <a:p>
            <a:pPr algn="l"/>
            <a:r>
              <a:rPr lang="en-US" sz="2800" b="0" i="0" dirty="0">
                <a:solidFill>
                  <a:srgbClr val="000000"/>
                </a:solidFill>
                <a:effectLst/>
                <a:latin typeface="Helvetica Neue"/>
              </a:rPr>
              <a:t>This dataset appears to contain information about case registrations and advice-enabled services across different states and districts in India for the year 2024-2025. It categorizes data based on different parameters such as gender, caste, and the number of Common Service Centers (CSCs).</a:t>
            </a:r>
          </a:p>
          <a:p>
            <a:endParaRPr lang="en-IN" dirty="0"/>
          </a:p>
        </p:txBody>
      </p:sp>
    </p:spTree>
    <p:extLst>
      <p:ext uri="{BB962C8B-B14F-4D97-AF65-F5344CB8AC3E}">
        <p14:creationId xmlns:p14="http://schemas.microsoft.com/office/powerpoint/2010/main" val="317403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73C0B-C034-F012-81BB-914297D21DD0}"/>
              </a:ext>
            </a:extLst>
          </p:cNvPr>
          <p:cNvSpPr txBox="1"/>
          <p:nvPr/>
        </p:nvSpPr>
        <p:spPr>
          <a:xfrm>
            <a:off x="481781" y="639097"/>
            <a:ext cx="11444748" cy="4955203"/>
          </a:xfrm>
          <a:prstGeom prst="rect">
            <a:avLst/>
          </a:prstGeom>
          <a:noFill/>
        </p:spPr>
        <p:txBody>
          <a:bodyPr wrap="square" rtlCol="0">
            <a:spAutoFit/>
          </a:bodyPr>
          <a:lstStyle/>
          <a:p>
            <a:pPr algn="l">
              <a:buNone/>
            </a:pPr>
            <a:r>
              <a:rPr lang="en-US" sz="2800" b="1" i="0" dirty="0">
                <a:solidFill>
                  <a:srgbClr val="FF0000"/>
                </a:solidFill>
                <a:effectLst/>
                <a:latin typeface="ui-sans-serif"/>
              </a:rPr>
              <a:t>Dataset Summary</a:t>
            </a:r>
          </a:p>
          <a:p>
            <a:pPr algn="l">
              <a:buNone/>
            </a:pPr>
            <a:endParaRPr lang="en-US" sz="2400" b="1" i="0" dirty="0">
              <a:solidFill>
                <a:srgbClr val="FF0000"/>
              </a:solidFill>
              <a:effectLst/>
              <a:latin typeface="ui-sans-serif"/>
            </a:endParaRPr>
          </a:p>
          <a:p>
            <a:pPr algn="l">
              <a:buFont typeface="Arial" panose="020B0604020202020204" pitchFamily="34" charset="0"/>
              <a:buChar char="•"/>
            </a:pPr>
            <a:r>
              <a:rPr lang="en-US" sz="2400" b="1" i="0" dirty="0">
                <a:solidFill>
                  <a:srgbClr val="0D0D0D"/>
                </a:solidFill>
                <a:effectLst/>
                <a:latin typeface="ui-sans-serif"/>
              </a:rPr>
              <a:t>Total Entries:</a:t>
            </a:r>
            <a:r>
              <a:rPr lang="en-US" sz="2400" b="0" i="0" dirty="0">
                <a:solidFill>
                  <a:srgbClr val="0D0D0D"/>
                </a:solidFill>
                <a:effectLst/>
                <a:latin typeface="ui-sans-serif"/>
              </a:rPr>
              <a:t> 1,572 rows</a:t>
            </a:r>
          </a:p>
          <a:p>
            <a:pPr algn="l">
              <a:buFont typeface="Arial" panose="020B0604020202020204" pitchFamily="34" charset="0"/>
              <a:buChar char="•"/>
            </a:pPr>
            <a:r>
              <a:rPr lang="en-US" sz="2400" b="1" i="0" dirty="0">
                <a:solidFill>
                  <a:srgbClr val="0D0D0D"/>
                </a:solidFill>
                <a:effectLst/>
                <a:latin typeface="ui-sans-serif"/>
              </a:rPr>
              <a:t>Columns:</a:t>
            </a:r>
            <a:r>
              <a:rPr lang="en-US" sz="2400" b="0" i="0" dirty="0">
                <a:solidFill>
                  <a:srgbClr val="0D0D0D"/>
                </a:solidFill>
                <a:effectLst/>
                <a:latin typeface="ui-sans-serif"/>
              </a:rPr>
              <a:t> 12, including categorical (e.g., "Category", "States/UT's", "Districts") and numerical fields (e.g., "No. of CSCs", "Female", "Male", "Total").</a:t>
            </a:r>
          </a:p>
          <a:p>
            <a:pPr algn="l">
              <a:buFont typeface="Arial" panose="020B0604020202020204" pitchFamily="34" charset="0"/>
              <a:buChar char="•"/>
            </a:pPr>
            <a:r>
              <a:rPr lang="en-US" sz="2400" b="1" dirty="0">
                <a:solidFill>
                  <a:srgbClr val="0D0D0D"/>
                </a:solidFill>
                <a:latin typeface="ui-sans-serif"/>
              </a:rPr>
              <a:t>Size:</a:t>
            </a:r>
            <a:r>
              <a:rPr lang="en-US" sz="2400" dirty="0">
                <a:solidFill>
                  <a:srgbClr val="0D0D0D"/>
                </a:solidFill>
                <a:latin typeface="ui-sans-serif"/>
              </a:rPr>
              <a:t>1572 x 12</a:t>
            </a:r>
            <a:endParaRPr lang="en-US" sz="2400" b="0" i="0" dirty="0">
              <a:solidFill>
                <a:srgbClr val="0D0D0D"/>
              </a:solidFill>
              <a:effectLst/>
              <a:latin typeface="ui-sans-serif"/>
            </a:endParaRPr>
          </a:p>
          <a:p>
            <a:pPr algn="l">
              <a:buFont typeface="Arial" panose="020B0604020202020204" pitchFamily="34" charset="0"/>
              <a:buChar char="•"/>
            </a:pPr>
            <a:r>
              <a:rPr lang="en-US" sz="2400" b="1" i="0" dirty="0">
                <a:solidFill>
                  <a:srgbClr val="0D0D0D"/>
                </a:solidFill>
                <a:effectLst/>
                <a:latin typeface="ui-sans-serif"/>
              </a:rPr>
              <a:t>Key Fields:</a:t>
            </a:r>
            <a:endParaRPr lang="en-US" sz="2400" b="0" i="0" dirty="0">
              <a:solidFill>
                <a:srgbClr val="0D0D0D"/>
              </a:solidFill>
              <a:effectLst/>
              <a:latin typeface="ui-sans-serif"/>
            </a:endParaRPr>
          </a:p>
          <a:p>
            <a:pPr marL="742950" lvl="1" indent="-285750" algn="l">
              <a:buFont typeface="Arial" panose="020B0604020202020204" pitchFamily="34" charset="0"/>
              <a:buChar char="•"/>
            </a:pPr>
            <a:r>
              <a:rPr lang="en-US" sz="2400" b="1" i="0" dirty="0">
                <a:solidFill>
                  <a:srgbClr val="0D0D0D"/>
                </a:solidFill>
                <a:effectLst/>
                <a:latin typeface="ui-sans-serif"/>
              </a:rPr>
              <a:t>Category:</a:t>
            </a:r>
            <a:r>
              <a:rPr lang="en-US" sz="2400" b="0" i="0" dirty="0">
                <a:solidFill>
                  <a:srgbClr val="0D0D0D"/>
                </a:solidFill>
                <a:effectLst/>
                <a:latin typeface="ui-sans-serif"/>
              </a:rPr>
              <a:t> Type of data (e.g., "Case Registered").</a:t>
            </a:r>
          </a:p>
          <a:p>
            <a:pPr marL="742950" lvl="1" indent="-285750" algn="l">
              <a:buFont typeface="Arial" panose="020B0604020202020204" pitchFamily="34" charset="0"/>
              <a:buChar char="•"/>
            </a:pPr>
            <a:r>
              <a:rPr lang="en-US" sz="2400" b="1" i="0" dirty="0">
                <a:solidFill>
                  <a:srgbClr val="0D0D0D"/>
                </a:solidFill>
                <a:effectLst/>
                <a:latin typeface="ui-sans-serif"/>
              </a:rPr>
              <a:t>States/UT's &amp; Districts:</a:t>
            </a:r>
            <a:r>
              <a:rPr lang="en-US" sz="2400" b="0" i="0" dirty="0">
                <a:solidFill>
                  <a:srgbClr val="0D0D0D"/>
                </a:solidFill>
                <a:effectLst/>
                <a:latin typeface="ui-sans-serif"/>
              </a:rPr>
              <a:t> Geographical information.</a:t>
            </a:r>
          </a:p>
          <a:p>
            <a:pPr marL="742950" lvl="1" indent="-285750" algn="l">
              <a:buFont typeface="Arial" panose="020B0604020202020204" pitchFamily="34" charset="0"/>
              <a:buChar char="•"/>
            </a:pPr>
            <a:r>
              <a:rPr lang="en-US" sz="2400" b="1" i="0" dirty="0">
                <a:solidFill>
                  <a:srgbClr val="0D0D0D"/>
                </a:solidFill>
                <a:effectLst/>
                <a:latin typeface="ui-sans-serif"/>
              </a:rPr>
              <a:t>No. of CSCs:</a:t>
            </a:r>
            <a:r>
              <a:rPr lang="en-US" sz="2400" b="0" i="0" dirty="0">
                <a:solidFill>
                  <a:srgbClr val="0D0D0D"/>
                </a:solidFill>
                <a:effectLst/>
                <a:latin typeface="ui-sans-serif"/>
              </a:rPr>
              <a:t> Number of Common Service Centers.</a:t>
            </a:r>
          </a:p>
          <a:p>
            <a:pPr marL="742950" lvl="1" indent="-285750" algn="l">
              <a:buFont typeface="Arial" panose="020B0604020202020204" pitchFamily="34" charset="0"/>
              <a:buChar char="•"/>
            </a:pPr>
            <a:r>
              <a:rPr lang="en-US" sz="2400" b="1" i="0" dirty="0">
                <a:solidFill>
                  <a:srgbClr val="0D0D0D"/>
                </a:solidFill>
                <a:effectLst/>
                <a:latin typeface="ui-sans-serif"/>
              </a:rPr>
              <a:t>Gender Distribution:</a:t>
            </a:r>
            <a:r>
              <a:rPr lang="en-US" sz="2400" b="0" i="0" dirty="0">
                <a:solidFill>
                  <a:srgbClr val="0D0D0D"/>
                </a:solidFill>
                <a:effectLst/>
                <a:latin typeface="ui-sans-serif"/>
              </a:rPr>
              <a:t> "Female", "Male", "Total".</a:t>
            </a:r>
          </a:p>
          <a:p>
            <a:pPr marL="742950" lvl="1" indent="-285750" algn="l">
              <a:buFont typeface="Arial" panose="020B0604020202020204" pitchFamily="34" charset="0"/>
              <a:buChar char="•"/>
            </a:pPr>
            <a:r>
              <a:rPr lang="en-US" sz="2400" b="1" i="0" dirty="0">
                <a:solidFill>
                  <a:srgbClr val="0D0D0D"/>
                </a:solidFill>
                <a:effectLst/>
                <a:latin typeface="ui-sans-serif"/>
              </a:rPr>
              <a:t>Caste Categories:</a:t>
            </a:r>
            <a:r>
              <a:rPr lang="en-US" sz="2400" b="0" i="0" dirty="0">
                <a:solidFill>
                  <a:srgbClr val="0D0D0D"/>
                </a:solidFill>
                <a:effectLst/>
                <a:latin typeface="ui-sans-serif"/>
              </a:rPr>
              <a:t> "General", "OBC", "SC", "ST".</a:t>
            </a:r>
          </a:p>
          <a:p>
            <a:endParaRPr lang="en-IN" sz="2400" dirty="0"/>
          </a:p>
        </p:txBody>
      </p:sp>
    </p:spTree>
    <p:extLst>
      <p:ext uri="{BB962C8B-B14F-4D97-AF65-F5344CB8AC3E}">
        <p14:creationId xmlns:p14="http://schemas.microsoft.com/office/powerpoint/2010/main" val="323503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7152A85-D493-C664-5B15-483A6FD8F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3" y="2075772"/>
            <a:ext cx="6351641" cy="43211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34B7A97-B93F-DF7D-984A-C32BC527C25F}"/>
              </a:ext>
            </a:extLst>
          </p:cNvPr>
          <p:cNvSpPr txBox="1"/>
          <p:nvPr/>
        </p:nvSpPr>
        <p:spPr>
          <a:xfrm>
            <a:off x="3844413" y="117986"/>
            <a:ext cx="7344697" cy="584775"/>
          </a:xfrm>
          <a:prstGeom prst="rect">
            <a:avLst/>
          </a:prstGeom>
          <a:noFill/>
        </p:spPr>
        <p:txBody>
          <a:bodyPr wrap="square" rtlCol="0">
            <a:spAutoFit/>
          </a:bodyPr>
          <a:lstStyle/>
          <a:p>
            <a:r>
              <a:rPr lang="en-IN" sz="3200" b="1" dirty="0">
                <a:solidFill>
                  <a:srgbClr val="FF0000"/>
                </a:solidFill>
              </a:rPr>
              <a:t>DATA VISUALIZATION</a:t>
            </a:r>
          </a:p>
        </p:txBody>
      </p:sp>
      <p:sp>
        <p:nvSpPr>
          <p:cNvPr id="4" name="TextBox 3">
            <a:extLst>
              <a:ext uri="{FF2B5EF4-FFF2-40B4-BE49-F238E27FC236}">
                <a16:creationId xmlns:a16="http://schemas.microsoft.com/office/drawing/2014/main" id="{0514B298-489D-91DF-391E-3AD415CE2B2B}"/>
              </a:ext>
            </a:extLst>
          </p:cNvPr>
          <p:cNvSpPr txBox="1"/>
          <p:nvPr/>
        </p:nvSpPr>
        <p:spPr>
          <a:xfrm>
            <a:off x="2856271" y="1523418"/>
            <a:ext cx="4886632" cy="461665"/>
          </a:xfrm>
          <a:prstGeom prst="rect">
            <a:avLst/>
          </a:prstGeom>
          <a:noFill/>
        </p:spPr>
        <p:txBody>
          <a:bodyPr wrap="square" rtlCol="0">
            <a:spAutoFit/>
          </a:bodyPr>
          <a:lstStyle/>
          <a:p>
            <a:r>
              <a:rPr lang="en-IN" sz="2400" b="1" dirty="0"/>
              <a:t>BARPLOT</a:t>
            </a:r>
          </a:p>
        </p:txBody>
      </p:sp>
      <p:sp>
        <p:nvSpPr>
          <p:cNvPr id="5" name="TextBox 4">
            <a:extLst>
              <a:ext uri="{FF2B5EF4-FFF2-40B4-BE49-F238E27FC236}">
                <a16:creationId xmlns:a16="http://schemas.microsoft.com/office/drawing/2014/main" id="{F6F4C8B8-B11D-EDF7-7A10-87C56F8AC3A0}"/>
              </a:ext>
            </a:extLst>
          </p:cNvPr>
          <p:cNvSpPr txBox="1"/>
          <p:nvPr/>
        </p:nvSpPr>
        <p:spPr>
          <a:xfrm>
            <a:off x="6764593" y="2222091"/>
            <a:ext cx="5358581" cy="3539430"/>
          </a:xfrm>
          <a:prstGeom prst="rect">
            <a:avLst/>
          </a:prstGeom>
          <a:noFill/>
        </p:spPr>
        <p:txBody>
          <a:bodyPr wrap="square" rtlCol="0">
            <a:spAutoFit/>
          </a:bodyPr>
          <a:lstStyle/>
          <a:p>
            <a:pPr algn="just"/>
            <a:r>
              <a:rPr lang="en-US" b="0" i="0" dirty="0">
                <a:solidFill>
                  <a:srgbClr val="0D0D0D"/>
                </a:solidFill>
                <a:effectLst/>
                <a:latin typeface="ui-sans-serif"/>
              </a:rPr>
              <a:t> </a:t>
            </a:r>
            <a:r>
              <a:rPr lang="en-US" sz="2800" b="0" i="0" dirty="0">
                <a:solidFill>
                  <a:srgbClr val="0D0D0D"/>
                </a:solidFill>
                <a:effectLst/>
                <a:latin typeface="ui-sans-serif"/>
              </a:rPr>
              <a:t>It displays the distribution of total cases across different case categories, highlighting outliers. The boxplot helps in identifying districts or states where case numbers are significantly higher or lower than average, providing insight into regional disparities.</a:t>
            </a:r>
            <a:endParaRPr lang="en-IN" sz="2800" dirty="0"/>
          </a:p>
        </p:txBody>
      </p:sp>
    </p:spTree>
    <p:extLst>
      <p:ext uri="{BB962C8B-B14F-4D97-AF65-F5344CB8AC3E}">
        <p14:creationId xmlns:p14="http://schemas.microsoft.com/office/powerpoint/2010/main" val="60234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E77D44E-7382-3512-F0AC-5157A8F48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91" y="1913143"/>
            <a:ext cx="5210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935D35-EB44-DB21-A019-CB3B61D53E31}"/>
              </a:ext>
            </a:extLst>
          </p:cNvPr>
          <p:cNvSpPr txBox="1"/>
          <p:nvPr/>
        </p:nvSpPr>
        <p:spPr>
          <a:xfrm>
            <a:off x="6198330" y="2380979"/>
            <a:ext cx="5732206" cy="2554545"/>
          </a:xfrm>
          <a:prstGeom prst="rect">
            <a:avLst/>
          </a:prstGeom>
          <a:noFill/>
        </p:spPr>
        <p:txBody>
          <a:bodyPr wrap="square" rtlCol="0">
            <a:spAutoFit/>
          </a:bodyPr>
          <a:lstStyle/>
          <a:p>
            <a:pPr algn="just"/>
            <a:r>
              <a:rPr lang="en-IN" sz="3200" dirty="0"/>
              <a:t>The Bar chat displays the overall gender distribution of Male and females </a:t>
            </a:r>
          </a:p>
          <a:p>
            <a:pPr algn="just"/>
            <a:r>
              <a:rPr lang="en-IN" sz="3200" dirty="0"/>
              <a:t>Here Male has highest population than Female </a:t>
            </a:r>
          </a:p>
        </p:txBody>
      </p:sp>
      <p:sp>
        <p:nvSpPr>
          <p:cNvPr id="3" name="TextBox 2">
            <a:extLst>
              <a:ext uri="{FF2B5EF4-FFF2-40B4-BE49-F238E27FC236}">
                <a16:creationId xmlns:a16="http://schemas.microsoft.com/office/drawing/2014/main" id="{9D399C13-E9A8-2902-6DC2-7A48CEEE2E87}"/>
              </a:ext>
            </a:extLst>
          </p:cNvPr>
          <p:cNvSpPr txBox="1"/>
          <p:nvPr/>
        </p:nvSpPr>
        <p:spPr>
          <a:xfrm>
            <a:off x="1248235" y="1061884"/>
            <a:ext cx="4866968" cy="584775"/>
          </a:xfrm>
          <a:prstGeom prst="rect">
            <a:avLst/>
          </a:prstGeom>
          <a:noFill/>
        </p:spPr>
        <p:txBody>
          <a:bodyPr wrap="square" rtlCol="0">
            <a:spAutoFit/>
          </a:bodyPr>
          <a:lstStyle/>
          <a:p>
            <a:r>
              <a:rPr lang="en-IN" sz="3200" dirty="0"/>
              <a:t>BARCHART</a:t>
            </a:r>
          </a:p>
        </p:txBody>
      </p:sp>
    </p:spTree>
    <p:extLst>
      <p:ext uri="{BB962C8B-B14F-4D97-AF65-F5344CB8AC3E}">
        <p14:creationId xmlns:p14="http://schemas.microsoft.com/office/powerpoint/2010/main" val="100871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CEE394E-9B1B-3FE6-BE73-98C19E2B0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094300"/>
            <a:ext cx="6448425" cy="4295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E97083-0963-61F3-B22A-513FE3318908}"/>
              </a:ext>
            </a:extLst>
          </p:cNvPr>
          <p:cNvSpPr txBox="1"/>
          <p:nvPr/>
        </p:nvSpPr>
        <p:spPr>
          <a:xfrm>
            <a:off x="6998208" y="1475232"/>
            <a:ext cx="4584192" cy="3108543"/>
          </a:xfrm>
          <a:prstGeom prst="rect">
            <a:avLst/>
          </a:prstGeom>
          <a:noFill/>
        </p:spPr>
        <p:txBody>
          <a:bodyPr wrap="square" rtlCol="0">
            <a:spAutoFit/>
          </a:bodyPr>
          <a:lstStyle/>
          <a:p>
            <a:r>
              <a:rPr lang="en-US" sz="2800" b="0" i="0" dirty="0">
                <a:solidFill>
                  <a:srgbClr val="0D0D0D"/>
                </a:solidFill>
                <a:effectLst/>
                <a:latin typeface="ui-sans-serif"/>
              </a:rPr>
              <a:t>This visualization identifies the </a:t>
            </a:r>
            <a:r>
              <a:rPr lang="en-US" sz="2800" b="1" i="0" dirty="0">
                <a:solidFill>
                  <a:srgbClr val="0D0D0D"/>
                </a:solidFill>
                <a:effectLst/>
                <a:latin typeface="ui-sans-serif"/>
              </a:rPr>
              <a:t>top 10 districts</a:t>
            </a:r>
            <a:r>
              <a:rPr lang="en-US" sz="2800" b="0" i="0" dirty="0">
                <a:solidFill>
                  <a:srgbClr val="0D0D0D"/>
                </a:solidFill>
                <a:effectLst/>
                <a:latin typeface="ui-sans-serif"/>
              </a:rPr>
              <a:t> with the highest number of total legal cases. It helps highlight the regions experiencing the </a:t>
            </a:r>
            <a:r>
              <a:rPr lang="en-US" sz="2800" b="1" i="0" dirty="0">
                <a:solidFill>
                  <a:srgbClr val="0D0D0D"/>
                </a:solidFill>
                <a:effectLst/>
                <a:latin typeface="ui-sans-serif"/>
              </a:rPr>
              <a:t>highest legal activity</a:t>
            </a:r>
            <a:r>
              <a:rPr lang="en-US" sz="2800" b="0" i="0" dirty="0">
                <a:solidFill>
                  <a:srgbClr val="0D0D0D"/>
                </a:solidFill>
                <a:effectLst/>
                <a:latin typeface="ui-sans-serif"/>
              </a:rPr>
              <a:t> in terms of case registration.</a:t>
            </a:r>
            <a:endParaRPr lang="en-IN" sz="2800" dirty="0"/>
          </a:p>
        </p:txBody>
      </p:sp>
    </p:spTree>
    <p:extLst>
      <p:ext uri="{BB962C8B-B14F-4D97-AF65-F5344CB8AC3E}">
        <p14:creationId xmlns:p14="http://schemas.microsoft.com/office/powerpoint/2010/main" val="230979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E82E870-5A52-2892-F997-AD175C7B4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08" y="1272510"/>
            <a:ext cx="5295900" cy="46366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394FA1-B08A-ED1A-63D8-EFDAF96DFE2C}"/>
              </a:ext>
            </a:extLst>
          </p:cNvPr>
          <p:cNvSpPr txBox="1"/>
          <p:nvPr/>
        </p:nvSpPr>
        <p:spPr>
          <a:xfrm>
            <a:off x="5961888" y="1584960"/>
            <a:ext cx="5839968" cy="3539430"/>
          </a:xfrm>
          <a:prstGeom prst="rect">
            <a:avLst/>
          </a:prstGeom>
          <a:noFill/>
        </p:spPr>
        <p:txBody>
          <a:bodyPr wrap="square" rtlCol="0">
            <a:spAutoFit/>
          </a:bodyPr>
          <a:lstStyle/>
          <a:p>
            <a:pPr algn="l">
              <a:buNone/>
            </a:pPr>
            <a:r>
              <a:rPr lang="en-US" sz="2800" b="0" i="0" dirty="0">
                <a:solidFill>
                  <a:srgbClr val="0D0D0D"/>
                </a:solidFill>
                <a:effectLst/>
                <a:latin typeface="ui-sans-serif"/>
              </a:rPr>
              <a:t>This visualization displays the </a:t>
            </a:r>
            <a:r>
              <a:rPr lang="en-US" sz="2800" b="1" i="0" dirty="0">
                <a:solidFill>
                  <a:srgbClr val="0D0D0D"/>
                </a:solidFill>
                <a:effectLst/>
                <a:latin typeface="ui-sans-serif"/>
              </a:rPr>
              <a:t>gender-wise distribution of cases</a:t>
            </a:r>
            <a:r>
              <a:rPr lang="en-US" sz="2800" b="0" i="0" dirty="0">
                <a:solidFill>
                  <a:srgbClr val="0D0D0D"/>
                </a:solidFill>
                <a:effectLst/>
                <a:latin typeface="ui-sans-serif"/>
              </a:rPr>
              <a:t> in the </a:t>
            </a:r>
            <a:r>
              <a:rPr lang="en-US" sz="2800" b="1" i="0" dirty="0">
                <a:solidFill>
                  <a:srgbClr val="0D0D0D"/>
                </a:solidFill>
                <a:effectLst/>
                <a:latin typeface="ui-sans-serif"/>
              </a:rPr>
              <a:t>top 10 states</a:t>
            </a:r>
            <a:r>
              <a:rPr lang="en-US" sz="2800" b="0" i="0" dirty="0">
                <a:solidFill>
                  <a:srgbClr val="0D0D0D"/>
                </a:solidFill>
                <a:effectLst/>
                <a:latin typeface="ui-sans-serif"/>
              </a:rPr>
              <a:t> with the highest total case counts. It helps analyze </a:t>
            </a:r>
            <a:r>
              <a:rPr lang="en-US" sz="2800" b="1" i="0" dirty="0">
                <a:solidFill>
                  <a:srgbClr val="0D0D0D"/>
                </a:solidFill>
                <a:effectLst/>
                <a:latin typeface="ui-sans-serif"/>
              </a:rPr>
              <a:t>whether more legal cases are registered by males or females</a:t>
            </a:r>
            <a:r>
              <a:rPr lang="en-US" sz="2800" b="0" i="0" dirty="0">
                <a:solidFill>
                  <a:srgbClr val="0D0D0D"/>
                </a:solidFill>
                <a:effectLst/>
                <a:latin typeface="ui-sans-serif"/>
              </a:rPr>
              <a:t> in high-case states.</a:t>
            </a:r>
          </a:p>
          <a:p>
            <a:pPr>
              <a:buNone/>
            </a:pPr>
            <a:br>
              <a:rPr lang="en-US" sz="2800" dirty="0"/>
            </a:br>
            <a:endParaRPr lang="en-IN" sz="2800" dirty="0"/>
          </a:p>
        </p:txBody>
      </p:sp>
    </p:spTree>
    <p:extLst>
      <p:ext uri="{BB962C8B-B14F-4D97-AF65-F5344CB8AC3E}">
        <p14:creationId xmlns:p14="http://schemas.microsoft.com/office/powerpoint/2010/main" val="194937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862E4B9-30B6-D867-6763-6AE4E95D8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7018"/>
            <a:ext cx="6921523" cy="4310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283DF19-8CEA-A908-AB0B-88F86A0D2386}"/>
              </a:ext>
            </a:extLst>
          </p:cNvPr>
          <p:cNvSpPr txBox="1"/>
          <p:nvPr/>
        </p:nvSpPr>
        <p:spPr>
          <a:xfrm>
            <a:off x="7156704" y="1645920"/>
            <a:ext cx="4547616" cy="3539430"/>
          </a:xfrm>
          <a:prstGeom prst="rect">
            <a:avLst/>
          </a:prstGeom>
          <a:noFill/>
        </p:spPr>
        <p:txBody>
          <a:bodyPr wrap="square" rtlCol="0">
            <a:spAutoFit/>
          </a:bodyPr>
          <a:lstStyle/>
          <a:p>
            <a:pPr algn="just"/>
            <a:r>
              <a:rPr lang="en-US" sz="2800" b="0" i="0" dirty="0">
                <a:solidFill>
                  <a:srgbClr val="0D0D0D"/>
                </a:solidFill>
                <a:effectLst/>
                <a:latin typeface="ui-sans-serif"/>
              </a:rPr>
              <a:t>This heatmap visualizes the </a:t>
            </a:r>
            <a:r>
              <a:rPr lang="en-US" sz="2800" b="1" i="0" dirty="0">
                <a:solidFill>
                  <a:srgbClr val="0D0D0D"/>
                </a:solidFill>
                <a:effectLst/>
                <a:latin typeface="ui-sans-serif"/>
              </a:rPr>
              <a:t>correlation between different case categories</a:t>
            </a:r>
            <a:r>
              <a:rPr lang="en-US" sz="2800" b="0" i="0" dirty="0">
                <a:solidFill>
                  <a:srgbClr val="0D0D0D"/>
                </a:solidFill>
                <a:effectLst/>
                <a:latin typeface="ui-sans-serif"/>
              </a:rPr>
              <a:t>, helping identify relationships between them. A </a:t>
            </a:r>
            <a:r>
              <a:rPr lang="en-US" sz="2800" b="1" i="0" dirty="0">
                <a:solidFill>
                  <a:srgbClr val="0D0D0D"/>
                </a:solidFill>
                <a:effectLst/>
                <a:latin typeface="ui-sans-serif"/>
              </a:rPr>
              <a:t>correlation matrix</a:t>
            </a:r>
            <a:r>
              <a:rPr lang="en-US" sz="2800" b="0" i="0" dirty="0">
                <a:solidFill>
                  <a:srgbClr val="0D0D0D"/>
                </a:solidFill>
                <a:effectLst/>
                <a:latin typeface="ui-sans-serif"/>
              </a:rPr>
              <a:t> shows how strongly different categories are related numerically.</a:t>
            </a:r>
            <a:endParaRPr lang="en-IN" sz="2800" dirty="0"/>
          </a:p>
        </p:txBody>
      </p:sp>
    </p:spTree>
    <p:extLst>
      <p:ext uri="{BB962C8B-B14F-4D97-AF65-F5344CB8AC3E}">
        <p14:creationId xmlns:p14="http://schemas.microsoft.com/office/powerpoint/2010/main" val="387614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809F2BD-0190-7347-3F5D-17E91893F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8275"/>
            <a:ext cx="7228998" cy="39007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9971D5-3F3E-6530-78C6-1FC19D06B0DE}"/>
              </a:ext>
            </a:extLst>
          </p:cNvPr>
          <p:cNvSpPr txBox="1"/>
          <p:nvPr/>
        </p:nvSpPr>
        <p:spPr>
          <a:xfrm>
            <a:off x="2477729" y="884904"/>
            <a:ext cx="6744929" cy="584775"/>
          </a:xfrm>
          <a:prstGeom prst="rect">
            <a:avLst/>
          </a:prstGeom>
          <a:noFill/>
        </p:spPr>
        <p:txBody>
          <a:bodyPr wrap="square" rtlCol="0">
            <a:spAutoFit/>
          </a:bodyPr>
          <a:lstStyle/>
          <a:p>
            <a:r>
              <a:rPr lang="en-IN" sz="3200" dirty="0"/>
              <a:t>LINE CHART</a:t>
            </a:r>
          </a:p>
        </p:txBody>
      </p:sp>
      <p:sp>
        <p:nvSpPr>
          <p:cNvPr id="3" name="TextBox 2">
            <a:extLst>
              <a:ext uri="{FF2B5EF4-FFF2-40B4-BE49-F238E27FC236}">
                <a16:creationId xmlns:a16="http://schemas.microsoft.com/office/drawing/2014/main" id="{CF82223D-9C0E-A64C-12F2-11C29AECD723}"/>
              </a:ext>
            </a:extLst>
          </p:cNvPr>
          <p:cNvSpPr txBox="1"/>
          <p:nvPr/>
        </p:nvSpPr>
        <p:spPr>
          <a:xfrm>
            <a:off x="7228998" y="1101213"/>
            <a:ext cx="4795854" cy="4402242"/>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6BBBE7-BFEE-4D64-F584-47D54770819A}"/>
              </a:ext>
            </a:extLst>
          </p:cNvPr>
          <p:cNvSpPr txBox="1"/>
          <p:nvPr/>
        </p:nvSpPr>
        <p:spPr>
          <a:xfrm>
            <a:off x="7485888" y="1578275"/>
            <a:ext cx="4376928" cy="3970318"/>
          </a:xfrm>
          <a:prstGeom prst="rect">
            <a:avLst/>
          </a:prstGeom>
          <a:noFill/>
        </p:spPr>
        <p:txBody>
          <a:bodyPr wrap="square" rtlCol="0">
            <a:spAutoFit/>
          </a:bodyPr>
          <a:lstStyle/>
          <a:p>
            <a:pPr algn="just">
              <a:buNone/>
            </a:pPr>
            <a:r>
              <a:rPr lang="en-US" sz="2800" b="0" i="0" dirty="0">
                <a:solidFill>
                  <a:srgbClr val="0D0D0D"/>
                </a:solidFill>
                <a:effectLst/>
                <a:latin typeface="ui-sans-serif"/>
              </a:rPr>
              <a:t>This visualization highlights the </a:t>
            </a:r>
            <a:r>
              <a:rPr lang="en-US" sz="2800" b="1" i="0" dirty="0">
                <a:solidFill>
                  <a:srgbClr val="0D0D0D"/>
                </a:solidFill>
                <a:effectLst/>
                <a:latin typeface="ui-sans-serif"/>
              </a:rPr>
              <a:t>total number of cases in each district over the years</a:t>
            </a:r>
            <a:r>
              <a:rPr lang="en-US" sz="2800" b="0" i="0" dirty="0">
                <a:solidFill>
                  <a:srgbClr val="0D0D0D"/>
                </a:solidFill>
                <a:effectLst/>
                <a:latin typeface="ui-sans-serif"/>
              </a:rPr>
              <a:t>. It helps in understanding which districts have had </a:t>
            </a:r>
            <a:r>
              <a:rPr lang="en-US" sz="2800" b="1" i="0" dirty="0">
                <a:solidFill>
                  <a:srgbClr val="0D0D0D"/>
                </a:solidFill>
                <a:effectLst/>
                <a:latin typeface="ui-sans-serif"/>
              </a:rPr>
              <a:t>higher case loads</a:t>
            </a:r>
            <a:r>
              <a:rPr lang="en-US" sz="2800" b="0" i="0" dirty="0">
                <a:solidFill>
                  <a:srgbClr val="0D0D0D"/>
                </a:solidFill>
                <a:effectLst/>
                <a:latin typeface="ui-sans-serif"/>
              </a:rPr>
              <a:t> over time.</a:t>
            </a:r>
          </a:p>
          <a:p>
            <a:pPr>
              <a:buNone/>
            </a:pPr>
            <a:br>
              <a:rPr lang="en-US" sz="2800" dirty="0"/>
            </a:br>
            <a:endParaRPr lang="en-IN" sz="2800" dirty="0"/>
          </a:p>
        </p:txBody>
      </p:sp>
    </p:spTree>
    <p:extLst>
      <p:ext uri="{BB962C8B-B14F-4D97-AF65-F5344CB8AC3E}">
        <p14:creationId xmlns:p14="http://schemas.microsoft.com/office/powerpoint/2010/main" val="201835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582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Varsha kotagiri</dc:creator>
  <cp:lastModifiedBy>Varsha kotagiri</cp:lastModifiedBy>
  <cp:revision>3</cp:revision>
  <dcterms:created xsi:type="dcterms:W3CDTF">2025-03-22T05:49:23Z</dcterms:created>
  <dcterms:modified xsi:type="dcterms:W3CDTF">2025-03-22T14:37:07Z</dcterms:modified>
</cp:coreProperties>
</file>