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6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315" r:id="rId12"/>
    <p:sldId id="274" r:id="rId13"/>
    <p:sldId id="275" r:id="rId14"/>
    <p:sldId id="276" r:id="rId15"/>
    <p:sldId id="278" r:id="rId16"/>
    <p:sldId id="279" r:id="rId17"/>
    <p:sldId id="316" r:id="rId18"/>
    <p:sldId id="283" r:id="rId19"/>
    <p:sldId id="317" r:id="rId20"/>
    <p:sldId id="318" r:id="rId21"/>
    <p:sldId id="320" r:id="rId22"/>
    <p:sldId id="319" r:id="rId23"/>
    <p:sldId id="302" r:id="rId24"/>
    <p:sldId id="303" r:id="rId25"/>
    <p:sldId id="304" r:id="rId26"/>
    <p:sldId id="305" r:id="rId27"/>
    <p:sldId id="306" r:id="rId28"/>
    <p:sldId id="28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292" r:id="rId38"/>
    <p:sldId id="323" r:id="rId39"/>
    <p:sldId id="324" r:id="rId40"/>
    <p:sldId id="295" r:id="rId41"/>
    <p:sldId id="330" r:id="rId42"/>
    <p:sldId id="328" r:id="rId43"/>
    <p:sldId id="301" r:id="rId44"/>
    <p:sldId id="32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AE51"/>
    <a:srgbClr val="EF8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86577" autoAdjust="0"/>
  </p:normalViewPr>
  <p:slideViewPr>
    <p:cSldViewPr>
      <p:cViewPr varScale="1">
        <p:scale>
          <a:sx n="67" d="100"/>
          <a:sy n="67" d="100"/>
        </p:scale>
        <p:origin x="92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3652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2_Analytics\Training_ppts_Python\logistic\New%20folder\HP_Impute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2_Analytics\Training_ppts_Python\logistic\New%20folder\Ag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Holding Period Vs. Target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HP_Imputed!$F$1</c:f>
              <c:strCache>
                <c:ptCount val="1"/>
                <c:pt idx="0">
                  <c:v>#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HP_Imputed!$D$2:$D$11</c:f>
              <c:strCache>
                <c:ptCount val="10"/>
                <c:pt idx="0">
                  <c:v>0-3</c:v>
                </c:pt>
                <c:pt idx="1">
                  <c:v>4-6</c:v>
                </c:pt>
                <c:pt idx="2">
                  <c:v>7-9</c:v>
                </c:pt>
                <c:pt idx="3">
                  <c:v>10-13</c:v>
                </c:pt>
                <c:pt idx="4">
                  <c:v>14-16</c:v>
                </c:pt>
                <c:pt idx="5">
                  <c:v>17-18</c:v>
                </c:pt>
                <c:pt idx="6">
                  <c:v>19-21</c:v>
                </c:pt>
                <c:pt idx="7">
                  <c:v>22-25</c:v>
                </c:pt>
                <c:pt idx="8">
                  <c:v>26-28</c:v>
                </c:pt>
                <c:pt idx="9">
                  <c:v>29-31</c:v>
                </c:pt>
              </c:strCache>
            </c:strRef>
          </c:cat>
          <c:val>
            <c:numRef>
              <c:f>HP_Imputed!$F$2:$F$11</c:f>
              <c:numCache>
                <c:formatCode>General</c:formatCode>
                <c:ptCount val="10"/>
                <c:pt idx="0">
                  <c:v>2480</c:v>
                </c:pt>
                <c:pt idx="1">
                  <c:v>1876</c:v>
                </c:pt>
                <c:pt idx="2">
                  <c:v>1801</c:v>
                </c:pt>
                <c:pt idx="3">
                  <c:v>2361</c:v>
                </c:pt>
                <c:pt idx="4">
                  <c:v>1859</c:v>
                </c:pt>
                <c:pt idx="5">
                  <c:v>2247</c:v>
                </c:pt>
                <c:pt idx="6">
                  <c:v>1707</c:v>
                </c:pt>
                <c:pt idx="7">
                  <c:v>2256</c:v>
                </c:pt>
                <c:pt idx="8">
                  <c:v>1697</c:v>
                </c:pt>
                <c:pt idx="9">
                  <c:v>1716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77-4F51-9C77-9316729533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9516352"/>
        <c:axId val="739515808"/>
      </c:barChart>
      <c:lineChart>
        <c:grouping val="standard"/>
        <c:varyColors val="0"/>
        <c:ser>
          <c:idx val="1"/>
          <c:order val="1"/>
          <c:tx>
            <c:strRef>
              <c:f>HP_Imputed!$I$1</c:f>
              <c:strCache>
                <c:ptCount val="1"/>
                <c:pt idx="0">
                  <c:v>Target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HP_Imputed!$D$2:$D$11</c:f>
              <c:strCache>
                <c:ptCount val="10"/>
                <c:pt idx="0">
                  <c:v>0-3</c:v>
                </c:pt>
                <c:pt idx="1">
                  <c:v>4-6</c:v>
                </c:pt>
                <c:pt idx="2">
                  <c:v>7-9</c:v>
                </c:pt>
                <c:pt idx="3">
                  <c:v>10-13</c:v>
                </c:pt>
                <c:pt idx="4">
                  <c:v>14-16</c:v>
                </c:pt>
                <c:pt idx="5">
                  <c:v>17-18</c:v>
                </c:pt>
                <c:pt idx="6">
                  <c:v>19-21</c:v>
                </c:pt>
                <c:pt idx="7">
                  <c:v>22-25</c:v>
                </c:pt>
                <c:pt idx="8">
                  <c:v>26-28</c:v>
                </c:pt>
                <c:pt idx="9">
                  <c:v>29-31</c:v>
                </c:pt>
              </c:strCache>
            </c:strRef>
          </c:cat>
          <c:val>
            <c:numRef>
              <c:f>HP_Imputed!$I$2:$I$11</c:f>
              <c:numCache>
                <c:formatCode>0.00%</c:formatCode>
                <c:ptCount val="10"/>
                <c:pt idx="0">
                  <c:v>9.0319999999999998E-2</c:v>
                </c:pt>
                <c:pt idx="1">
                  <c:v>7.2489999999999999E-2</c:v>
                </c:pt>
                <c:pt idx="2">
                  <c:v>6.2740000000000004E-2</c:v>
                </c:pt>
                <c:pt idx="3">
                  <c:v>4.6589999999999999E-2</c:v>
                </c:pt>
                <c:pt idx="4">
                  <c:v>4.4110000000000003E-2</c:v>
                </c:pt>
                <c:pt idx="5">
                  <c:v>3.6049999999999999E-2</c:v>
                </c:pt>
                <c:pt idx="6">
                  <c:v>1.992E-2</c:v>
                </c:pt>
                <c:pt idx="7">
                  <c:v>2.3939999999999999E-2</c:v>
                </c:pt>
                <c:pt idx="8">
                  <c:v>1.6500000000000001E-2</c:v>
                </c:pt>
                <c:pt idx="9">
                  <c:v>1.515E-2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77-4F51-9C77-9316729533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9509280"/>
        <c:axId val="739517440"/>
      </c:lineChart>
      <c:catAx>
        <c:axId val="73951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15808"/>
        <c:crosses val="autoZero"/>
        <c:auto val="1"/>
        <c:lblAlgn val="ctr"/>
        <c:lblOffset val="100"/>
        <c:noMultiLvlLbl val="0"/>
      </c:catAx>
      <c:valAx>
        <c:axId val="73951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16352"/>
        <c:crosses val="autoZero"/>
        <c:crossBetween val="between"/>
      </c:valAx>
      <c:valAx>
        <c:axId val="7395174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Target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09280"/>
        <c:crosses val="max"/>
        <c:crossBetween val="between"/>
      </c:valAx>
      <c:catAx>
        <c:axId val="739509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395174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vs. Target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Age!$F$1</c:f>
              <c:strCache>
                <c:ptCount val="1"/>
                <c:pt idx="0">
                  <c:v>#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Age!$D$2:$D$11</c:f>
              <c:strCache>
                <c:ptCount val="10"/>
                <c:pt idx="0">
                  <c:v>21-26</c:v>
                </c:pt>
                <c:pt idx="1">
                  <c:v>27-29</c:v>
                </c:pt>
                <c:pt idx="2">
                  <c:v>30-32</c:v>
                </c:pt>
                <c:pt idx="3">
                  <c:v>33-34</c:v>
                </c:pt>
                <c:pt idx="4">
                  <c:v>35-38</c:v>
                </c:pt>
                <c:pt idx="5">
                  <c:v>39-41</c:v>
                </c:pt>
                <c:pt idx="6">
                  <c:v>42-45</c:v>
                </c:pt>
                <c:pt idx="7">
                  <c:v>46-49</c:v>
                </c:pt>
                <c:pt idx="8">
                  <c:v>50-52</c:v>
                </c:pt>
                <c:pt idx="9">
                  <c:v>53-55</c:v>
                </c:pt>
              </c:strCache>
            </c:strRef>
          </c:cat>
          <c:val>
            <c:numRef>
              <c:f>Age!$F$2:$F$11</c:f>
              <c:numCache>
                <c:formatCode>General</c:formatCode>
                <c:ptCount val="10"/>
                <c:pt idx="0">
                  <c:v>2396</c:v>
                </c:pt>
                <c:pt idx="1">
                  <c:v>2032</c:v>
                </c:pt>
                <c:pt idx="2">
                  <c:v>2236</c:v>
                </c:pt>
                <c:pt idx="3">
                  <c:v>1340</c:v>
                </c:pt>
                <c:pt idx="4">
                  <c:v>2404</c:v>
                </c:pt>
                <c:pt idx="5">
                  <c:v>1696</c:v>
                </c:pt>
                <c:pt idx="6">
                  <c:v>2344</c:v>
                </c:pt>
                <c:pt idx="7">
                  <c:v>1996</c:v>
                </c:pt>
                <c:pt idx="8">
                  <c:v>1728</c:v>
                </c:pt>
                <c:pt idx="9">
                  <c:v>1828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DA-4D69-B752-65C2A49D1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9517984"/>
        <c:axId val="739521792"/>
      </c:barChart>
      <c:lineChart>
        <c:grouping val="standard"/>
        <c:varyColors val="0"/>
        <c:ser>
          <c:idx val="1"/>
          <c:order val="1"/>
          <c:tx>
            <c:strRef>
              <c:f>Age!$I$1</c:f>
              <c:strCache>
                <c:ptCount val="1"/>
                <c:pt idx="0">
                  <c:v>Target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Age!$D$2:$D$11</c:f>
              <c:strCache>
                <c:ptCount val="10"/>
                <c:pt idx="0">
                  <c:v>21-26</c:v>
                </c:pt>
                <c:pt idx="1">
                  <c:v>27-29</c:v>
                </c:pt>
                <c:pt idx="2">
                  <c:v>30-32</c:v>
                </c:pt>
                <c:pt idx="3">
                  <c:v>33-34</c:v>
                </c:pt>
                <c:pt idx="4">
                  <c:v>35-38</c:v>
                </c:pt>
                <c:pt idx="5">
                  <c:v>39-41</c:v>
                </c:pt>
                <c:pt idx="6">
                  <c:v>42-45</c:v>
                </c:pt>
                <c:pt idx="7">
                  <c:v>46-49</c:v>
                </c:pt>
                <c:pt idx="8">
                  <c:v>50-52</c:v>
                </c:pt>
                <c:pt idx="9">
                  <c:v>53-55</c:v>
                </c:pt>
              </c:strCache>
            </c:strRef>
          </c:cat>
          <c:val>
            <c:numRef>
              <c:f>Age!$I$2:$I$11</c:f>
              <c:numCache>
                <c:formatCode>0.00%</c:formatCode>
                <c:ptCount val="10"/>
                <c:pt idx="0">
                  <c:v>3.1719999999999998E-2</c:v>
                </c:pt>
                <c:pt idx="1">
                  <c:v>3.4939999999999999E-2</c:v>
                </c:pt>
                <c:pt idx="2">
                  <c:v>3.0859999999999999E-2</c:v>
                </c:pt>
                <c:pt idx="3">
                  <c:v>4.2540000000000001E-2</c:v>
                </c:pt>
                <c:pt idx="4">
                  <c:v>4.9079999999999999E-2</c:v>
                </c:pt>
                <c:pt idx="5">
                  <c:v>5.6599999999999998E-2</c:v>
                </c:pt>
                <c:pt idx="6">
                  <c:v>7.5509999999999994E-2</c:v>
                </c:pt>
                <c:pt idx="7">
                  <c:v>4.9599999999999998E-2</c:v>
                </c:pt>
                <c:pt idx="8">
                  <c:v>4.2250000000000003E-2</c:v>
                </c:pt>
                <c:pt idx="9">
                  <c:v>2.845E-2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DA-4D69-B752-65C2A49D1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9519616"/>
        <c:axId val="739518528"/>
      </c:lineChart>
      <c:catAx>
        <c:axId val="73951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21792"/>
        <c:crosses val="autoZero"/>
        <c:auto val="1"/>
        <c:lblAlgn val="ctr"/>
        <c:lblOffset val="100"/>
        <c:noMultiLvlLbl val="0"/>
      </c:catAx>
      <c:valAx>
        <c:axId val="73952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17984"/>
        <c:crosses val="autoZero"/>
        <c:crossBetween val="between"/>
      </c:valAx>
      <c:valAx>
        <c:axId val="7395185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Target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19616"/>
        <c:crosses val="max"/>
        <c:crossBetween val="between"/>
      </c:valAx>
      <c:catAx>
        <c:axId val="739519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395185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BCD85-B2A9-4BF2-9106-B19C02EAF0DD}" type="datetimeFigureOut">
              <a:rPr lang="en-IN" smtClean="0"/>
              <a:t>20/06/2019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2367-2335-44D8-AF0D-95936EC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0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2A3E6-C0B3-4EEF-BDE9-1C95744D9B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951C8-9804-4CC1-A5B8-782167CB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951C8-9804-4CC1-A5B8-782167CBB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951C8-9804-4CC1-A5B8-782167CBB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8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951C8-9804-4CC1-A5B8-782167CBB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951C8-9804-4CC1-A5B8-782167CBB8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ghtSquare"/>
          <p:cNvSpPr>
            <a:spLocks noChangeArrowheads="1"/>
          </p:cNvSpPr>
          <p:nvPr userDrawn="1"/>
        </p:nvSpPr>
        <p:spPr bwMode="gray">
          <a:xfrm>
            <a:off x="3544765" y="2054226"/>
            <a:ext cx="8647235" cy="2741613"/>
          </a:xfrm>
          <a:prstGeom prst="rect">
            <a:avLst/>
          </a:prstGeom>
          <a:solidFill>
            <a:srgbClr val="EF8B29"/>
          </a:solidFill>
          <a:ln>
            <a:noFill/>
          </a:ln>
          <a:effectLst/>
        </p:spPr>
        <p:txBody>
          <a:bodyPr wrap="none" lIns="90736" tIns="45368" rIns="90736" bIns="45368" anchor="ctr"/>
          <a:lstStyle/>
          <a:p>
            <a:pPr defTabSz="908050"/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LeftSquare"/>
          <p:cNvSpPr>
            <a:spLocks noChangeArrowheads="1"/>
          </p:cNvSpPr>
          <p:nvPr userDrawn="1"/>
        </p:nvSpPr>
        <p:spPr bwMode="gray">
          <a:xfrm>
            <a:off x="-1" y="2054226"/>
            <a:ext cx="3514867" cy="2741613"/>
          </a:xfrm>
          <a:prstGeom prst="rect">
            <a:avLst/>
          </a:prstGeom>
          <a:solidFill>
            <a:srgbClr val="97AE51"/>
          </a:solidFill>
          <a:ln>
            <a:noFill/>
          </a:ln>
          <a:effectLst/>
        </p:spPr>
        <p:txBody>
          <a:bodyPr wrap="none" lIns="90736" tIns="45368" rIns="90736" bIns="45368" anchor="ctr"/>
          <a:lstStyle/>
          <a:p>
            <a:pPr defTabSz="908050"/>
            <a:endParaRPr lang="de-DE" sz="20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090532"/>
            <a:ext cx="8536339" cy="1215232"/>
          </a:xfrm>
        </p:spPr>
        <p:txBody>
          <a:bodyPr anchor="ctr">
            <a:normAutofit/>
          </a:bodyPr>
          <a:lstStyle>
            <a:lvl1pPr algn="l">
              <a:defRPr sz="3600" b="1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8536339" cy="112236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7142"/>
            <a:ext cx="2947416" cy="8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6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4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Title"/>
          <p:cNvSpPr>
            <a:spLocks noGrp="1" noChangeArrowheads="1"/>
          </p:cNvSpPr>
          <p:nvPr>
            <p:ph type="title"/>
          </p:nvPr>
        </p:nvSpPr>
        <p:spPr bwMode="black">
          <a:xfrm>
            <a:off x="765909" y="373064"/>
            <a:ext cx="10634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F2139-B457-43EF-9980-57CDCCF2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5908" y="1362075"/>
            <a:ext cx="10628923" cy="4929188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Title"/>
          <p:cNvSpPr>
            <a:spLocks noGrp="1" noChangeArrowheads="1"/>
          </p:cNvSpPr>
          <p:nvPr>
            <p:ph type="title"/>
          </p:nvPr>
        </p:nvSpPr>
        <p:spPr bwMode="black">
          <a:xfrm>
            <a:off x="765909" y="373064"/>
            <a:ext cx="10634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AE8D-871B-4EDA-A04A-B5A62691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5908" y="1362075"/>
            <a:ext cx="5220677" cy="49291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4154" y="1362075"/>
            <a:ext cx="5220677" cy="238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4154" y="3902075"/>
            <a:ext cx="5220677" cy="23891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Title"/>
          <p:cNvSpPr>
            <a:spLocks noGrp="1" noChangeArrowheads="1"/>
          </p:cNvSpPr>
          <p:nvPr>
            <p:ph type="title"/>
          </p:nvPr>
        </p:nvSpPr>
        <p:spPr bwMode="black">
          <a:xfrm>
            <a:off x="765909" y="373064"/>
            <a:ext cx="10634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DB4343-9C15-41B3-A0D0-9CFB17C1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43401" y="1362075"/>
            <a:ext cx="7010400" cy="49291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Title"/>
          <p:cNvSpPr>
            <a:spLocks noGrp="1" noChangeArrowheads="1"/>
          </p:cNvSpPr>
          <p:nvPr>
            <p:ph type="title"/>
          </p:nvPr>
        </p:nvSpPr>
        <p:spPr bwMode="black">
          <a:xfrm>
            <a:off x="765909" y="373064"/>
            <a:ext cx="10634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762001" y="1362075"/>
            <a:ext cx="3505199" cy="49291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60DA378-8F98-495A-839C-13998E7E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itle"/>
          <p:cNvSpPr>
            <a:spLocks noGrp="1" noChangeArrowheads="1"/>
          </p:cNvSpPr>
          <p:nvPr>
            <p:ph type="title"/>
          </p:nvPr>
        </p:nvSpPr>
        <p:spPr bwMode="black">
          <a:xfrm>
            <a:off x="765909" y="373064"/>
            <a:ext cx="10634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6E2A39-A570-46D2-9F2E-8A6A55AD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5486400" cy="5135563"/>
          </a:xfrm>
        </p:spPr>
        <p:txBody>
          <a:bodyPr/>
          <a:lstStyle>
            <a:lvl1pPr marL="119380" indent="-119380">
              <a:defRPr sz="1600"/>
            </a:lvl1pPr>
            <a:lvl2pPr marL="228600" indent="-111125">
              <a:defRPr sz="1400"/>
            </a:lvl2pPr>
            <a:lvl3pPr marL="347980" indent="-119380">
              <a:defRPr sz="1200"/>
            </a:lvl3pPr>
            <a:lvl4pPr marL="457200" indent="-119380">
              <a:defRPr sz="1200"/>
            </a:lvl4pPr>
            <a:lvl5pPr marL="576580" indent="-11938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609600" y="990600"/>
            <a:ext cx="5486400" cy="5181600"/>
          </a:xfrm>
          <a:prstGeom prst="roundRect">
            <a:avLst>
              <a:gd name="adj" fmla="val 25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61024" y="990600"/>
            <a:ext cx="5486400" cy="5135563"/>
          </a:xfrm>
        </p:spPr>
        <p:txBody>
          <a:bodyPr/>
          <a:lstStyle>
            <a:lvl1pPr marL="119380" indent="-119380">
              <a:defRPr sz="1600"/>
            </a:lvl1pPr>
            <a:lvl2pPr marL="228600" indent="-111125">
              <a:defRPr sz="1400"/>
            </a:lvl2pPr>
            <a:lvl3pPr marL="347980" indent="-119380">
              <a:defRPr sz="1200"/>
            </a:lvl3pPr>
            <a:lvl4pPr marL="457200" indent="-119380">
              <a:defRPr sz="1200"/>
            </a:lvl4pPr>
            <a:lvl5pPr marL="576580" indent="-11938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6161024" y="990600"/>
            <a:ext cx="5486400" cy="5181600"/>
          </a:xfrm>
          <a:prstGeom prst="roundRect">
            <a:avLst>
              <a:gd name="adj" fmla="val 25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STitle"/>
          <p:cNvSpPr>
            <a:spLocks noGrp="1" noChangeArrowheads="1"/>
          </p:cNvSpPr>
          <p:nvPr>
            <p:ph type="title"/>
          </p:nvPr>
        </p:nvSpPr>
        <p:spPr bwMode="black">
          <a:xfrm>
            <a:off x="765909" y="373064"/>
            <a:ext cx="106347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94" y="350043"/>
            <a:ext cx="10515600" cy="5643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0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9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1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4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7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6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5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3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Square"/>
          <p:cNvSpPr>
            <a:spLocks noChangeArrowheads="1"/>
          </p:cNvSpPr>
          <p:nvPr userDrawn="1"/>
        </p:nvSpPr>
        <p:spPr bwMode="gray">
          <a:xfrm>
            <a:off x="0" y="373063"/>
            <a:ext cx="685800" cy="492443"/>
          </a:xfrm>
          <a:prstGeom prst="rect">
            <a:avLst/>
          </a:prstGeom>
          <a:solidFill>
            <a:srgbClr val="EF8B29"/>
          </a:solidFill>
          <a:ln>
            <a:noFill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baseline="-25000">
              <a:solidFill>
                <a:srgbClr val="000000"/>
              </a:solidFill>
            </a:endParaRPr>
          </a:p>
        </p:txBody>
      </p:sp>
      <p:sp>
        <p:nvSpPr>
          <p:cNvPr id="8" name="SBottomSquare"/>
          <p:cNvSpPr>
            <a:spLocks noChangeArrowheads="1"/>
          </p:cNvSpPr>
          <p:nvPr userDrawn="1"/>
        </p:nvSpPr>
        <p:spPr bwMode="gray">
          <a:xfrm>
            <a:off x="11652738" y="6477000"/>
            <a:ext cx="539262" cy="381000"/>
          </a:xfrm>
          <a:prstGeom prst="rect">
            <a:avLst/>
          </a:prstGeom>
          <a:solidFill>
            <a:srgbClr val="EF8B29"/>
          </a:solidFill>
          <a:ln>
            <a:noFill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000" dirty="0">
              <a:solidFill>
                <a:srgbClr val="FFFFFF"/>
              </a:solidFill>
            </a:endParaRPr>
          </a:p>
        </p:txBody>
      </p:sp>
      <p:sp>
        <p:nvSpPr>
          <p:cNvPr id="9" name="SBottomband"/>
          <p:cNvSpPr>
            <a:spLocks noChangeArrowheads="1"/>
          </p:cNvSpPr>
          <p:nvPr userDrawn="1"/>
        </p:nvSpPr>
        <p:spPr bwMode="gray">
          <a:xfrm>
            <a:off x="1654" y="6473088"/>
            <a:ext cx="11570914" cy="388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200" baseline="-25000">
              <a:solidFill>
                <a:srgbClr val="000000"/>
              </a:solidFill>
            </a:endParaRPr>
          </a:p>
        </p:txBody>
      </p:sp>
      <p:sp>
        <p:nvSpPr>
          <p:cNvPr id="10" name="SCopyright"/>
          <p:cNvSpPr txBox="1">
            <a:spLocks noChangeArrowheads="1"/>
          </p:cNvSpPr>
          <p:nvPr userDrawn="1"/>
        </p:nvSpPr>
        <p:spPr bwMode="gray">
          <a:xfrm>
            <a:off x="586154" y="6494250"/>
            <a:ext cx="4026877" cy="3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zh-CN" sz="1000" dirty="0">
                <a:solidFill>
                  <a:srgbClr val="97AE51"/>
                </a:solidFill>
                <a:ea typeface="SimSun" pitchFamily="2" charset="-122"/>
                <a:sym typeface="Webdings" pitchFamily="18" charset="2"/>
              </a:rPr>
              <a:t> 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SimSun" pitchFamily="2" charset="-122"/>
                <a:sym typeface="Webdings" pitchFamily="18" charset="2"/>
              </a:rPr>
              <a:t>K2Analytics.co.in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SimSun" pitchFamily="2" charset="-122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6739" y="646966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8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53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k2analytics.co.in/2014/06/information-value-concept-in-scorecard-development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 dirty="0"/>
              <a:t>Performing 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3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working directory and 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3A31F-341A-4B1E-911D-7B903C53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FE900-7A62-47E0-8503-B5B26AAC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219200"/>
            <a:ext cx="107251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9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5661" y="2667000"/>
            <a:ext cx="8536339" cy="1215232"/>
          </a:xfrm>
        </p:spPr>
        <p:txBody>
          <a:bodyPr>
            <a:normAutofit/>
          </a:bodyPr>
          <a:lstStyle/>
          <a:p>
            <a:r>
              <a:rPr lang="en-IN" i="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4984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summary statistics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114425"/>
            <a:ext cx="5200650" cy="2690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21" y="3782075"/>
            <a:ext cx="2408404" cy="208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754151"/>
            <a:ext cx="3361130" cy="203704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279551" y="1600200"/>
            <a:ext cx="5562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&amp; interpret the summary statistics properly like: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Min-Max range for continuous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Mean , Median , Standard deviation , </a:t>
            </a:r>
            <a:r>
              <a:rPr lang="en-US" dirty="0" err="1"/>
              <a:t>Quantile</a:t>
            </a:r>
            <a:r>
              <a:rPr lang="en-US" dirty="0"/>
              <a:t> deviation values for continuous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Count for continuous variables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E7577-551F-4C75-8A16-C19268EB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9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percentile distribution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40088"/>
            <a:ext cx="5142972" cy="3282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-2503" b="2503"/>
          <a:stretch/>
        </p:blipFill>
        <p:spPr>
          <a:xfrm>
            <a:off x="6248400" y="990600"/>
            <a:ext cx="5457850" cy="33480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A5C8D-4894-453A-91D2-3BD04C4A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G</a:t>
            </a:r>
            <a:r>
              <a:rPr lang="en-US" sz="3600" dirty="0"/>
              <a:t>etting percentile distribution for all numeric variables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0994" y="1143000"/>
            <a:ext cx="11279875" cy="4419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E5BB6-1F79-4B76-AE50-AB36797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18339" y="2286000"/>
            <a:ext cx="8536339" cy="2282032"/>
          </a:xfrm>
        </p:spPr>
        <p:txBody>
          <a:bodyPr>
            <a:noAutofit/>
          </a:bodyPr>
          <a:lstStyle/>
          <a:p>
            <a:r>
              <a:rPr lang="en-IN" sz="2800" i="0" dirty="0"/>
              <a:t>Performing Basic Transformation</a:t>
            </a:r>
            <a:br>
              <a:rPr lang="en-IN" sz="2800" i="0" dirty="0"/>
            </a:br>
            <a:br>
              <a:rPr lang="en-IN" sz="2800" i="0" dirty="0"/>
            </a:br>
            <a:r>
              <a:rPr lang="en-IN" sz="2800" i="0" dirty="0"/>
              <a:t>Capping &amp; Flooring</a:t>
            </a:r>
            <a:br>
              <a:rPr lang="en-IN" sz="2800" i="0" dirty="0"/>
            </a:br>
            <a:br>
              <a:rPr lang="en-IN" sz="2800" i="0" dirty="0"/>
            </a:br>
            <a:r>
              <a:rPr lang="en-IN" sz="2800" i="0" dirty="0"/>
              <a:t>Missing Value Imputation</a:t>
            </a:r>
          </a:p>
        </p:txBody>
      </p:sp>
    </p:spTree>
    <p:extLst>
      <p:ext uri="{BB962C8B-B14F-4D97-AF65-F5344CB8AC3E}">
        <p14:creationId xmlns:p14="http://schemas.microsoft.com/office/powerpoint/2010/main" val="141559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 treatment | Capping &amp; Flooring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277" y="1332642"/>
            <a:ext cx="5988323" cy="4957763"/>
          </a:xfrm>
        </p:spPr>
        <p:txBody>
          <a:bodyPr/>
          <a:lstStyle/>
          <a:p>
            <a:r>
              <a:rPr lang="en-US" dirty="0"/>
              <a:t>Typically we floor and cap variables at </a:t>
            </a:r>
          </a:p>
          <a:p>
            <a:pPr lvl="1"/>
            <a:r>
              <a:rPr lang="en-US" dirty="0"/>
              <a:t>p1 and p99 percentile</a:t>
            </a:r>
          </a:p>
          <a:p>
            <a:pPr lvl="1"/>
            <a:r>
              <a:rPr lang="en-US" dirty="0"/>
              <a:t>or (Q1 – 1.5 IQR) and (Q3 + 1.5 IQR)</a:t>
            </a:r>
          </a:p>
          <a:p>
            <a:pPr lvl="1"/>
            <a:r>
              <a:rPr lang="en-US" dirty="0"/>
              <a:t>or based on Business Judgment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193089-24A3-4078-B1AC-47F147592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5" y="2992803"/>
            <a:ext cx="1876425" cy="3390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AE89D0F-24DC-42A1-8BF4-AA19A698644A}"/>
              </a:ext>
            </a:extLst>
          </p:cNvPr>
          <p:cNvSpPr/>
          <p:nvPr/>
        </p:nvSpPr>
        <p:spPr>
          <a:xfrm>
            <a:off x="3810000" y="3886200"/>
            <a:ext cx="495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Box Plots helps quickly identify presence of outliers</a:t>
            </a:r>
          </a:p>
          <a:p>
            <a:endParaRPr lang="en-US" sz="24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CC26F77-DFD6-4DD4-879D-DEDE2D26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1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24B0-1157-424F-B396-A10337BB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Outlier treatment for Balance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3CC4-B4B4-4307-8E9F-0A0EFB5D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03D02-1A79-4447-B6CE-9DD96CFA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5289002" cy="364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A6871-28BA-4849-AED4-05820DEB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5" y="1219200"/>
            <a:ext cx="5286375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CF530-F87E-4F8F-AE5D-3031E81E6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" y="1881187"/>
            <a:ext cx="5905500" cy="3095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641112-E382-4ACF-BB86-E8E2E7EEB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52085"/>
            <a:ext cx="6991350" cy="9429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BBAB9-F30A-49E3-BBB8-A7AF1FD4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3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 Value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Imputation is the process of replacing missing data with substituted values</a:t>
            </a:r>
          </a:p>
          <a:p>
            <a:r>
              <a:rPr lang="en-US" dirty="0"/>
              <a:t>In Python, missing values are indicated by NAN</a:t>
            </a:r>
          </a:p>
          <a:p>
            <a:endParaRPr lang="en-US" dirty="0"/>
          </a:p>
          <a:p>
            <a:r>
              <a:rPr lang="en-US" dirty="0"/>
              <a:t>Simple missing value imputation techniques</a:t>
            </a:r>
          </a:p>
          <a:p>
            <a:pPr lvl="1"/>
            <a:r>
              <a:rPr lang="en-US" sz="2800" dirty="0"/>
              <a:t>Mean, Mode imputation</a:t>
            </a:r>
          </a:p>
          <a:p>
            <a:pPr lvl="1"/>
            <a:r>
              <a:rPr lang="en-US" sz="2800" dirty="0"/>
              <a:t>Using information from related observations</a:t>
            </a:r>
          </a:p>
          <a:p>
            <a:pPr lvl="1"/>
            <a:r>
              <a:rPr lang="en-US" sz="2800" dirty="0"/>
              <a:t>Imputation based on logical reasons</a:t>
            </a:r>
          </a:p>
          <a:p>
            <a:pPr lvl="1"/>
            <a:r>
              <a:rPr lang="en-US" sz="2800" dirty="0"/>
              <a:t>Creating missing category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15FB2-4B4F-4639-88F4-5C8E5EB0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9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8C9D-4EFB-47F1-8962-84903921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Missing value imputation…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8112-33AF-47F4-B597-8B88D4F7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88298-4382-41A2-9C0F-C54A19EB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9109494" cy="42672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5DDDB-02DA-4123-8526-B023B78F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5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K2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1" dirty="0"/>
              <a:t>At K2 Analytics, we believe that skill development is very important for the growth of an individual, which in turn leads to the growth of Society &amp; Industry and ultimately the Nation as a whole. For this it is important that access to knowledge and skill development trainings should be made available easily and economically to every individual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b="1" dirty="0"/>
              <a:t>Our Vision: </a:t>
            </a:r>
            <a:r>
              <a:rPr lang="en-US" sz="1800" i="1" dirty="0"/>
              <a:t>“To be the preferred partner for training and skill development”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Our Mission: </a:t>
            </a:r>
            <a:r>
              <a:rPr lang="en-US" sz="1800" i="1" dirty="0"/>
              <a:t>“To provide training and skill development training to individuals, make them skilled &amp; industry ready and create a pool of skilled resources readily available for the industry”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We have chosen Business Intelligence and Analytics as our focus area. With this endeavour we make this “</a:t>
            </a:r>
            <a:r>
              <a:rPr lang="en-US" sz="1800" b="1" i="1" dirty="0"/>
              <a:t>Python Essentials – Part 1</a:t>
            </a:r>
            <a:r>
              <a:rPr lang="en-US" sz="1800" i="1" dirty="0"/>
              <a:t>” accessible to all those who wish to learn Python. We hope it is of help to you. For any feedback / suggestion or you are looking for job in analytics then feel free to write back to us at ar.jakhotia@k2analytics.co.in</a:t>
            </a:r>
          </a:p>
          <a:p>
            <a:pPr marL="0" indent="0">
              <a:buNone/>
            </a:pPr>
            <a:endParaRPr lang="en-US" sz="1100" i="1" dirty="0"/>
          </a:p>
          <a:p>
            <a:pPr marL="0" indent="0">
              <a:buNone/>
            </a:pPr>
            <a:r>
              <a:rPr lang="en-US" sz="1800" i="1" dirty="0"/>
              <a:t>Welcome to Python!!!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EBCC5-5B9F-426A-91EB-54CFB3E7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D7C4-627F-49CA-855C-BB4E04E5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Response Rate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147C-28B6-4164-8719-ADEDBBAD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8E38C-A85E-47A4-9697-A21A94BE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591176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DB3366-6ACC-4D6F-92FA-1A0F41B39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2675"/>
            <a:ext cx="10565598" cy="3362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A7BB-8C5D-4A6A-B7F5-5CA3A60A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3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6745-0F71-4F31-A71B-7A925A3E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Imputing Holding Period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4292-69FC-4DAD-9A67-CB7D9756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75ABD-4E26-439D-8287-9EF10B44E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19200"/>
            <a:ext cx="7156605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656DD-7358-4E07-B2C4-DF991240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1799"/>
            <a:ext cx="6336523" cy="32051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9A5A3-67EB-4DFC-806B-BC97F793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0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131E-03D2-43F5-8736-3574A81F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Missing value treatment for categorical variable…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963E-A3EA-4E9C-A4D4-686E51C8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528F8-2756-42D8-8DAC-31A84F6B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077075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CE53E6-5CEC-4A14-AEFA-1486047B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" y="2209800"/>
            <a:ext cx="3362325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C50E24-B8DA-46C1-98A2-ADA6892F7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57675"/>
            <a:ext cx="595312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4C240-AF8B-4FA3-BD2E-B9814A29A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76800"/>
            <a:ext cx="3429000" cy="135255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D0D5409-C16F-41D6-80AF-B8A083BCF7BD}"/>
              </a:ext>
            </a:extLst>
          </p:cNvPr>
          <p:cNvSpPr/>
          <p:nvPr/>
        </p:nvSpPr>
        <p:spPr>
          <a:xfrm>
            <a:off x="6248400" y="1981200"/>
            <a:ext cx="3685478" cy="1676400"/>
          </a:xfrm>
          <a:prstGeom prst="wedgeEllipseCallout">
            <a:avLst>
              <a:gd name="adj1" fmla="val -106163"/>
              <a:gd name="adj2" fmla="val -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Approx</a:t>
            </a:r>
            <a:r>
              <a:rPr lang="en-IN" dirty="0"/>
              <a:t> 25% of observations have missing values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7F149-4B4A-44C1-A13F-6490C88B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0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2057400"/>
            <a:ext cx="8536339" cy="2743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b="1" i="1" spc="-5" dirty="0">
                <a:solidFill>
                  <a:srgbClr val="FFFFFF"/>
                </a:solidFill>
                <a:latin typeface="Arial"/>
                <a:cs typeface="Arial"/>
              </a:rPr>
              <a:t>Significant </a:t>
            </a:r>
            <a:r>
              <a:rPr lang="en-US" b="1" i="1" spc="-2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85"/>
              </a:spcBef>
            </a:pPr>
            <a:r>
              <a:rPr lang="en-US" b="1" i="1" spc="-15" dirty="0">
                <a:solidFill>
                  <a:srgbClr val="FFFFFF"/>
                </a:solidFill>
                <a:latin typeface="Arial"/>
                <a:cs typeface="Arial"/>
              </a:rPr>
              <a:t>Visualization </a:t>
            </a:r>
            <a:r>
              <a:rPr lang="en-US" b="1" i="1" dirty="0">
                <a:solidFill>
                  <a:srgbClr val="FFFFFF"/>
                </a:solidFill>
                <a:latin typeface="Arial"/>
                <a:cs typeface="Arial"/>
              </a:rPr>
              <a:t>and Pattern</a:t>
            </a:r>
            <a:r>
              <a:rPr lang="en-US" b="1" i="1" spc="-5" dirty="0">
                <a:solidFill>
                  <a:srgbClr val="FFFFFF"/>
                </a:solidFill>
                <a:latin typeface="Arial"/>
                <a:cs typeface="Arial"/>
              </a:rPr>
              <a:t> Detection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5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4" y="1219200"/>
            <a:ext cx="6393426" cy="4737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252538"/>
            <a:ext cx="4638675" cy="4924425"/>
          </a:xfrm>
          <a:prstGeom prst="rect">
            <a:avLst/>
          </a:prstGeom>
        </p:spPr>
      </p:pic>
      <p:sp>
        <p:nvSpPr>
          <p:cNvPr id="6" name="object 7"/>
          <p:cNvSpPr txBox="1"/>
          <p:nvPr/>
        </p:nvSpPr>
        <p:spPr>
          <a:xfrm>
            <a:off x="2240280" y="6207760"/>
            <a:ext cx="7711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Arial"/>
                <a:cs typeface="Arial"/>
                <a:hlinkClick r:id="rId4"/>
              </a:rPr>
              <a:t>http://blog.k2analytics.co.in/2014/06/information-value-concept-in-scorecard-development/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FD774-AEC6-4C4D-AE43-D177AD0C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65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Visualization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16742"/>
            <a:ext cx="8995653" cy="18312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768CB-7EB2-4E32-B815-3EC811A1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27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Holding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838200" y="1206910"/>
          <a:ext cx="7103806" cy="450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A7D74-3D71-4C7F-ABC6-8181EC9B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820994" y="1219200"/>
          <a:ext cx="710380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6E5A0-0C43-4D33-A37B-AE0B68F7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84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18339" y="2286000"/>
            <a:ext cx="8536339" cy="2282032"/>
          </a:xfrm>
        </p:spPr>
        <p:txBody>
          <a:bodyPr>
            <a:noAutofit/>
          </a:bodyPr>
          <a:lstStyle/>
          <a:p>
            <a:r>
              <a:rPr lang="en-IN" sz="2800" i="0" dirty="0"/>
              <a:t>Model Development</a:t>
            </a:r>
            <a:br>
              <a:rPr lang="en-IN" sz="2800" i="0" dirty="0"/>
            </a:br>
            <a:br>
              <a:rPr lang="en-IN" sz="2800" i="0" dirty="0"/>
            </a:br>
            <a:endParaRPr lang="en-IN" sz="2800" i="0" dirty="0"/>
          </a:p>
        </p:txBody>
      </p:sp>
    </p:spTree>
    <p:extLst>
      <p:ext uri="{BB962C8B-B14F-4D97-AF65-F5344CB8AC3E}">
        <p14:creationId xmlns:p14="http://schemas.microsoft.com/office/powerpoint/2010/main" val="2873820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0A7-E405-4BB6-BC5B-118408F5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Dev – Val – Hold Out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6541-A393-4D9B-9422-A4BFD222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49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## Sampling 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1861FE-A655-4764-85C3-2407250948BC}"/>
              </a:ext>
            </a:extLst>
          </p:cNvPr>
          <p:cNvGrpSpPr/>
          <p:nvPr/>
        </p:nvGrpSpPr>
        <p:grpSpPr>
          <a:xfrm>
            <a:off x="8153400" y="2971800"/>
            <a:ext cx="3886200" cy="2514600"/>
            <a:chOff x="7162800" y="2026672"/>
            <a:chExt cx="4876800" cy="3459728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9DEB3BBB-C5A0-4586-B369-BBD53995CC9B}"/>
                </a:ext>
              </a:extLst>
            </p:cNvPr>
            <p:cNvSpPr/>
            <p:nvPr/>
          </p:nvSpPr>
          <p:spPr bwMode="auto">
            <a:xfrm>
              <a:off x="7162800" y="2026672"/>
              <a:ext cx="1651000" cy="3352800"/>
            </a:xfrm>
            <a:prstGeom prst="flowChartMagneticDisk">
              <a:avLst/>
            </a:prstGeom>
            <a:solidFill>
              <a:srgbClr val="729BBE">
                <a:lumMod val="40000"/>
                <a:lumOff val="60000"/>
              </a:srgbClr>
            </a:solidFill>
            <a:ln w="9525" cap="flat" cmpd="sng" algn="ctr">
              <a:solidFill>
                <a:srgbClr val="729BBE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Modeling Base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F38C259D-DE18-4B10-BD26-E2397E585DCB}"/>
                </a:ext>
              </a:extLst>
            </p:cNvPr>
            <p:cNvSpPr/>
            <p:nvPr/>
          </p:nvSpPr>
          <p:spPr bwMode="auto">
            <a:xfrm>
              <a:off x="10363200" y="2102871"/>
              <a:ext cx="1651000" cy="1148444"/>
            </a:xfrm>
            <a:prstGeom prst="flowChartMagneticDisk">
              <a:avLst/>
            </a:prstGeom>
            <a:solidFill>
              <a:srgbClr val="729BBE">
                <a:lumMod val="40000"/>
                <a:lumOff val="60000"/>
              </a:srgbClr>
            </a:solidFill>
            <a:ln w="9525" cap="flat" cmpd="sng" algn="ctr">
              <a:solidFill>
                <a:srgbClr val="729BBE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Development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Sample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50%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6CBEA4B0-6429-43A9-A43A-BBD1C39576AF}"/>
                </a:ext>
              </a:extLst>
            </p:cNvPr>
            <p:cNvSpPr/>
            <p:nvPr/>
          </p:nvSpPr>
          <p:spPr bwMode="auto">
            <a:xfrm>
              <a:off x="10363200" y="3576710"/>
              <a:ext cx="1651000" cy="868929"/>
            </a:xfrm>
            <a:prstGeom prst="flowChartMagneticDisk">
              <a:avLst/>
            </a:prstGeom>
            <a:solidFill>
              <a:srgbClr val="729BBE">
                <a:lumMod val="40000"/>
                <a:lumOff val="60000"/>
              </a:srgbClr>
            </a:solidFill>
            <a:ln w="9525" cap="flat" cmpd="sng" algn="ctr">
              <a:solidFill>
                <a:srgbClr val="729BBE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Validation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Sample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30%</a:t>
              </a:r>
            </a:p>
          </p:txBody>
        </p:sp>
        <p:sp>
          <p:nvSpPr>
            <p:cNvPr id="8" name="Right Arrow 13">
              <a:extLst>
                <a:ext uri="{FF2B5EF4-FFF2-40B4-BE49-F238E27FC236}">
                  <a16:creationId xmlns:a16="http://schemas.microsoft.com/office/drawing/2014/main" id="{C640B138-1789-4900-B3FF-7EEAE711039F}"/>
                </a:ext>
              </a:extLst>
            </p:cNvPr>
            <p:cNvSpPr/>
            <p:nvPr/>
          </p:nvSpPr>
          <p:spPr bwMode="auto">
            <a:xfrm>
              <a:off x="9067800" y="2102871"/>
              <a:ext cx="1116390" cy="809706"/>
            </a:xfrm>
            <a:prstGeom prst="rightArrow">
              <a:avLst/>
            </a:prstGeom>
            <a:solidFill>
              <a:srgbClr val="7BBE40">
                <a:lumMod val="40000"/>
                <a:lumOff val="60000"/>
              </a:srgbClr>
            </a:solidFill>
            <a:ln w="9525" cap="flat" cmpd="sng" algn="ctr">
              <a:solidFill>
                <a:srgbClr val="7BBE4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kkal Majalla" pitchFamily="2" charset="-78"/>
                <a:cs typeface="Sakkal Majalla" pitchFamily="2" charset="-78"/>
              </a:endParaRPr>
            </a:p>
          </p:txBody>
        </p:sp>
        <p:sp>
          <p:nvSpPr>
            <p:cNvPr id="9" name="Right Arrow 14">
              <a:extLst>
                <a:ext uri="{FF2B5EF4-FFF2-40B4-BE49-F238E27FC236}">
                  <a16:creationId xmlns:a16="http://schemas.microsoft.com/office/drawing/2014/main" id="{562D1ACA-97C8-4BAB-BD01-6710D9565D31}"/>
                </a:ext>
              </a:extLst>
            </p:cNvPr>
            <p:cNvSpPr/>
            <p:nvPr/>
          </p:nvSpPr>
          <p:spPr bwMode="auto">
            <a:xfrm>
              <a:off x="9067800" y="3626871"/>
              <a:ext cx="1116390" cy="809706"/>
            </a:xfrm>
            <a:prstGeom prst="rightArrow">
              <a:avLst/>
            </a:prstGeom>
            <a:solidFill>
              <a:srgbClr val="7BBE40">
                <a:lumMod val="40000"/>
                <a:lumOff val="60000"/>
              </a:srgbClr>
            </a:solidFill>
            <a:ln w="9525" cap="flat" cmpd="sng" algn="ctr">
              <a:solidFill>
                <a:srgbClr val="7BBE4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kkal Majalla" pitchFamily="2" charset="-78"/>
                <a:cs typeface="Sakkal Majalla" pitchFamily="2" charset="-78"/>
              </a:endParaRPr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E375A6E-9167-4DA1-A130-AEFFBF4BABE0}"/>
                </a:ext>
              </a:extLst>
            </p:cNvPr>
            <p:cNvSpPr/>
            <p:nvPr/>
          </p:nvSpPr>
          <p:spPr bwMode="auto">
            <a:xfrm>
              <a:off x="10388600" y="4617471"/>
              <a:ext cx="1651000" cy="868929"/>
            </a:xfrm>
            <a:prstGeom prst="flowChartMagneticDisk">
              <a:avLst/>
            </a:prstGeom>
            <a:solidFill>
              <a:srgbClr val="729BBE">
                <a:lumMod val="40000"/>
                <a:lumOff val="60000"/>
              </a:srgbClr>
            </a:solidFill>
            <a:ln w="9525" cap="flat" cmpd="sng" algn="ctr">
              <a:solidFill>
                <a:srgbClr val="729BBE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Hold Out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Sample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akkal Majalla" pitchFamily="2" charset="-78"/>
                  <a:cs typeface="Sakkal Majalla" pitchFamily="2" charset="-78"/>
                </a:rPr>
                <a:t>20%</a:t>
              </a: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9CABFA02-A79F-42D5-90DF-10FF6BE185F3}"/>
                </a:ext>
              </a:extLst>
            </p:cNvPr>
            <p:cNvSpPr/>
            <p:nvPr/>
          </p:nvSpPr>
          <p:spPr bwMode="auto">
            <a:xfrm>
              <a:off x="9093200" y="4667632"/>
              <a:ext cx="1116390" cy="809706"/>
            </a:xfrm>
            <a:prstGeom prst="rightArrow">
              <a:avLst/>
            </a:prstGeom>
            <a:solidFill>
              <a:srgbClr val="7BBE40">
                <a:lumMod val="40000"/>
                <a:lumOff val="60000"/>
              </a:srgbClr>
            </a:solidFill>
            <a:ln w="9525" cap="flat" cmpd="sng" algn="ctr">
              <a:solidFill>
                <a:srgbClr val="7BBE4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1800000"/>
              </a:lightRig>
            </a:scene3d>
            <a:sp3d>
              <a:bevelT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kkal Majalla" pitchFamily="2" charset="-78"/>
                <a:cs typeface="Sakkal Majalla" pitchFamily="2" charset="-78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DAD9100-98A0-43B7-8BE2-FA57A97A8825}"/>
              </a:ext>
            </a:extLst>
          </p:cNvPr>
          <p:cNvSpPr txBox="1">
            <a:spLocks/>
          </p:cNvSpPr>
          <p:nvPr/>
        </p:nvSpPr>
        <p:spPr>
          <a:xfrm>
            <a:off x="838200" y="3390900"/>
            <a:ext cx="5105400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## Checking the samples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7CF1131-D7F5-4BBE-B833-F0C8F8E7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2FD867-7A2B-4699-845C-E8E6CBA8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5505450" cy="1314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2D051F-EEFB-452A-AD35-797213BD2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" y="3886200"/>
            <a:ext cx="6010275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53E270-4615-4306-B346-BA604C335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" y="4600575"/>
            <a:ext cx="6962775" cy="657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4A0771-0C8C-48E7-A523-2B41CD3E3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" y="5572125"/>
            <a:ext cx="1855299" cy="3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1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Understanding Natural Log and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Logistic Regression Equation</a:t>
            </a:r>
          </a:p>
          <a:p>
            <a:r>
              <a:rPr lang="en-US" dirty="0"/>
              <a:t>Creating Dataset to perform Logistic Regression</a:t>
            </a:r>
          </a:p>
          <a:p>
            <a:r>
              <a:rPr lang="en-US" dirty="0"/>
              <a:t>Getting Summary Statistics</a:t>
            </a:r>
          </a:p>
          <a:p>
            <a:r>
              <a:rPr lang="en-US" dirty="0"/>
              <a:t>Performing Basic Transformations</a:t>
            </a:r>
          </a:p>
          <a:p>
            <a:r>
              <a:rPr lang="en-US" dirty="0"/>
              <a:t>Missing Value Imputation</a:t>
            </a:r>
          </a:p>
          <a:p>
            <a:r>
              <a:rPr lang="en-US" dirty="0"/>
              <a:t>Computing Information Value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Running Logistic Regression</a:t>
            </a:r>
          </a:p>
          <a:p>
            <a:r>
              <a:rPr lang="en-US" dirty="0"/>
              <a:t>Model </a:t>
            </a:r>
            <a:r>
              <a:rPr lang="en-US"/>
              <a:t>Performance Measure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A02F2-77BF-4A97-8DA5-C09BC009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28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7612-F4C9-489E-96B5-B76A2008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Running One Variable Regression with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E513-4F8C-489C-8ECF-03C8A4E2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78015-EFEA-4B60-A7AA-F77F4B8DA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305675" cy="15716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2E64A-ADE0-4C61-A0F0-5DDC30B4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6BB27-32A3-4490-B477-EA4D4640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2857500"/>
            <a:ext cx="8201025" cy="354330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0808153-76F9-4C59-898E-034EC176AB21}"/>
              </a:ext>
            </a:extLst>
          </p:cNvPr>
          <p:cNvSpPr/>
          <p:nvPr/>
        </p:nvSpPr>
        <p:spPr>
          <a:xfrm>
            <a:off x="9372600" y="3276600"/>
            <a:ext cx="2514600" cy="1676400"/>
          </a:xfrm>
          <a:prstGeom prst="wedgeEllipseCallout">
            <a:avLst>
              <a:gd name="adj1" fmla="val -162451"/>
              <a:gd name="adj2" fmla="val 118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 variable is not significant at </a:t>
            </a:r>
          </a:p>
          <a:p>
            <a:pPr algn="ctr"/>
            <a:r>
              <a:rPr lang="en-IN" dirty="0"/>
              <a:t>alpha = 0.0001</a:t>
            </a:r>
          </a:p>
        </p:txBody>
      </p:sp>
    </p:spTree>
    <p:extLst>
      <p:ext uri="{BB962C8B-B14F-4D97-AF65-F5344CB8AC3E}">
        <p14:creationId xmlns:p14="http://schemas.microsoft.com/office/powerpoint/2010/main" val="2628738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0936-26F0-4145-9363-4F5E87B3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Running One Variable Regression with </a:t>
            </a:r>
            <a:r>
              <a:rPr lang="en-IN" dirty="0" err="1"/>
              <a:t>DV_Age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3E5A-E0C7-44B1-9DEF-B76ABD71D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F71D7-893F-4701-A7E2-1D30F377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334250" cy="7048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2E57-2924-4B3F-815F-2FBB8E67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4960B-662C-4561-BDD2-D1CB3144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2457450"/>
            <a:ext cx="8210550" cy="348615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BBDFFBE-00B9-4036-A61B-1F8A062D60F4}"/>
              </a:ext>
            </a:extLst>
          </p:cNvPr>
          <p:cNvSpPr/>
          <p:nvPr/>
        </p:nvSpPr>
        <p:spPr>
          <a:xfrm>
            <a:off x="9372600" y="3276600"/>
            <a:ext cx="2514600" cy="1981200"/>
          </a:xfrm>
          <a:prstGeom prst="wedgeEllipseCallout">
            <a:avLst>
              <a:gd name="adj1" fmla="val -162905"/>
              <a:gd name="adj2" fmla="val 70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Transformed Age variable is significant at </a:t>
            </a:r>
          </a:p>
          <a:p>
            <a:pPr algn="ctr"/>
            <a:r>
              <a:rPr lang="en-IN" dirty="0"/>
              <a:t>alpha = 0.0001</a:t>
            </a:r>
          </a:p>
        </p:txBody>
      </p:sp>
    </p:spTree>
    <p:extLst>
      <p:ext uri="{BB962C8B-B14F-4D97-AF65-F5344CB8AC3E}">
        <p14:creationId xmlns:p14="http://schemas.microsoft.com/office/powerpoint/2010/main" val="3718621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97262A-E8D8-4D6E-B4FE-0943EBF3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209800"/>
            <a:ext cx="6934200" cy="4048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22BD05-0BDD-4044-B64B-F870AA39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Running Regression with all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FCEE-8AB1-47E6-8E7B-F0345283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CB022-06B9-476E-9D8F-5851B25DD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" y="1219200"/>
            <a:ext cx="7991475" cy="1152525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49D43B6-CFC4-4847-B556-3090F520A9FF}"/>
              </a:ext>
            </a:extLst>
          </p:cNvPr>
          <p:cNvSpPr/>
          <p:nvPr/>
        </p:nvSpPr>
        <p:spPr>
          <a:xfrm>
            <a:off x="381000" y="3505200"/>
            <a:ext cx="3837878" cy="981076"/>
          </a:xfrm>
          <a:prstGeom prst="wedgeEllipseCallout">
            <a:avLst>
              <a:gd name="adj1" fmla="val 175020"/>
              <a:gd name="adj2" fmla="val 63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Gender is insignificant as such we must drop this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443C3-5260-4D95-8072-03B1A889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08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2C1C-EF22-4DD0-951A-F66E0DE8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… dropping Gender variable from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919B-8332-40D1-8F8B-43D0C001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36387-DE31-4ABB-A749-DC835A76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153400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C43A1F-DFC9-44BA-8E22-FD2D26787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260238"/>
            <a:ext cx="7555230" cy="4140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2BBD8E-15E5-4768-8275-737B0D679579}"/>
              </a:ext>
            </a:extLst>
          </p:cNvPr>
          <p:cNvSpPr/>
          <p:nvPr/>
        </p:nvSpPr>
        <p:spPr>
          <a:xfrm>
            <a:off x="3810000" y="5040630"/>
            <a:ext cx="7526594" cy="163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6189DA0-1F61-46F0-83EC-C0039AEB45F3}"/>
              </a:ext>
            </a:extLst>
          </p:cNvPr>
          <p:cNvSpPr/>
          <p:nvPr/>
        </p:nvSpPr>
        <p:spPr>
          <a:xfrm>
            <a:off x="381000" y="2895600"/>
            <a:ext cx="3048000" cy="3124200"/>
          </a:xfrm>
          <a:prstGeom prst="wedgeEllipseCallout">
            <a:avLst>
              <a:gd name="adj1" fmla="val 62527"/>
              <a:gd name="adj2" fmla="val 18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dirty="0"/>
              <a:t>Check the sign of variable beta and ensure they are inline with the trend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Ensure there is no sign change of estimate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B768F8-E873-4396-9BA0-C127A36C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38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D19D-E99F-4C03-A063-1760064D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Occupation variable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8AFB-3AFA-4293-A716-349F9F3B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BD1445-B7F7-4B39-89DA-330AEE38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0" y="5017770"/>
            <a:ext cx="50673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01708-C09D-4AA9-888D-EC9F084E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9200"/>
            <a:ext cx="7324725" cy="37147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D9175-44FC-4180-8C78-E1780325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98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79CE-3D6B-46FF-9CAD-D41121A3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…with recategorized occupation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C6FC-02E0-427B-9C04-93733E26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3B110-6759-4835-ADAC-9A915A45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124825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0081C-F0FA-4B0D-B769-C2F579CD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66" y="2095500"/>
            <a:ext cx="7928264" cy="41529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3C6B93F-B66A-4593-99C4-9BC8481FB7EE}"/>
              </a:ext>
            </a:extLst>
          </p:cNvPr>
          <p:cNvSpPr/>
          <p:nvPr/>
        </p:nvSpPr>
        <p:spPr>
          <a:xfrm>
            <a:off x="388966" y="3429000"/>
            <a:ext cx="3048000" cy="1371600"/>
          </a:xfrm>
          <a:prstGeom prst="wedgeEllipseCallout">
            <a:avLst>
              <a:gd name="adj1" fmla="val 123652"/>
              <a:gd name="adj2" fmla="val 59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dirty="0"/>
              <a:t>Occupation variable betas are now stable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5658B-D48D-482D-86B6-C420022A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88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633B-7937-41EE-98FE-742F6927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Check for Variance Inflation Factor (VIF)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466-4A99-428B-A267-99A4F4C3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6C828-A528-41EF-8D56-50D9284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0999"/>
            <a:ext cx="3276600" cy="2212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779A5C-F5B1-4082-AB0B-190A36AD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9200"/>
            <a:ext cx="8248650" cy="2886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7D052-F965-45CE-B58A-F89FBA45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44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Probability &amp;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661C9-9454-459D-9362-974CCE2A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34695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4D099-ECC2-4D38-8824-0EAD6D28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0400"/>
            <a:ext cx="6353175" cy="308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707B0A-4876-4560-9647-2860F3EED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5867400"/>
            <a:ext cx="7851648" cy="533400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4D955CE-F73E-402C-AC29-B8E218D81B98}"/>
              </a:ext>
            </a:extLst>
          </p:cNvPr>
          <p:cNvSpPr/>
          <p:nvPr/>
        </p:nvSpPr>
        <p:spPr>
          <a:xfrm>
            <a:off x="3200400" y="3733800"/>
            <a:ext cx="4114800" cy="1143000"/>
          </a:xfrm>
          <a:prstGeom prst="wedgeRoundRectCallout">
            <a:avLst>
              <a:gd name="adj1" fmla="val -65833"/>
              <a:gd name="adj2" fmla="val 130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Note 99 percentage of observation have probability less than 0.5. If we use 0.5 as cut-off then only 1% cases will be classified as responders</a:t>
            </a:r>
            <a:endParaRPr lang="en-IN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4344F9E-23C5-489D-B9E5-B00A83C7197E}"/>
              </a:ext>
            </a:extLst>
          </p:cNvPr>
          <p:cNvSpPr/>
          <p:nvPr/>
        </p:nvSpPr>
        <p:spPr>
          <a:xfrm>
            <a:off x="7848600" y="4114800"/>
            <a:ext cx="4114800" cy="1143000"/>
          </a:xfrm>
          <a:prstGeom prst="wedgeRoundRectCallout">
            <a:avLst>
              <a:gd name="adj1" fmla="val 14445"/>
              <a:gd name="adj2" fmla="val 12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0.956 as cut-off will ensure </a:t>
            </a:r>
            <a:r>
              <a:rPr lang="en-IN" dirty="0" err="1"/>
              <a:t>atleast</a:t>
            </a:r>
            <a:r>
              <a:rPr lang="en-IN" dirty="0"/>
              <a:t> 4.4% customers are classified as Responder based on the model.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AA2018-58BD-455F-9B12-42BB8E3B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87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89A0-79D8-4D23-AF3A-D6A7776B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AUC-ROC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EF77-26A1-4509-B71F-88BD1136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A3730-31A3-45B9-918B-148BD12D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763000" cy="2028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4D6AB-593B-4F18-8E6A-B8F9700A3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81" y="1962150"/>
            <a:ext cx="4966819" cy="352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AD038-24B7-4328-A9B6-842903C9C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00675"/>
            <a:ext cx="7372350" cy="92392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81EA4-B409-4E02-9AA7-926C17A6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26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9809-3D68-4923-837B-4AE12297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Confusion Matrix (Contingency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1730-5E60-41E5-801F-838A6649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42CAC-952A-4854-B03F-88205D37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866338" cy="2340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C3063-4CB2-4985-8EAC-E18C2EA30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9" y="3810000"/>
            <a:ext cx="4551819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7007CB-EEC5-4878-95B4-7B557605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65" y="1223963"/>
            <a:ext cx="8866338" cy="2340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226A3-1006-43EC-853D-6129042F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94" y="3814763"/>
            <a:ext cx="4551819" cy="23622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85B891-8887-4CF9-B9EB-7B4988E2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3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5661" y="2667000"/>
            <a:ext cx="8536339" cy="1215232"/>
          </a:xfrm>
        </p:spPr>
        <p:txBody>
          <a:bodyPr>
            <a:normAutofit fontScale="90000"/>
          </a:bodyPr>
          <a:lstStyle/>
          <a:p>
            <a:r>
              <a:rPr lang="en-IN" i="0" dirty="0"/>
              <a:t>Understanding Natural Log and </a:t>
            </a:r>
            <a:r>
              <a:rPr lang="en-IN" i="0" dirty="0" err="1"/>
              <a:t>Exp</a:t>
            </a:r>
            <a:br>
              <a:rPr lang="en-IN" i="0" dirty="0"/>
            </a:br>
            <a:br>
              <a:rPr lang="en-IN" i="0" dirty="0"/>
            </a:br>
            <a:r>
              <a:rPr lang="en-IN" i="0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697326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Validation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733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158E-B0D1-412F-935F-F87F2B2B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FC16-666E-4851-89F6-5A1175CE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FF7CB-5D76-4597-BA60-74E06786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3924300"/>
            <a:ext cx="9420225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BB85F-E37F-410F-B4FB-67E1B665E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" y="1219200"/>
            <a:ext cx="8067675" cy="2438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8E6A8C-21A4-4CC6-993A-8BA52865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63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4914-1B3A-43F5-A26D-C5A6AAD3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Model Validation | Dev / Val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3A35-8DD4-4B47-8F75-90E18F08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400" dirty="0">
              <a:solidFill>
                <a:schemeClr val="dk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96FE18-E8A8-4C01-A6E6-4261140621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679326"/>
              </p:ext>
            </p:extLst>
          </p:nvPr>
        </p:nvGraphicFramePr>
        <p:xfrm>
          <a:off x="838200" y="1219200"/>
          <a:ext cx="5400001" cy="3668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3722">
                  <a:extLst>
                    <a:ext uri="{9D8B030D-6E8A-4147-A177-3AD203B41FA5}">
                      <a16:colId xmlns:a16="http://schemas.microsoft.com/office/drawing/2014/main" val="4006370580"/>
                    </a:ext>
                  </a:extLst>
                </a:gridCol>
                <a:gridCol w="927005">
                  <a:extLst>
                    <a:ext uri="{9D8B030D-6E8A-4147-A177-3AD203B41FA5}">
                      <a16:colId xmlns:a16="http://schemas.microsoft.com/office/drawing/2014/main" val="1687323707"/>
                    </a:ext>
                  </a:extLst>
                </a:gridCol>
                <a:gridCol w="1294637">
                  <a:extLst>
                    <a:ext uri="{9D8B030D-6E8A-4147-A177-3AD203B41FA5}">
                      <a16:colId xmlns:a16="http://schemas.microsoft.com/office/drawing/2014/main" val="2682734429"/>
                    </a:ext>
                  </a:extLst>
                </a:gridCol>
                <a:gridCol w="1294637">
                  <a:extLst>
                    <a:ext uri="{9D8B030D-6E8A-4147-A177-3AD203B41FA5}">
                      <a16:colId xmlns:a16="http://schemas.microsoft.com/office/drawing/2014/main" val="389633597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Variable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2000" marR="108000" marT="72000" marB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Dev. Estimate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Val. Estimate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Beta Ratio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276679"/>
                  </a:ext>
                </a:extLst>
              </a:tr>
              <a:tr h="40950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Intercept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-5.0485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-5.3584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412965907"/>
                  </a:ext>
                </a:extLst>
              </a:tr>
              <a:tr h="40950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occ_recat</a:t>
                      </a:r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[T.SAL_SENP]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-0.8911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-1.3389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1.50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1970595896"/>
                  </a:ext>
                </a:extLst>
              </a:tr>
              <a:tr h="22918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occ_recat</a:t>
                      </a:r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[T.SELF-EMP]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0.89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1233645467"/>
                  </a:ext>
                </a:extLst>
              </a:tr>
              <a:tr h="40950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DV_Age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1.19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2825299067"/>
                  </a:ext>
                </a:extLst>
              </a:tr>
              <a:tr h="355134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1.05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1880271878"/>
                  </a:ext>
                </a:extLst>
              </a:tr>
              <a:tr h="40950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Bal_cap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-3.95E-06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-3.06E-06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0.77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1423720986"/>
                  </a:ext>
                </a:extLst>
              </a:tr>
              <a:tr h="40950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No_OF_CR_TXNS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1.03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1179335343"/>
                  </a:ext>
                </a:extLst>
              </a:tr>
              <a:tr h="409502">
                <a:tc>
                  <a:txBody>
                    <a:bodyPr/>
                    <a:lstStyle/>
                    <a:p>
                      <a:pPr marL="92075" lvl="0" indent="0" algn="l" defTabSz="914400" rtl="0" eaLnBrk="1" fontAlgn="b" latinLnBrk="0" hangingPunct="1"/>
                      <a:r>
                        <a:rPr lang="en-IN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HP_Imputed</a:t>
                      </a:r>
                      <a:endParaRPr lang="en-IN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                   1.14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108000" marT="72000" marB="36000" anchor="ctr"/>
                </a:tc>
                <a:extLst>
                  <a:ext uri="{0D108BD9-81ED-4DB2-BD59-A6C34878D82A}">
                    <a16:rowId xmlns:a16="http://schemas.microsoft.com/office/drawing/2014/main" val="21066675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D774-7AB2-412F-8D03-6AC9066F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74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Assignment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130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Lab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the Visualization Chart for the following</a:t>
            </a:r>
          </a:p>
          <a:p>
            <a:pPr lvl="1"/>
            <a:r>
              <a:rPr lang="en-IN" dirty="0"/>
              <a:t>Balance vs Target</a:t>
            </a:r>
          </a:p>
          <a:p>
            <a:pPr lvl="1"/>
            <a:r>
              <a:rPr lang="en-IN" dirty="0"/>
              <a:t>SCR vs Target</a:t>
            </a:r>
          </a:p>
          <a:p>
            <a:pPr lvl="1"/>
            <a:endParaRPr lang="en-IN" dirty="0"/>
          </a:p>
          <a:p>
            <a:r>
              <a:rPr lang="en-IN" dirty="0"/>
              <a:t>Check the Model Performance Measures on Validation Sample</a:t>
            </a:r>
          </a:p>
          <a:p>
            <a:pPr lvl="1"/>
            <a:r>
              <a:rPr lang="en-IN" dirty="0"/>
              <a:t>AUC</a:t>
            </a:r>
          </a:p>
          <a:p>
            <a:endParaRPr lang="en-IN" dirty="0"/>
          </a:p>
          <a:p>
            <a:r>
              <a:rPr lang="en-IN" dirty="0"/>
              <a:t>Check the Model Performance Measures on Hold Out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2149E-2C8A-4F56-A566-8E3F72AC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9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 (mathematical constant)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https://en.wikipedia.org/wiki/E_(mathematical_constant)</a:t>
            </a:r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94" y="914400"/>
            <a:ext cx="9618406" cy="48092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F10D1-D857-4E75-B1FF-5F23A105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Logarithm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https://en.wikipedia.org/wiki/Natural_logarithm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66800"/>
            <a:ext cx="11346473" cy="4419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99830-D384-4D13-AB94-BE177F9B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7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9001125" cy="5438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75E73-FB0F-4DB7-89D6-1E23C9A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5661" y="2667000"/>
            <a:ext cx="8536339" cy="1215232"/>
          </a:xfrm>
        </p:spPr>
        <p:txBody>
          <a:bodyPr>
            <a:normAutofit/>
          </a:bodyPr>
          <a:lstStyle/>
          <a:p>
            <a:r>
              <a:rPr lang="en-IN" i="0" dirty="0"/>
              <a:t>Creating the Dataset for Performing</a:t>
            </a:r>
            <a:br>
              <a:rPr lang="en-IN" i="0" dirty="0"/>
            </a:br>
            <a:r>
              <a:rPr lang="en-IN" i="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09648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Importing Required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CE15C-7EA4-4E33-8AFB-7D50B5F65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0"/>
            <a:ext cx="5235925" cy="14552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5F7FB-C617-4406-A067-53E910A4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15090"/>
      </p:ext>
    </p:extLst>
  </p:cSld>
  <p:clrMapOvr>
    <a:masterClrMapping/>
  </p:clrMapOvr>
</p:sld>
</file>

<file path=ppt/theme/theme1.xml><?xml version="1.0" encoding="utf-8"?>
<a:theme xmlns:a="http://schemas.openxmlformats.org/drawingml/2006/main" name="Prin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12898</TotalTime>
  <Words>857</Words>
  <Application>Microsoft Office PowerPoint</Application>
  <PresentationFormat>Widescreen</PresentationFormat>
  <Paragraphs>232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Lucida Console</vt:lpstr>
      <vt:lpstr>Sakkal Majalla</vt:lpstr>
      <vt:lpstr>Print</vt:lpstr>
      <vt:lpstr>Performing Logistic Regression</vt:lpstr>
      <vt:lpstr>About K2 Analytics</vt:lpstr>
      <vt:lpstr>Content</vt:lpstr>
      <vt:lpstr>Understanding Natural Log and Exp  Logistic Regression Equation</vt:lpstr>
      <vt:lpstr>e (mathematical constant)</vt:lpstr>
      <vt:lpstr>Natural Logarithm</vt:lpstr>
      <vt:lpstr>Logistic Regression Equation</vt:lpstr>
      <vt:lpstr>Creating the Dataset for Performing Logistic Regression</vt:lpstr>
      <vt:lpstr>Importing Required Packages</vt:lpstr>
      <vt:lpstr>Setting working directory and importing data</vt:lpstr>
      <vt:lpstr>Exploratory Data Analysis</vt:lpstr>
      <vt:lpstr>Getting summary statistics</vt:lpstr>
      <vt:lpstr>Getting percentile distribution</vt:lpstr>
      <vt:lpstr>Getting percentile distribution for all numeric variables</vt:lpstr>
      <vt:lpstr>Performing Basic Transformation  Capping &amp; Flooring  Missing Value Imputation</vt:lpstr>
      <vt:lpstr>Outlier treatment | Capping &amp; Flooring</vt:lpstr>
      <vt:lpstr>Outlier treatment for Balance Variable</vt:lpstr>
      <vt:lpstr>Missing Value Imputation</vt:lpstr>
      <vt:lpstr>Missing value imputation…</vt:lpstr>
      <vt:lpstr>Response Rate table</vt:lpstr>
      <vt:lpstr>Imputing Holding Period value</vt:lpstr>
      <vt:lpstr>Missing value treatment for categorical variable…</vt:lpstr>
      <vt:lpstr>PowerPoint Presentation</vt:lpstr>
      <vt:lpstr>Information Value</vt:lpstr>
      <vt:lpstr>Visualization Code</vt:lpstr>
      <vt:lpstr>Holding Period</vt:lpstr>
      <vt:lpstr>Age</vt:lpstr>
      <vt:lpstr>Model Development  </vt:lpstr>
      <vt:lpstr>Dev – Val – Hold Out Sampling</vt:lpstr>
      <vt:lpstr>Running One Variable Regression with Age</vt:lpstr>
      <vt:lpstr>Running One Variable Regression with DV_Age</vt:lpstr>
      <vt:lpstr>Running Regression with all variables</vt:lpstr>
      <vt:lpstr>… dropping Gender variable from regression</vt:lpstr>
      <vt:lpstr>Occupation variable transformation</vt:lpstr>
      <vt:lpstr>…with recategorized occupation variable</vt:lpstr>
      <vt:lpstr>Check for Variance Inflation Factor (VIF)</vt:lpstr>
      <vt:lpstr>Predicting Probability &amp; Class</vt:lpstr>
      <vt:lpstr>AUC-ROC Curve</vt:lpstr>
      <vt:lpstr>Confusion Matrix (Contingency Table)</vt:lpstr>
      <vt:lpstr>Model Validation</vt:lpstr>
      <vt:lpstr>Model Validation</vt:lpstr>
      <vt:lpstr>Model Validation | Dev / Val Ratio</vt:lpstr>
      <vt:lpstr>Lab Assignment</vt:lpstr>
      <vt:lpstr>Lab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Workshop</dc:title>
  <dc:creator>rajesh.jakhotia</dc:creator>
  <cp:lastModifiedBy>Rajesh Jakhotia</cp:lastModifiedBy>
  <cp:revision>518</cp:revision>
  <dcterms:created xsi:type="dcterms:W3CDTF">2011-12-07T09:02:00Z</dcterms:created>
  <dcterms:modified xsi:type="dcterms:W3CDTF">2019-06-20T02:31:42Z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