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9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7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09F370-A2D8-47F2-9807-8CB054A508C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08502D-56C2-483E-92E8-5F2A3C65B6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SIPCMContentMarking" descr="{&quot;HashCode&quot;:1503687135,&quot;Placement&quot;:&quot;Header&quot;}"/>
          <p:cNvSpPr txBox="1"/>
          <p:nvPr userDrawn="1"/>
        </p:nvSpPr>
        <p:spPr>
          <a:xfrm>
            <a:off x="0" y="0"/>
            <a:ext cx="260732" cy="3993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t>
 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MSIPCMContentMarking" descr="{&quot;HashCode&quot;:-1230239927,&quot;Placement&quot;:&quot;Footer&quot;}"/>
          <p:cNvSpPr txBox="1"/>
          <p:nvPr userDrawn="1"/>
        </p:nvSpPr>
        <p:spPr>
          <a:xfrm>
            <a:off x="0" y="6608802"/>
            <a:ext cx="24853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t>Saudi Aramco: Company General Use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1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us.cloud-object-storage.appdomain.cloud/cf-courses-data/CognitiveClass/DP0701EN/version-2/Metadata.pdf" TargetMode="External"/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0" y="685799"/>
            <a:ext cx="11202989" cy="2971801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Predicting Accident Severity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26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Vehicles </a:t>
            </a:r>
            <a:r>
              <a:rPr lang="en-US" dirty="0"/>
              <a:t>Count affects severity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975" y="2328234"/>
            <a:ext cx="5305425" cy="31623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2328234"/>
            <a:ext cx="5029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</a:t>
            </a:r>
            <a:r>
              <a:rPr lang="en-US" dirty="0"/>
              <a:t>Type affects severity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590815"/>
            <a:ext cx="10058400" cy="25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Condition affect severity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619492"/>
            <a:ext cx="10058400" cy="24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</a:t>
            </a:r>
            <a:r>
              <a:rPr lang="en-US" dirty="0"/>
              <a:t>Condition affect severity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31964"/>
            <a:ext cx="10058400" cy="30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Condition </a:t>
            </a:r>
            <a:r>
              <a:rPr lang="en-US" dirty="0" smtClean="0"/>
              <a:t>affects </a:t>
            </a:r>
            <a:r>
              <a:rPr lang="en-US" dirty="0"/>
              <a:t>severity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08726"/>
            <a:ext cx="10058400" cy="30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4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br>
              <a:rPr lang="en-US" dirty="0" smtClean="0"/>
            </a:br>
            <a:r>
              <a:rPr lang="en-US" sz="4000" dirty="0" smtClean="0"/>
              <a:t>Feature Selection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Based on Data exploratory analysis, we have selected independent features below to build our model </a:t>
            </a:r>
          </a:p>
          <a:p>
            <a:r>
              <a:rPr lang="en-US" sz="2800" dirty="0"/>
              <a:t>['ADDRTYPE','COLLISIONTYPE','PERSONCOUNT','PEDCOUNT','PEDCYLCOUNT','VEHCOUNT','JUNCTIONTYPE','SDOT_COLCODE', 'WEATHER','ROADCOND','LIGHTCOND','HITPARKEDCAR']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048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  <a:br>
              <a:rPr lang="en-US" dirty="0"/>
            </a:br>
            <a:r>
              <a:rPr lang="en-US" sz="4000" dirty="0" smtClean="0"/>
              <a:t>Data 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order to build the model and test its accuracy, our dataset has been divided into Train data (to train the model), and Test data (to test accuracy of the model). </a:t>
            </a:r>
            <a:endParaRPr lang="en-US" sz="3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Train </a:t>
            </a:r>
            <a:r>
              <a:rPr lang="en-US" sz="3200" dirty="0"/>
              <a:t>dataset </a:t>
            </a:r>
            <a:r>
              <a:rPr lang="en-US" sz="3200" dirty="0" smtClean="0"/>
              <a:t>size=151815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Test </a:t>
            </a:r>
            <a:r>
              <a:rPr lang="en-US" sz="3200" dirty="0"/>
              <a:t>dataset size= 37954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5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  <a:br>
              <a:rPr lang="en-US" dirty="0"/>
            </a:br>
            <a:r>
              <a:rPr lang="en-US" sz="4000" dirty="0" smtClean="0"/>
              <a:t>Results and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Models built </a:t>
            </a:r>
            <a:r>
              <a:rPr lang="en-US" sz="2400" dirty="0"/>
              <a:t>using (KNN, Decision-tree, SVM, Logistic regression) and calculated model accuracy using </a:t>
            </a:r>
            <a:r>
              <a:rPr lang="en-US" sz="2400" dirty="0" err="1"/>
              <a:t>jaccard</a:t>
            </a:r>
            <a:r>
              <a:rPr lang="en-US" sz="2400" dirty="0"/>
              <a:t>-similarity and f1-score. Below is result of each model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75723"/>
              </p:ext>
            </p:extLst>
          </p:nvPr>
        </p:nvGraphicFramePr>
        <p:xfrm>
          <a:off x="1097280" y="3115857"/>
          <a:ext cx="9834113" cy="2042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7337">
                  <a:extLst>
                    <a:ext uri="{9D8B030D-6E8A-4147-A177-3AD203B41FA5}">
                      <a16:colId xmlns:a16="http://schemas.microsoft.com/office/drawing/2014/main" val="1749997349"/>
                    </a:ext>
                  </a:extLst>
                </a:gridCol>
                <a:gridCol w="3278388">
                  <a:extLst>
                    <a:ext uri="{9D8B030D-6E8A-4147-A177-3AD203B41FA5}">
                      <a16:colId xmlns:a16="http://schemas.microsoft.com/office/drawing/2014/main" val="768574360"/>
                    </a:ext>
                  </a:extLst>
                </a:gridCol>
                <a:gridCol w="3278388">
                  <a:extLst>
                    <a:ext uri="{9D8B030D-6E8A-4147-A177-3AD203B41FA5}">
                      <a16:colId xmlns:a16="http://schemas.microsoft.com/office/drawing/2014/main" val="2042380643"/>
                    </a:ext>
                  </a:extLst>
                </a:gridCol>
              </a:tblGrid>
              <a:tr h="40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jaccard-similarity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f1-score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516860"/>
                  </a:ext>
                </a:extLst>
              </a:tr>
              <a:tr h="40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KNN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0.744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0.715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805819"/>
                  </a:ext>
                </a:extLst>
              </a:tr>
              <a:tr h="40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Decision-Tree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0.7494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0.686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794267"/>
                  </a:ext>
                </a:extLst>
              </a:tr>
              <a:tr h="40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SVM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0.7609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0.72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000345"/>
                  </a:ext>
                </a:extLst>
              </a:tr>
              <a:tr h="40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Logistic regression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30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2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have analyzed the relationship between accident severity and other factors that will impact the severity of an </a:t>
            </a:r>
            <a:r>
              <a:rPr lang="en-US" dirty="0" smtClean="0"/>
              <a:t>accident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Accuracy of the model has room for improvement by having Improved data set to include: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Speeding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Driver under influence or not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Driver didn’t pay 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Accident Severity is Valuable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Traffic </a:t>
            </a:r>
            <a:r>
              <a:rPr lang="en-US" sz="2800" dirty="0"/>
              <a:t>Management division are interested in accurate prediction of accident severity to improve road safety strategies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The </a:t>
            </a:r>
            <a:r>
              <a:rPr lang="en-US" sz="2800" dirty="0"/>
              <a:t>study can also raise awareness to the general public population by highlighting which factors to focus on while driving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In </a:t>
            </a:r>
            <a:r>
              <a:rPr lang="en-US" sz="2800" dirty="0"/>
              <a:t>addition, road engineers and consultants will have better insights on road conditions when designing new roads and associated traffic lights.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The used Dataset has been provided by Seattle Traffic Management Division (SDOT) under link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u="sng" dirty="0" smtClean="0">
                <a:hlinkClick r:id="rId2"/>
              </a:rPr>
              <a:t>Data-Collisions.csv</a:t>
            </a:r>
            <a:endParaRPr lang="en-US" sz="2800" u="sng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Data is updated weekly by SDOT and contains observations from 2004 to Present </a:t>
            </a:r>
            <a:r>
              <a:rPr lang="en-US" sz="2800" dirty="0" smtClean="0"/>
              <a:t>timeframe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Full explanation for Dataset can be found at link: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u="sng" dirty="0" smtClean="0">
                <a:hlinkClick r:id="rId3"/>
              </a:rPr>
              <a:t>Data-Collisions-Metadata.pdf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769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dropped all rows which has empty values under target variable “SEVERITYCODE</a:t>
            </a:r>
            <a:r>
              <a:rPr lang="en-US" dirty="0" smtClean="0"/>
              <a:t>”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smtClean="0"/>
              <a:t>"</a:t>
            </a:r>
            <a:r>
              <a:rPr lang="en-US" dirty="0"/>
              <a:t>ADDRTYPE": replace by most frequently address type “Block”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INTKEY: replace by 0 for "no intersection"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"COLLISIONTYPE": remove rows as collision type is important for severity prediction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"JUNCTIONTYPE": replace by most frequent “"Mid-Block (not related to intersection)"”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"UNDERINFL": convert "N" to "0" and "Y" to "1", and replace by most frequent value “N”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"WEATHER": replace by "unknown" for empty unknown values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"ROADCOND":  replace by "unknown" for empty unknown values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"LIGHTCOND":  replace by "unknown" for empty unknown values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"ST_COLCODE": replace by most frequent Collision code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"ST_COLDESC": will leave as is ,it describes ST_COLCODE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8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Type affects severity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975" y="2090738"/>
            <a:ext cx="60483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</a:t>
            </a:r>
            <a:r>
              <a:rPr lang="en-US" dirty="0"/>
              <a:t>Type affects severity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350" y="2062163"/>
            <a:ext cx="6143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0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Count affects </a:t>
            </a:r>
            <a:r>
              <a:rPr lang="en-US" dirty="0"/>
              <a:t>severity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42" y="2332367"/>
            <a:ext cx="5210175" cy="32575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45857" y="2332368"/>
            <a:ext cx="4409823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Pedestrians </a:t>
            </a:r>
            <a:r>
              <a:rPr lang="en-US" dirty="0"/>
              <a:t>Count affects severity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93" y="2304421"/>
            <a:ext cx="5334000" cy="32099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31788" y="2304421"/>
            <a:ext cx="4313207" cy="29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Cyclist </a:t>
            </a:r>
            <a:r>
              <a:rPr lang="en-US" dirty="0"/>
              <a:t>Count affects severity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0" y="2274677"/>
            <a:ext cx="5410200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49900" y="2274677"/>
            <a:ext cx="480949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33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501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Retrospect</vt:lpstr>
      <vt:lpstr>Predicting Accident Severity</vt:lpstr>
      <vt:lpstr>Predicting Accident Severity is Valuable</vt:lpstr>
      <vt:lpstr>Data Source</vt:lpstr>
      <vt:lpstr>Data Cleaning</vt:lpstr>
      <vt:lpstr>Address Type affects severity</vt:lpstr>
      <vt:lpstr>Collision Type affects severity</vt:lpstr>
      <vt:lpstr>People Count affects severity</vt:lpstr>
      <vt:lpstr>Pedestrians Count affects severity</vt:lpstr>
      <vt:lpstr>Cyclist Count affects severity</vt:lpstr>
      <vt:lpstr>Vehicles Count affects severity</vt:lpstr>
      <vt:lpstr>Junction Type affects severity</vt:lpstr>
      <vt:lpstr>Weather Condition affect severity</vt:lpstr>
      <vt:lpstr>Road Condition affect severity</vt:lpstr>
      <vt:lpstr>Light Condition affects severity</vt:lpstr>
      <vt:lpstr>Classification Models Feature Selection</vt:lpstr>
      <vt:lpstr>Classification Models Data Train/Test Split</vt:lpstr>
      <vt:lpstr>Classification Models Results and Accuracy</vt:lpstr>
      <vt:lpstr>Conclusions and future directions</vt:lpstr>
    </vt:vector>
  </TitlesOfParts>
  <Company>ECC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>Kotbi, Amal T</dc:creator>
  <cp:lastModifiedBy>Kotbi, Amal T</cp:lastModifiedBy>
  <cp:revision>8</cp:revision>
  <dcterms:created xsi:type="dcterms:W3CDTF">2020-09-14T04:54:37Z</dcterms:created>
  <dcterms:modified xsi:type="dcterms:W3CDTF">2020-09-14T05:28:03Z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76ec7a-5c1c-40d8-b713-034aac8a6cec_Enabled">
    <vt:lpwstr>True</vt:lpwstr>
  </property>
  <property fmtid="{D5CDD505-2E9C-101B-9397-08002B2CF9AE}" pid="3" name="MSIP_Label_b176ec7a-5c1c-40d8-b713-034aac8a6cec_SiteId">
    <vt:lpwstr>5a1e0c10-68b1-4667-974b-f394ba989c51</vt:lpwstr>
  </property>
  <property fmtid="{D5CDD505-2E9C-101B-9397-08002B2CF9AE}" pid="4" name="MSIP_Label_b176ec7a-5c1c-40d8-b713-034aac8a6cec_Owner">
    <vt:lpwstr>kotbiat@aramco.com</vt:lpwstr>
  </property>
  <property fmtid="{D5CDD505-2E9C-101B-9397-08002B2CF9AE}" pid="5" name="MSIP_Label_b176ec7a-5c1c-40d8-b713-034aac8a6cec_SetDate">
    <vt:lpwstr>2020-09-14T04:55:58.4898866Z</vt:lpwstr>
  </property>
  <property fmtid="{D5CDD505-2E9C-101B-9397-08002B2CF9AE}" pid="6" name="MSIP_Label_b176ec7a-5c1c-40d8-b713-034aac8a6cec_Name">
    <vt:lpwstr>Company General Use</vt:lpwstr>
  </property>
  <property fmtid="{D5CDD505-2E9C-101B-9397-08002B2CF9AE}" pid="7" name="MSIP_Label_b176ec7a-5c1c-40d8-b713-034aac8a6cec_Application">
    <vt:lpwstr>Microsoft Azure Information Protection</vt:lpwstr>
  </property>
  <property fmtid="{D5CDD505-2E9C-101B-9397-08002B2CF9AE}" pid="8" name="MSIP_Label_b176ec7a-5c1c-40d8-b713-034aac8a6cec_ActionId">
    <vt:lpwstr>b41cbf6a-b614-4e6e-8043-31370ba1c967</vt:lpwstr>
  </property>
  <property fmtid="{D5CDD505-2E9C-101B-9397-08002B2CF9AE}" pid="9" name="MSIP_Label_b176ec7a-5c1c-40d8-b713-034aac8a6cec_Extended_MSFT_Method">
    <vt:lpwstr>Automatic</vt:lpwstr>
  </property>
  <property fmtid="{D5CDD505-2E9C-101B-9397-08002B2CF9AE}" pid="10" name="Sensitivity">
    <vt:lpwstr>Company General Use</vt:lpwstr>
  </property>
</Properties>
</file>