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77" r:id="rId15"/>
    <p:sldId id="269" r:id="rId16"/>
    <p:sldId id="275" r:id="rId17"/>
    <p:sldId id="270" r:id="rId18"/>
    <p:sldId id="271" r:id="rId19"/>
    <p:sldId id="273" r:id="rId20"/>
    <p:sldId id="278" r:id="rId21"/>
    <p:sldId id="279" r:id="rId22"/>
    <p:sldId id="280" r:id="rId23"/>
    <p:sldId id="281" r:id="rId24"/>
    <p:sldId id="282" r:id="rId25"/>
    <p:sldId id="274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62"/>
    <p:restoredTop sz="86461"/>
  </p:normalViewPr>
  <p:slideViewPr>
    <p:cSldViewPr>
      <p:cViewPr varScale="1">
        <p:scale>
          <a:sx n="60" d="100"/>
          <a:sy n="60" d="100"/>
        </p:scale>
        <p:origin x="6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9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91F741F-8314-4884-9743-BB94D6588277}" type="datetimeFigureOut">
              <a:rPr lang="en-US" smtClean="0"/>
              <a:pPr/>
              <a:t>1/24/19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353EB98-F485-460F-8280-897778D08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1F741F-8314-4884-9743-BB94D6588277}" type="datetimeFigureOut">
              <a:rPr lang="en-US" smtClean="0"/>
              <a:pPr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3EB98-F485-460F-8280-897778D08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91F741F-8314-4884-9743-BB94D6588277}" type="datetimeFigureOut">
              <a:rPr lang="en-US" smtClean="0"/>
              <a:pPr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353EB98-F485-460F-8280-897778D08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1F741F-8314-4884-9743-BB94D6588277}" type="datetimeFigureOut">
              <a:rPr lang="en-US" smtClean="0"/>
              <a:pPr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3EB98-F485-460F-8280-897778D08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91F741F-8314-4884-9743-BB94D6588277}" type="datetimeFigureOut">
              <a:rPr lang="en-US" smtClean="0"/>
              <a:pPr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353EB98-F485-460F-8280-897778D08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1F741F-8314-4884-9743-BB94D6588277}" type="datetimeFigureOut">
              <a:rPr lang="en-US" smtClean="0"/>
              <a:pPr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3EB98-F485-460F-8280-897778D08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1F741F-8314-4884-9743-BB94D6588277}" type="datetimeFigureOut">
              <a:rPr lang="en-US" smtClean="0"/>
              <a:pPr/>
              <a:t>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3EB98-F485-460F-8280-897778D08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1F741F-8314-4884-9743-BB94D6588277}" type="datetimeFigureOut">
              <a:rPr lang="en-US" smtClean="0"/>
              <a:pPr/>
              <a:t>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3EB98-F485-460F-8280-897778D08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91F741F-8314-4884-9743-BB94D6588277}" type="datetimeFigureOut">
              <a:rPr lang="en-US" smtClean="0"/>
              <a:pPr/>
              <a:t>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3EB98-F485-460F-8280-897778D08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1F741F-8314-4884-9743-BB94D6588277}" type="datetimeFigureOut">
              <a:rPr lang="en-US" smtClean="0"/>
              <a:pPr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3EB98-F485-460F-8280-897778D08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1F741F-8314-4884-9743-BB94D6588277}" type="datetimeFigureOut">
              <a:rPr lang="en-US" smtClean="0"/>
              <a:pPr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3EB98-F485-460F-8280-897778D083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91F741F-8314-4884-9743-BB94D6588277}" type="datetimeFigureOut">
              <a:rPr lang="en-US" smtClean="0"/>
              <a:pPr/>
              <a:t>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353EB98-F485-460F-8280-897778D08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533400"/>
            <a:ext cx="5576668" cy="2868168"/>
          </a:xfrm>
        </p:spPr>
        <p:txBody>
          <a:bodyPr/>
          <a:lstStyle/>
          <a:p>
            <a:r>
              <a:rPr lang="en-US" dirty="0" smtClean="0"/>
              <a:t>Common Lab Report Mistakes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400" dirty="0" smtClean="0"/>
              <a:t>(That I never want to see again)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775552"/>
            <a:ext cx="5114778" cy="110124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Carolyn </a:t>
            </a:r>
            <a:r>
              <a:rPr lang="en-US" sz="1800" dirty="0" err="1" smtClean="0"/>
              <a:t>Pugliano</a:t>
            </a:r>
            <a:r>
              <a:rPr lang="en-US" sz="1800" dirty="0" smtClean="0"/>
              <a:t> &amp; Casey Clark</a:t>
            </a:r>
          </a:p>
          <a:p>
            <a:r>
              <a:rPr lang="en-US" sz="1800" dirty="0" smtClean="0"/>
              <a:t>ECP 342</a:t>
            </a:r>
          </a:p>
          <a:p>
            <a:r>
              <a:rPr lang="en-US" sz="1800" dirty="0" smtClean="0"/>
              <a:t>Fall 2014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Stupid mistake #6: not defining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use equations, you need to define the variables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Need to do this even if it’s obvious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Need to do this even if you have defined the variable in previous labs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Define variables in equations </a:t>
            </a:r>
            <a:r>
              <a:rPr lang="en-US" u="sng" dirty="0" smtClean="0"/>
              <a:t>AND</a:t>
            </a:r>
            <a:r>
              <a:rPr lang="en-US" dirty="0" smtClean="0"/>
              <a:t> figures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Stupid mistake #7: Improper abbreviations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out the full phrase, and then put abbreviation in parentheses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: MOSFET (metal-oxide semiconductor field-effect transistor)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: Metal-Oxide Semiconductor Field-Effect Transistor (MOSFET)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>
                <a:solidFill>
                  <a:srgbClr val="00B050"/>
                </a:solidFill>
              </a:rPr>
              <a:t>GOOD</a:t>
            </a:r>
            <a:r>
              <a:rPr lang="en-US" dirty="0" smtClean="0"/>
              <a:t>: metal-oxide semiconductor field-effect transistor (MOSFET)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543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Stupid mistake #8: Using contractions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DO NOT</a:t>
            </a:r>
            <a:r>
              <a:rPr lang="en-US" dirty="0" smtClean="0"/>
              <a:t> use contractions in your lab reports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BAD</a:t>
            </a:r>
            <a:r>
              <a:rPr lang="en-US" b="1" dirty="0" smtClean="0"/>
              <a:t>: </a:t>
            </a:r>
            <a:r>
              <a:rPr lang="en-US" dirty="0" smtClean="0"/>
              <a:t>“The circuit </a:t>
            </a:r>
            <a:r>
              <a:rPr lang="en-US" i="1" dirty="0" smtClean="0"/>
              <a:t>didn’t</a:t>
            </a:r>
            <a:r>
              <a:rPr lang="en-US" dirty="0" smtClean="0"/>
              <a:t> behave as predicted in Section 2.”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>
                <a:solidFill>
                  <a:srgbClr val="00B050"/>
                </a:solidFill>
              </a:rPr>
              <a:t>GOOD</a:t>
            </a:r>
            <a:r>
              <a:rPr lang="en-US" dirty="0" smtClean="0"/>
              <a:t>: “The circuit </a:t>
            </a:r>
            <a:r>
              <a:rPr lang="en-US" i="1" dirty="0" smtClean="0"/>
              <a:t>did not </a:t>
            </a:r>
            <a:r>
              <a:rPr lang="en-US" dirty="0" smtClean="0"/>
              <a:t>behave as predicted in Section 2.”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Stupid mistake #8: USING WRONG verb tense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general, </a:t>
            </a:r>
            <a:r>
              <a:rPr lang="en-US" u="sng" dirty="0" smtClean="0"/>
              <a:t>DO NOT</a:t>
            </a:r>
            <a:r>
              <a:rPr lang="en-US" dirty="0" smtClean="0"/>
              <a:t> use future tenses (except, perhaps, when referring to optical link project)</a:t>
            </a:r>
          </a:p>
          <a:p>
            <a:pPr>
              <a:buNone/>
            </a:pPr>
            <a:endParaRPr lang="en-US" u="sng" dirty="0" smtClean="0"/>
          </a:p>
          <a:p>
            <a:r>
              <a:rPr lang="en-US" dirty="0" smtClean="0"/>
              <a:t>If it is something that you </a:t>
            </a:r>
            <a:r>
              <a:rPr lang="en-US" i="1" dirty="0" smtClean="0"/>
              <a:t>did</a:t>
            </a:r>
            <a:r>
              <a:rPr lang="en-US" dirty="0" smtClean="0"/>
              <a:t>, you need to use past tense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: “Two NMOS inverters </a:t>
            </a:r>
            <a:r>
              <a:rPr lang="en-US" i="1" dirty="0" smtClean="0"/>
              <a:t>will be </a:t>
            </a:r>
            <a:r>
              <a:rPr lang="en-US" dirty="0" smtClean="0"/>
              <a:t>connected in series.”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>
                <a:solidFill>
                  <a:srgbClr val="00B050"/>
                </a:solidFill>
              </a:rPr>
              <a:t>GOOD</a:t>
            </a:r>
            <a:r>
              <a:rPr lang="en-US" b="1" dirty="0" smtClean="0"/>
              <a:t>: “</a:t>
            </a:r>
            <a:r>
              <a:rPr lang="en-US" dirty="0" smtClean="0"/>
              <a:t>Two NMOS inverters were connected in series.”</a:t>
            </a:r>
            <a:endParaRPr lang="en-US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239000" cy="1143000"/>
          </a:xfrm>
        </p:spPr>
        <p:txBody>
          <a:bodyPr/>
          <a:lstStyle/>
          <a:p>
            <a:r>
              <a:rPr lang="en-US" dirty="0" smtClean="0"/>
              <a:t>(VERB TENSES 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962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Special note on verb tense when referring to the lab report:</a:t>
            </a:r>
          </a:p>
          <a:p>
            <a:pPr lvl="1"/>
            <a:r>
              <a:rPr lang="en-US" dirty="0" smtClean="0"/>
              <a:t>Lab reports exist in the present</a:t>
            </a:r>
          </a:p>
          <a:p>
            <a:pPr lvl="1"/>
            <a:r>
              <a:rPr lang="en-US" dirty="0" smtClean="0"/>
              <a:t>Even though the reader reads Section 1 first, then Section 2, etc., all sections are present at the same time</a:t>
            </a:r>
          </a:p>
          <a:p>
            <a:pPr lvl="1"/>
            <a:r>
              <a:rPr lang="en-US" dirty="0" smtClean="0"/>
              <a:t>Therefore, everything is currently being discussed/presented/etc.</a:t>
            </a:r>
          </a:p>
          <a:p>
            <a:pPr lvl="1"/>
            <a:r>
              <a:rPr lang="en-US" dirty="0" smtClean="0"/>
              <a:t>So use present tense (not future tense) to say that something is discussed in a section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: “Sources of error </a:t>
            </a:r>
            <a:r>
              <a:rPr lang="en-US" i="1" dirty="0" smtClean="0"/>
              <a:t>will be</a:t>
            </a:r>
            <a:r>
              <a:rPr lang="en-US" dirty="0" smtClean="0"/>
              <a:t> discussed in Section 5.”</a:t>
            </a:r>
          </a:p>
          <a:p>
            <a:r>
              <a:rPr lang="en-US" b="1" u="sng" dirty="0" smtClean="0">
                <a:solidFill>
                  <a:srgbClr val="00B050"/>
                </a:solidFill>
              </a:rPr>
              <a:t>GOOD</a:t>
            </a:r>
            <a:r>
              <a:rPr lang="en-US" b="1" dirty="0" smtClean="0"/>
              <a:t>: “</a:t>
            </a:r>
            <a:r>
              <a:rPr lang="en-US" dirty="0" smtClean="0"/>
              <a:t>Sources of error </a:t>
            </a:r>
            <a:r>
              <a:rPr lang="en-US" i="1" dirty="0" smtClean="0"/>
              <a:t>are</a:t>
            </a:r>
            <a:r>
              <a:rPr lang="en-US" dirty="0" smtClean="0"/>
              <a:t> discussed in Section 5.”</a:t>
            </a:r>
            <a:endParaRPr lang="en-US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Stupid mistake #10: Sentences that run on and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writing sentences that are so long and complicated that they do not make sense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better to have a bunch of short sentences that make sense than one long one that makes no sense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STUPID MISTAKE #11: equation symbols in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use equation symbols in text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 the equivalent English words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: “The circuit was simulated with R=1k</a:t>
            </a:r>
            <a:r>
              <a:rPr lang="el-GR" dirty="0" smtClean="0"/>
              <a:t>Ω</a:t>
            </a:r>
            <a:r>
              <a:rPr lang="en-US" dirty="0" smtClean="0"/>
              <a:t>, 5k</a:t>
            </a:r>
            <a:r>
              <a:rPr lang="el-GR" dirty="0" smtClean="0"/>
              <a:t>Ω</a:t>
            </a:r>
            <a:r>
              <a:rPr lang="en-US" dirty="0" smtClean="0"/>
              <a:t>, and 10k</a:t>
            </a:r>
            <a:r>
              <a:rPr lang="el-GR" dirty="0" smtClean="0"/>
              <a:t>Ω</a:t>
            </a:r>
            <a:r>
              <a:rPr lang="en-US" dirty="0" smtClean="0"/>
              <a:t>.”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>
                <a:solidFill>
                  <a:srgbClr val="00B050"/>
                </a:solidFill>
              </a:rPr>
              <a:t>GOOD</a:t>
            </a:r>
            <a:r>
              <a:rPr lang="en-US" dirty="0" smtClean="0"/>
              <a:t>: “The circuit was simulated with R equal to 1k</a:t>
            </a:r>
            <a:r>
              <a:rPr lang="el-GR" dirty="0" smtClean="0"/>
              <a:t>Ω</a:t>
            </a:r>
            <a:r>
              <a:rPr lang="en-US" dirty="0" smtClean="0"/>
              <a:t>, 5k</a:t>
            </a:r>
            <a:r>
              <a:rPr lang="el-GR" dirty="0" smtClean="0"/>
              <a:t>Ω</a:t>
            </a:r>
            <a:r>
              <a:rPr lang="en-US" dirty="0" smtClean="0"/>
              <a:t>, and 10k</a:t>
            </a:r>
            <a:r>
              <a:rPr lang="el-GR" dirty="0" smtClean="0"/>
              <a:t>Ω</a:t>
            </a:r>
            <a:r>
              <a:rPr lang="en-US" dirty="0" smtClean="0"/>
              <a:t>.”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STUPID mistake #12: not adding explanations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need to explain things</a:t>
            </a:r>
          </a:p>
          <a:p>
            <a:r>
              <a:rPr lang="en-US" dirty="0" smtClean="0"/>
              <a:t>Some things may be obvious to you, but not to the reader</a:t>
            </a:r>
          </a:p>
          <a:p>
            <a:r>
              <a:rPr lang="en-US" dirty="0" smtClean="0"/>
              <a:t>Define concepts in the introduction</a:t>
            </a:r>
          </a:p>
          <a:p>
            <a:r>
              <a:rPr lang="en-US" dirty="0" smtClean="0"/>
              <a:t>Don’t just say that something happened in lab – also say why</a:t>
            </a:r>
          </a:p>
          <a:p>
            <a:r>
              <a:rPr lang="en-US" dirty="0" smtClean="0"/>
              <a:t>Always ask yourself, “Can someone else take my lab report and reproduce the lab? Can someone learn all of the concepts of the lab by reading my report?”</a:t>
            </a:r>
          </a:p>
          <a:p>
            <a:r>
              <a:rPr lang="en-US" dirty="0" smtClean="0"/>
              <a:t>When in doubt, it’s always better to add more explanations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543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Stupid mistake #13: LACK OF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TA should not be able to tell that multiple people wrote the report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Pick one term for something and stick with it throughout the entire report</a:t>
            </a:r>
          </a:p>
          <a:p>
            <a:pPr lvl="1"/>
            <a:r>
              <a:rPr lang="en-US" dirty="0" smtClean="0"/>
              <a:t>E.g. logic low/high and logic 1/0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Use consistent formatting</a:t>
            </a:r>
          </a:p>
          <a:p>
            <a:pPr lvl="1"/>
            <a:r>
              <a:rPr lang="en-US" dirty="0" smtClean="0"/>
              <a:t>Section labels</a:t>
            </a:r>
          </a:p>
          <a:p>
            <a:pPr lvl="1"/>
            <a:r>
              <a:rPr lang="en-US" dirty="0" smtClean="0"/>
              <a:t>Figure/equation/table labels</a:t>
            </a:r>
          </a:p>
          <a:p>
            <a:pPr lvl="1"/>
            <a:r>
              <a:rPr lang="en-US" dirty="0" smtClean="0"/>
              <a:t>Font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STUPID MISTAKE #14: Writing </a:t>
            </a:r>
            <a:r>
              <a:rPr lang="en-US" u="sng" dirty="0" smtClean="0"/>
              <a:t>Exactly</a:t>
            </a:r>
            <a:r>
              <a:rPr lang="en-US" dirty="0" smtClean="0"/>
              <a:t> what </a:t>
            </a:r>
            <a:r>
              <a:rPr lang="en-US" dirty="0" err="1" smtClean="0"/>
              <a:t>nuri</a:t>
            </a:r>
            <a:r>
              <a:rPr lang="en-US" dirty="0" smtClean="0"/>
              <a:t>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Nuri gives you templates, or outlines</a:t>
            </a:r>
          </a:p>
          <a:p>
            <a:r>
              <a:rPr lang="en-US" dirty="0" smtClean="0"/>
              <a:t>These are TEMPLATES to help GUIDE your writing</a:t>
            </a:r>
          </a:p>
          <a:p>
            <a:r>
              <a:rPr lang="en-US" dirty="0" smtClean="0"/>
              <a:t>You </a:t>
            </a:r>
            <a:r>
              <a:rPr lang="en-US" u="sng" dirty="0" smtClean="0"/>
              <a:t>SHOULD NOT</a:t>
            </a:r>
            <a:r>
              <a:rPr lang="en-US" dirty="0" smtClean="0"/>
              <a:t> be copying his template word-for-word</a:t>
            </a:r>
          </a:p>
          <a:p>
            <a:r>
              <a:rPr lang="en-US" dirty="0" smtClean="0"/>
              <a:t>He writes his templates for all lab groups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Nuri</a:t>
            </a:r>
            <a:r>
              <a:rPr lang="en-US" dirty="0" smtClean="0"/>
              <a:t> writes, “Section 2.3: (N)AND / (N)OR Gate Design” and you only did a NOR gate, do not call your section “(N)AND / (N)OR Gate Design.” THIS IS MISLEADING.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 for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People keep making stupid mistakes</a:t>
            </a:r>
          </a:p>
          <a:p>
            <a:r>
              <a:rPr lang="en-US" dirty="0" smtClean="0"/>
              <a:t>People are losing a lot of points because of stupid mistakes</a:t>
            </a:r>
          </a:p>
          <a:p>
            <a:pPr lvl="1"/>
            <a:r>
              <a:rPr lang="en-US" dirty="0" smtClean="0"/>
              <a:t>TAs have been instructed to take off more points if you keep making the same mistake</a:t>
            </a:r>
          </a:p>
          <a:p>
            <a:pPr lvl="1"/>
            <a:r>
              <a:rPr lang="en-US" dirty="0" smtClean="0"/>
              <a:t>Example: If you lost 5 points for using first person last week, you might lost 10 points for using first person this week</a:t>
            </a:r>
          </a:p>
          <a:p>
            <a:r>
              <a:rPr lang="en-US" dirty="0" smtClean="0"/>
              <a:t>I am sick of editing these stupid mistakes</a:t>
            </a:r>
          </a:p>
          <a:p>
            <a:r>
              <a:rPr lang="en-US" dirty="0" smtClean="0"/>
              <a:t>Your TAs/</a:t>
            </a:r>
            <a:r>
              <a:rPr lang="en-US" dirty="0" err="1" smtClean="0"/>
              <a:t>Nuri</a:t>
            </a:r>
            <a:r>
              <a:rPr lang="en-US" dirty="0" smtClean="0"/>
              <a:t>/Elizabeth are tired of these mistakes</a:t>
            </a:r>
          </a:p>
          <a:p>
            <a:r>
              <a:rPr lang="en-US" dirty="0" smtClean="0"/>
              <a:t>It is hard to edit reports with stupid mistakes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STUPID MISTAKE #</a:t>
            </a:r>
            <a:r>
              <a:rPr lang="en-US" dirty="0" smtClean="0"/>
              <a:t>15: LACK OF TOPICS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Sections should begin with a few sentences previewing the topics</a:t>
            </a:r>
          </a:p>
          <a:p>
            <a:r>
              <a:rPr lang="en-US" dirty="0" smtClean="0"/>
              <a:t>Do NOT start sections by jumping directly into the content</a:t>
            </a:r>
          </a:p>
          <a:p>
            <a:endParaRPr lang="en-US" dirty="0"/>
          </a:p>
          <a:p>
            <a:r>
              <a:rPr lang="en-US" dirty="0" smtClean="0"/>
              <a:t>Example first sentences: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BAD</a:t>
            </a:r>
            <a:r>
              <a:rPr lang="en-US" dirty="0"/>
              <a:t>: </a:t>
            </a:r>
            <a:r>
              <a:rPr lang="en-US" dirty="0" smtClean="0"/>
              <a:t>“Figure 1 shows the </a:t>
            </a:r>
            <a:r>
              <a:rPr lang="en-US" dirty="0" err="1" smtClean="0"/>
              <a:t>transimpedance</a:t>
            </a:r>
            <a:r>
              <a:rPr lang="en-US" dirty="0" smtClean="0"/>
              <a:t> amplifier.”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b="1" u="sng" dirty="0">
                <a:solidFill>
                  <a:srgbClr val="00B050"/>
                </a:solidFill>
              </a:rPr>
              <a:t>GOOD</a:t>
            </a:r>
            <a:r>
              <a:rPr lang="en-US" b="1" dirty="0"/>
              <a:t>: </a:t>
            </a:r>
            <a:r>
              <a:rPr lang="en-US" b="1" dirty="0" smtClean="0"/>
              <a:t>“</a:t>
            </a:r>
            <a:r>
              <a:rPr lang="en-US" dirty="0" smtClean="0"/>
              <a:t>Design of the </a:t>
            </a:r>
            <a:r>
              <a:rPr lang="en-US" dirty="0" err="1" smtClean="0"/>
              <a:t>transimpedance</a:t>
            </a:r>
            <a:r>
              <a:rPr lang="en-US" dirty="0" smtClean="0"/>
              <a:t> amplifier required three major steps. First, </a:t>
            </a:r>
            <a:r>
              <a:rPr lang="en-US" dirty="0" err="1" smtClean="0"/>
              <a:t>xxxx</a:t>
            </a:r>
            <a:r>
              <a:rPr lang="en-US" dirty="0" smtClean="0"/>
              <a:t>.”</a:t>
            </a:r>
            <a:endParaRPr lang="en-US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STUPID MISTAKE #</a:t>
            </a:r>
            <a:r>
              <a:rPr lang="en-US" dirty="0" smtClean="0"/>
              <a:t>16: Poorly presented GRAPHS AND FIGUREs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 being presented in a graphs should be obvious to the reader</a:t>
            </a:r>
          </a:p>
          <a:p>
            <a:r>
              <a:rPr lang="en-US" dirty="0" smtClean="0"/>
              <a:t>Points, axis values, and axis labels should be LARGE AND LEGIBLE</a:t>
            </a:r>
          </a:p>
          <a:p>
            <a:r>
              <a:rPr lang="en-US" dirty="0" smtClean="0"/>
              <a:t>Discard empty graph space (fix your bounds)</a:t>
            </a:r>
          </a:p>
          <a:p>
            <a:r>
              <a:rPr lang="en-US" dirty="0" smtClean="0"/>
              <a:t>Do NOT use colors….</a:t>
            </a:r>
          </a:p>
          <a:p>
            <a:endParaRPr lang="en-US" dirty="0" smtClean="0"/>
          </a:p>
          <a:p>
            <a:r>
              <a:rPr lang="en-US" dirty="0" smtClean="0"/>
              <a:t>Pro Tip: Print your reports before submission. Figures on a computer screen look different than on paper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STUPID MISTAKE #</a:t>
            </a:r>
            <a:r>
              <a:rPr lang="en-US" dirty="0" smtClean="0"/>
              <a:t>17: UNITS or lack of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show units when applicable</a:t>
            </a:r>
          </a:p>
          <a:p>
            <a:r>
              <a:rPr lang="en-US" dirty="0" smtClean="0"/>
              <a:t>Prefixes and units—when describing a number-- should NOT be written out</a:t>
            </a:r>
          </a:p>
          <a:p>
            <a:r>
              <a:rPr lang="en-US" smtClean="0"/>
              <a:t>Know </a:t>
            </a:r>
            <a:r>
              <a:rPr lang="en-US" dirty="0" smtClean="0"/>
              <a:t>which units are capitalized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BAD</a:t>
            </a:r>
            <a:r>
              <a:rPr lang="en-US" dirty="0"/>
              <a:t>: </a:t>
            </a:r>
            <a:r>
              <a:rPr lang="en-US" dirty="0" smtClean="0"/>
              <a:t>The values of the resistance and gain were 160kilo-Ohms </a:t>
            </a:r>
            <a:r>
              <a:rPr lang="en-US" dirty="0"/>
              <a:t>and 50 v/v, </a:t>
            </a:r>
            <a:r>
              <a:rPr lang="en-US" dirty="0" smtClean="0"/>
              <a:t>respectively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b="1" u="sng" dirty="0">
                <a:solidFill>
                  <a:srgbClr val="00B050"/>
                </a:solidFill>
              </a:rPr>
              <a:t>GOOD</a:t>
            </a:r>
            <a:r>
              <a:rPr lang="en-US" b="1" dirty="0"/>
              <a:t>: </a:t>
            </a:r>
            <a:r>
              <a:rPr lang="en-US" dirty="0" smtClean="0"/>
              <a:t>The values of the resistance and gain were 160 k</a:t>
            </a:r>
            <a:r>
              <a:rPr lang="el-GR" dirty="0" smtClean="0"/>
              <a:t>Ω</a:t>
            </a:r>
            <a:r>
              <a:rPr lang="en-US" dirty="0" smtClean="0"/>
              <a:t> and </a:t>
            </a:r>
            <a:r>
              <a:rPr lang="en-US" dirty="0"/>
              <a:t>50 v/v,</a:t>
            </a:r>
            <a:r>
              <a:rPr lang="en-US" b="1" dirty="0" smtClean="0"/>
              <a:t> </a:t>
            </a:r>
            <a:r>
              <a:rPr lang="en-US" dirty="0" smtClean="0"/>
              <a:t>respectively.</a:t>
            </a:r>
            <a:endParaRPr lang="en-US" b="1" u="sng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STUPID MISTAKE #</a:t>
            </a:r>
            <a:r>
              <a:rPr lang="en-US" dirty="0" smtClean="0"/>
              <a:t>18: Incorrectly dividing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sections and subsections is dependent on the lab content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 NOT SUBDIVIDE A SECTION INTO A SINGLE SECTION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Limit subsection names to a single decimal (ex: Section 2.1 versus Section 2.1.1)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STUPID MISTAKE #</a:t>
            </a:r>
            <a:r>
              <a:rPr lang="en-US" dirty="0" smtClean="0"/>
              <a:t>19: be as </a:t>
            </a:r>
            <a:r>
              <a:rPr lang="en-US" smtClean="0"/>
              <a:t>specific—and technical--as </a:t>
            </a:r>
            <a:r>
              <a:rPr lang="en-US" dirty="0" smtClean="0"/>
              <a:t>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Avoid general sentences and adjectives that HAVE NO MEANING TO THE READER</a:t>
            </a:r>
          </a:p>
          <a:p>
            <a:r>
              <a:rPr lang="en-US" dirty="0" smtClean="0"/>
              <a:t>Don’t just add content to your reports, ADD VALUABLE CONTENT</a:t>
            </a:r>
          </a:p>
          <a:p>
            <a:r>
              <a:rPr lang="en-US" dirty="0" smtClean="0"/>
              <a:t>Use numbers and reference figures as much as possible</a:t>
            </a:r>
          </a:p>
          <a:p>
            <a:endParaRPr lang="en-US" dirty="0" smtClean="0"/>
          </a:p>
          <a:p>
            <a:r>
              <a:rPr lang="en-US" b="1" u="sng" dirty="0">
                <a:solidFill>
                  <a:srgbClr val="FF0000"/>
                </a:solidFill>
              </a:rPr>
              <a:t>BAD</a:t>
            </a:r>
            <a:r>
              <a:rPr lang="en-US" dirty="0"/>
              <a:t>: </a:t>
            </a:r>
            <a:r>
              <a:rPr lang="en-US" dirty="0" smtClean="0"/>
              <a:t>A primo-</a:t>
            </a:r>
            <a:r>
              <a:rPr lang="en-US" dirty="0" err="1" smtClean="0"/>
              <a:t>dimo</a:t>
            </a:r>
            <a:r>
              <a:rPr lang="en-US" dirty="0" smtClean="0"/>
              <a:t> frequency was output by the circuit.</a:t>
            </a:r>
            <a:endParaRPr lang="en-US" dirty="0"/>
          </a:p>
          <a:p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BAD</a:t>
            </a:r>
            <a:r>
              <a:rPr lang="en-US" dirty="0"/>
              <a:t>: </a:t>
            </a:r>
            <a:r>
              <a:rPr lang="en-US" dirty="0" smtClean="0"/>
              <a:t>The circuit’s frequency was at the right spot and satisfied requirements.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b="1" u="sng" dirty="0">
                <a:solidFill>
                  <a:srgbClr val="00B050"/>
                </a:solidFill>
              </a:rPr>
              <a:t>GOOD</a:t>
            </a:r>
            <a:r>
              <a:rPr lang="en-US" b="1" dirty="0"/>
              <a:t>: </a:t>
            </a:r>
            <a:r>
              <a:rPr lang="en-US" dirty="0" smtClean="0"/>
              <a:t>As shown in Figure 14, the measured frequency was 20.22 kHz, which is within the 5% tolerance as specified by laboratory requirements.</a:t>
            </a:r>
            <a:endParaRPr lang="en-US" b="1" u="sng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Stupid mistake #20: FAILURE TO 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543800" cy="501998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YOU NEED TO EDIT YOUR LAB REPORTS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YOU NEED TO LOOK AT THE EDITS YOUR TAs GIVE YOU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You may think you don’t have time to edit, but you do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You may think you don’t have to edit, but you do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You can save yourself a lot of points by giving your report a quick look after you’re done writing it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543800" cy="494378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Technical communication, which includes both writing and speaking, is </a:t>
            </a:r>
            <a:r>
              <a:rPr lang="en-US" sz="2000" i="1" dirty="0" smtClean="0"/>
              <a:t>very</a:t>
            </a:r>
            <a:r>
              <a:rPr lang="en-US" sz="2000" dirty="0" smtClean="0"/>
              <a:t> important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Companies are more willing to hire engineers who can communicate over engineers who can’t </a:t>
            </a:r>
            <a:r>
              <a:rPr lang="en-US" sz="2000" i="1" dirty="0" smtClean="0"/>
              <a:t>regardless</a:t>
            </a:r>
            <a:r>
              <a:rPr lang="en-US" sz="2000" dirty="0" smtClean="0"/>
              <a:t> of skills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Only complaint from industry about UMaine ECE grads: THEY ARE BAD AT COMMUNICATING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If you want to move up, you need to be good at communicating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If you can’t write/communicate well, people will not take you seriously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If for no other reason, you need to write well to get good grades on your lab reports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Stupid Mistake #1: First 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DO NOT USE FIRST OR SECOND PERSON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“I”, “we”, “our”, “you”, “your”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ALWAYS USE THIRD PERSON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“he, she, it”, “they”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Make the circuit/process/etc. the subject of the sentence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It’s not “</a:t>
            </a:r>
            <a:r>
              <a:rPr lang="en-US" i="1" dirty="0" smtClean="0"/>
              <a:t>our</a:t>
            </a:r>
            <a:r>
              <a:rPr lang="en-US" dirty="0" smtClean="0"/>
              <a:t> circuit,” it’s “</a:t>
            </a:r>
            <a:r>
              <a:rPr lang="en-US" i="1" dirty="0" smtClean="0"/>
              <a:t>the</a:t>
            </a:r>
            <a:r>
              <a:rPr lang="en-US" dirty="0" smtClean="0"/>
              <a:t> circuit”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STUPID Mistake #2: poor </a:t>
            </a:r>
            <a:r>
              <a:rPr lang="en-US" dirty="0" err="1" smtClean="0"/>
              <a:t>TablE</a:t>
            </a:r>
            <a:r>
              <a:rPr lang="en-US" dirty="0" smtClean="0"/>
              <a:t> Manners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543800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Labels for tables go at the top, not the bottom</a:t>
            </a:r>
          </a:p>
          <a:p>
            <a:endParaRPr lang="en-US" dirty="0" smtClean="0"/>
          </a:p>
          <a:p>
            <a:r>
              <a:rPr lang="en-US" dirty="0" smtClean="0"/>
              <a:t>BE DESCRIPTIVE OF THE TABLE IN YOUR LABELS</a:t>
            </a:r>
          </a:p>
          <a:p>
            <a:endParaRPr lang="en-US" dirty="0"/>
          </a:p>
          <a:p>
            <a:r>
              <a:rPr lang="en-US" dirty="0" smtClean="0"/>
              <a:t>Do not make tables for minimal data points</a:t>
            </a:r>
          </a:p>
          <a:p>
            <a:endParaRPr lang="en-US" dirty="0" smtClean="0"/>
          </a:p>
          <a:p>
            <a:r>
              <a:rPr lang="en-US" dirty="0" smtClean="0"/>
              <a:t>Tables look awesome, but only use them when necessary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table label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869440"/>
          <a:ext cx="71628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05000"/>
                <a:gridCol w="25146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Resistor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Simulated</a:t>
                      </a:r>
                      <a:r>
                        <a:rPr lang="en-US" baseline="0" dirty="0" smtClean="0"/>
                        <a:t> Value (</a:t>
                      </a:r>
                      <a:r>
                        <a:rPr lang="el-GR" baseline="0" dirty="0" smtClean="0"/>
                        <a:t>Ω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Experimental</a:t>
                      </a:r>
                      <a:r>
                        <a:rPr lang="en-US" baseline="0" dirty="0" smtClean="0"/>
                        <a:t> Value (</a:t>
                      </a:r>
                      <a:r>
                        <a:rPr lang="el-GR" baseline="0" dirty="0" smtClean="0"/>
                        <a:t>Ω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1k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1.1k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3.99k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4290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1: Comparison of simulated and experimental resistor values.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table label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869440"/>
          <a:ext cx="7162800" cy="212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05000"/>
                <a:gridCol w="2514600"/>
                <a:gridCol w="27432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Table</a:t>
                      </a:r>
                      <a:r>
                        <a:rPr lang="en-US" b="1" baseline="0" dirty="0" smtClean="0"/>
                        <a:t> 1: Comparison of Simulated and Experimental Resistor Values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Resistor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Simulated</a:t>
                      </a:r>
                      <a:r>
                        <a:rPr lang="en-US" baseline="0" dirty="0" smtClean="0"/>
                        <a:t> Value (</a:t>
                      </a:r>
                      <a:r>
                        <a:rPr lang="el-GR" baseline="0" dirty="0" smtClean="0"/>
                        <a:t>Ω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Experimental</a:t>
                      </a:r>
                      <a:r>
                        <a:rPr lang="en-US" baseline="0" dirty="0" smtClean="0"/>
                        <a:t> Value (</a:t>
                      </a:r>
                      <a:r>
                        <a:rPr lang="el-GR" baseline="0" dirty="0" smtClean="0"/>
                        <a:t>Ω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1k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1.1k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3.99k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Stupid mistake #3: poor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9416"/>
            <a:ext cx="7696200" cy="4846320"/>
          </a:xfrm>
        </p:spPr>
        <p:txBody>
          <a:bodyPr/>
          <a:lstStyle/>
          <a:p>
            <a:r>
              <a:rPr lang="en-US" dirty="0" smtClean="0"/>
              <a:t>Your figure/table labels need to be accurate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Especially important when you have multiple circuits in one lab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: “Figure 2: Voltage transfer characteristic.”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>
                <a:solidFill>
                  <a:srgbClr val="00B050"/>
                </a:solidFill>
              </a:rPr>
              <a:t>GOOD</a:t>
            </a:r>
            <a:r>
              <a:rPr lang="en-US" dirty="0" smtClean="0"/>
              <a:t>: “Figure 2: Voltage transfer characteristic of CMOS inverter.”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Stupid mistake #4: Not inserting a final schematic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insert your final schematic(s) in the Experimental section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 Tip: You can put your physically measured resistor values in the final schematic and say, “Figure 4 shows the final schematic of the amplifier with the measured resistor values.”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Stupid mistake #5: not introducing figures/equations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need to introduce figures and equations </a:t>
            </a:r>
            <a:r>
              <a:rPr lang="en-US" u="sng" dirty="0" smtClean="0"/>
              <a:t>BEFORE</a:t>
            </a:r>
            <a:r>
              <a:rPr lang="en-US" dirty="0" smtClean="0"/>
              <a:t> you insert them</a:t>
            </a:r>
          </a:p>
          <a:p>
            <a:r>
              <a:rPr lang="en-US" dirty="0" smtClean="0"/>
              <a:t>DO NOT just put a figure/equation in and not explain it</a:t>
            </a:r>
          </a:p>
          <a:p>
            <a:r>
              <a:rPr lang="en-US" dirty="0" smtClean="0"/>
              <a:t>DO NOT introduce a figure/equation after you insert it</a:t>
            </a:r>
          </a:p>
          <a:p>
            <a:pPr lvl="1"/>
            <a:r>
              <a:rPr lang="en-US" dirty="0" smtClean="0"/>
              <a:t>Doesn’t make sense</a:t>
            </a:r>
          </a:p>
          <a:p>
            <a:pPr lvl="1"/>
            <a:r>
              <a:rPr lang="en-US" dirty="0" smtClean="0"/>
              <a:t>Reader gets confused</a:t>
            </a:r>
          </a:p>
          <a:p>
            <a:pPr lvl="1"/>
            <a:r>
              <a:rPr lang="en-US" dirty="0" smtClean="0"/>
              <a:t>TA gets angry</a:t>
            </a:r>
          </a:p>
          <a:p>
            <a:pPr lvl="1"/>
            <a:r>
              <a:rPr lang="en-US" dirty="0" smtClean="0"/>
              <a:t>You lost points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314</TotalTime>
  <Words>1551</Words>
  <Application>Microsoft Macintosh PowerPoint</Application>
  <PresentationFormat>On-screen Show (4:3)</PresentationFormat>
  <Paragraphs>218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Trebuchet MS</vt:lpstr>
      <vt:lpstr>Wingdings</vt:lpstr>
      <vt:lpstr>Wingdings 2</vt:lpstr>
      <vt:lpstr>Opulent</vt:lpstr>
      <vt:lpstr>Common Lab Report Mistakes  (That I never want to see again)</vt:lpstr>
      <vt:lpstr>Reason for this presentation</vt:lpstr>
      <vt:lpstr>Stupid Mistake #1: First Person</vt:lpstr>
      <vt:lpstr>STUPID Mistake #2: poor TablE Manners</vt:lpstr>
      <vt:lpstr>BAD table label</vt:lpstr>
      <vt:lpstr>Good table label</vt:lpstr>
      <vt:lpstr>Stupid mistake #3: poor labeling</vt:lpstr>
      <vt:lpstr>Stupid mistake #4: Not inserting a final schematic</vt:lpstr>
      <vt:lpstr>Stupid mistake #5: not introducing figures/equations</vt:lpstr>
      <vt:lpstr>Stupid mistake #6: not defining variables</vt:lpstr>
      <vt:lpstr>Stupid mistake #7: Improper abbreviations</vt:lpstr>
      <vt:lpstr>Stupid mistake #8: Using contractions</vt:lpstr>
      <vt:lpstr>Stupid mistake #8: USING WRONG verb tense</vt:lpstr>
      <vt:lpstr>(VERB TENSES CONTD.)</vt:lpstr>
      <vt:lpstr>Stupid mistake #10: Sentences that run on and on</vt:lpstr>
      <vt:lpstr>STUPID MISTAKE #11: equation symbols in text</vt:lpstr>
      <vt:lpstr>STUPID mistake #12: not adding explanations</vt:lpstr>
      <vt:lpstr>Stupid mistake #13: LACK OF consistency</vt:lpstr>
      <vt:lpstr>STUPID MISTAKE #14: Writing Exactly what nuri writes</vt:lpstr>
      <vt:lpstr>STUPID MISTAKE #15: LACK OF TOPICS SENTENCES</vt:lpstr>
      <vt:lpstr>STUPID MISTAKE #16: Poorly presented GRAPHS AND FIGUREs</vt:lpstr>
      <vt:lpstr>STUPID MISTAKE #17: UNITS or lack of units</vt:lpstr>
      <vt:lpstr>STUPID MISTAKE #18: Incorrectly dividing sections</vt:lpstr>
      <vt:lpstr>STUPID MISTAKE #19: be as specific—and technical--as possible</vt:lpstr>
      <vt:lpstr>Stupid mistake #20: FAILURE TO EDIT</vt:lpstr>
      <vt:lpstr>Final thoughts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Lab Report Mistakes  (That I never want to see again)</dc:title>
  <dc:creator>littlepoog13</dc:creator>
  <cp:lastModifiedBy>elizapayne101@gmail.com</cp:lastModifiedBy>
  <cp:revision>34</cp:revision>
  <dcterms:created xsi:type="dcterms:W3CDTF">2013-11-08T17:41:24Z</dcterms:created>
  <dcterms:modified xsi:type="dcterms:W3CDTF">2019-01-24T14:02:52Z</dcterms:modified>
</cp:coreProperties>
</file>