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C5C70B6-DE4A-417E-B370-1B4CDE386C0B}" type="datetimeFigureOut">
              <a:rPr lang="en-IN" smtClean="0"/>
              <a:t>14-06-2024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C870AAC-E8BD-4415-843E-9B28C9B927BE}" type="slidenum">
              <a:rPr lang="en-IN" smtClean="0"/>
              <a:t>‹#›</a:t>
            </a:fld>
            <a:endParaRPr lang="en-IN"/>
          </a:p>
        </p:txBody>
      </p:sp>
    </p:spTree>
    <p:extLst>
      <p:ext uri="{BB962C8B-B14F-4D97-AF65-F5344CB8AC3E}">
        <p14:creationId xmlns:p14="http://schemas.microsoft.com/office/powerpoint/2010/main" val="1890360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870AAC-E8BD-4415-843E-9B28C9B927BE}" type="slidenum">
              <a:rPr lang="en-IN" smtClean="0"/>
              <a:t>9</a:t>
            </a:fld>
            <a:endParaRPr lang="en-IN"/>
          </a:p>
        </p:txBody>
      </p:sp>
    </p:spTree>
    <p:extLst>
      <p:ext uri="{BB962C8B-B14F-4D97-AF65-F5344CB8AC3E}">
        <p14:creationId xmlns:p14="http://schemas.microsoft.com/office/powerpoint/2010/main" val="4094123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066800" y="2067305"/>
            <a:ext cx="8839200" cy="1493999"/>
          </a:xfrm>
          <a:prstGeom prst="rect">
            <a:avLst/>
          </a:prstGeom>
        </p:spPr>
        <p:txBody>
          <a:bodyPr vert="horz" wrap="square" lIns="0" tIns="16510" rIns="0" bIns="0" rtlCol="0">
            <a:spAutoFit/>
          </a:bodyPr>
          <a:lstStyle/>
          <a:p>
            <a:pPr marL="3213735">
              <a:lnSpc>
                <a:spcPct val="100000"/>
              </a:lnSpc>
              <a:spcBef>
                <a:spcPts val="130"/>
              </a:spcBef>
            </a:pPr>
            <a:br>
              <a:rPr lang="en-US" spc="15" dirty="0"/>
            </a:br>
            <a:br>
              <a:rPr lang="en-US" spc="15" dirty="0"/>
            </a:br>
            <a:r>
              <a:rPr lang="en-US" spc="15" dirty="0"/>
              <a:t>BATTULA KOTESWRARAO</a:t>
            </a:r>
            <a:endParaRPr spc="15" dirty="0"/>
          </a:p>
        </p:txBody>
      </p:sp>
      <p:sp>
        <p:nvSpPr>
          <p:cNvPr id="8" name="object 8"/>
          <p:cNvSpPr txBox="1"/>
          <p:nvPr/>
        </p:nvSpPr>
        <p:spPr>
          <a:xfrm>
            <a:off x="5257800" y="3865328"/>
            <a:ext cx="312420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chemeClr val="bg2">
                    <a:lumMod val="25000"/>
                  </a:schemeClr>
                </a:solidFill>
                <a:latin typeface="Trebuchet MS"/>
                <a:cs typeface="Trebuchet MS"/>
              </a:rPr>
              <a:t>KEYLOGGER PROJECT</a:t>
            </a:r>
            <a:endParaRPr sz="2400" dirty="0">
              <a:solidFill>
                <a:schemeClr val="bg2">
                  <a:lumMod val="25000"/>
                </a:schemeClr>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772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8" name="Picture 7">
            <a:extLst>
              <a:ext uri="{FF2B5EF4-FFF2-40B4-BE49-F238E27FC236}">
                <a16:creationId xmlns:a16="http://schemas.microsoft.com/office/drawing/2014/main" id="{CBB9F499-692C-E765-2F30-2099FB5B7C86}"/>
              </a:ext>
            </a:extLst>
          </p:cNvPr>
          <p:cNvPicPr>
            <a:picLocks noChangeAspect="1"/>
          </p:cNvPicPr>
          <p:nvPr/>
        </p:nvPicPr>
        <p:blipFill>
          <a:blip r:embed="rId3"/>
          <a:stretch>
            <a:fillRect/>
          </a:stretch>
        </p:blipFill>
        <p:spPr>
          <a:xfrm>
            <a:off x="457200" y="1343978"/>
            <a:ext cx="2862122" cy="2687095"/>
          </a:xfrm>
          <a:prstGeom prst="rect">
            <a:avLst/>
          </a:prstGeom>
        </p:spPr>
      </p:pic>
      <p:pic>
        <p:nvPicPr>
          <p:cNvPr id="10" name="Picture 9">
            <a:extLst>
              <a:ext uri="{FF2B5EF4-FFF2-40B4-BE49-F238E27FC236}">
                <a16:creationId xmlns:a16="http://schemas.microsoft.com/office/drawing/2014/main" id="{08743313-8E4C-C5F1-3B9B-B7EDB7C49EFA}"/>
              </a:ext>
            </a:extLst>
          </p:cNvPr>
          <p:cNvPicPr>
            <a:picLocks noChangeAspect="1"/>
          </p:cNvPicPr>
          <p:nvPr/>
        </p:nvPicPr>
        <p:blipFill>
          <a:blip r:embed="rId4"/>
          <a:stretch>
            <a:fillRect/>
          </a:stretch>
        </p:blipFill>
        <p:spPr>
          <a:xfrm>
            <a:off x="3616933" y="1369031"/>
            <a:ext cx="2914141" cy="2636987"/>
          </a:xfrm>
          <a:prstGeom prst="rect">
            <a:avLst/>
          </a:prstGeom>
        </p:spPr>
      </p:pic>
      <p:pic>
        <p:nvPicPr>
          <p:cNvPr id="11" name="Picture 10">
            <a:extLst>
              <a:ext uri="{FF2B5EF4-FFF2-40B4-BE49-F238E27FC236}">
                <a16:creationId xmlns:a16="http://schemas.microsoft.com/office/drawing/2014/main" id="{EF95E96E-F1AE-5B1A-977F-B829A4EB1677}"/>
              </a:ext>
            </a:extLst>
          </p:cNvPr>
          <p:cNvPicPr>
            <a:picLocks noChangeAspect="1"/>
          </p:cNvPicPr>
          <p:nvPr/>
        </p:nvPicPr>
        <p:blipFill>
          <a:blip r:embed="rId5"/>
          <a:stretch>
            <a:fillRect/>
          </a:stretch>
        </p:blipFill>
        <p:spPr>
          <a:xfrm>
            <a:off x="6729901" y="1346761"/>
            <a:ext cx="2719052" cy="2687096"/>
          </a:xfrm>
          <a:prstGeom prst="rect">
            <a:avLst/>
          </a:prstGeom>
        </p:spPr>
      </p:pic>
      <p:sp>
        <p:nvSpPr>
          <p:cNvPr id="13" name="TextBox 12">
            <a:extLst>
              <a:ext uri="{FF2B5EF4-FFF2-40B4-BE49-F238E27FC236}">
                <a16:creationId xmlns:a16="http://schemas.microsoft.com/office/drawing/2014/main" id="{D7840C16-E39A-1327-2270-2A28C1103AE5}"/>
              </a:ext>
            </a:extLst>
          </p:cNvPr>
          <p:cNvSpPr txBox="1"/>
          <p:nvPr/>
        </p:nvSpPr>
        <p:spPr>
          <a:xfrm>
            <a:off x="457200" y="4349437"/>
            <a:ext cx="8763000" cy="1477328"/>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902036" y="8197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13146" y="449865"/>
            <a:ext cx="3909695" cy="693780"/>
          </a:xfrm>
          <a:prstGeom prst="rect">
            <a:avLst/>
          </a:prstGeom>
        </p:spPr>
        <p:txBody>
          <a:bodyPr vert="horz" wrap="square" lIns="0" tIns="16510" rIns="0" bIns="0" rtlCol="0">
            <a:spAutoFit/>
          </a:bodyPr>
          <a:lstStyle/>
          <a:p>
            <a:pPr marL="12700">
              <a:lnSpc>
                <a:spcPct val="100000"/>
              </a:lnSpc>
              <a:spcBef>
                <a:spcPts val="130"/>
              </a:spcBef>
            </a:pPr>
            <a:r>
              <a:rPr lang="en-US" sz="4400" dirty="0">
                <a:solidFill>
                  <a:schemeClr val="tx2">
                    <a:lumMod val="75000"/>
                  </a:schemeClr>
                </a:solidFill>
              </a:rPr>
              <a:t>KEYLOGGER </a:t>
            </a:r>
            <a:endParaRPr sz="4250" dirty="0"/>
          </a:p>
        </p:txBody>
      </p:sp>
      <p:pic>
        <p:nvPicPr>
          <p:cNvPr id="19" name="object 19"/>
          <p:cNvPicPr/>
          <p:nvPr/>
        </p:nvPicPr>
        <p:blipFill>
          <a:blip r:embed="rId2" cstate="print"/>
          <a:stretch>
            <a:fillRect/>
          </a:stretch>
        </p:blipFill>
        <p:spPr>
          <a:xfrm>
            <a:off x="676275" y="6467475"/>
            <a:ext cx="2143125" cy="200025"/>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6" name="TextBox 25">
            <a:extLst>
              <a:ext uri="{FF2B5EF4-FFF2-40B4-BE49-F238E27FC236}">
                <a16:creationId xmlns:a16="http://schemas.microsoft.com/office/drawing/2014/main" id="{CA253834-638C-74C4-7512-F6A84B067EBA}"/>
              </a:ext>
            </a:extLst>
          </p:cNvPr>
          <p:cNvSpPr txBox="1"/>
          <p:nvPr/>
        </p:nvSpPr>
        <p:spPr>
          <a:xfrm>
            <a:off x="672444" y="1369120"/>
            <a:ext cx="8010525" cy="2585323"/>
          </a:xfrm>
          <a:prstGeom prst="rect">
            <a:avLst/>
          </a:prstGeom>
          <a:noFill/>
        </p:spPr>
        <p:txBody>
          <a:bodyPr wrap="square">
            <a:spAutoFit/>
          </a:bodyPr>
          <a:lstStyle/>
          <a:p>
            <a:pPr marL="285750" indent="-285750">
              <a:buFont typeface="Wingdings" panose="05000000000000000000" pitchFamily="2" charset="2"/>
              <a:buChar char="Ø"/>
            </a:pPr>
            <a:r>
              <a:rPr lang="en-US" dirty="0"/>
              <a:t>keylogger is an insidious form of spyware. It's also a legal and sometimes ethical tool to monitor the activity of employees and even your kids as they interact online. Keyloggers give hackers access to your personal data, such as account passwords, when used for nefarious purposes.</a:t>
            </a:r>
          </a:p>
          <a:p>
            <a:endParaRPr lang="en-US" dirty="0"/>
          </a:p>
          <a:p>
            <a:pPr marL="285750" indent="-285750">
              <a:buFont typeface="Wingdings" panose="05000000000000000000" pitchFamily="2" charset="2"/>
              <a:buChar char="Ø"/>
            </a:pPr>
            <a:r>
              <a:rPr lang="en-US" sz="1800" dirty="0"/>
              <a:t>It may come as no surprise that keyloggers have been used for spying on people since the beginning of computers. According to Wikipedia, keyloggers were used for many different purposes in the 1970s and early 1980s, including secret government operations</a:t>
            </a:r>
            <a:endParaRPr lang="en-IN" dirty="0"/>
          </a:p>
        </p:txBody>
      </p:sp>
      <p:pic>
        <p:nvPicPr>
          <p:cNvPr id="27" name="Picture 26">
            <a:extLst>
              <a:ext uri="{FF2B5EF4-FFF2-40B4-BE49-F238E27FC236}">
                <a16:creationId xmlns:a16="http://schemas.microsoft.com/office/drawing/2014/main" id="{1A90D9F7-0927-A483-DFA8-2544BF9ED50A}"/>
              </a:ext>
            </a:extLst>
          </p:cNvPr>
          <p:cNvPicPr>
            <a:picLocks noChangeAspect="1"/>
          </p:cNvPicPr>
          <p:nvPr/>
        </p:nvPicPr>
        <p:blipFill>
          <a:blip r:embed="rId3"/>
          <a:stretch>
            <a:fillRect/>
          </a:stretch>
        </p:blipFill>
        <p:spPr>
          <a:xfrm>
            <a:off x="986630" y="4125312"/>
            <a:ext cx="7382151" cy="25754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235266"/>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0E83FD97-FCAB-82C7-24E7-9D69CF8A30C7}"/>
              </a:ext>
            </a:extLst>
          </p:cNvPr>
          <p:cNvSpPr txBox="1"/>
          <p:nvPr/>
        </p:nvSpPr>
        <p:spPr>
          <a:xfrm>
            <a:off x="2235601" y="1720840"/>
            <a:ext cx="4993509" cy="3416320"/>
          </a:xfrm>
          <a:prstGeom prst="rect">
            <a:avLst/>
          </a:prstGeom>
          <a:noFill/>
        </p:spPr>
        <p:txBody>
          <a:bodyPr wrap="square">
            <a:spAutoFit/>
          </a:bodyPr>
          <a:lstStyle/>
          <a:p>
            <a:pPr marL="285750" indent="-285750">
              <a:buFont typeface="Arial" panose="020B0604020202020204" pitchFamily="34" charset="0"/>
              <a:buChar char="•"/>
            </a:pPr>
            <a:r>
              <a:rPr lang="en-US" sz="2400" dirty="0"/>
              <a:t>Introduction</a:t>
            </a:r>
          </a:p>
          <a:p>
            <a:pPr marL="285750" indent="-285750">
              <a:buFont typeface="Arial" panose="020B0604020202020204" pitchFamily="34" charset="0"/>
              <a:buChar char="•"/>
            </a:pPr>
            <a:r>
              <a:rPr lang="en-US" sz="2400" dirty="0"/>
              <a:t>Problem Statement</a:t>
            </a:r>
          </a:p>
          <a:p>
            <a:pPr marL="285750" indent="-285750">
              <a:buFont typeface="Arial" panose="020B0604020202020204" pitchFamily="34" charset="0"/>
              <a:buChar char="•"/>
            </a:pPr>
            <a:r>
              <a:rPr lang="en-US" sz="2400" dirty="0"/>
              <a:t>Project Overview</a:t>
            </a:r>
          </a:p>
          <a:p>
            <a:pPr marL="285750" indent="-285750">
              <a:buFont typeface="Arial" panose="020B0604020202020204" pitchFamily="34" charset="0"/>
              <a:buChar char="•"/>
            </a:pPr>
            <a:r>
              <a:rPr lang="en-US" sz="2400" dirty="0"/>
              <a:t>End </a:t>
            </a:r>
            <a:r>
              <a:rPr lang="en-US" sz="2400" dirty="0" err="1"/>
              <a:t>UsersSolution</a:t>
            </a:r>
            <a:r>
              <a:rPr lang="en-US" sz="2400" dirty="0"/>
              <a:t> and Value Proposition</a:t>
            </a:r>
          </a:p>
          <a:p>
            <a:pPr marL="285750" indent="-285750">
              <a:buFont typeface="Arial" panose="020B0604020202020204" pitchFamily="34" charset="0"/>
              <a:buChar char="•"/>
            </a:pPr>
            <a:r>
              <a:rPr lang="en-US" sz="2400" dirty="0"/>
              <a:t>The "Wow" Factor in Our Solution</a:t>
            </a:r>
          </a:p>
          <a:p>
            <a:pPr marL="285750" indent="-285750">
              <a:buFont typeface="Arial" panose="020B0604020202020204" pitchFamily="34" charset="0"/>
              <a:buChar char="•"/>
            </a:pPr>
            <a:r>
              <a:rPr lang="en-US" sz="2400" dirty="0"/>
              <a:t>Modelling</a:t>
            </a:r>
          </a:p>
          <a:p>
            <a:pPr marL="285750" indent="-285750">
              <a:buFont typeface="Arial" panose="020B0604020202020204" pitchFamily="34" charset="0"/>
              <a:buChar char="•"/>
            </a:pPr>
            <a:r>
              <a:rPr lang="en-US" sz="2400" dirty="0"/>
              <a:t>Results</a:t>
            </a:r>
          </a:p>
          <a:p>
            <a:pPr marL="285750" indent="-285750">
              <a:buFont typeface="Arial" panose="020B0604020202020204" pitchFamily="34" charset="0"/>
              <a:buChar char="•"/>
            </a:pPr>
            <a:r>
              <a:rPr lang="en-US" sz="2400" dirty="0"/>
              <a:t>Conclusion and Q&amp;A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43285" y="242071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4676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36A2E2BF-C2C7-D9EC-A225-2814FC78EDDB}"/>
              </a:ext>
            </a:extLst>
          </p:cNvPr>
          <p:cNvSpPr txBox="1"/>
          <p:nvPr/>
        </p:nvSpPr>
        <p:spPr>
          <a:xfrm>
            <a:off x="756981" y="2064328"/>
            <a:ext cx="6924676" cy="3970318"/>
          </a:xfrm>
          <a:prstGeom prst="rect">
            <a:avLst/>
          </a:prstGeom>
          <a:noFill/>
        </p:spPr>
        <p:txBody>
          <a:bodyPr wrap="square">
            <a:spAutoFit/>
          </a:bodyPr>
          <a:lstStyle/>
          <a:p>
            <a:pPr marL="285750" indent="-285750">
              <a:buFont typeface="Wingdings" panose="05000000000000000000" pitchFamily="2" charset="2"/>
              <a:buChar char="§"/>
            </a:pPr>
            <a:r>
              <a:rPr lang="en-US" sz="1800" dirty="0"/>
              <a:t>Keyloggers are type of malware that can steal sensitive information from device such as passwords , card numbers, messages. If this data falls into the wrong hands, it can lead to serious consequences, including identity theft, financial loss, and fraud.</a:t>
            </a:r>
            <a:r>
              <a:rPr lang="en-US" sz="1800" dirty="0">
                <a:latin typeface="Times New Roman" panose="02020603050405020304" pitchFamily="18" charset="0"/>
                <a:cs typeface="Times New Roman" panose="02020603050405020304" pitchFamily="18" charset="0"/>
              </a:rPr>
              <a:t> The increasing prevalence of keyloggers poses a significant threat to digital security, compromising the confidentiality and integrity of sensitive information</a:t>
            </a:r>
          </a:p>
          <a:p>
            <a:pPr marL="285750" indent="-285750">
              <a:buFont typeface="Wingdings" panose="05000000000000000000" pitchFamily="2" charset="2"/>
              <a:buChar char="§"/>
            </a:pPr>
            <a:r>
              <a:rPr lang="en-US" sz="1800" dirty="0"/>
              <a:t>Keyloggers pose a threat to the security of an organization’s sensitive data and systems. When sensitive data such as passwords  is typed into a computer, there are no  protections in place preventing it from being collected by malware. A keylogger can steal  sensitive data that can be used for various purposes effects the personal details of the individuals, financial loss, identity thefts</a:t>
            </a:r>
          </a:p>
          <a:p>
            <a:pPr marL="285750" indent="-285750">
              <a:buFont typeface="Wingdings" panose="05000000000000000000" pitchFamily="2" charset="2"/>
              <a:buChar char="§"/>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772400" y="9967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84E75DB6-38E7-C9B5-1335-B3A5F62CEDB5}"/>
              </a:ext>
            </a:extLst>
          </p:cNvPr>
          <p:cNvSpPr txBox="1"/>
          <p:nvPr/>
        </p:nvSpPr>
        <p:spPr>
          <a:xfrm>
            <a:off x="540774" y="2398042"/>
            <a:ext cx="7765026" cy="3139321"/>
          </a:xfrm>
          <a:prstGeom prst="rect">
            <a:avLst/>
          </a:prstGeom>
          <a:noFill/>
        </p:spPr>
        <p:txBody>
          <a:bodyPr wrap="square">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keylogger, short for keystroke logger, is a type of cyber threat that records the keys struck on a keyboard, typically covertly, so the person using the keyboard is unaware that their actions are being monitored. This enables attackers to gain unauthorized access to confidential.</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77200" y="8270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09F5B0B2-641D-407D-7BA2-AD26F4790289}"/>
              </a:ext>
            </a:extLst>
          </p:cNvPr>
          <p:cNvSpPr txBox="1"/>
          <p:nvPr/>
        </p:nvSpPr>
        <p:spPr>
          <a:xfrm>
            <a:off x="304800" y="2133600"/>
            <a:ext cx="8305800" cy="4247317"/>
          </a:xfrm>
          <a:prstGeom prst="rect">
            <a:avLst/>
          </a:prstGeom>
          <a:noFill/>
        </p:spPr>
        <p:txBody>
          <a:bodyPr wrap="square">
            <a:spAutoFit/>
          </a:bodyPr>
          <a:lstStyle/>
          <a:p>
            <a:pPr marL="742950" lvl="1" indent="-285750" algn="just">
              <a:buFont typeface="Wingdings" panose="05000000000000000000" pitchFamily="2" charset="2"/>
              <a:buChar char="Ø"/>
            </a:pPr>
            <a:r>
              <a:rPr lang="en-US" dirty="0"/>
              <a:t>Keyloggers, also known as keystroke loggers or system monitors, can have many end users, including individuals, businesses, and government . Even Parents can use keyloggers to monitor their children's online activities, such as screen time, WhatsApp interactions, call logs, and location. The major end users are                                                                                                                        </a:t>
            </a:r>
          </a:p>
          <a:p>
            <a:pPr marL="742950" lvl="1" indent="-285750" algn="just">
              <a:buFont typeface="Wingdings" panose="05000000000000000000" pitchFamily="2" charset="2"/>
              <a:buChar char="v"/>
            </a:pPr>
            <a:r>
              <a:rPr lang="en-US" b="1" u="sng" dirty="0"/>
              <a:t>Employers</a:t>
            </a:r>
            <a:r>
              <a:rPr lang="en-US" dirty="0"/>
              <a:t>: can use keyloggers to monitor employee productivity and behavior, especially in remote work environments. This can help ensure employees adhere to company policies, such as cybersecurity and data leak .</a:t>
            </a:r>
          </a:p>
          <a:p>
            <a:pPr marL="742950" lvl="1" indent="-285750">
              <a:buFont typeface="Wingdings" panose="05000000000000000000" pitchFamily="2" charset="2"/>
              <a:buChar char="v"/>
            </a:pPr>
            <a:r>
              <a:rPr lang="en-US" b="1" u="sng" dirty="0"/>
              <a:t>Information technology departments </a:t>
            </a:r>
            <a:r>
              <a:rPr lang="en-US" dirty="0"/>
              <a:t>:can use keyloggers to troubleshoot issues on a device.</a:t>
            </a:r>
          </a:p>
          <a:p>
            <a:pPr marL="742950" lvl="1" indent="-285750" algn="just">
              <a:buFont typeface="Wingdings" panose="05000000000000000000" pitchFamily="2" charset="2"/>
              <a:buChar char="v"/>
            </a:pPr>
            <a:r>
              <a:rPr lang="en-US" b="1" u="sng" dirty="0"/>
              <a:t>Security professionals and ethical hackers </a:t>
            </a:r>
            <a:r>
              <a:rPr lang="en-US" dirty="0"/>
              <a:t>:can use keyloggers to identify vulnerabilities in computer systems and networks.</a:t>
            </a:r>
          </a:p>
          <a:p>
            <a:pPr marL="742950" lvl="1" indent="-285750" algn="just">
              <a:buFont typeface="Wingdings" panose="05000000000000000000" pitchFamily="2" charset="2"/>
              <a:buChar char="v"/>
            </a:pPr>
            <a:r>
              <a:rPr lang="en-US" b="1" u="sng" dirty="0"/>
              <a:t>Cybercriminals</a:t>
            </a:r>
            <a:r>
              <a:rPr lang="en-US" dirty="0"/>
              <a:t>: can use keyloggers to steal sensitive information, such as passwords, credit card numbers, and personal data. This information can be used for identity theft, financial fraud, or other criminal activities.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2133600"/>
            <a:ext cx="2695574" cy="3248025"/>
          </a:xfrm>
          <a:prstGeom prst="rect">
            <a:avLst/>
          </a:prstGeom>
        </p:spPr>
      </p:pic>
      <p:sp>
        <p:nvSpPr>
          <p:cNvPr id="3" name="object 3"/>
          <p:cNvSpPr/>
          <p:nvPr/>
        </p:nvSpPr>
        <p:spPr>
          <a:xfrm>
            <a:off x="9677400" y="5029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4331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7151B7D5-1695-FB1B-A65E-E7B77ADB4665}"/>
              </a:ext>
            </a:extLst>
          </p:cNvPr>
          <p:cNvSpPr txBox="1"/>
          <p:nvPr/>
        </p:nvSpPr>
        <p:spPr>
          <a:xfrm>
            <a:off x="3045542" y="1999635"/>
            <a:ext cx="6174658" cy="4247317"/>
          </a:xfrm>
          <a:prstGeom prst="rect">
            <a:avLst/>
          </a:prstGeom>
          <a:noFill/>
        </p:spPr>
        <p:txBody>
          <a:bodyPr wrap="square">
            <a:spAutoFit/>
          </a:bodyPr>
          <a:lstStyle/>
          <a:p>
            <a:pPr marL="285750" indent="-285750" algn="just">
              <a:buFont typeface="Wingdings" panose="05000000000000000000" pitchFamily="2" charset="2"/>
              <a:buChar char="v"/>
            </a:pPr>
            <a:r>
              <a:rPr lang="en-US" sz="1800" dirty="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sz="1800" dirty="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sz="1800" dirty="0">
                <a:cs typeface="Times New Roman" panose="02020603050405020304" pitchFamily="18" charset="0"/>
              </a:rPr>
              <a:t>Automatic form filler – This technique can be used by the user to not fill forms </a:t>
            </a:r>
            <a:r>
              <a:rPr lang="en-US" dirty="0">
                <a:cs typeface="Times New Roman" panose="02020603050405020304" pitchFamily="18" charset="0"/>
              </a:rPr>
              <a:t>.</a:t>
            </a:r>
            <a:endParaRPr lang="en-US" sz="1800" dirty="0">
              <a:cs typeface="Times New Roman" panose="02020603050405020304" pitchFamily="18" charset="0"/>
            </a:endParaRPr>
          </a:p>
          <a:p>
            <a:pPr marL="285750" indent="-285750" algn="just">
              <a:buFont typeface="Wingdings" panose="05000000000000000000" pitchFamily="2" charset="2"/>
              <a:buChar char="v"/>
            </a:pPr>
            <a:r>
              <a:rPr lang="en-US" sz="1800" dirty="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sz="1800" dirty="0">
                <a:cs typeface="Times New Roman" panose="02020603050405020304" pitchFamily="18" charset="0"/>
              </a:rPr>
              <a:t>Patterns or mouse-recognition – On android devices used pattern as a password of applications and on PC use mouse recognition, mouse program uses mouse gestures instead of stylus.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a:off x="8839200" y="1086274"/>
            <a:ext cx="381000" cy="4000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605712" y="3053862"/>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837CFF95-BAB8-7802-D5E6-9159AAF36DA5}"/>
              </a:ext>
            </a:extLst>
          </p:cNvPr>
          <p:cNvSpPr txBox="1"/>
          <p:nvPr/>
        </p:nvSpPr>
        <p:spPr>
          <a:xfrm>
            <a:off x="533400" y="1775568"/>
            <a:ext cx="7239000" cy="3693319"/>
          </a:xfrm>
          <a:prstGeom prst="rect">
            <a:avLst/>
          </a:prstGeom>
          <a:noFill/>
        </p:spPr>
        <p:txBody>
          <a:bodyPr wrap="square">
            <a:spAutoFit/>
          </a:bodyPr>
          <a:lstStyle/>
          <a:p>
            <a:pPr marL="285750" indent="-285750">
              <a:buFont typeface="Wingdings" panose="05000000000000000000" pitchFamily="2" charset="2"/>
              <a:buChar char="§"/>
            </a:pPr>
            <a:r>
              <a:rPr lang="en-US" b="1" dirty="0"/>
              <a:t>Data Theft</a:t>
            </a:r>
            <a:r>
              <a:rPr lang="en-US" dirty="0"/>
              <a:t>:   - *Sensitive Information*: Keyloggers can capture passwords, credit card numbers, personal identification numbers (PINs), and other sensitive information.   - *Corporate Espionage*: In a corporate setting, keyloggers can steal proprietary information, trade secrets, and confidential business communications.</a:t>
            </a:r>
          </a:p>
          <a:p>
            <a:pPr marL="342900" indent="-342900">
              <a:buAutoNum type="arabicPeriod"/>
            </a:pPr>
            <a:endParaRPr lang="en-US" dirty="0"/>
          </a:p>
          <a:p>
            <a:pPr marL="285750" indent="-285750">
              <a:buFont typeface="Wingdings" panose="05000000000000000000" pitchFamily="2" charset="2"/>
              <a:buChar char="§"/>
            </a:pPr>
            <a:r>
              <a:rPr lang="en-US" b="1" dirty="0"/>
              <a:t>Privacy Invasion </a:t>
            </a:r>
            <a:r>
              <a:rPr lang="en-US" dirty="0"/>
              <a:t>:   - *Personal Privacy*: Keyloggers can compromise personal privacy by recording emails, chat conversations, and other personal communications.   - *Surveillance*: They can be used by malicious individuals to monitor and control the activities of the user.</a:t>
            </a:r>
          </a:p>
          <a:p>
            <a:endParaRPr lang="en-US" dirty="0"/>
          </a:p>
          <a:p>
            <a:pPr marL="285750" indent="-285750">
              <a:buFont typeface="Wingdings" panose="05000000000000000000" pitchFamily="2" charset="2"/>
              <a:buChar char="§"/>
            </a:pPr>
            <a:r>
              <a:rPr lang="en-US" b="1" dirty="0"/>
              <a:t>Financial Loss :   </a:t>
            </a:r>
            <a:r>
              <a:rPr lang="en-US" dirty="0"/>
              <a:t>- *Unauthorized Transactions*: Captured financial information can lead to unauthorized transactions and fraud.</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101050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lang="en-US" sz="1800" spc="-45" dirty="0">
                <a:latin typeface="Trebuchet MS"/>
                <a:cs typeface="Trebuchet MS"/>
              </a:rPr>
              <a:t> </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4213225"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 COMPONENTS</a:t>
            </a:r>
            <a:endParaRPr sz="4800" dirty="0">
              <a:latin typeface="Trebuchet MS"/>
              <a:cs typeface="Trebuchet MS"/>
            </a:endParaRPr>
          </a:p>
        </p:txBody>
      </p:sp>
      <p:sp>
        <p:nvSpPr>
          <p:cNvPr id="11" name="TextBox 10">
            <a:extLst>
              <a:ext uri="{FF2B5EF4-FFF2-40B4-BE49-F238E27FC236}">
                <a16:creationId xmlns:a16="http://schemas.microsoft.com/office/drawing/2014/main" id="{F28B89A2-67BA-987B-6063-8809DBF3282E}"/>
              </a:ext>
            </a:extLst>
          </p:cNvPr>
          <p:cNvSpPr txBox="1"/>
          <p:nvPr/>
        </p:nvSpPr>
        <p:spPr>
          <a:xfrm>
            <a:off x="884799" y="1649098"/>
            <a:ext cx="7755648" cy="4247317"/>
          </a:xfrm>
          <a:prstGeom prst="rect">
            <a:avLst/>
          </a:prstGeom>
          <a:noFill/>
        </p:spPr>
        <p:txBody>
          <a:bodyPr wrap="square">
            <a:spAutoFit/>
          </a:bodyPr>
          <a:lstStyle/>
          <a:p>
            <a:pPr marL="285750" indent="-285750">
              <a:buFont typeface="Wingdings" panose="05000000000000000000" pitchFamily="2" charset="2"/>
              <a:buChar char="§"/>
            </a:pPr>
            <a:r>
              <a:rPr lang="en-US" b="1" dirty="0"/>
              <a:t>Key Event Listener </a:t>
            </a:r>
            <a:r>
              <a:rPr lang="en-US" dirty="0"/>
              <a:t>:   - Captures keystrokes as they are typed.   - This can be implemented using low-level system hooks or higher-level APIs provided by the operating system.</a:t>
            </a:r>
          </a:p>
          <a:p>
            <a:pPr marL="342900" indent="-342900">
              <a:buAutoNum type="arabicPeriod"/>
            </a:pPr>
            <a:endParaRPr lang="en-US" dirty="0"/>
          </a:p>
          <a:p>
            <a:pPr marL="285750" indent="-285750">
              <a:buFont typeface="Wingdings" panose="05000000000000000000" pitchFamily="2" charset="2"/>
              <a:buChar char="§"/>
            </a:pPr>
            <a:r>
              <a:rPr lang="en-US" b="1" dirty="0"/>
              <a:t>Data Storage  </a:t>
            </a:r>
            <a:r>
              <a:rPr lang="en-US" dirty="0"/>
              <a:t>: - Stores captured keystrokes in a file or sends them to                      remote server.    Ensure data is stored securely to prevent unauthorized access.</a:t>
            </a:r>
          </a:p>
          <a:p>
            <a:endParaRPr lang="en-US" dirty="0"/>
          </a:p>
          <a:p>
            <a:pPr marL="285750" indent="-285750">
              <a:buFont typeface="Wingdings" panose="05000000000000000000" pitchFamily="2" charset="2"/>
              <a:buChar char="§"/>
            </a:pPr>
            <a:r>
              <a:rPr lang="en-US" b="1" dirty="0"/>
              <a:t>Data Transmission (Optional)</a:t>
            </a:r>
            <a:r>
              <a:rPr lang="en-US" dirty="0"/>
              <a:t>:   - Transmits the logged data to a remote location.   - This involves network programming and secure communication protocols</a:t>
            </a:r>
          </a:p>
          <a:p>
            <a:endParaRPr lang="en-US" dirty="0"/>
          </a:p>
          <a:p>
            <a:pPr marL="285750" indent="-285750">
              <a:buFont typeface="Wingdings" panose="05000000000000000000" pitchFamily="2" charset="2"/>
              <a:buChar char="§"/>
            </a:pPr>
            <a:r>
              <a:rPr lang="en-US" b="1" dirty="0"/>
              <a:t>Stealth Mechanisms </a:t>
            </a:r>
            <a:r>
              <a:rPr lang="en-US" dirty="0"/>
              <a:t>:   - Ensures the keylogger runs undetected.   - Involves hiding processes, files, and network activity.</a:t>
            </a:r>
            <a:endParaRPr lang="en-IN" dirty="0"/>
          </a:p>
          <a:p>
            <a:endParaRPr lang="en-IN" dirty="0"/>
          </a:p>
        </p:txBody>
      </p:sp>
      <p:grpSp>
        <p:nvGrpSpPr>
          <p:cNvPr id="12" name="object 2">
            <a:extLst>
              <a:ext uri="{FF2B5EF4-FFF2-40B4-BE49-F238E27FC236}">
                <a16:creationId xmlns:a16="http://schemas.microsoft.com/office/drawing/2014/main" id="{11ED96BB-852A-133A-3317-9DFEEE233600}"/>
              </a:ext>
            </a:extLst>
          </p:cNvPr>
          <p:cNvGrpSpPr/>
          <p:nvPr/>
        </p:nvGrpSpPr>
        <p:grpSpPr>
          <a:xfrm>
            <a:off x="9126716" y="1668208"/>
            <a:ext cx="2143128" cy="3343275"/>
            <a:chOff x="8658225" y="2647950"/>
            <a:chExt cx="3533775" cy="3810000"/>
          </a:xfrm>
        </p:grpSpPr>
        <p:sp>
          <p:nvSpPr>
            <p:cNvPr id="13" name="object 3">
              <a:extLst>
                <a:ext uri="{FF2B5EF4-FFF2-40B4-BE49-F238E27FC236}">
                  <a16:creationId xmlns:a16="http://schemas.microsoft.com/office/drawing/2014/main" id="{A695EBD7-B633-061F-E0BA-412363709AD0}"/>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4">
              <a:extLst>
                <a:ext uri="{FF2B5EF4-FFF2-40B4-BE49-F238E27FC236}">
                  <a16:creationId xmlns:a16="http://schemas.microsoft.com/office/drawing/2014/main" id="{4B88686E-A805-1458-4108-CFDAACC02F16}"/>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5" name="object 5">
              <a:extLst>
                <a:ext uri="{FF2B5EF4-FFF2-40B4-BE49-F238E27FC236}">
                  <a16:creationId xmlns:a16="http://schemas.microsoft.com/office/drawing/2014/main" id="{788EB977-BA1E-034B-6A18-FE29A74B69D2}"/>
                </a:ext>
              </a:extLst>
            </p:cNvPr>
            <p:cNvPicPr/>
            <p:nvPr/>
          </p:nvPicPr>
          <p:blipFill>
            <a:blip r:embed="rId4" cstate="print"/>
            <a:stretch>
              <a:fillRect/>
            </a:stretch>
          </p:blipFill>
          <p:spPr>
            <a:xfrm>
              <a:off x="8658225" y="2647950"/>
              <a:ext cx="3533775" cy="3810000"/>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TotalTime>
  <Words>1004</Words>
  <Application>Microsoft Office PowerPoint</Application>
  <PresentationFormat>Widescreen</PresentationFormat>
  <Paragraphs>63</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Wingdings</vt:lpstr>
      <vt:lpstr>Office Theme</vt:lpstr>
      <vt:lpstr>  BATTULA KOTESWRARAO</vt:lpstr>
      <vt:lpstr>KEYLOGGER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Surya Duggirala</dc:creator>
  <cp:lastModifiedBy>kotesh battula</cp:lastModifiedBy>
  <cp:revision>3</cp:revision>
  <dcterms:created xsi:type="dcterms:W3CDTF">2024-06-03T05:48:59Z</dcterms:created>
  <dcterms:modified xsi:type="dcterms:W3CDTF">2024-06-14T16:08:00Z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