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3"/>
  </p:sldMasterIdLst>
  <p:notesMasterIdLst>
    <p:notesMasterId r:id="rId57"/>
  </p:notesMasterIdLst>
  <p:handoutMasterIdLst>
    <p:handoutMasterId r:id="rId58"/>
  </p:handoutMasterIdLst>
  <p:sldIdLst>
    <p:sldId id="257" r:id="rId4"/>
    <p:sldId id="259" r:id="rId5"/>
    <p:sldId id="954" r:id="rId6"/>
    <p:sldId id="491" r:id="rId7"/>
    <p:sldId id="849" r:id="rId8"/>
    <p:sldId id="959" r:id="rId9"/>
    <p:sldId id="960" r:id="rId10"/>
    <p:sldId id="961" r:id="rId11"/>
    <p:sldId id="888" r:id="rId12"/>
    <p:sldId id="884" r:id="rId13"/>
    <p:sldId id="894" r:id="rId14"/>
    <p:sldId id="882" r:id="rId15"/>
    <p:sldId id="892" r:id="rId16"/>
    <p:sldId id="895" r:id="rId17"/>
    <p:sldId id="920" r:id="rId18"/>
    <p:sldId id="921" r:id="rId19"/>
    <p:sldId id="848" r:id="rId20"/>
    <p:sldId id="922" r:id="rId21"/>
    <p:sldId id="858" r:id="rId22"/>
    <p:sldId id="901" r:id="rId23"/>
    <p:sldId id="865" r:id="rId24"/>
    <p:sldId id="866" r:id="rId25"/>
    <p:sldId id="871" r:id="rId26"/>
    <p:sldId id="260" r:id="rId27"/>
    <p:sldId id="867" r:id="rId28"/>
    <p:sldId id="529" r:id="rId29"/>
    <p:sldId id="855" r:id="rId30"/>
    <p:sldId id="859" r:id="rId31"/>
    <p:sldId id="845" r:id="rId32"/>
    <p:sldId id="860" r:id="rId33"/>
    <p:sldId id="861" r:id="rId34"/>
    <p:sldId id="955" r:id="rId35"/>
    <p:sldId id="868" r:id="rId36"/>
    <p:sldId id="900" r:id="rId37"/>
    <p:sldId id="870" r:id="rId38"/>
    <p:sldId id="872" r:id="rId39"/>
    <p:sldId id="902" r:id="rId40"/>
    <p:sldId id="873" r:id="rId41"/>
    <p:sldId id="875" r:id="rId42"/>
    <p:sldId id="877" r:id="rId43"/>
    <p:sldId id="878" r:id="rId44"/>
    <p:sldId id="880" r:id="rId45"/>
    <p:sldId id="913" r:id="rId46"/>
    <p:sldId id="914" r:id="rId47"/>
    <p:sldId id="915" r:id="rId48"/>
    <p:sldId id="917" r:id="rId49"/>
    <p:sldId id="918" r:id="rId50"/>
    <p:sldId id="919" r:id="rId51"/>
    <p:sldId id="958" r:id="rId52"/>
    <p:sldId id="957" r:id="rId53"/>
    <p:sldId id="962" r:id="rId54"/>
    <p:sldId id="963" r:id="rId55"/>
    <p:sldId id="899" r:id="rId56"/>
  </p:sldIdLst>
  <p:sldSz cx="9144000" cy="5143500" type="screen16x9"/>
  <p:notesSz cx="6858000" cy="9144000"/>
  <p:defaultTextStyle>
    <a:defPPr>
      <a:defRPr lang="en-US"/>
    </a:defPPr>
    <a:lvl1pPr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1pPr>
    <a:lvl2pPr marL="342900" indent="1143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2pPr>
    <a:lvl3pPr marL="685800" indent="2286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3pPr>
    <a:lvl4pPr marL="1028700" indent="3429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4pPr>
    <a:lvl5pPr marL="1371600" indent="457200" algn="l" defTabSz="342900" rtl="0" eaLnBrk="0" fontAlgn="base" hangingPunct="0">
      <a:spcBef>
        <a:spcPct val="0"/>
      </a:spcBef>
      <a:spcAft>
        <a:spcPct val="0"/>
      </a:spcAft>
      <a:defRPr sz="1400" kern="1200">
        <a:solidFill>
          <a:schemeClr val="tx1"/>
        </a:solidFill>
        <a:latin typeface="Trebuchet MS" panose="020B0603020202020204" pitchFamily="34" charset="0"/>
        <a:ea typeface="+mn-ea"/>
        <a:cs typeface="+mn-cs"/>
      </a:defRPr>
    </a:lvl5pPr>
    <a:lvl6pPr marL="2286000" algn="l" defTabSz="914400" rtl="0" eaLnBrk="1" latinLnBrk="0" hangingPunct="1">
      <a:defRPr sz="1400" kern="1200">
        <a:solidFill>
          <a:schemeClr val="tx1"/>
        </a:solidFill>
        <a:latin typeface="Trebuchet MS" panose="020B0603020202020204" pitchFamily="34" charset="0"/>
        <a:ea typeface="+mn-ea"/>
        <a:cs typeface="+mn-cs"/>
      </a:defRPr>
    </a:lvl6pPr>
    <a:lvl7pPr marL="2743200" algn="l" defTabSz="914400" rtl="0" eaLnBrk="1" latinLnBrk="0" hangingPunct="1">
      <a:defRPr sz="1400" kern="1200">
        <a:solidFill>
          <a:schemeClr val="tx1"/>
        </a:solidFill>
        <a:latin typeface="Trebuchet MS" panose="020B0603020202020204" pitchFamily="34" charset="0"/>
        <a:ea typeface="+mn-ea"/>
        <a:cs typeface="+mn-cs"/>
      </a:defRPr>
    </a:lvl7pPr>
    <a:lvl8pPr marL="3200400" algn="l" defTabSz="914400" rtl="0" eaLnBrk="1" latinLnBrk="0" hangingPunct="1">
      <a:defRPr sz="1400" kern="1200">
        <a:solidFill>
          <a:schemeClr val="tx1"/>
        </a:solidFill>
        <a:latin typeface="Trebuchet MS" panose="020B0603020202020204" pitchFamily="34" charset="0"/>
        <a:ea typeface="+mn-ea"/>
        <a:cs typeface="+mn-cs"/>
      </a:defRPr>
    </a:lvl8pPr>
    <a:lvl9pPr marL="3657600" algn="l" defTabSz="914400" rtl="0" eaLnBrk="1" latinLnBrk="0" hangingPunct="1">
      <a:defRPr sz="1400"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orient="horz" pos="280">
          <p15:clr>
            <a:srgbClr val="A4A3A4"/>
          </p15:clr>
        </p15:guide>
        <p15:guide id="9" pos="3896">
          <p15:clr>
            <a:srgbClr val="A4A3A4"/>
          </p15:clr>
        </p15:guide>
        <p15:guide id="10" pos="521">
          <p15:clr>
            <a:srgbClr val="A4A3A4"/>
          </p15:clr>
        </p15:guide>
        <p15:guide id="11" pos="4211">
          <p15:clr>
            <a:srgbClr val="A4A3A4"/>
          </p15:clr>
        </p15:guide>
        <p15:guide id="12" pos="7299">
          <p15:clr>
            <a:srgbClr val="A4A3A4"/>
          </p15:clr>
        </p15:guide>
        <p15:guide id="13" pos="5316">
          <p15:clr>
            <a:srgbClr val="A4A3A4"/>
          </p15:clr>
        </p15:guide>
        <p15:guide id="14" pos="291">
          <p15:clr>
            <a:srgbClr val="A4A3A4"/>
          </p15:clr>
        </p15:guide>
        <p15:guide id="15" pos="343">
          <p15:clr>
            <a:srgbClr val="A4A3A4"/>
          </p15:clr>
        </p15:guide>
        <p15:guide id="16" pos="6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2D9"/>
    <a:srgbClr val="E6E6E6"/>
    <a:srgbClr val="A3C644"/>
    <a:srgbClr val="666666"/>
    <a:srgbClr val="464547"/>
    <a:srgbClr val="B22746"/>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671E9-9E39-EDC6-EF15-68DBB076AF45}" v="174" dt="2019-09-17T09:50:43.764"/>
    <p1510:client id="{58E0CE52-714E-78D1-1F68-05E5871C83B9}" v="199" dt="2019-09-30T06:21:16.7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autoAdjust="0"/>
    <p:restoredTop sz="94249" autoAdjust="0"/>
  </p:normalViewPr>
  <p:slideViewPr>
    <p:cSldViewPr snapToGrid="0">
      <p:cViewPr varScale="1">
        <p:scale>
          <a:sx n="83" d="100"/>
          <a:sy n="83" d="100"/>
        </p:scale>
        <p:origin x="732" y="52"/>
      </p:cViewPr>
      <p:guideLst>
        <p:guide orient="horz" pos="373"/>
        <p:guide orient="horz" pos="764"/>
        <p:guide orient="horz" pos="3544"/>
        <p:guide orient="horz" pos="2159"/>
        <p:guide orient="horz" pos="1374"/>
        <p:guide orient="horz" pos="3699"/>
        <p:guide orient="horz" pos="1151"/>
        <p:guide orient="horz" pos="280"/>
        <p:guide pos="3896"/>
        <p:guide pos="521"/>
        <p:guide pos="4211"/>
        <p:guide pos="7299"/>
        <p:guide pos="5316"/>
        <p:guide pos="291"/>
        <p:guide pos="343"/>
        <p:guide pos="6809"/>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1A07EF-396D-4B21-9705-24BB207D947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4A0771D-0416-4B09-8CBD-ED0D113B4E05}"/>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EA63DFE-A5B2-4BA7-8CDE-4B6A79CDD320}" type="datetime1">
              <a:rPr lang="en-US"/>
              <a:pPr>
                <a:defRPr/>
              </a:pPr>
              <a:t>9/22/2020</a:t>
            </a:fld>
            <a:endParaRPr lang="en-US"/>
          </a:p>
        </p:txBody>
      </p:sp>
      <p:sp>
        <p:nvSpPr>
          <p:cNvPr id="4" name="Footer Placeholder 3">
            <a:extLst>
              <a:ext uri="{FF2B5EF4-FFF2-40B4-BE49-F238E27FC236}">
                <a16:creationId xmlns:a16="http://schemas.microsoft.com/office/drawing/2014/main" id="{5028707D-8F7D-4447-9A9D-201F8850D9B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34FC9CAE-C870-4A60-AFE8-168B1342A43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D458418-D686-4FE2-86D2-6C203521F9E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A0D7BA-C5AE-4608-90CE-EE2697E49AC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33CDCAA-5F6D-4DEA-A04D-B716E3FE308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830BC4A-74B7-42D6-9E7A-8E6F0A42E2CD}" type="datetime1">
              <a:rPr lang="en-US"/>
              <a:pPr>
                <a:defRPr/>
              </a:pPr>
              <a:t>9/22/2020</a:t>
            </a:fld>
            <a:endParaRPr lang="en-US"/>
          </a:p>
        </p:txBody>
      </p:sp>
      <p:sp>
        <p:nvSpPr>
          <p:cNvPr id="4" name="Slide Image Placeholder 3">
            <a:extLst>
              <a:ext uri="{FF2B5EF4-FFF2-40B4-BE49-F238E27FC236}">
                <a16:creationId xmlns:a16="http://schemas.microsoft.com/office/drawing/2014/main" id="{C6D380E1-43CF-4EF8-A50B-C1A79C11516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E2F089E-DEAE-4962-8E0A-1E2EB7FD60F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495D467-56DE-4FC0-B0DF-F01E4A41B6C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9C45287-E30B-4AC9-B53B-0399C6AFBE5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C2A85A7-6437-440D-A202-073FE2C38E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342900" rtl="0" eaLnBrk="0" fontAlgn="base" hangingPunct="0">
      <a:spcBef>
        <a:spcPct val="30000"/>
      </a:spcBef>
      <a:spcAft>
        <a:spcPct val="0"/>
      </a:spcAft>
      <a:defRPr sz="900" kern="1200">
        <a:solidFill>
          <a:schemeClr val="tx1"/>
        </a:solidFill>
        <a:latin typeface="+mn-lt"/>
        <a:ea typeface="+mn-ea"/>
        <a:cs typeface="+mn-cs"/>
      </a:defRPr>
    </a:lvl1pPr>
    <a:lvl2pPr marL="342900" algn="l" defTabSz="342900" rtl="0" eaLnBrk="0" fontAlgn="base" hangingPunct="0">
      <a:spcBef>
        <a:spcPct val="30000"/>
      </a:spcBef>
      <a:spcAft>
        <a:spcPct val="0"/>
      </a:spcAft>
      <a:defRPr sz="900" kern="1200">
        <a:solidFill>
          <a:schemeClr val="tx1"/>
        </a:solidFill>
        <a:latin typeface="+mn-lt"/>
        <a:ea typeface="+mn-ea"/>
        <a:cs typeface="+mn-cs"/>
      </a:defRPr>
    </a:lvl2pPr>
    <a:lvl3pPr marL="685800" algn="l" defTabSz="342900" rtl="0" eaLnBrk="0" fontAlgn="base" hangingPunct="0">
      <a:spcBef>
        <a:spcPct val="30000"/>
      </a:spcBef>
      <a:spcAft>
        <a:spcPct val="0"/>
      </a:spcAft>
      <a:defRPr sz="900" kern="1200">
        <a:solidFill>
          <a:schemeClr val="tx1"/>
        </a:solidFill>
        <a:latin typeface="+mn-lt"/>
        <a:ea typeface="+mn-ea"/>
        <a:cs typeface="+mn-cs"/>
      </a:defRPr>
    </a:lvl3pPr>
    <a:lvl4pPr marL="1028700" algn="l" defTabSz="342900" rtl="0" eaLnBrk="0" fontAlgn="base" hangingPunct="0">
      <a:spcBef>
        <a:spcPct val="30000"/>
      </a:spcBef>
      <a:spcAft>
        <a:spcPct val="0"/>
      </a:spcAft>
      <a:defRPr sz="900" kern="1200">
        <a:solidFill>
          <a:schemeClr val="tx1"/>
        </a:solidFill>
        <a:latin typeface="+mn-lt"/>
        <a:ea typeface="+mn-ea"/>
        <a:cs typeface="+mn-cs"/>
      </a:defRPr>
    </a:lvl4pPr>
    <a:lvl5pPr marL="1371600" algn="l" defTabSz="342900" rtl="0" eaLnBrk="0" fontAlgn="base" hangingPunct="0">
      <a:spcBef>
        <a:spcPct val="30000"/>
      </a:spcBef>
      <a:spcAft>
        <a:spcPct val="0"/>
      </a:spcAft>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3503483-2951-4370-B442-EB5B279D68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E3DCA41-CB1B-4DCD-BCB5-81185EBDFA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Slide Number Placeholder 3">
            <a:extLst>
              <a:ext uri="{FF2B5EF4-FFF2-40B4-BE49-F238E27FC236}">
                <a16:creationId xmlns:a16="http://schemas.microsoft.com/office/drawing/2014/main" id="{CCDC927F-2B3B-4D16-A709-3B2FC4DF53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2016D360-FA13-42B5-8EBE-7FD2DC1DF271}" type="slidenum">
              <a:rPr lang="en-US" altLang="en-US" sz="1200" smtClean="0">
                <a:latin typeface="Calibri" panose="020F0502020204030204" pitchFamily="34" charset="0"/>
              </a:rPr>
              <a:pPr/>
              <a:t>3</a:t>
            </a:fld>
            <a:endParaRPr lang="en-US" altLang="en-US"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0E0AF6F-BF86-4AEB-BE5B-5AB2EAC54C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53A20646-8086-4484-9D2A-201965651F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53ACA12A-BA4F-43B2-B18A-D4FB926229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97A60C51-6A62-49EC-ADA1-A1194D71E636}" type="slidenum">
              <a:rPr lang="en-US" altLang="en-US" sz="1200" smtClean="0">
                <a:latin typeface="Calibri" panose="020F0502020204030204" pitchFamily="34" charset="0"/>
              </a:rPr>
              <a:pPr/>
              <a:t>12</a:t>
            </a:fld>
            <a:endParaRPr lang="en-US" altLang="en-US"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CC7F5707-9CF0-4A12-970E-B4590D88B3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D8753FAA-EBB0-48B8-862B-2C4CA26960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3BCB87A7-AD08-4BC2-B55A-2074766D9B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C434AA26-0BF9-4743-9803-0217AEB4947C}" type="slidenum">
              <a:rPr lang="en-US" altLang="en-US" sz="1200" smtClean="0">
                <a:latin typeface="Calibri" panose="020F0502020204030204" pitchFamily="34" charset="0"/>
              </a:rPr>
              <a:pPr/>
              <a:t>13</a:t>
            </a:fld>
            <a:endParaRPr lang="en-US" altLang="en-US"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668B3FE5-6EC4-457C-B2C2-988728572A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D9C0DD51-4787-4928-B7FD-248AA33762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FD143DFA-38DB-4887-B649-D190BED39C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ACAC1BD-B99E-48B1-B9FC-D2370BD8CBDC}" type="slidenum">
              <a:rPr lang="en-US" altLang="en-US" sz="1200" smtClean="0">
                <a:latin typeface="Calibri" panose="020F0502020204030204" pitchFamily="34" charset="0"/>
              </a:rPr>
              <a:pPr/>
              <a:t>14</a:t>
            </a:fld>
            <a:endParaRPr lang="en-US" altLang="en-US"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27EB9A9-BC8E-42FC-AF59-29BCDDB3D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CD9191F-3F88-43D9-9FB6-C40D8546C3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9CA482A7-899A-4D6C-8241-9D5B3A0D80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BD094CF5-4379-497E-9FAE-E7558D639AAB}" type="slidenum">
              <a:rPr lang="en-US" altLang="en-US" sz="1200" smtClean="0">
                <a:latin typeface="Calibri" panose="020F0502020204030204" pitchFamily="34" charset="0"/>
              </a:rPr>
              <a:pPr/>
              <a:t>15</a:t>
            </a:fld>
            <a:endParaRPr lang="en-US" altLang="en-US"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20A401C-0A38-4BFE-9D34-A329DCCF0D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098049AE-D71C-4745-A8E9-86FBEEFEE7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9F89C6A9-B48A-42E8-98BA-E890DBFAAC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0D1EF7F-9D85-45F9-BFB9-D7AE556DEB41}" type="slidenum">
              <a:rPr lang="en-US" altLang="en-US" sz="1200" smtClean="0">
                <a:latin typeface="Calibri" panose="020F0502020204030204" pitchFamily="34" charset="0"/>
              </a:rPr>
              <a:pPr/>
              <a:t>16</a:t>
            </a:fld>
            <a:endParaRPr lang="en-US" altLang="en-US"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4EB053E-47CC-40EE-8201-D2754CF1B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EE3C196E-BB38-49F1-AB8B-9D6BBDEE69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76075E16-AD99-46D3-881B-6791935DC6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7C48D80A-D6D9-4FED-B07D-82916CA9BBF0}" type="slidenum">
              <a:rPr lang="en-US" altLang="en-US" sz="1200" smtClean="0">
                <a:latin typeface="Calibri" panose="020F0502020204030204" pitchFamily="34" charset="0"/>
              </a:rPr>
              <a:pPr/>
              <a:t>17</a:t>
            </a:fld>
            <a:endParaRPr lang="en-US" altLang="en-US"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209FBE8-126B-4455-9565-702EE98928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A23449B4-46E9-4E32-9157-C57CE9498E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50A7CB03-C583-4556-8FDC-C580513E99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D80B7D7A-C12D-4CEC-9C36-82A3DEEECE54}" type="slidenum">
              <a:rPr lang="en-US" altLang="en-US" sz="1200" smtClean="0">
                <a:latin typeface="Calibri" panose="020F0502020204030204" pitchFamily="34" charset="0"/>
              </a:rPr>
              <a:pPr/>
              <a:t>18</a:t>
            </a:fld>
            <a:endParaRPr lang="en-US" altLang="en-US"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544E748E-90AF-4E80-836E-AB33544FAA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80C96B2B-1292-43E2-B64C-E5500B7CC3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21C78764-B59A-4400-BDB6-5919935C7A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809E23AC-0FAB-4965-85CA-0B0DB853DC5F}" type="slidenum">
              <a:rPr lang="en-US" altLang="en-US" sz="1200" smtClean="0">
                <a:latin typeface="Calibri" panose="020F0502020204030204" pitchFamily="34" charset="0"/>
              </a:rPr>
              <a:pPr/>
              <a:t>19</a:t>
            </a:fld>
            <a:endParaRPr lang="en-US" altLang="en-US"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96AF93D7-FF81-4971-BC12-CBDB00759D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DE87BF6A-ADD4-4610-8A80-43F31A4225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7609668F-9DBE-4C90-AD6D-DD6FF83A5A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645C5D5-978A-41CC-A295-39FC1FAA17EE}" type="slidenum">
              <a:rPr lang="en-US" altLang="en-US" sz="1200" smtClean="0">
                <a:latin typeface="Calibri" panose="020F0502020204030204" pitchFamily="34" charset="0"/>
              </a:rPr>
              <a:pPr/>
              <a:t>20</a:t>
            </a:fld>
            <a:endParaRPr lang="en-US" altLang="en-US" sz="1200">
              <a:latin typeface="Calibri" panose="020F0502020204030204" pitchFamily="34" charset="0"/>
            </a:endParaRPr>
          </a:p>
        </p:txBody>
      </p:sp>
    </p:spTree>
    <p:extLst>
      <p:ext uri="{BB962C8B-B14F-4D97-AF65-F5344CB8AC3E}">
        <p14:creationId xmlns:p14="http://schemas.microsoft.com/office/powerpoint/2010/main" val="2061279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8C9C0037-CCCF-43CF-AF20-3CA44FBCD9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5578A922-7E1A-4BAF-A774-C46FC1CD57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a:extLst>
              <a:ext uri="{FF2B5EF4-FFF2-40B4-BE49-F238E27FC236}">
                <a16:creationId xmlns:a16="http://schemas.microsoft.com/office/drawing/2014/main" id="{273E70B6-79C7-4566-86C9-35EB397467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A0763D37-811B-4B38-B51F-175CA70E59CA}" type="slidenum">
              <a:rPr lang="en-US" altLang="en-US" sz="1200" smtClean="0">
                <a:latin typeface="Calibri" panose="020F0502020204030204" pitchFamily="34" charset="0"/>
              </a:rPr>
              <a:pPr/>
              <a:t>21</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756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875E7D6-F83D-45C7-86BE-1338312614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840EC8C-F37B-4A6C-A614-0D3B28D6FD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C9492978-817B-47EC-9D3E-41A284D10E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42CB1837-415A-49F4-97F7-17078F666BA5}" type="slidenum">
              <a:rPr lang="en-US" altLang="en-US" sz="1200" smtClean="0">
                <a:latin typeface="Calibri" panose="020F0502020204030204" pitchFamily="34" charset="0"/>
              </a:rPr>
              <a:pPr/>
              <a:t>4</a:t>
            </a:fld>
            <a:endParaRPr lang="en-US"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B341525-3E27-40E4-A20E-C9C28FC9D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5B3C2CB0-C22C-4611-8429-0E663A7908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a:extLst>
              <a:ext uri="{FF2B5EF4-FFF2-40B4-BE49-F238E27FC236}">
                <a16:creationId xmlns:a16="http://schemas.microsoft.com/office/drawing/2014/main" id="{5C294DB3-60F3-451C-8537-A0099B10B4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8EE44FFB-D9EF-4C03-9A0F-5B4E4CB447A8}" type="slidenum">
              <a:rPr lang="en-US" altLang="en-US" sz="1200" smtClean="0">
                <a:latin typeface="Calibri" panose="020F0502020204030204" pitchFamily="34" charset="0"/>
              </a:rPr>
              <a:pPr/>
              <a:t>22</a:t>
            </a:fld>
            <a:endParaRPr lang="en-US" altLang="en-US" sz="1200">
              <a:latin typeface="Calibri" panose="020F0502020204030204" pitchFamily="34" charset="0"/>
            </a:endParaRPr>
          </a:p>
        </p:txBody>
      </p:sp>
    </p:spTree>
    <p:extLst>
      <p:ext uri="{BB962C8B-B14F-4D97-AF65-F5344CB8AC3E}">
        <p14:creationId xmlns:p14="http://schemas.microsoft.com/office/powerpoint/2010/main" val="69205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4AE75D80-A1CC-45C0-875F-656E62DFFF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99AB13A1-E629-403B-9F52-ED827D5E16F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6009FA5F-FD72-45FA-AFF6-D6655AE5ED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E9BE564B-CAAB-465B-A02A-52DEC8EEA3F9}" type="slidenum">
              <a:rPr lang="en-US" altLang="en-US" sz="1200" smtClean="0">
                <a:latin typeface="Calibri" panose="020F0502020204030204" pitchFamily="34" charset="0"/>
              </a:rPr>
              <a:pPr/>
              <a:t>23</a:t>
            </a:fld>
            <a:endParaRPr lang="en-US" altLang="en-US" sz="1200">
              <a:latin typeface="Calibri" panose="020F0502020204030204" pitchFamily="34" charset="0"/>
            </a:endParaRPr>
          </a:p>
        </p:txBody>
      </p:sp>
    </p:spTree>
    <p:extLst>
      <p:ext uri="{BB962C8B-B14F-4D97-AF65-F5344CB8AC3E}">
        <p14:creationId xmlns:p14="http://schemas.microsoft.com/office/powerpoint/2010/main" val="90289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4485D614-B49E-423C-9167-F246FE5777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60AE48E-6E8C-4C8B-A606-63900CF565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a:extLst>
              <a:ext uri="{FF2B5EF4-FFF2-40B4-BE49-F238E27FC236}">
                <a16:creationId xmlns:a16="http://schemas.microsoft.com/office/drawing/2014/main" id="{80D534EB-EED2-4DBD-B906-E0BC431FFB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22F3A31-AC8C-438F-860B-CA5DA2B832E3}" type="slidenum">
              <a:rPr lang="en-US" altLang="en-US" sz="1200" smtClean="0">
                <a:latin typeface="Calibri" panose="020F0502020204030204" pitchFamily="34" charset="0"/>
              </a:rPr>
              <a:pPr/>
              <a:t>25</a:t>
            </a:fld>
            <a:endParaRPr lang="en-US" altLang="en-US" sz="1200">
              <a:latin typeface="Calibri" panose="020F0502020204030204" pitchFamily="34" charset="0"/>
            </a:endParaRPr>
          </a:p>
        </p:txBody>
      </p:sp>
    </p:spTree>
    <p:extLst>
      <p:ext uri="{BB962C8B-B14F-4D97-AF65-F5344CB8AC3E}">
        <p14:creationId xmlns:p14="http://schemas.microsoft.com/office/powerpoint/2010/main" val="237876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Show examples: BitDemo.java</a:t>
            </a:r>
            <a:endParaRPr lang="en-US"/>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820181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937F16B-3153-41F9-9305-9696056EE9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C91FF6FC-2FB4-466B-B3A5-25888896AC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DB216345-98CD-4A95-9B04-69EF970332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6721DB3-F292-439E-AFE6-6AE499D2031E}" type="slidenum">
              <a:rPr lang="en-US" altLang="en-US" sz="1200" smtClean="0">
                <a:latin typeface="Calibri" panose="020F0502020204030204" pitchFamily="34" charset="0"/>
              </a:rPr>
              <a:pPr/>
              <a:t>27</a:t>
            </a:fld>
            <a:endParaRPr lang="en-US" altLang="en-US"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2E00B582-1BC1-4060-8373-3097E9C58C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9EE2AF28-B184-4535-B446-F7DB9876E3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95091376-494B-48F0-81D9-30F5B277C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7AAB46C6-ED7C-4E94-8136-273BF7C30130}" type="slidenum">
              <a:rPr lang="en-US" altLang="en-US" sz="1200" smtClean="0">
                <a:latin typeface="Calibri" panose="020F0502020204030204" pitchFamily="34" charset="0"/>
              </a:rPr>
              <a:pPr/>
              <a:t>28</a:t>
            </a:fld>
            <a:endParaRPr lang="en-US" altLang="en-US"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7239116-E50E-46C9-B9AA-54B03D4C7F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0C40D98F-0F0A-42D4-B381-FB6638F540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EA04A64-F135-4711-ACCE-7E2F708F25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B1A734E9-FD00-4242-9445-4AE043F5408C}" type="slidenum">
              <a:rPr lang="en-US" altLang="en-US" sz="1200" smtClean="0">
                <a:latin typeface="Calibri" panose="020F0502020204030204" pitchFamily="34" charset="0"/>
              </a:rPr>
              <a:pPr/>
              <a:t>29</a:t>
            </a:fld>
            <a:endParaRPr lang="en-US" altLang="en-US"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243B3815-A526-4001-A851-1B357AC829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3E5B8929-13F0-4DC5-9772-89534B256A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EC097C21-50EE-46AA-BCEA-28AC11AE7C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12F55B32-48C2-4FA7-A72F-6A30A5A6957C}" type="slidenum">
              <a:rPr lang="en-US" altLang="en-US" sz="1200" smtClean="0">
                <a:latin typeface="Calibri" panose="020F0502020204030204" pitchFamily="34" charset="0"/>
              </a:rPr>
              <a:pPr/>
              <a:t>30</a:t>
            </a:fld>
            <a:endParaRPr lang="en-US" altLang="en-US"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FBECEB9-F0D5-43E5-8EDE-DD1FED52BF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C4A98C47-41A7-4C30-A8DD-022F877728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70AB7DF9-5A8C-450B-942B-17CB8FEBFD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C38226BA-849C-42E2-A2D2-CDBD09C2E955}" type="slidenum">
              <a:rPr lang="en-US" altLang="en-US" sz="1200" smtClean="0">
                <a:latin typeface="Calibri" panose="020F0502020204030204" pitchFamily="34" charset="0"/>
              </a:rPr>
              <a:pPr/>
              <a:t>31</a:t>
            </a:fld>
            <a:endParaRPr lang="en-US" altLang="en-US" sz="120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E77C8872-C5E3-48A4-887B-5F92598DA2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8BAA7480-7298-4843-8211-88977179B3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492" name="Slide Number Placeholder 3">
            <a:extLst>
              <a:ext uri="{FF2B5EF4-FFF2-40B4-BE49-F238E27FC236}">
                <a16:creationId xmlns:a16="http://schemas.microsoft.com/office/drawing/2014/main" id="{941D6901-FC04-479B-A4C6-5732EC7CB0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CE6ED994-852D-44CF-A75E-73C0EB46C6D1}" type="slidenum">
              <a:rPr lang="en-US" altLang="en-US" sz="1200" smtClean="0">
                <a:latin typeface="Calibri" panose="020F0502020204030204" pitchFamily="34" charset="0"/>
              </a:rPr>
              <a:pPr/>
              <a:t>32</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2CE167B-C81D-4456-B1D9-A6370FD35B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1F4B21A7-3F03-4093-9943-7F37123515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012C585E-E3F0-4527-9671-81C06D04D2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A1246AA-2AC5-43AE-BBE2-BB33E218422D}" type="slidenum">
              <a:rPr lang="en-US" altLang="en-US" sz="1200" smtClean="0">
                <a:latin typeface="Calibri" panose="020F0502020204030204" pitchFamily="34" charset="0"/>
              </a:rPr>
              <a:pPr/>
              <a:t>5</a:t>
            </a:fld>
            <a:endParaRPr lang="en-US" altLang="en-US" sz="120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60154DB8-0498-4E88-AC89-FFE055BCE3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421C124E-8961-48C3-B795-37D2FB33DB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a:extLst>
              <a:ext uri="{FF2B5EF4-FFF2-40B4-BE49-F238E27FC236}">
                <a16:creationId xmlns:a16="http://schemas.microsoft.com/office/drawing/2014/main" id="{4BAA3B3B-B860-4876-876F-1917E80CC8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DA6D33D-EC06-4734-A8A6-90B68FCAB69B}" type="slidenum">
              <a:rPr lang="en-US" altLang="en-US" sz="1200" smtClean="0">
                <a:latin typeface="Calibri" panose="020F0502020204030204" pitchFamily="34" charset="0"/>
              </a:rPr>
              <a:pPr/>
              <a:t>33</a:t>
            </a:fld>
            <a:endParaRPr lang="en-US" altLang="en-US" sz="120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C4DC96CB-9995-46AD-BC08-8D63448822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D89ABA0C-9FEE-47F6-946C-56A8EA98BF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a:extLst>
              <a:ext uri="{FF2B5EF4-FFF2-40B4-BE49-F238E27FC236}">
                <a16:creationId xmlns:a16="http://schemas.microsoft.com/office/drawing/2014/main" id="{4D6381DA-832E-4848-9C2E-64FC3C3B8B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F7E6FEFA-1F2C-44C1-846D-8C16E85C0008}" type="slidenum">
              <a:rPr lang="en-US" altLang="en-US" sz="1200" smtClean="0">
                <a:latin typeface="Calibri" panose="020F0502020204030204" pitchFamily="34" charset="0"/>
              </a:rPr>
              <a:pPr/>
              <a:t>34</a:t>
            </a:fld>
            <a:endParaRPr lang="en-US" altLang="en-US" sz="120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C24847B2-3260-4C6E-9659-C46F6B6590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443C5375-2650-4311-AD05-51A12207BF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a:extLst>
              <a:ext uri="{FF2B5EF4-FFF2-40B4-BE49-F238E27FC236}">
                <a16:creationId xmlns:a16="http://schemas.microsoft.com/office/drawing/2014/main" id="{05A38501-5C8E-4432-8E38-9B25DDB711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81DD8DA-20C1-4A0A-947E-C5FE18F96198}" type="slidenum">
              <a:rPr lang="en-US" altLang="en-US" sz="1200" smtClean="0">
                <a:latin typeface="Calibri" panose="020F0502020204030204" pitchFamily="34" charset="0"/>
              </a:rPr>
              <a:pPr/>
              <a:t>35</a:t>
            </a:fld>
            <a:endParaRPr lang="en-US" altLang="en-US" sz="120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621AD048-631E-44FB-B2EC-22B2D5FD38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F9EDF536-4C10-4E64-AC5C-E0E3E30A55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a:extLst>
              <a:ext uri="{FF2B5EF4-FFF2-40B4-BE49-F238E27FC236}">
                <a16:creationId xmlns:a16="http://schemas.microsoft.com/office/drawing/2014/main" id="{77A136AF-DF3C-406B-B4E4-B190B75268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188FB1F-C70D-47AA-8323-97D933ECC4FD}" type="slidenum">
              <a:rPr lang="en-US" altLang="en-US" sz="1200" smtClean="0">
                <a:latin typeface="Calibri" panose="020F0502020204030204" pitchFamily="34" charset="0"/>
              </a:rPr>
              <a:pPr/>
              <a:t>36</a:t>
            </a:fld>
            <a:endParaRPr lang="en-US" altLang="en-US" sz="120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B1E7CF1D-0633-454F-A635-7E2FFCEC84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CE6ECA0B-E436-4FEC-B02C-38A49C5C5E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3732" name="Slide Number Placeholder 3">
            <a:extLst>
              <a:ext uri="{FF2B5EF4-FFF2-40B4-BE49-F238E27FC236}">
                <a16:creationId xmlns:a16="http://schemas.microsoft.com/office/drawing/2014/main" id="{B1446075-3EEF-4C20-8FC0-B43CE01659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310468E-C0AA-4B5B-B4DB-8333269BCA52}" type="slidenum">
              <a:rPr lang="en-US" altLang="en-US" sz="1200" smtClean="0">
                <a:latin typeface="Calibri" panose="020F0502020204030204" pitchFamily="34" charset="0"/>
              </a:rPr>
              <a:pPr/>
              <a:t>37</a:t>
            </a:fld>
            <a:endParaRPr lang="en-US" altLang="en-US" sz="120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7D50A697-957A-4B13-9F80-A9F35E459D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F66160C4-2C73-4D72-8E71-3096750D1B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a:extLst>
              <a:ext uri="{FF2B5EF4-FFF2-40B4-BE49-F238E27FC236}">
                <a16:creationId xmlns:a16="http://schemas.microsoft.com/office/drawing/2014/main" id="{AA76C69A-7851-4D88-9054-89C0294FB4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8BF4096F-79BC-490D-8A60-7FBF91B28973}" type="slidenum">
              <a:rPr lang="en-US" altLang="en-US" sz="1200" smtClean="0">
                <a:latin typeface="Calibri" panose="020F0502020204030204" pitchFamily="34" charset="0"/>
              </a:rPr>
              <a:pPr/>
              <a:t>38</a:t>
            </a:fld>
            <a:endParaRPr lang="en-US" altLang="en-US" sz="120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5B472BBB-37AF-4ADD-A43C-A6744E9076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038944E1-E6C5-4533-9D96-ABDADE00A8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a:extLst>
              <a:ext uri="{FF2B5EF4-FFF2-40B4-BE49-F238E27FC236}">
                <a16:creationId xmlns:a16="http://schemas.microsoft.com/office/drawing/2014/main" id="{DB4E982F-5089-4763-8B70-393B8C506C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C7039F59-AD4D-433B-967C-C4D4DBACA0D2}" type="slidenum">
              <a:rPr lang="en-US" altLang="en-US" sz="1200" smtClean="0">
                <a:latin typeface="Calibri" panose="020F0502020204030204" pitchFamily="34" charset="0"/>
              </a:rPr>
              <a:pPr/>
              <a:t>39</a:t>
            </a:fld>
            <a:endParaRPr lang="en-US" altLang="en-US" sz="120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60C24B09-905E-4696-A163-006DD64B6C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F932677A-AD97-4F2F-A438-EAC95989B2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a:extLst>
              <a:ext uri="{FF2B5EF4-FFF2-40B4-BE49-F238E27FC236}">
                <a16:creationId xmlns:a16="http://schemas.microsoft.com/office/drawing/2014/main" id="{A18423A8-4500-48E0-9862-AC4807BA21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510D7D7A-7BE8-4CBC-9C50-0BC1D2257E68}" type="slidenum">
              <a:rPr lang="en-US" altLang="en-US" sz="1200" smtClean="0">
                <a:latin typeface="Calibri" panose="020F0502020204030204" pitchFamily="34" charset="0"/>
              </a:rPr>
              <a:pPr/>
              <a:t>40</a:t>
            </a:fld>
            <a:endParaRPr lang="en-US" altLang="en-US" sz="120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30C6271B-F0A1-4ED6-A09A-3F10AC3F4F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6957D065-DA9D-475A-865D-C1E5C4B1C4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a:extLst>
              <a:ext uri="{FF2B5EF4-FFF2-40B4-BE49-F238E27FC236}">
                <a16:creationId xmlns:a16="http://schemas.microsoft.com/office/drawing/2014/main" id="{D71E518D-A968-4BCE-A7D4-04796B9E0C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CB024AD0-6583-4288-A7B8-AEE70DD56A56}" type="slidenum">
              <a:rPr lang="en-US" altLang="en-US" sz="1200" smtClean="0">
                <a:latin typeface="Calibri" panose="020F0502020204030204" pitchFamily="34" charset="0"/>
              </a:rPr>
              <a:pPr/>
              <a:t>41</a:t>
            </a:fld>
            <a:endParaRPr lang="en-US" altLang="en-US" sz="120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BB408D3E-4FBA-4947-8B5A-94324B3359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59DE5B3F-DB81-4F0F-A8C5-6EDBA04C1D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3972" name="Slide Number Placeholder 3">
            <a:extLst>
              <a:ext uri="{FF2B5EF4-FFF2-40B4-BE49-F238E27FC236}">
                <a16:creationId xmlns:a16="http://schemas.microsoft.com/office/drawing/2014/main" id="{9AED14A7-A7CA-4034-911A-BB4372649B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F70C29FA-3C20-4B60-B866-B90AB48C0786}" type="slidenum">
              <a:rPr lang="en-US" altLang="en-US" sz="1200" smtClean="0">
                <a:latin typeface="Calibri" panose="020F0502020204030204" pitchFamily="34" charset="0"/>
              </a:rPr>
              <a:pPr/>
              <a:t>42</a:t>
            </a:fld>
            <a:endParaRPr lang="en-US"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2CE167B-C81D-4456-B1D9-A6370FD35B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1F4B21A7-3F03-4093-9943-7F37123515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012C585E-E3F0-4527-9671-81C06D04D2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A1246AA-2AC5-43AE-BBE2-BB33E218422D}" type="slidenum">
              <a:rPr lang="en-US" altLang="en-US" sz="1200" smtClean="0">
                <a:latin typeface="Calibri" panose="020F0502020204030204" pitchFamily="34" charset="0"/>
              </a:rPr>
              <a:pPr/>
              <a:t>6</a:t>
            </a:fld>
            <a:endParaRPr lang="en-US" altLang="en-US" sz="1200">
              <a:latin typeface="Calibri" panose="020F0502020204030204" pitchFamily="34" charset="0"/>
            </a:endParaRPr>
          </a:p>
        </p:txBody>
      </p:sp>
    </p:spTree>
    <p:extLst>
      <p:ext uri="{BB962C8B-B14F-4D97-AF65-F5344CB8AC3E}">
        <p14:creationId xmlns:p14="http://schemas.microsoft.com/office/powerpoint/2010/main" val="32466703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954E899B-1699-404B-A763-05DFA366C4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A6F0E271-D8A2-4F06-840B-BFDF6A7F04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a:extLst>
              <a:ext uri="{FF2B5EF4-FFF2-40B4-BE49-F238E27FC236}">
                <a16:creationId xmlns:a16="http://schemas.microsoft.com/office/drawing/2014/main" id="{97DD42B3-E9EE-499A-A8A8-C9C1FFF0C9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F4F75FD0-D2DB-4DD4-A1FF-D05286ECC9D7}" type="slidenum">
              <a:rPr lang="en-US" altLang="en-US" sz="1200" smtClean="0">
                <a:latin typeface="Calibri" panose="020F0502020204030204" pitchFamily="34" charset="0"/>
              </a:rPr>
              <a:pPr/>
              <a:t>43</a:t>
            </a:fld>
            <a:endParaRPr lang="en-US" altLang="en-US" sz="1200">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B1109BE6-FC51-4EA5-8B09-9374D86718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ECCF57FB-89A7-4604-AAEE-213FDE43C2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8068" name="Slide Number Placeholder 3">
            <a:extLst>
              <a:ext uri="{FF2B5EF4-FFF2-40B4-BE49-F238E27FC236}">
                <a16:creationId xmlns:a16="http://schemas.microsoft.com/office/drawing/2014/main" id="{C497D3E2-250F-4C90-B47F-96EB084AAE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47C0378C-9EEF-48DA-9FDB-77458F5885A8}" type="slidenum">
              <a:rPr lang="en-US" altLang="en-US" sz="1200" smtClean="0">
                <a:latin typeface="Calibri" panose="020F0502020204030204" pitchFamily="34" charset="0"/>
              </a:rPr>
              <a:pPr/>
              <a:t>44</a:t>
            </a:fld>
            <a:endParaRPr lang="en-US" altLang="en-US" sz="1200">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7EF231F3-46D5-42E8-B6D0-5CAEC5043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BD43030A-034B-46D5-B83E-104E8CF04D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0116" name="Slide Number Placeholder 3">
            <a:extLst>
              <a:ext uri="{FF2B5EF4-FFF2-40B4-BE49-F238E27FC236}">
                <a16:creationId xmlns:a16="http://schemas.microsoft.com/office/drawing/2014/main" id="{A5943828-2857-4346-B240-9354667817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3919F56-2D56-40BD-86F5-CCF502A216F3}" type="slidenum">
              <a:rPr lang="en-US" altLang="en-US" sz="1200" smtClean="0">
                <a:latin typeface="Calibri" panose="020F0502020204030204" pitchFamily="34" charset="0"/>
              </a:rPr>
              <a:pPr/>
              <a:t>45</a:t>
            </a:fld>
            <a:endParaRPr lang="en-US" altLang="en-US" sz="1200">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EDAC83D9-6655-4409-B5F4-B79185328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814D034B-6329-428B-AD7D-F08D3788F4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164" name="Slide Number Placeholder 3">
            <a:extLst>
              <a:ext uri="{FF2B5EF4-FFF2-40B4-BE49-F238E27FC236}">
                <a16:creationId xmlns:a16="http://schemas.microsoft.com/office/drawing/2014/main" id="{3A45CB35-AADF-4378-A771-B8AF95B9F3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4FB70914-9704-412F-A865-1ECB1F1ABB95}" type="slidenum">
              <a:rPr lang="en-US" altLang="en-US" sz="1200" smtClean="0">
                <a:latin typeface="Calibri" panose="020F0502020204030204" pitchFamily="34" charset="0"/>
              </a:rPr>
              <a:pPr/>
              <a:t>46</a:t>
            </a:fld>
            <a:endParaRPr lang="en-US" altLang="en-US" sz="1200">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6FF4FE0D-CCFB-4A0C-B304-BEAD245D11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449738C9-A556-4C8C-99B7-519FB42AC4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4212" name="Slide Number Placeholder 3">
            <a:extLst>
              <a:ext uri="{FF2B5EF4-FFF2-40B4-BE49-F238E27FC236}">
                <a16:creationId xmlns:a16="http://schemas.microsoft.com/office/drawing/2014/main" id="{CF1366D9-51D8-4C6D-BAFF-60E33F58F9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3B6BDB5C-8F6F-434F-863D-0A640B79962E}" type="slidenum">
              <a:rPr lang="en-US" altLang="en-US" sz="1200" smtClean="0">
                <a:latin typeface="Calibri" panose="020F0502020204030204" pitchFamily="34" charset="0"/>
              </a:rPr>
              <a:pPr/>
              <a:t>47</a:t>
            </a:fld>
            <a:endParaRPr lang="en-US" altLang="en-US" sz="1200">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A5782C3B-BE25-40A4-8ED1-4550B1CF79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611B11FF-49F2-4DFA-9376-333F7E7941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6260" name="Slide Number Placeholder 3">
            <a:extLst>
              <a:ext uri="{FF2B5EF4-FFF2-40B4-BE49-F238E27FC236}">
                <a16:creationId xmlns:a16="http://schemas.microsoft.com/office/drawing/2014/main" id="{EC853DAC-B4CD-482E-8777-EA2E3E4246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442C087-6726-412A-B81E-5305DC9AE56B}" type="slidenum">
              <a:rPr lang="en-US" altLang="en-US" sz="1200" smtClean="0">
                <a:latin typeface="Calibri" panose="020F0502020204030204" pitchFamily="34" charset="0"/>
              </a:rPr>
              <a:pPr/>
              <a:t>48</a:t>
            </a:fld>
            <a:endParaRPr lang="en-US" altLang="en-US" sz="1200">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87E5DD1C-8618-4769-943F-64B74E8609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841DA82A-58F1-4A01-AF5F-588E6D1E0C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7940" name="Slide Number Placeholder 3">
            <a:extLst>
              <a:ext uri="{FF2B5EF4-FFF2-40B4-BE49-F238E27FC236}">
                <a16:creationId xmlns:a16="http://schemas.microsoft.com/office/drawing/2014/main" id="{4BBCAEAB-54B2-4A5F-A3C4-C776B8F430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5F3A816-F3AD-46EC-9FAC-9C9D756CDBD9}" type="slidenum">
              <a:rPr lang="en-US" altLang="en-US" sz="1200" smtClean="0">
                <a:latin typeface="Calibri" panose="020F0502020204030204" pitchFamily="34" charset="0"/>
              </a:rPr>
              <a:pPr/>
              <a:t>52</a:t>
            </a:fld>
            <a:endParaRPr lang="en-US" altLang="en-US" sz="1200">
              <a:latin typeface="Calibri" panose="020F0502020204030204" pitchFamily="34" charset="0"/>
            </a:endParaRPr>
          </a:p>
        </p:txBody>
      </p:sp>
    </p:spTree>
    <p:extLst>
      <p:ext uri="{BB962C8B-B14F-4D97-AF65-F5344CB8AC3E}">
        <p14:creationId xmlns:p14="http://schemas.microsoft.com/office/powerpoint/2010/main" val="38195881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87E5DD1C-8618-4769-943F-64B74E86090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841DA82A-58F1-4A01-AF5F-588E6D1E0C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67940" name="Slide Number Placeholder 3">
            <a:extLst>
              <a:ext uri="{FF2B5EF4-FFF2-40B4-BE49-F238E27FC236}">
                <a16:creationId xmlns:a16="http://schemas.microsoft.com/office/drawing/2014/main" id="{4BBCAEAB-54B2-4A5F-A3C4-C776B8F430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05F3A816-F3AD-46EC-9FAC-9C9D756CDBD9}" type="slidenum">
              <a:rPr lang="en-US" altLang="en-US" sz="1200" smtClean="0">
                <a:latin typeface="Calibri" panose="020F0502020204030204" pitchFamily="34" charset="0"/>
              </a:rPr>
              <a:pPr/>
              <a:t>53</a:t>
            </a:fld>
            <a:endParaRPr lang="en-US"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2CE167B-C81D-4456-B1D9-A6370FD35B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1F4B21A7-3F03-4093-9943-7F37123515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012C585E-E3F0-4527-9671-81C06D04D2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A1246AA-2AC5-43AE-BBE2-BB33E218422D}" type="slidenum">
              <a:rPr lang="en-US" altLang="en-US" sz="1200" smtClean="0">
                <a:latin typeface="Calibri" panose="020F0502020204030204" pitchFamily="34" charset="0"/>
              </a:rPr>
              <a:pPr/>
              <a:t>7</a:t>
            </a:fld>
            <a:endParaRPr lang="en-US" altLang="en-US" sz="1200">
              <a:latin typeface="Calibri" panose="020F0502020204030204" pitchFamily="34" charset="0"/>
            </a:endParaRPr>
          </a:p>
        </p:txBody>
      </p:sp>
    </p:spTree>
    <p:extLst>
      <p:ext uri="{BB962C8B-B14F-4D97-AF65-F5344CB8AC3E}">
        <p14:creationId xmlns:p14="http://schemas.microsoft.com/office/powerpoint/2010/main" val="256257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2CE167B-C81D-4456-B1D9-A6370FD35B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1F4B21A7-3F03-4093-9943-7F37123515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012C585E-E3F0-4527-9671-81C06D04D2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A1246AA-2AC5-43AE-BBE2-BB33E218422D}" type="slidenum">
              <a:rPr lang="en-US" altLang="en-US" sz="1200" smtClean="0">
                <a:latin typeface="Calibri" panose="020F0502020204030204" pitchFamily="34" charset="0"/>
              </a:rPr>
              <a:pPr/>
              <a:t>8</a:t>
            </a:fld>
            <a:endParaRPr lang="en-US" altLang="en-US" sz="1200">
              <a:latin typeface="Calibri" panose="020F0502020204030204" pitchFamily="34" charset="0"/>
            </a:endParaRPr>
          </a:p>
        </p:txBody>
      </p:sp>
    </p:spTree>
    <p:extLst>
      <p:ext uri="{BB962C8B-B14F-4D97-AF65-F5344CB8AC3E}">
        <p14:creationId xmlns:p14="http://schemas.microsoft.com/office/powerpoint/2010/main" val="83972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58580B7-DC5C-4211-B545-7D1912319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121E2631-AA42-42E4-A26C-AE981609CE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1CE9FDA0-0D97-4A20-9787-F419D08C0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6328A220-D548-40F0-AF26-602F24566F94}" type="slidenum">
              <a:rPr lang="en-US" altLang="en-US" sz="1200" smtClean="0">
                <a:latin typeface="Calibri" panose="020F0502020204030204" pitchFamily="34" charset="0"/>
              </a:rPr>
              <a:pPr/>
              <a:t>9</a:t>
            </a:fld>
            <a:endParaRPr lang="en-US" altLang="en-US"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A8544DD8-81F2-413C-91D0-39B047824F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42EBF415-BE94-4EE7-945A-61E4B9377F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29F5F86C-AE8B-4B43-9187-7D71E2491B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D9535366-B3CC-4742-A425-A725279E497E}" type="slidenum">
              <a:rPr lang="en-US" altLang="en-US" sz="1200" smtClean="0">
                <a:latin typeface="Calibri" panose="020F0502020204030204" pitchFamily="34" charset="0"/>
              </a:rPr>
              <a:pPr/>
              <a:t>10</a:t>
            </a:fld>
            <a:endParaRPr lang="en-US"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E05ABCCE-46A3-4FF4-9B76-134CD9B8F5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C51F5A2-D312-4CF5-92B7-A3BB0E6C3B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B0CFB2A7-49F6-4715-A26D-F82054B346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fld id="{D83092FA-BC11-4109-9A72-2E661A4C2F3F}" type="slidenum">
              <a:rPr lang="en-US" altLang="en-US" sz="1200" smtClean="0">
                <a:latin typeface="Calibri" panose="020F0502020204030204" pitchFamily="34" charset="0"/>
              </a:rPr>
              <a:pPr/>
              <a:t>11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A2DEA2A-5CCA-474E-867B-60217F8C5533}"/>
              </a:ext>
            </a:extLst>
          </p:cNvPr>
          <p:cNvCxnSpPr/>
          <p:nvPr userDrawn="1"/>
        </p:nvCxnSpPr>
        <p:spPr>
          <a:xfrm>
            <a:off x="2073275" y="571500"/>
            <a:ext cx="0" cy="3476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 Placeholder 4"/>
          <p:cNvSpPr>
            <a:spLocks noGrp="1"/>
          </p:cNvSpPr>
          <p:nvPr>
            <p:ph type="body" sz="quarter" idx="10"/>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a:t>Edit Master text styles</a:t>
            </a:r>
          </a:p>
        </p:txBody>
      </p:sp>
      <p:sp>
        <p:nvSpPr>
          <p:cNvPr id="9" name="Text Placeholder 5"/>
          <p:cNvSpPr>
            <a:spLocks noGrp="1"/>
          </p:cNvSpPr>
          <p:nvPr>
            <p:ph type="body" sz="quarter" idx="1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11" name="Text Placeholder 11"/>
          <p:cNvSpPr>
            <a:spLocks noGrp="1"/>
          </p:cNvSpPr>
          <p:nvPr>
            <p:ph type="body" sz="quarter" idx="17"/>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a:t>Edit Master text styles</a:t>
            </a:r>
          </a:p>
        </p:txBody>
      </p:sp>
      <p:sp>
        <p:nvSpPr>
          <p:cNvPr id="3" name="Picture Placeholder 2"/>
          <p:cNvSpPr>
            <a:spLocks noGrp="1"/>
          </p:cNvSpPr>
          <p:nvPr>
            <p:ph type="pic" sz="quarter" idx="18"/>
          </p:nvPr>
        </p:nvSpPr>
        <p:spPr>
          <a:xfrm>
            <a:off x="627880" y="504826"/>
            <a:ext cx="1243502" cy="458237"/>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
        <p:nvSpPr>
          <p:cNvPr id="17" name="Picture Placeholder 2"/>
          <p:cNvSpPr>
            <a:spLocks noGrp="1"/>
          </p:cNvSpPr>
          <p:nvPr>
            <p:ph type="pic" sz="quarter" idx="19"/>
          </p:nvPr>
        </p:nvSpPr>
        <p:spPr>
          <a:xfrm>
            <a:off x="2286351" y="504825"/>
            <a:ext cx="1411591" cy="458881"/>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1548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p:nvPr>
        </p:nvSpPr>
        <p:spPr>
          <a:xfrm>
            <a:off x="0" y="0"/>
            <a:ext cx="9144000" cy="5143500"/>
          </a:xfrm>
          <a:prstGeom prst="rect">
            <a:avLst/>
          </a:prstGeom>
        </p:spPr>
        <p:txBody>
          <a:bodyPr vert="horz" lIns="68580" tIns="34290" rIns="68580" bIns="34290" anchor="ctr"/>
          <a:lstStyle>
            <a:lvl1pPr marL="0" indent="0" algn="ctr">
              <a:buNone/>
              <a:defRPr/>
            </a:lvl1pPr>
          </a:lstStyle>
          <a:p>
            <a:pPr lvl="0"/>
            <a:r>
              <a:rPr lang="en-US" noProof="0"/>
              <a:t>Click icon to add picture</a:t>
            </a:r>
            <a:endParaRPr lang="en-US" noProof="0" dirty="0"/>
          </a:p>
        </p:txBody>
      </p:sp>
      <p:sp>
        <p:nvSpPr>
          <p:cNvPr id="3" name="Text Placeholder 4"/>
          <p:cNvSpPr>
            <a:spLocks noGrp="1"/>
          </p:cNvSpPr>
          <p:nvPr>
            <p:ph type="body" sz="quarter" idx="15"/>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a:t>Edit Master text styles</a:t>
            </a:r>
          </a:p>
        </p:txBody>
      </p:sp>
      <p:sp>
        <p:nvSpPr>
          <p:cNvPr id="4" name="Text Placeholder 7"/>
          <p:cNvSpPr>
            <a:spLocks noGrp="1"/>
          </p:cNvSpPr>
          <p:nvPr>
            <p:ph type="body" sz="quarter" idx="16"/>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a:t>Edit Master text styles</a:t>
            </a:r>
          </a:p>
        </p:txBody>
      </p:sp>
      <p:sp>
        <p:nvSpPr>
          <p:cNvPr id="5" name="Text Placeholder 11"/>
          <p:cNvSpPr>
            <a:spLocks noGrp="1"/>
          </p:cNvSpPr>
          <p:nvPr>
            <p:ph type="body" sz="quarter" idx="17"/>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a:t>Edit Master text styles</a:t>
            </a:r>
          </a:p>
        </p:txBody>
      </p:sp>
      <p:sp>
        <p:nvSpPr>
          <p:cNvPr id="7" name="Picture Placeholder 2"/>
          <p:cNvSpPr>
            <a:spLocks noGrp="1"/>
          </p:cNvSpPr>
          <p:nvPr>
            <p:ph type="pic" sz="quarter" idx="19"/>
          </p:nvPr>
        </p:nvSpPr>
        <p:spPr>
          <a:xfrm>
            <a:off x="627880" y="504826"/>
            <a:ext cx="1243502" cy="458237"/>
          </a:xfrm>
          <a:prstGeom prst="rect">
            <a:avLst/>
          </a:prstGeom>
        </p:spPr>
        <p:txBody>
          <a:bodyPr vert="horz" lIns="68580" tIns="34290" rIns="68580" bIns="34290"/>
          <a:lstStyle>
            <a:lvl1pPr marL="0" indent="0" algn="ctr">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45527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418379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with Subhead">
    <p:spTree>
      <p:nvGrpSpPr>
        <p:cNvPr id="1" name=""/>
        <p:cNvGrpSpPr/>
        <p:nvPr/>
      </p:nvGrpSpPr>
      <p:grpSpPr>
        <a:xfrm>
          <a:off x="0" y="0"/>
          <a:ext cx="0" cy="0"/>
          <a:chOff x="0" y="0"/>
          <a:chExt cx="0" cy="0"/>
        </a:xfrm>
      </p:grpSpPr>
      <p:sp>
        <p:nvSpPr>
          <p:cNvPr id="5" name="Text Placeholder 2"/>
          <p:cNvSpPr>
            <a:spLocks noGrp="1"/>
          </p:cNvSpPr>
          <p:nvPr>
            <p:ph idx="1"/>
          </p:nvPr>
        </p:nvSpPr>
        <p:spPr>
          <a:xfrm>
            <a:off x="360363" y="1332311"/>
            <a:ext cx="8329612" cy="3147325"/>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
        <p:nvSpPr>
          <p:cNvPr id="9" name="Text Placeholder 2"/>
          <p:cNvSpPr>
            <a:spLocks noGrp="1"/>
          </p:cNvSpPr>
          <p:nvPr>
            <p:ph type="body" sz="quarter" idx="12"/>
          </p:nvPr>
        </p:nvSpPr>
        <p:spPr>
          <a:xfrm>
            <a:off x="418148" y="987552"/>
            <a:ext cx="1480576" cy="264688"/>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000">
                <a:solidFill>
                  <a:schemeClr val="bg1"/>
                </a:solidFill>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17178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165183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05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13C4352-715F-4A2A-BA2F-5C1B88356A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id="{13D9E691-0E9B-402F-9FB9-703ACBDCF2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1813" y="403225"/>
            <a:ext cx="1049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5" name="Date Placeholder 2">
            <a:extLst>
              <a:ext uri="{FF2B5EF4-FFF2-40B4-BE49-F238E27FC236}">
                <a16:creationId xmlns:a16="http://schemas.microsoft.com/office/drawing/2014/main" id="{D4700D79-2288-4F8D-9E5D-212D867F8623}"/>
              </a:ext>
            </a:extLst>
          </p:cNvPr>
          <p:cNvSpPr>
            <a:spLocks noGrp="1"/>
          </p:cNvSpPr>
          <p:nvPr>
            <p:ph type="dt" sz="half" idx="10"/>
          </p:nvPr>
        </p:nvSpPr>
        <p:spPr>
          <a:xfrm>
            <a:off x="0" y="0"/>
            <a:ext cx="0" cy="0"/>
          </a:xfrm>
        </p:spPr>
        <p:txBody>
          <a:bodyPr/>
          <a:lstStyle>
            <a:lvl1pPr defTabSz="685783">
              <a:defRPr>
                <a:solidFill>
                  <a:srgbClr val="FFFFFF"/>
                </a:solidFill>
              </a:defRPr>
            </a:lvl1pPr>
          </a:lstStyle>
          <a:p>
            <a:pPr>
              <a:defRPr/>
            </a:pPr>
            <a:endParaRPr lang="en-US"/>
          </a:p>
        </p:txBody>
      </p:sp>
    </p:spTree>
    <p:extLst>
      <p:ext uri="{BB962C8B-B14F-4D97-AF65-F5344CB8AC3E}">
        <p14:creationId xmlns:p14="http://schemas.microsoft.com/office/powerpoint/2010/main" val="147320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a:t>Edit Master text styles</a:t>
            </a:r>
          </a:p>
        </p:txBody>
      </p:sp>
    </p:spTree>
    <p:extLst>
      <p:ext uri="{BB962C8B-B14F-4D97-AF65-F5344CB8AC3E}">
        <p14:creationId xmlns:p14="http://schemas.microsoft.com/office/powerpoint/2010/main" val="4055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1C472-2910-4716-95C8-0105C21A2AD8}"/>
              </a:ext>
            </a:extLst>
          </p:cNvPr>
          <p:cNvSpPr/>
          <p:nvPr userDrawn="1"/>
        </p:nvSpPr>
        <p:spPr>
          <a:xfrm>
            <a:off x="0" y="4856163"/>
            <a:ext cx="9155113" cy="29845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en-US" dirty="0"/>
          </a:p>
        </p:txBody>
      </p:sp>
      <p:sp>
        <p:nvSpPr>
          <p:cNvPr id="1027" name="TextBox 2">
            <a:extLst>
              <a:ext uri="{FF2B5EF4-FFF2-40B4-BE49-F238E27FC236}">
                <a16:creationId xmlns:a16="http://schemas.microsoft.com/office/drawing/2014/main" id="{7FB09E14-E5E4-414A-B23B-07D2DC6651C4}"/>
              </a:ext>
            </a:extLst>
          </p:cNvPr>
          <p:cNvSpPr txBox="1">
            <a:spLocks noChangeArrowheads="1"/>
          </p:cNvSpPr>
          <p:nvPr userDrawn="1"/>
        </p:nvSpPr>
        <p:spPr bwMode="auto">
          <a:xfrm>
            <a:off x="7421563" y="4900613"/>
            <a:ext cx="1493837"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lgn="r" eaLnBrk="1" hangingPunct="1">
              <a:defRPr/>
            </a:pPr>
            <a:fld id="{E028C504-9B6A-40B7-A257-86606D2A4E57}" type="slidenum">
              <a:rPr lang="en-US" altLang="en-US" sz="800" smtClean="0">
                <a:solidFill>
                  <a:srgbClr val="CCCCCC"/>
                </a:solidFill>
                <a:ea typeface="Trebuchet MS" panose="020B0603020202020204" pitchFamily="34" charset="0"/>
                <a:cs typeface="Trebuchet MS" panose="020B0603020202020204" pitchFamily="34" charset="0"/>
              </a:rPr>
              <a:pPr algn="r" eaLnBrk="1" hangingPunct="1">
                <a:defRPr/>
              </a:pPr>
              <a:t>‹#›</a:t>
            </a:fld>
            <a:endParaRPr lang="en-US" altLang="en-US" sz="800">
              <a:solidFill>
                <a:srgbClr val="CCCCCC"/>
              </a:solidFill>
              <a:ea typeface="Trebuchet MS" panose="020B0603020202020204" pitchFamily="34" charset="0"/>
              <a:cs typeface="Trebuchet MS" panose="020B0603020202020204" pitchFamily="34" charset="0"/>
            </a:endParaRPr>
          </a:p>
        </p:txBody>
      </p:sp>
      <p:sp>
        <p:nvSpPr>
          <p:cNvPr id="4" name="TextBox 3">
            <a:extLst>
              <a:ext uri="{FF2B5EF4-FFF2-40B4-BE49-F238E27FC236}">
                <a16:creationId xmlns:a16="http://schemas.microsoft.com/office/drawing/2014/main" id="{FD52E519-AB4C-47B2-9902-0478DF5F1DB3}"/>
              </a:ext>
            </a:extLst>
          </p:cNvPr>
          <p:cNvSpPr txBox="1"/>
          <p:nvPr userDrawn="1"/>
        </p:nvSpPr>
        <p:spPr>
          <a:xfrm>
            <a:off x="881063" y="4921250"/>
            <a:ext cx="2316162" cy="161925"/>
          </a:xfrm>
          <a:prstGeom prst="rect">
            <a:avLst/>
          </a:prstGeom>
          <a:noFill/>
        </p:spPr>
        <p:txBody>
          <a:bodyPr lIns="68580" tIns="34290" rIns="68580" bIns="34290">
            <a:spAutoFit/>
          </a:bodyPr>
          <a:lstStyle/>
          <a:p>
            <a:pPr eaLnBrk="1" fontAlgn="auto" hangingPunct="1">
              <a:spcBef>
                <a:spcPts val="0"/>
              </a:spcBef>
              <a:spcAft>
                <a:spcPts val="0"/>
              </a:spcAft>
              <a:defRPr/>
            </a:pPr>
            <a:r>
              <a:rPr lang="en-US" sz="600" kern="0" spc="15" dirty="0">
                <a:solidFill>
                  <a:schemeClr val="accent1"/>
                </a:solidFill>
                <a:latin typeface="Trebuchet MS"/>
                <a:cs typeface="Trebuchet MS"/>
              </a:rPr>
              <a:t>CONFIDENTIAL</a:t>
            </a:r>
          </a:p>
        </p:txBody>
      </p:sp>
      <p:cxnSp>
        <p:nvCxnSpPr>
          <p:cNvPr id="5" name="Straight Connector 4">
            <a:extLst>
              <a:ext uri="{FF2B5EF4-FFF2-40B4-BE49-F238E27FC236}">
                <a16:creationId xmlns:a16="http://schemas.microsoft.com/office/drawing/2014/main" id="{35375CB3-4A27-4C2F-9F44-2C7C4EC6BFB8}"/>
              </a:ext>
            </a:extLst>
          </p:cNvPr>
          <p:cNvCxnSpPr/>
          <p:nvPr userDrawn="1"/>
        </p:nvCxnSpPr>
        <p:spPr>
          <a:xfrm>
            <a:off x="812800" y="4940300"/>
            <a:ext cx="0" cy="123825"/>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30" name="Picture 5" descr="logo_footer.png">
            <a:extLst>
              <a:ext uri="{FF2B5EF4-FFF2-40B4-BE49-F238E27FC236}">
                <a16:creationId xmlns:a16="http://schemas.microsoft.com/office/drawing/2014/main" id="{B7C2F61C-2251-4615-925D-320932ED64AF}"/>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31775" y="4930775"/>
            <a:ext cx="4762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39" r:id="rId1"/>
    <p:sldLayoutId id="2147484133" r:id="rId2"/>
    <p:sldLayoutId id="2147484134" r:id="rId3"/>
    <p:sldLayoutId id="2147484135" r:id="rId4"/>
    <p:sldLayoutId id="2147484136" r:id="rId5"/>
    <p:sldLayoutId id="2147484137" r:id="rId6"/>
    <p:sldLayoutId id="2147484140" r:id="rId7"/>
    <p:sldLayoutId id="2147484138" r:id="rId8"/>
  </p:sldLayoutIdLst>
  <p:txStyles>
    <p:titleStyle>
      <a:lvl1pPr algn="ctr" defTabSz="342900" rtl="0" eaLnBrk="0" fontAlgn="base" hangingPunct="0">
        <a:spcBef>
          <a:spcPct val="0"/>
        </a:spcBef>
        <a:spcAft>
          <a:spcPct val="0"/>
        </a:spcAft>
        <a:defRPr sz="3300" kern="1200">
          <a:solidFill>
            <a:schemeClr val="tx1"/>
          </a:solidFill>
          <a:latin typeface="+mj-lt"/>
          <a:ea typeface="+mj-ea"/>
          <a:cs typeface="+mj-cs"/>
        </a:defRPr>
      </a:lvl1pPr>
      <a:lvl2pPr algn="ctr" defTabSz="342900" rtl="0" eaLnBrk="0" fontAlgn="base" hangingPunct="0">
        <a:spcBef>
          <a:spcPct val="0"/>
        </a:spcBef>
        <a:spcAft>
          <a:spcPct val="0"/>
        </a:spcAft>
        <a:defRPr sz="3300">
          <a:solidFill>
            <a:schemeClr val="tx1"/>
          </a:solidFill>
          <a:latin typeface="Trebuchet MS" pitchFamily="34" charset="0"/>
        </a:defRPr>
      </a:lvl2pPr>
      <a:lvl3pPr algn="ctr" defTabSz="342900" rtl="0" eaLnBrk="0" fontAlgn="base" hangingPunct="0">
        <a:spcBef>
          <a:spcPct val="0"/>
        </a:spcBef>
        <a:spcAft>
          <a:spcPct val="0"/>
        </a:spcAft>
        <a:defRPr sz="3300">
          <a:solidFill>
            <a:schemeClr val="tx1"/>
          </a:solidFill>
          <a:latin typeface="Trebuchet MS" pitchFamily="34" charset="0"/>
        </a:defRPr>
      </a:lvl3pPr>
      <a:lvl4pPr algn="ctr" defTabSz="342900" rtl="0" eaLnBrk="0" fontAlgn="base" hangingPunct="0">
        <a:spcBef>
          <a:spcPct val="0"/>
        </a:spcBef>
        <a:spcAft>
          <a:spcPct val="0"/>
        </a:spcAft>
        <a:defRPr sz="3300">
          <a:solidFill>
            <a:schemeClr val="tx1"/>
          </a:solidFill>
          <a:latin typeface="Trebuchet MS" pitchFamily="34" charset="0"/>
        </a:defRPr>
      </a:lvl4pPr>
      <a:lvl5pPr algn="ctr" defTabSz="342900" rtl="0" eaLnBrk="0" fontAlgn="base" hangingPunct="0">
        <a:spcBef>
          <a:spcPct val="0"/>
        </a:spcBef>
        <a:spcAft>
          <a:spcPct val="0"/>
        </a:spcAft>
        <a:defRPr sz="3300">
          <a:solidFill>
            <a:schemeClr val="tx1"/>
          </a:solidFill>
          <a:latin typeface="Trebuchet MS" pitchFamily="34" charset="0"/>
        </a:defRPr>
      </a:lvl5pPr>
      <a:lvl6pPr marL="457200" algn="ctr" defTabSz="342900" rtl="0" fontAlgn="base">
        <a:spcBef>
          <a:spcPct val="0"/>
        </a:spcBef>
        <a:spcAft>
          <a:spcPct val="0"/>
        </a:spcAft>
        <a:defRPr sz="3300">
          <a:solidFill>
            <a:schemeClr val="tx1"/>
          </a:solidFill>
          <a:latin typeface="Trebuchet MS" pitchFamily="34" charset="0"/>
        </a:defRPr>
      </a:lvl6pPr>
      <a:lvl7pPr marL="914400" algn="ctr" defTabSz="342900" rtl="0" fontAlgn="base">
        <a:spcBef>
          <a:spcPct val="0"/>
        </a:spcBef>
        <a:spcAft>
          <a:spcPct val="0"/>
        </a:spcAft>
        <a:defRPr sz="3300">
          <a:solidFill>
            <a:schemeClr val="tx1"/>
          </a:solidFill>
          <a:latin typeface="Trebuchet MS" pitchFamily="34" charset="0"/>
        </a:defRPr>
      </a:lvl7pPr>
      <a:lvl8pPr marL="1371600" algn="ctr" defTabSz="342900" rtl="0" fontAlgn="base">
        <a:spcBef>
          <a:spcPct val="0"/>
        </a:spcBef>
        <a:spcAft>
          <a:spcPct val="0"/>
        </a:spcAft>
        <a:defRPr sz="3300">
          <a:solidFill>
            <a:schemeClr val="tx1"/>
          </a:solidFill>
          <a:latin typeface="Trebuchet MS" pitchFamily="34" charset="0"/>
        </a:defRPr>
      </a:lvl8pPr>
      <a:lvl9pPr marL="1828800" algn="ctr" defTabSz="342900" rtl="0" fontAlgn="base">
        <a:spcBef>
          <a:spcPct val="0"/>
        </a:spcBef>
        <a:spcAft>
          <a:spcPct val="0"/>
        </a:spcAft>
        <a:defRPr sz="3300">
          <a:solidFill>
            <a:schemeClr val="tx1"/>
          </a:solidFill>
          <a:latin typeface="Trebuchet MS" pitchFamily="3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hyperlink" Target="https://mkyong.com/java/how-to-set-java_home-on-windows-10/" TargetMode="External"/><Relationship Id="rId2" Type="http://schemas.openxmlformats.org/officeDocument/2006/relationships/hyperlink" Target="https://docs.oracle.com/cd/E19182-01/820-7851/inst_cli_jdk_javahome_t/" TargetMode="External"/><Relationship Id="rId1" Type="http://schemas.openxmlformats.org/officeDocument/2006/relationships/slideLayout" Target="../slideLayouts/slideLayout4.xml"/><Relationship Id="rId6" Type="http://schemas.openxmlformats.org/officeDocument/2006/relationships/hyperlink" Target="https://docs.oracle.com/javase/tutorial/java/nutsandbolts/index.html" TargetMode="External"/><Relationship Id="rId5" Type="http://schemas.openxmlformats.org/officeDocument/2006/relationships/hyperlink" Target="https://www.toolsqa.com/java/maven/create-new-maven-project-eclipse/" TargetMode="External"/><Relationship Id="rId4" Type="http://schemas.openxmlformats.org/officeDocument/2006/relationships/hyperlink" Target="https://www3.ntu.edu.sg/home/ehchua/programming/howto/EclipseJava_HowTo.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2">
            <a:extLst>
              <a:ext uri="{FF2B5EF4-FFF2-40B4-BE49-F238E27FC236}">
                <a16:creationId xmlns:a16="http://schemas.microsoft.com/office/drawing/2014/main" id="{6C8CB1EB-78AF-4CA6-94C7-1843BA0E1DF2}"/>
              </a:ext>
            </a:extLst>
          </p:cNvPr>
          <p:cNvSpPr txBox="1">
            <a:spLocks noChangeArrowheads="1"/>
          </p:cNvSpPr>
          <p:nvPr/>
        </p:nvSpPr>
        <p:spPr bwMode="auto">
          <a:xfrm>
            <a:off x="1067027" y="1688874"/>
            <a:ext cx="43164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defTabSz="912813">
              <a:defRPr sz="1400">
                <a:solidFill>
                  <a:schemeClr val="tx1"/>
                </a:solidFill>
                <a:latin typeface="Trebuchet MS" panose="020B0603020202020204" pitchFamily="34" charset="0"/>
              </a:defRPr>
            </a:lvl1pPr>
            <a:lvl2pPr marL="742950" indent="-285750" defTabSz="912813">
              <a:defRPr sz="1400">
                <a:solidFill>
                  <a:schemeClr val="tx1"/>
                </a:solidFill>
                <a:latin typeface="Trebuchet MS" panose="020B0603020202020204" pitchFamily="34" charset="0"/>
              </a:defRPr>
            </a:lvl2pPr>
            <a:lvl3pPr marL="1143000" indent="-228600" defTabSz="912813">
              <a:defRPr sz="1400">
                <a:solidFill>
                  <a:schemeClr val="tx1"/>
                </a:solidFill>
                <a:latin typeface="Trebuchet MS" panose="020B0603020202020204" pitchFamily="34" charset="0"/>
              </a:defRPr>
            </a:lvl3pPr>
            <a:lvl4pPr marL="1600200" indent="-228600" defTabSz="912813">
              <a:defRPr sz="1400">
                <a:solidFill>
                  <a:schemeClr val="tx1"/>
                </a:solidFill>
                <a:latin typeface="Trebuchet MS" panose="020B0603020202020204" pitchFamily="34" charset="0"/>
              </a:defRPr>
            </a:lvl4pPr>
            <a:lvl5pPr marL="2057400" indent="-228600" defTabSz="912813">
              <a:defRPr sz="1400">
                <a:solidFill>
                  <a:schemeClr val="tx1"/>
                </a:solidFill>
                <a:latin typeface="Trebuchet MS" panose="020B0603020202020204" pitchFamily="34" charset="0"/>
              </a:defRPr>
            </a:lvl5pPr>
            <a:lvl6pPr marL="2514600" indent="-228600" defTabSz="912813"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912813"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912813"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912813"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90000"/>
              </a:lnSpc>
              <a:spcBef>
                <a:spcPts val="1000"/>
              </a:spcBef>
              <a:buFont typeface="Arial" panose="020B0604020202020204" pitchFamily="34" charset="0"/>
              <a:buNone/>
            </a:pPr>
            <a:r>
              <a:rPr lang="en-US" altLang="en-US" sz="2000" dirty="0">
                <a:solidFill>
                  <a:schemeClr val="tx2"/>
                </a:solidFill>
                <a:latin typeface="Trebuchet MS"/>
              </a:rPr>
              <a:t>Java Language Constructs</a:t>
            </a:r>
            <a:endParaRPr lang="en-US" altLang="en-US" sz="2000" b="1" dirty="0">
              <a:solidFill>
                <a:schemeClr val="tx2"/>
              </a:solidFill>
              <a:latin typeface="Trebuchet MS"/>
            </a:endParaRPr>
          </a:p>
        </p:txBody>
      </p:sp>
      <p:sp>
        <p:nvSpPr>
          <p:cNvPr id="6147" name="Title 1">
            <a:extLst>
              <a:ext uri="{FF2B5EF4-FFF2-40B4-BE49-F238E27FC236}">
                <a16:creationId xmlns:a16="http://schemas.microsoft.com/office/drawing/2014/main" id="{1C08203E-3706-4BC6-A229-F641A0451A2B}"/>
              </a:ext>
            </a:extLst>
          </p:cNvPr>
          <p:cNvSpPr txBox="1">
            <a:spLocks noChangeArrowheads="1"/>
          </p:cNvSpPr>
          <p:nvPr/>
        </p:nvSpPr>
        <p:spPr bwMode="auto">
          <a:xfrm>
            <a:off x="644525" y="1019175"/>
            <a:ext cx="5754688"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lvl1pPr defTabSz="912813">
              <a:defRPr sz="1400">
                <a:solidFill>
                  <a:schemeClr val="tx1"/>
                </a:solidFill>
                <a:latin typeface="Trebuchet MS" panose="020B0603020202020204" pitchFamily="34" charset="0"/>
              </a:defRPr>
            </a:lvl1pPr>
            <a:lvl2pPr marL="742950" indent="-285750" defTabSz="912813">
              <a:defRPr sz="1400">
                <a:solidFill>
                  <a:schemeClr val="tx1"/>
                </a:solidFill>
                <a:latin typeface="Trebuchet MS" panose="020B0603020202020204" pitchFamily="34" charset="0"/>
              </a:defRPr>
            </a:lvl2pPr>
            <a:lvl3pPr marL="1143000" indent="-228600" defTabSz="912813">
              <a:defRPr sz="1400">
                <a:solidFill>
                  <a:schemeClr val="tx1"/>
                </a:solidFill>
                <a:latin typeface="Trebuchet MS" panose="020B0603020202020204" pitchFamily="34" charset="0"/>
              </a:defRPr>
            </a:lvl3pPr>
            <a:lvl4pPr marL="1600200" indent="-228600" defTabSz="912813">
              <a:defRPr sz="1400">
                <a:solidFill>
                  <a:schemeClr val="tx1"/>
                </a:solidFill>
                <a:latin typeface="Trebuchet MS" panose="020B0603020202020204" pitchFamily="34" charset="0"/>
              </a:defRPr>
            </a:lvl4pPr>
            <a:lvl5pPr marL="2057400" indent="-228600" defTabSz="912813">
              <a:defRPr sz="1400">
                <a:solidFill>
                  <a:schemeClr val="tx1"/>
                </a:solidFill>
                <a:latin typeface="Trebuchet MS" panose="020B0603020202020204" pitchFamily="34" charset="0"/>
              </a:defRPr>
            </a:lvl5pPr>
            <a:lvl6pPr marL="2514600" indent="-228600" defTabSz="912813"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912813"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912813"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912813"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90000"/>
              </a:lnSpc>
            </a:pPr>
            <a:endParaRPr lang="en-US" altLang="en-US" sz="6400" b="1" dirty="0">
              <a:solidFill>
                <a:srgbClr val="464547"/>
              </a:solidFill>
              <a:latin typeface="Calibri Light" panose="020F0302020204030204" pitchFamily="34" charset="0"/>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84065E-4CAD-4AB5-94BA-BBFD9CD47D53}"/>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2"/>
                </a:solidFill>
                <a:latin typeface="Calibri" panose="020F0502020204030204" pitchFamily="34" charset="0"/>
              </a:rPr>
              <a:t>Simple Java Examples</a:t>
            </a:r>
          </a:p>
        </p:txBody>
      </p:sp>
      <p:sp>
        <p:nvSpPr>
          <p:cNvPr id="23555" name="Rectangle 10">
            <a:extLst>
              <a:ext uri="{FF2B5EF4-FFF2-40B4-BE49-F238E27FC236}">
                <a16:creationId xmlns:a16="http://schemas.microsoft.com/office/drawing/2014/main" id="{100CF2B3-1C7A-4164-B11B-DE3270156D6C}"/>
              </a:ext>
            </a:extLst>
          </p:cNvPr>
          <p:cNvSpPr>
            <a:spLocks noChangeArrowheads="1"/>
          </p:cNvSpPr>
          <p:nvPr/>
        </p:nvSpPr>
        <p:spPr bwMode="auto">
          <a:xfrm>
            <a:off x="4121150" y="909638"/>
            <a:ext cx="3438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fontAlgn="ctr" hangingPunct="1"/>
            <a:r>
              <a:rPr lang="en-US" altLang="en-US" sz="1600" b="1">
                <a:solidFill>
                  <a:srgbClr val="00B0F0"/>
                </a:solidFill>
                <a:latin typeface="Calibri" panose="020F0502020204030204" pitchFamily="34" charset="0"/>
                <a:cs typeface="Calibri" panose="020F0502020204030204" pitchFamily="34" charset="0"/>
              </a:rPr>
              <a:t>To compile</a:t>
            </a:r>
            <a:r>
              <a:rPr lang="en-US" altLang="en-US" sz="1600" b="1">
                <a:latin typeface="Calibri" panose="020F0502020204030204" pitchFamily="34" charset="0"/>
                <a:cs typeface="Calibri" panose="020F0502020204030204" pitchFamily="34" charset="0"/>
              </a:rPr>
              <a:t>: </a:t>
            </a:r>
            <a:r>
              <a:rPr lang="en-US" altLang="en-US" sz="1600">
                <a:latin typeface="Calibri" panose="020F0502020204030204" pitchFamily="34" charset="0"/>
                <a:cs typeface="Calibri" panose="020F0502020204030204" pitchFamily="34" charset="0"/>
              </a:rPr>
              <a:t>javac Sample.java 	</a:t>
            </a:r>
          </a:p>
        </p:txBody>
      </p:sp>
      <p:pic>
        <p:nvPicPr>
          <p:cNvPr id="23558" name="Picture 6">
            <a:extLst>
              <a:ext uri="{FF2B5EF4-FFF2-40B4-BE49-F238E27FC236}">
                <a16:creationId xmlns:a16="http://schemas.microsoft.com/office/drawing/2014/main" id="{1821ED94-4966-45E1-85B3-35BC8FBB4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114425"/>
            <a:ext cx="37147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9" name="Rectangle 10">
            <a:extLst>
              <a:ext uri="{FF2B5EF4-FFF2-40B4-BE49-F238E27FC236}">
                <a16:creationId xmlns:a16="http://schemas.microsoft.com/office/drawing/2014/main" id="{F6F59E89-074C-4482-A7FD-D94CB6190A4C}"/>
              </a:ext>
            </a:extLst>
          </p:cNvPr>
          <p:cNvSpPr>
            <a:spLocks noChangeArrowheads="1"/>
          </p:cNvSpPr>
          <p:nvPr/>
        </p:nvSpPr>
        <p:spPr bwMode="auto">
          <a:xfrm>
            <a:off x="319088" y="2720975"/>
            <a:ext cx="3438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fontAlgn="ctr" hangingPunct="1"/>
            <a:r>
              <a:rPr lang="en-US" altLang="en-US" sz="1600" b="1">
                <a:solidFill>
                  <a:srgbClr val="00B0F0"/>
                </a:solidFill>
                <a:latin typeface="Calibri" panose="020F0502020204030204" pitchFamily="34" charset="0"/>
                <a:cs typeface="Calibri" panose="020F0502020204030204" pitchFamily="34" charset="0"/>
              </a:rPr>
              <a:t>After compiling Sample Class  </a:t>
            </a:r>
            <a:r>
              <a:rPr lang="en-US" altLang="en-US" sz="1600">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F770439E-6F6A-4625-981F-15BD07A6234A}"/>
              </a:ext>
            </a:extLst>
          </p:cNvPr>
          <p:cNvSpPr txBox="1"/>
          <p:nvPr/>
        </p:nvSpPr>
        <p:spPr>
          <a:xfrm>
            <a:off x="4570186" y="1490435"/>
            <a:ext cx="37410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&lt;Path to workspace&gt;</a:t>
            </a:r>
            <a:r>
              <a:rPr lang="en-US" dirty="0" err="1">
                <a:latin typeface="Trebuchet MS"/>
              </a:rPr>
              <a:t>javac</a:t>
            </a:r>
            <a:r>
              <a:rPr lang="en-US" dirty="0">
                <a:latin typeface="Trebuchet MS"/>
              </a:rPr>
              <a:t> Simple.java</a:t>
            </a:r>
          </a:p>
        </p:txBody>
      </p:sp>
      <p:pic>
        <p:nvPicPr>
          <p:cNvPr id="4" name="Picture 4" descr="A screenshot of a cell phone&#10;&#10;Description generated with very high confidence">
            <a:extLst>
              <a:ext uri="{FF2B5EF4-FFF2-40B4-BE49-F238E27FC236}">
                <a16:creationId xmlns:a16="http://schemas.microsoft.com/office/drawing/2014/main" id="{93B9B2E6-66E2-456A-A738-62158E31DF59}"/>
              </a:ext>
            </a:extLst>
          </p:cNvPr>
          <p:cNvPicPr>
            <a:picLocks noChangeAspect="1"/>
          </p:cNvPicPr>
          <p:nvPr/>
        </p:nvPicPr>
        <p:blipFill>
          <a:blip r:embed="rId4"/>
          <a:stretch>
            <a:fillRect/>
          </a:stretch>
        </p:blipFill>
        <p:spPr>
          <a:xfrm>
            <a:off x="406400" y="3143698"/>
            <a:ext cx="3323771" cy="1486817"/>
          </a:xfrm>
          <a:prstGeom prst="rect">
            <a:avLst/>
          </a:prstGeom>
        </p:spPr>
      </p:pic>
      <p:sp>
        <p:nvSpPr>
          <p:cNvPr id="11" name="Rectangle 10">
            <a:extLst>
              <a:ext uri="{FF2B5EF4-FFF2-40B4-BE49-F238E27FC236}">
                <a16:creationId xmlns:a16="http://schemas.microsoft.com/office/drawing/2014/main" id="{6E073B53-E597-4E7C-B692-5A5938E5A964}"/>
              </a:ext>
            </a:extLst>
          </p:cNvPr>
          <p:cNvSpPr>
            <a:spLocks noChangeArrowheads="1"/>
          </p:cNvSpPr>
          <p:nvPr/>
        </p:nvSpPr>
        <p:spPr bwMode="auto">
          <a:xfrm>
            <a:off x="4182695" y="2043845"/>
            <a:ext cx="3438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fontAlgn="ctr" hangingPunct="1"/>
            <a:r>
              <a:rPr lang="en-US" altLang="en-US" sz="1600" b="1" dirty="0">
                <a:solidFill>
                  <a:srgbClr val="00B0F0"/>
                </a:solidFill>
                <a:latin typeface="Calibri"/>
                <a:cs typeface="Calibri"/>
              </a:rPr>
              <a:t>To execute</a:t>
            </a:r>
            <a:r>
              <a:rPr lang="en-US" altLang="en-US" sz="1600" b="1" dirty="0">
                <a:latin typeface="Calibri"/>
                <a:cs typeface="Calibri"/>
              </a:rPr>
              <a:t>: </a:t>
            </a:r>
            <a:r>
              <a:rPr lang="en-US" altLang="en-US" sz="1600" dirty="0">
                <a:latin typeface="Calibri"/>
                <a:cs typeface="Calibri"/>
              </a:rPr>
              <a:t>java Sample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ADA955-059A-4951-B420-3D7142FE6FCB}"/>
              </a:ext>
            </a:extLst>
          </p:cNvPr>
          <p:cNvSpPr>
            <a:spLocks noGrp="1"/>
          </p:cNvSpPr>
          <p:nvPr>
            <p:ph type="body" sz="quarter" idx="11"/>
          </p:nvPr>
        </p:nvSpPr>
        <p:spPr>
          <a:xfrm>
            <a:off x="0" y="0"/>
            <a:ext cx="9144000" cy="700088"/>
          </a:xfrm>
        </p:spPr>
        <p:txBody>
          <a:bodyPr>
            <a:normAutofit lnSpcReduction="10000"/>
          </a:bodyPr>
          <a:lstStyle/>
          <a:p>
            <a:pPr eaLnBrk="1" hangingPunct="1">
              <a:defRPr/>
            </a:pPr>
            <a:endParaRPr lang="en-US" dirty="0">
              <a:solidFill>
                <a:schemeClr val="accent2"/>
              </a:solidFill>
            </a:endParaRPr>
          </a:p>
          <a:p>
            <a:pPr eaLnBrk="1" hangingPunct="1">
              <a:defRPr/>
            </a:pPr>
            <a:r>
              <a:rPr lang="en-US" b="1" dirty="0">
                <a:solidFill>
                  <a:schemeClr val="accent2"/>
                </a:solidFill>
                <a:latin typeface="Calibri" panose="020F0502020204030204" pitchFamily="34" charset="0"/>
                <a:cs typeface="Calibri" panose="020F0502020204030204" pitchFamily="34" charset="0"/>
              </a:rPr>
              <a:t>What happens at Run time?</a:t>
            </a:r>
          </a:p>
          <a:p>
            <a:pPr eaLnBrk="1" hangingPunct="1">
              <a:buFont typeface="Arial" charset="0"/>
              <a:buNone/>
              <a:defRPr/>
            </a:pPr>
            <a:endParaRPr lang="en-US" b="1" dirty="0">
              <a:solidFill>
                <a:schemeClr val="accent2"/>
              </a:solidFill>
              <a:latin typeface="Calibri" panose="020F0502020204030204" pitchFamily="34" charset="0"/>
            </a:endParaRPr>
          </a:p>
        </p:txBody>
      </p:sp>
      <p:pic>
        <p:nvPicPr>
          <p:cNvPr id="25603" name="Picture 1">
            <a:extLst>
              <a:ext uri="{FF2B5EF4-FFF2-40B4-BE49-F238E27FC236}">
                <a16:creationId xmlns:a16="http://schemas.microsoft.com/office/drawing/2014/main" id="{09AE75FC-337D-415A-851D-603A66E79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738188"/>
            <a:ext cx="2047875"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B9B2C8E-5347-4F06-9C77-F07051A347C3}"/>
              </a:ext>
            </a:extLst>
          </p:cNvPr>
          <p:cNvSpPr txBox="1"/>
          <p:nvPr/>
        </p:nvSpPr>
        <p:spPr>
          <a:xfrm>
            <a:off x="2658138" y="834688"/>
            <a:ext cx="5699051" cy="3908762"/>
          </a:xfrm>
          <a:prstGeom prst="rect">
            <a:avLst/>
          </a:prstGeom>
          <a:noFill/>
        </p:spPr>
        <p:txBody>
          <a:bodyPr wrap="square" rtlCol="0">
            <a:spAutoFit/>
          </a:bodyPr>
          <a:lstStyle/>
          <a:p>
            <a:pPr marL="285750" indent="-285750" algn="just" rtl="0" eaLnBrk="1" fontAlgn="ctr" latinLnBrk="0" hangingPunct="1">
              <a:spcBef>
                <a:spcPts val="0"/>
              </a:spcBef>
              <a:spcAft>
                <a:spcPts val="0"/>
              </a:spcAft>
              <a:buClrTx/>
              <a:buSzPts val="1600"/>
              <a:buFont typeface="Wingdings" panose="05000000000000000000" pitchFamily="2" charset="2"/>
              <a:buChar char="Ø"/>
            </a:pPr>
            <a:r>
              <a:rPr lang="en-US" sz="1800" b="1" i="0" u="none" strike="noStrike" kern="1200" dirty="0">
                <a:solidFill>
                  <a:srgbClr val="00B0F0"/>
                </a:solidFill>
                <a:effectLst/>
                <a:latin typeface="Calibri" panose="020F0502020204030204" pitchFamily="34" charset="0"/>
                <a:cs typeface="Calibri" panose="020F0502020204030204" pitchFamily="34" charset="0"/>
              </a:rPr>
              <a:t>JVM</a:t>
            </a:r>
            <a:r>
              <a:rPr lang="en-US" sz="1800" b="1" i="0" u="none" strike="noStrike" kern="1200" dirty="0">
                <a:solidFill>
                  <a:srgbClr val="2F4F4F"/>
                </a:solidFill>
                <a:effectLst/>
                <a:latin typeface="Calibri" panose="020F0502020204030204" pitchFamily="34" charset="0"/>
                <a:cs typeface="Calibri" panose="020F0502020204030204" pitchFamily="34" charset="0"/>
              </a:rPr>
              <a:t>:</a:t>
            </a:r>
            <a:r>
              <a:rPr lang="en-US" sz="1800" b="1" i="0" u="none" strike="noStrike" kern="1200" dirty="0">
                <a:solidFill>
                  <a:srgbClr val="00B0F0"/>
                </a:solidFill>
                <a:effectLst/>
                <a:latin typeface="Calibri" panose="020F0502020204030204" pitchFamily="34" charset="0"/>
                <a:cs typeface="Calibri" panose="020F0502020204030204" pitchFamily="34" charset="0"/>
              </a:rPr>
              <a:t> </a:t>
            </a:r>
            <a:r>
              <a:rPr lang="en-US" sz="1800" b="0" i="0" u="none" strike="noStrike" kern="1200" dirty="0">
                <a:solidFill>
                  <a:srgbClr val="464547"/>
                </a:solidFill>
                <a:effectLst/>
                <a:latin typeface="Calibri" panose="020F0502020204030204" pitchFamily="34" charset="0"/>
                <a:cs typeface="Calibri" panose="020F0502020204030204" pitchFamily="34" charset="0"/>
              </a:rPr>
              <a:t>virtual machine residing in the computer that provides an environment for the code to get executed. Java Runtime Environment or JRE is an implementation of the JVM. In order to execute the code, an execution engine is used</a:t>
            </a:r>
            <a:endParaRPr lang="en-US" sz="1800" b="0" i="0" u="none" strike="noStrike" dirty="0">
              <a:effectLst/>
              <a:latin typeface="Arial" panose="020B0604020202020204" pitchFamily="34" charset="0"/>
            </a:endParaRPr>
          </a:p>
          <a:p>
            <a:pPr marL="285750" indent="-285750" algn="just" rtl="0" eaLnBrk="1" fontAlgn="ctr" latinLnBrk="0" hangingPunct="1">
              <a:spcBef>
                <a:spcPts val="0"/>
              </a:spcBef>
              <a:spcAft>
                <a:spcPts val="0"/>
              </a:spcAft>
              <a:buFont typeface="Wingdings" panose="05000000000000000000" pitchFamily="2" charset="2"/>
              <a:buChar char="Ø"/>
            </a:pPr>
            <a:r>
              <a:rPr lang="en-US" sz="1800" b="1" i="0" u="none" strike="noStrike" kern="1200" dirty="0">
                <a:solidFill>
                  <a:srgbClr val="00B0F0"/>
                </a:solidFill>
                <a:effectLst/>
                <a:latin typeface="Calibri" panose="020F0502020204030204" pitchFamily="34" charset="0"/>
                <a:cs typeface="Calibri" panose="020F0502020204030204" pitchFamily="34" charset="0"/>
              </a:rPr>
              <a:t>Class Loader</a:t>
            </a:r>
            <a:r>
              <a:rPr lang="en-US" sz="1800" b="1" i="0" u="none" strike="noStrike" kern="1200" dirty="0">
                <a:solidFill>
                  <a:srgbClr val="2F4F4F"/>
                </a:solidFill>
                <a:effectLst/>
                <a:latin typeface="Calibri" panose="020F0502020204030204" pitchFamily="34" charset="0"/>
                <a:cs typeface="Calibri" panose="020F0502020204030204" pitchFamily="34" charset="0"/>
              </a:rPr>
              <a:t>: </a:t>
            </a:r>
            <a:r>
              <a:rPr lang="en-US" sz="1800" b="0" i="0" u="none" strike="noStrike" kern="1200" dirty="0">
                <a:solidFill>
                  <a:srgbClr val="464547"/>
                </a:solidFill>
                <a:effectLst/>
                <a:latin typeface="Calibri" panose="020F0502020204030204" pitchFamily="34" charset="0"/>
                <a:cs typeface="Calibri" panose="020F0502020204030204" pitchFamily="34" charset="0"/>
              </a:rPr>
              <a:t>is the subsystem of JVM that is used to load class files</a:t>
            </a:r>
            <a:endParaRPr lang="en-US" sz="1800" b="0" i="0" u="none" strike="noStrike" dirty="0">
              <a:effectLst/>
              <a:latin typeface="Arial" panose="020B0604020202020204" pitchFamily="34" charset="0"/>
            </a:endParaRPr>
          </a:p>
          <a:p>
            <a:pPr marL="285750" indent="-285750" algn="just" rtl="0" eaLnBrk="1" fontAlgn="ctr" latinLnBrk="0" hangingPunct="1">
              <a:spcBef>
                <a:spcPts val="0"/>
              </a:spcBef>
              <a:spcAft>
                <a:spcPts val="0"/>
              </a:spcAft>
              <a:buFont typeface="Wingdings" panose="05000000000000000000" pitchFamily="2" charset="2"/>
              <a:buChar char="Ø"/>
            </a:pPr>
            <a:r>
              <a:rPr lang="en-US" sz="1800" b="1" i="0" u="none" strike="noStrike" kern="1200" dirty="0" err="1">
                <a:solidFill>
                  <a:srgbClr val="39C2D7"/>
                </a:solidFill>
                <a:effectLst/>
                <a:latin typeface="Calibri" panose="020F0502020204030204" pitchFamily="34" charset="0"/>
                <a:cs typeface="Calibri" panose="020F0502020204030204" pitchFamily="34" charset="0"/>
              </a:rPr>
              <a:t>ByteCode</a:t>
            </a:r>
            <a:r>
              <a:rPr lang="en-US" sz="1800" b="1" i="0" u="none" strike="noStrike" kern="1200" dirty="0">
                <a:solidFill>
                  <a:srgbClr val="2F4F4F"/>
                </a:solidFill>
                <a:effectLst/>
                <a:latin typeface="Calibri" panose="020F0502020204030204" pitchFamily="34" charset="0"/>
                <a:cs typeface="Calibri" panose="020F0502020204030204" pitchFamily="34" charset="0"/>
              </a:rPr>
              <a:t> </a:t>
            </a:r>
            <a:r>
              <a:rPr lang="en-US" sz="1800" b="1" i="0" u="none" strike="noStrike" kern="1200" dirty="0">
                <a:solidFill>
                  <a:srgbClr val="39C2D7"/>
                </a:solidFill>
                <a:effectLst/>
                <a:latin typeface="Calibri" panose="020F0502020204030204" pitchFamily="34" charset="0"/>
                <a:cs typeface="Calibri" panose="020F0502020204030204" pitchFamily="34" charset="0"/>
              </a:rPr>
              <a:t>Verified</a:t>
            </a:r>
            <a:r>
              <a:rPr lang="en-US" sz="1800" b="1" i="0" u="none" strike="noStrike" kern="1200" dirty="0">
                <a:solidFill>
                  <a:srgbClr val="2F4F4F"/>
                </a:solidFill>
                <a:effectLst/>
                <a:latin typeface="Calibri" panose="020F0502020204030204" pitchFamily="34" charset="0"/>
                <a:cs typeface="Calibri" panose="020F0502020204030204" pitchFamily="34" charset="0"/>
              </a:rPr>
              <a:t>: c</a:t>
            </a:r>
            <a:r>
              <a:rPr lang="en-US" sz="1800" b="0" i="0" u="none" strike="noStrike" kern="1200" dirty="0">
                <a:solidFill>
                  <a:srgbClr val="464547"/>
                </a:solidFill>
                <a:effectLst/>
                <a:latin typeface="Calibri" panose="020F0502020204030204" pitchFamily="34" charset="0"/>
                <a:cs typeface="Calibri" panose="020F0502020204030204" pitchFamily="34" charset="0"/>
              </a:rPr>
              <a:t>hecks the code fragments for illegal code that can violate access right to objects.</a:t>
            </a:r>
            <a:endParaRPr lang="en-US" sz="1800" b="0" i="0" u="none" strike="noStrike" dirty="0">
              <a:effectLst/>
              <a:latin typeface="Arial" panose="020B0604020202020204" pitchFamily="34" charset="0"/>
            </a:endParaRPr>
          </a:p>
          <a:p>
            <a:pPr marL="285750" indent="-285750" algn="just" rtl="0" eaLnBrk="1" fontAlgn="ctr" latinLnBrk="0" hangingPunct="1">
              <a:spcBef>
                <a:spcPts val="0"/>
              </a:spcBef>
              <a:spcAft>
                <a:spcPts val="0"/>
              </a:spcAft>
              <a:buFont typeface="Wingdings" panose="05000000000000000000" pitchFamily="2" charset="2"/>
              <a:buChar char="Ø"/>
            </a:pPr>
            <a:r>
              <a:rPr lang="en-US" sz="1800" b="1" i="0" u="none" strike="noStrike" kern="1200" dirty="0">
                <a:solidFill>
                  <a:srgbClr val="39C2D7"/>
                </a:solidFill>
                <a:effectLst/>
                <a:latin typeface="Calibri" panose="020F0502020204030204" pitchFamily="34" charset="0"/>
                <a:cs typeface="Calibri" panose="020F0502020204030204" pitchFamily="34" charset="0"/>
              </a:rPr>
              <a:t>Interpreter</a:t>
            </a:r>
            <a:r>
              <a:rPr lang="en-US" sz="1800" b="1" i="0" u="none" strike="noStrike" kern="1200" dirty="0">
                <a:solidFill>
                  <a:srgbClr val="464547"/>
                </a:solidFill>
                <a:effectLst/>
                <a:latin typeface="Calibri" panose="020F0502020204030204" pitchFamily="34" charset="0"/>
                <a:cs typeface="Calibri" panose="020F0502020204030204" pitchFamily="34" charset="0"/>
              </a:rPr>
              <a:t>: </a:t>
            </a:r>
            <a:r>
              <a:rPr lang="en-US" sz="1800" b="0" i="0" u="none" strike="noStrike" kern="1200" dirty="0">
                <a:solidFill>
                  <a:srgbClr val="464547"/>
                </a:solidFill>
                <a:effectLst/>
                <a:latin typeface="Calibri" panose="020F0502020204030204" pitchFamily="34" charset="0"/>
                <a:cs typeface="Calibri" panose="020F0502020204030204" pitchFamily="34" charset="0"/>
              </a:rPr>
              <a:t>read bytecode stream then execute the instructions and creates an instance of the JVM that allows the Java program to be executed natively on the underlying machine.</a:t>
            </a:r>
            <a:endParaRPr lang="en-US" sz="1800" b="0" i="0" u="none" strike="noStrike" dirty="0">
              <a:effectLst/>
              <a:latin typeface="Arial" panose="020B0604020202020204" pitchFamily="34" charset="0"/>
            </a:endParaRPr>
          </a:p>
          <a:p>
            <a:pPr marL="285750" indent="-285750">
              <a:buFont typeface="Wingdings" panose="05000000000000000000" pitchFamily="2" charset="2"/>
              <a:buChar char="Ø"/>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427120-2DAA-4E42-81AA-FB640F9356A3}"/>
              </a:ext>
            </a:extLst>
          </p:cNvPr>
          <p:cNvSpPr>
            <a:spLocks noGrp="1"/>
          </p:cNvSpPr>
          <p:nvPr>
            <p:ph type="body" sz="quarter" idx="11"/>
          </p:nvPr>
        </p:nvSpPr>
        <p:spPr>
          <a:xfrm>
            <a:off x="0" y="0"/>
            <a:ext cx="9144000" cy="700088"/>
          </a:xfrm>
        </p:spPr>
        <p:txBody>
          <a:bodyPr>
            <a:normAutofit lnSpcReduction="10000"/>
          </a:bodyPr>
          <a:lstStyle/>
          <a:p>
            <a:pPr eaLnBrk="1" hangingPunct="1">
              <a:defRPr/>
            </a:pPr>
            <a:endParaRPr lang="en-US" dirty="0">
              <a:solidFill>
                <a:schemeClr val="accent2"/>
              </a:solidFill>
            </a:endParaRPr>
          </a:p>
          <a:p>
            <a:pPr eaLnBrk="1" hangingPunct="1">
              <a:defRPr/>
            </a:pPr>
            <a:r>
              <a:rPr lang="en-US" b="1" dirty="0">
                <a:solidFill>
                  <a:schemeClr val="accent2"/>
                </a:solidFill>
                <a:latin typeface="Calibri" panose="020F0502020204030204" pitchFamily="34" charset="0"/>
                <a:cs typeface="Calibri" panose="020F0502020204030204" pitchFamily="34" charset="0"/>
              </a:rPr>
              <a:t>Sample Java Application</a:t>
            </a:r>
          </a:p>
          <a:p>
            <a:pPr eaLnBrk="1" hangingPunct="1">
              <a:buFont typeface="Arial" charset="0"/>
              <a:buNone/>
              <a:defRPr/>
            </a:pPr>
            <a:endParaRPr lang="en-US" b="1" dirty="0">
              <a:solidFill>
                <a:schemeClr val="accent2"/>
              </a:solidFill>
              <a:latin typeface="Calibri" panose="020F0502020204030204" pitchFamily="34" charset="0"/>
            </a:endParaRPr>
          </a:p>
        </p:txBody>
      </p:sp>
      <p:pic>
        <p:nvPicPr>
          <p:cNvPr id="15363" name="Picture 4">
            <a:extLst>
              <a:ext uri="{FF2B5EF4-FFF2-40B4-BE49-F238E27FC236}">
                <a16:creationId xmlns:a16="http://schemas.microsoft.com/office/drawing/2014/main" id="{251F7B9A-E37D-4B70-858D-7ED73BE11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466850"/>
            <a:ext cx="6172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a:extLst>
              <a:ext uri="{FF2B5EF4-FFF2-40B4-BE49-F238E27FC236}">
                <a16:creationId xmlns:a16="http://schemas.microsoft.com/office/drawing/2014/main" id="{B9DE21BB-0F97-41FB-A8D9-148234305707}"/>
              </a:ext>
            </a:extLst>
          </p:cNvPr>
          <p:cNvCxnSpPr/>
          <p:nvPr/>
        </p:nvCxnSpPr>
        <p:spPr>
          <a:xfrm flipV="1">
            <a:off x="2857500" y="1466850"/>
            <a:ext cx="393700" cy="2730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5E55603-7C29-409C-A2CF-A0726A5F9FFE}"/>
              </a:ext>
            </a:extLst>
          </p:cNvPr>
          <p:cNvCxnSpPr/>
          <p:nvPr/>
        </p:nvCxnSpPr>
        <p:spPr>
          <a:xfrm flipH="1">
            <a:off x="2679700" y="2571750"/>
            <a:ext cx="863600" cy="958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5203391-C2D8-448C-8E88-D1B5A1B6D18A}"/>
              </a:ext>
            </a:extLst>
          </p:cNvPr>
          <p:cNvCxnSpPr/>
          <p:nvPr/>
        </p:nvCxnSpPr>
        <p:spPr>
          <a:xfrm>
            <a:off x="6972300" y="3022600"/>
            <a:ext cx="4064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5AB927B-48FF-414F-9BBD-C92753BE4D68}"/>
              </a:ext>
            </a:extLst>
          </p:cNvPr>
          <p:cNvCxnSpPr/>
          <p:nvPr/>
        </p:nvCxnSpPr>
        <p:spPr>
          <a:xfrm flipV="1">
            <a:off x="3670300" y="1866900"/>
            <a:ext cx="1282700" cy="3889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368" name="TextBox 17">
            <a:extLst>
              <a:ext uri="{FF2B5EF4-FFF2-40B4-BE49-F238E27FC236}">
                <a16:creationId xmlns:a16="http://schemas.microsoft.com/office/drawing/2014/main" id="{3FE69517-2BFE-476D-82EC-C754EF02AB98}"/>
              </a:ext>
            </a:extLst>
          </p:cNvPr>
          <p:cNvSpPr txBox="1">
            <a:spLocks noChangeArrowheads="1"/>
          </p:cNvSpPr>
          <p:nvPr/>
        </p:nvSpPr>
        <p:spPr bwMode="auto">
          <a:xfrm>
            <a:off x="3251200" y="1212850"/>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t>Class name</a:t>
            </a:r>
          </a:p>
        </p:txBody>
      </p:sp>
      <p:sp>
        <p:nvSpPr>
          <p:cNvPr id="15369" name="TextBox 18">
            <a:extLst>
              <a:ext uri="{FF2B5EF4-FFF2-40B4-BE49-F238E27FC236}">
                <a16:creationId xmlns:a16="http://schemas.microsoft.com/office/drawing/2014/main" id="{513314E5-BD6D-445E-AD58-701A1B58ACF6}"/>
              </a:ext>
            </a:extLst>
          </p:cNvPr>
          <p:cNvSpPr txBox="1">
            <a:spLocks noChangeArrowheads="1"/>
          </p:cNvSpPr>
          <p:nvPr/>
        </p:nvSpPr>
        <p:spPr bwMode="auto">
          <a:xfrm>
            <a:off x="4953000" y="1739900"/>
            <a:ext cx="1765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t>main method</a:t>
            </a:r>
          </a:p>
        </p:txBody>
      </p:sp>
      <p:sp>
        <p:nvSpPr>
          <p:cNvPr id="15370" name="TextBox 19">
            <a:extLst>
              <a:ext uri="{FF2B5EF4-FFF2-40B4-BE49-F238E27FC236}">
                <a16:creationId xmlns:a16="http://schemas.microsoft.com/office/drawing/2014/main" id="{D7D7A3F6-39A6-47A6-90A9-0E2847E5D216}"/>
              </a:ext>
            </a:extLst>
          </p:cNvPr>
          <p:cNvSpPr txBox="1">
            <a:spLocks noChangeArrowheads="1"/>
          </p:cNvSpPr>
          <p:nvPr/>
        </p:nvSpPr>
        <p:spPr bwMode="auto">
          <a:xfrm>
            <a:off x="2273300" y="3575050"/>
            <a:ext cx="1155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t>Statement</a:t>
            </a:r>
          </a:p>
        </p:txBody>
      </p:sp>
      <p:sp>
        <p:nvSpPr>
          <p:cNvPr id="15371" name="TextBox 20">
            <a:extLst>
              <a:ext uri="{FF2B5EF4-FFF2-40B4-BE49-F238E27FC236}">
                <a16:creationId xmlns:a16="http://schemas.microsoft.com/office/drawing/2014/main" id="{57C387BC-DAAC-45A6-B281-C87E732AD938}"/>
              </a:ext>
            </a:extLst>
          </p:cNvPr>
          <p:cNvSpPr txBox="1">
            <a:spLocks noChangeArrowheads="1"/>
          </p:cNvSpPr>
          <p:nvPr/>
        </p:nvSpPr>
        <p:spPr bwMode="auto">
          <a:xfrm>
            <a:off x="7188200" y="3441700"/>
            <a:ext cx="1155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t>body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A899C4-3DD5-42EB-A9DB-DE45239800CA}"/>
              </a:ext>
            </a:extLst>
          </p:cNvPr>
          <p:cNvSpPr>
            <a:spLocks noGrp="1"/>
          </p:cNvSpPr>
          <p:nvPr>
            <p:ph type="body" sz="quarter" idx="11"/>
          </p:nvPr>
        </p:nvSpPr>
        <p:spPr>
          <a:xfrm>
            <a:off x="0" y="0"/>
            <a:ext cx="9144000" cy="538163"/>
          </a:xfrm>
        </p:spPr>
        <p:txBody>
          <a:bodyPr/>
          <a:lstStyle/>
          <a:p>
            <a:pPr>
              <a:defRPr/>
            </a:pPr>
            <a:r>
              <a:rPr lang="en-US" b="1" dirty="0">
                <a:solidFill>
                  <a:schemeClr val="accent2"/>
                </a:solidFill>
                <a:latin typeface="Calibri" panose="020F0502020204030204" pitchFamily="34" charset="0"/>
                <a:cs typeface="Calibri" panose="020F0502020204030204" pitchFamily="34" charset="0"/>
              </a:rPr>
              <a:t>Parameters used in Sample Java Application</a:t>
            </a:r>
          </a:p>
        </p:txBody>
      </p:sp>
      <p:sp>
        <p:nvSpPr>
          <p:cNvPr id="17411" name="Rectangle 10">
            <a:extLst>
              <a:ext uri="{FF2B5EF4-FFF2-40B4-BE49-F238E27FC236}">
                <a16:creationId xmlns:a16="http://schemas.microsoft.com/office/drawing/2014/main" id="{8657A231-4B0E-4345-8DD4-9F48F580B231}"/>
              </a:ext>
            </a:extLst>
          </p:cNvPr>
          <p:cNvSpPr>
            <a:spLocks noChangeArrowheads="1"/>
          </p:cNvSpPr>
          <p:nvPr/>
        </p:nvSpPr>
        <p:spPr bwMode="auto">
          <a:xfrm>
            <a:off x="233363" y="604838"/>
            <a:ext cx="8713787"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sz="1600" b="1">
                <a:latin typeface="Calibri" panose="020F0502020204030204" pitchFamily="34" charset="0"/>
              </a:rPr>
              <a:t>class</a:t>
            </a:r>
            <a:r>
              <a:rPr lang="en-US" altLang="en-US" sz="1600">
                <a:latin typeface="Calibri" panose="020F0502020204030204" pitchFamily="34" charset="0"/>
              </a:rPr>
              <a:t> keyword is used to declare a class in java.</a:t>
            </a:r>
          </a:p>
          <a:p>
            <a:endParaRPr lang="en-US" altLang="en-US" sz="1600">
              <a:latin typeface="Calibri" panose="020F0502020204030204" pitchFamily="34" charset="0"/>
            </a:endParaRPr>
          </a:p>
          <a:p>
            <a:r>
              <a:rPr lang="en-US" altLang="en-US" sz="1600" b="1">
                <a:latin typeface="Calibri" panose="020F0502020204030204" pitchFamily="34" charset="0"/>
              </a:rPr>
              <a:t>public</a:t>
            </a:r>
            <a:r>
              <a:rPr lang="en-US" altLang="en-US" sz="1600">
                <a:latin typeface="Calibri" panose="020F0502020204030204" pitchFamily="34" charset="0"/>
              </a:rPr>
              <a:t> keyword is an access modifier which represents visibility. It means it is visible to all.</a:t>
            </a:r>
          </a:p>
          <a:p>
            <a:endParaRPr lang="en-US" altLang="en-US" sz="1600">
              <a:latin typeface="Calibri" panose="020F0502020204030204" pitchFamily="34" charset="0"/>
            </a:endParaRPr>
          </a:p>
          <a:p>
            <a:r>
              <a:rPr lang="en-US" altLang="en-US" sz="1600" b="1">
                <a:latin typeface="Calibri" panose="020F0502020204030204" pitchFamily="34" charset="0"/>
              </a:rPr>
              <a:t>static</a:t>
            </a:r>
            <a:r>
              <a:rPr lang="en-US" altLang="en-US" sz="1600">
                <a:latin typeface="Calibri" panose="020F0502020204030204" pitchFamily="34" charset="0"/>
              </a:rPr>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endParaRPr lang="en-US" altLang="en-US" sz="1600">
              <a:latin typeface="Calibri" panose="020F0502020204030204" pitchFamily="34" charset="0"/>
            </a:endParaRPr>
          </a:p>
          <a:p>
            <a:r>
              <a:rPr lang="en-US" altLang="en-US" sz="1600" b="1">
                <a:latin typeface="Calibri" panose="020F0502020204030204" pitchFamily="34" charset="0"/>
              </a:rPr>
              <a:t>void</a:t>
            </a:r>
            <a:r>
              <a:rPr lang="en-US" altLang="en-US" sz="1600">
                <a:latin typeface="Calibri" panose="020F0502020204030204" pitchFamily="34" charset="0"/>
              </a:rPr>
              <a:t> is the return type of the method. It means it doesn't return any value.</a:t>
            </a:r>
          </a:p>
          <a:p>
            <a:br>
              <a:rPr lang="en-US" altLang="en-US" sz="1600">
                <a:latin typeface="Calibri" panose="020F0502020204030204" pitchFamily="34" charset="0"/>
                <a:cs typeface="Calibri" panose="020F0502020204030204" pitchFamily="34" charset="0"/>
              </a:rPr>
            </a:br>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a:p>
            <a:pPr lvl="4"/>
            <a:endParaRPr lang="en-US" altLang="en-US" sz="1600">
              <a:latin typeface="Calibri" panose="020F0502020204030204" pitchFamily="34" charset="0"/>
              <a:cs typeface="Calibri" panose="020F0502020204030204" pitchFamily="34" charset="0"/>
            </a:endParaRPr>
          </a:p>
          <a:p>
            <a:pPr lvl="4"/>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6753E4-491E-400A-B2BC-89EAF8B312CC}"/>
              </a:ext>
            </a:extLst>
          </p:cNvPr>
          <p:cNvSpPr>
            <a:spLocks noGrp="1"/>
          </p:cNvSpPr>
          <p:nvPr>
            <p:ph type="body" sz="quarter" idx="11"/>
          </p:nvPr>
        </p:nvSpPr>
        <p:spPr>
          <a:xfrm>
            <a:off x="0" y="0"/>
            <a:ext cx="9144000" cy="538163"/>
          </a:xfrm>
        </p:spPr>
        <p:txBody>
          <a:bodyPr/>
          <a:lstStyle/>
          <a:p>
            <a:pPr>
              <a:defRPr/>
            </a:pPr>
            <a:r>
              <a:rPr lang="en-US" b="1" dirty="0">
                <a:solidFill>
                  <a:schemeClr val="accent2"/>
                </a:solidFill>
                <a:latin typeface="Calibri" panose="020F0502020204030204" pitchFamily="34" charset="0"/>
                <a:cs typeface="Calibri" panose="020F0502020204030204" pitchFamily="34" charset="0"/>
              </a:rPr>
              <a:t>Parameters used in Sample Java Application</a:t>
            </a:r>
          </a:p>
        </p:txBody>
      </p:sp>
      <p:sp>
        <p:nvSpPr>
          <p:cNvPr id="19459" name="Rectangle 10">
            <a:extLst>
              <a:ext uri="{FF2B5EF4-FFF2-40B4-BE49-F238E27FC236}">
                <a16:creationId xmlns:a16="http://schemas.microsoft.com/office/drawing/2014/main" id="{D6C31E92-A681-4B0B-82A7-FBB24599D759}"/>
              </a:ext>
            </a:extLst>
          </p:cNvPr>
          <p:cNvSpPr>
            <a:spLocks noChangeArrowheads="1"/>
          </p:cNvSpPr>
          <p:nvPr/>
        </p:nvSpPr>
        <p:spPr bwMode="auto">
          <a:xfrm>
            <a:off x="233363" y="604838"/>
            <a:ext cx="8713787"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sz="1600" b="1">
                <a:latin typeface="Calibri" panose="020F0502020204030204" pitchFamily="34" charset="0"/>
              </a:rPr>
              <a:t>main</a:t>
            </a:r>
            <a:r>
              <a:rPr lang="en-US" altLang="en-US" sz="1600">
                <a:latin typeface="Calibri" panose="020F0502020204030204" pitchFamily="34" charset="0"/>
              </a:rPr>
              <a:t> represents the starting point of the program.</a:t>
            </a:r>
          </a:p>
          <a:p>
            <a:endParaRPr lang="en-US" altLang="en-US" sz="1600">
              <a:latin typeface="Calibri" panose="020F0502020204030204" pitchFamily="34" charset="0"/>
            </a:endParaRPr>
          </a:p>
          <a:p>
            <a:r>
              <a:rPr lang="en-US" altLang="en-US" sz="1600" b="1">
                <a:latin typeface="Calibri" panose="020F0502020204030204" pitchFamily="34" charset="0"/>
              </a:rPr>
              <a:t>String[] args</a:t>
            </a:r>
            <a:r>
              <a:rPr lang="en-US" altLang="en-US" sz="1600">
                <a:latin typeface="Calibri" panose="020F0502020204030204" pitchFamily="34" charset="0"/>
              </a:rPr>
              <a:t> is used for command line argument. We will learn it later.</a:t>
            </a:r>
          </a:p>
          <a:p>
            <a:endParaRPr lang="en-US" altLang="en-US" sz="1600">
              <a:latin typeface="Calibri" panose="020F0502020204030204" pitchFamily="34" charset="0"/>
              <a:cs typeface="Calibri" panose="020F0502020204030204" pitchFamily="34" charset="0"/>
            </a:endParaRPr>
          </a:p>
          <a:p>
            <a:r>
              <a:rPr lang="en-US" altLang="en-US" sz="1600" b="1">
                <a:latin typeface="Calibri" panose="020F0502020204030204" pitchFamily="34" charset="0"/>
                <a:cs typeface="Calibri" panose="020F0502020204030204" pitchFamily="34" charset="0"/>
              </a:rPr>
              <a:t>System</a:t>
            </a:r>
            <a:r>
              <a:rPr lang="en-US" altLang="en-US" sz="1600">
                <a:latin typeface="Calibri" panose="020F0502020204030204" pitchFamily="34" charset="0"/>
                <a:cs typeface="Calibri" panose="020F0502020204030204" pitchFamily="34" charset="0"/>
              </a:rPr>
              <a:t> is a class from the java.lang package.</a:t>
            </a:r>
          </a:p>
          <a:p>
            <a:br>
              <a:rPr lang="en-US" altLang="en-US" sz="1600">
                <a:latin typeface="Calibri" panose="020F0502020204030204" pitchFamily="34" charset="0"/>
                <a:cs typeface="Calibri" panose="020F0502020204030204" pitchFamily="34" charset="0"/>
              </a:rPr>
            </a:br>
            <a:r>
              <a:rPr lang="en-US" altLang="en-US" sz="1600" b="1">
                <a:latin typeface="Calibri" panose="020F0502020204030204" pitchFamily="34" charset="0"/>
                <a:cs typeface="Calibri" panose="020F0502020204030204" pitchFamily="34" charset="0"/>
              </a:rPr>
              <a:t>out</a:t>
            </a:r>
            <a:r>
              <a:rPr lang="en-US" altLang="en-US" sz="1600">
                <a:latin typeface="Calibri" panose="020F0502020204030204" pitchFamily="34" charset="0"/>
                <a:cs typeface="Calibri" panose="020F0502020204030204" pitchFamily="34" charset="0"/>
              </a:rPr>
              <a:t> is a class variable of type PrintStream declared in the System</a:t>
            </a:r>
            <a:r>
              <a:rPr lang="en-US" altLang="en-US" sz="1600" b="1">
                <a:latin typeface="Calibri" panose="020F0502020204030204" pitchFamily="34" charset="0"/>
                <a:cs typeface="Calibri" panose="020F0502020204030204" pitchFamily="34" charset="0"/>
              </a:rPr>
              <a:t> </a:t>
            </a:r>
            <a:r>
              <a:rPr lang="en-US" altLang="en-US" sz="1600">
                <a:latin typeface="Calibri" panose="020F0502020204030204" pitchFamily="34" charset="0"/>
                <a:cs typeface="Calibri" panose="020F0502020204030204" pitchFamily="34" charset="0"/>
              </a:rPr>
              <a:t>class.</a:t>
            </a:r>
          </a:p>
          <a:p>
            <a:br>
              <a:rPr lang="en-US" altLang="en-US" sz="1600">
                <a:latin typeface="Calibri" panose="020F0502020204030204" pitchFamily="34" charset="0"/>
                <a:cs typeface="Calibri" panose="020F0502020204030204" pitchFamily="34" charset="0"/>
              </a:rPr>
            </a:br>
            <a:r>
              <a:rPr lang="en-US" altLang="en-US" sz="1600" b="1">
                <a:latin typeface="Calibri" panose="020F0502020204030204" pitchFamily="34" charset="0"/>
                <a:cs typeface="Calibri" panose="020F0502020204030204" pitchFamily="34" charset="0"/>
              </a:rPr>
              <a:t>println</a:t>
            </a:r>
            <a:r>
              <a:rPr lang="en-US" altLang="en-US" sz="1600">
                <a:latin typeface="Calibri" panose="020F0502020204030204" pitchFamily="34" charset="0"/>
                <a:cs typeface="Calibri" panose="020F0502020204030204" pitchFamily="34" charset="0"/>
              </a:rPr>
              <a:t> is a method of the PrintStream</a:t>
            </a:r>
            <a:r>
              <a:rPr lang="en-US" altLang="en-US" sz="1600" b="1">
                <a:latin typeface="Calibri" panose="020F0502020204030204" pitchFamily="34" charset="0"/>
                <a:cs typeface="Calibri" panose="020F0502020204030204" pitchFamily="34" charset="0"/>
              </a:rPr>
              <a:t> </a:t>
            </a:r>
            <a:r>
              <a:rPr lang="en-US" altLang="en-US" sz="1600">
                <a:latin typeface="Calibri" panose="020F0502020204030204" pitchFamily="34" charset="0"/>
                <a:cs typeface="Calibri" panose="020F0502020204030204" pitchFamily="34" charset="0"/>
              </a:rPr>
              <a:t>class.</a:t>
            </a:r>
          </a:p>
          <a:p>
            <a:pPr lvl="4"/>
            <a:r>
              <a:rPr lang="en-US" altLang="en-US" sz="1600">
                <a:latin typeface="Calibri" panose="020F0502020204030204" pitchFamily="34" charset="0"/>
              </a:rPr>
              <a:t>class System {</a:t>
            </a:r>
          </a:p>
          <a:p>
            <a:pPr lvl="4"/>
            <a:r>
              <a:rPr lang="en-US" altLang="en-US" sz="1600">
                <a:latin typeface="Calibri" panose="020F0502020204030204" pitchFamily="34" charset="0"/>
              </a:rPr>
              <a:t> public static PrintStream out; </a:t>
            </a:r>
          </a:p>
          <a:p>
            <a:pPr lvl="4"/>
            <a:r>
              <a:rPr lang="en-US" altLang="en-US" sz="1600">
                <a:latin typeface="Calibri" panose="020F0502020204030204" pitchFamily="34" charset="0"/>
              </a:rPr>
              <a:t>}</a:t>
            </a:r>
          </a:p>
          <a:p>
            <a:pPr lvl="4"/>
            <a:r>
              <a:rPr lang="en-US" altLang="en-US" sz="1600">
                <a:latin typeface="Calibri" panose="020F0502020204030204" pitchFamily="34" charset="0"/>
              </a:rPr>
              <a:t> class PrintStream { </a:t>
            </a:r>
          </a:p>
          <a:p>
            <a:pPr lvl="4"/>
            <a:r>
              <a:rPr lang="en-US" altLang="en-US" sz="1600">
                <a:latin typeface="Calibri" panose="020F0502020204030204" pitchFamily="34" charset="0"/>
              </a:rPr>
              <a:t>public void println ... </a:t>
            </a:r>
          </a:p>
          <a:p>
            <a:pPr lvl="4"/>
            <a:r>
              <a:rPr lang="en-US" altLang="en-US" sz="1600">
                <a:latin typeface="Calibri" panose="020F0502020204030204" pitchFamily="34" charset="0"/>
              </a:rPr>
              <a:t>}</a:t>
            </a:r>
            <a:endParaRPr lang="en-US" altLang="en-US" sz="1600">
              <a:latin typeface="Calibri" panose="020F0502020204030204" pitchFamily="34" charset="0"/>
              <a:cs typeface="Calibri" panose="020F0502020204030204" pitchFamily="34" charset="0"/>
            </a:endParaRPr>
          </a:p>
          <a:p>
            <a:pPr lvl="4"/>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91478-4485-408E-BA01-724F1265FBE0}"/>
              </a:ext>
            </a:extLst>
          </p:cNvPr>
          <p:cNvSpPr>
            <a:spLocks noGrp="1"/>
          </p:cNvSpPr>
          <p:nvPr>
            <p:ph idx="1"/>
          </p:nvPr>
        </p:nvSpPr>
        <p:spPr>
          <a:xfrm>
            <a:off x="403412" y="1426579"/>
            <a:ext cx="6033483" cy="1288045"/>
          </a:xfrm>
        </p:spPr>
        <p:txBody>
          <a:bodyPr>
            <a:noAutofit/>
          </a:bodyPr>
          <a:lstStyle/>
          <a:p>
            <a:pPr marL="0" indent="0" algn="just">
              <a:lnSpc>
                <a:spcPct val="130000"/>
              </a:lnSpc>
              <a:buClr>
                <a:srgbClr val="2FC2D9"/>
              </a:buClr>
              <a:buFont typeface="Arial"/>
              <a:buNone/>
              <a:defRPr/>
            </a:pPr>
            <a:r>
              <a:rPr lang="en-US" sz="1600" dirty="0">
                <a:latin typeface="Calibri" panose="020F0502020204030204" pitchFamily="34" charset="0"/>
              </a:rPr>
              <a:t>A class is a template for defining objects. It specifies the names and types of variables that can exist in an object, as well as "methods"--procedures for operating on those variables.</a:t>
            </a:r>
          </a:p>
          <a:p>
            <a:pPr marL="0" indent="0" algn="just">
              <a:lnSpc>
                <a:spcPct val="130000"/>
              </a:lnSpc>
              <a:buClr>
                <a:srgbClr val="2FC2D9"/>
              </a:buClr>
              <a:buFont typeface="Arial"/>
              <a:buNone/>
              <a:defRPr/>
            </a:pPr>
            <a:endParaRPr lang="en-US" sz="1600" dirty="0">
              <a:solidFill>
                <a:srgbClr val="444444"/>
              </a:solidFill>
              <a:highlight>
                <a:srgbClr val="FFFF00"/>
              </a:highlight>
              <a:latin typeface="Calibri" panose="020F0502020204030204" pitchFamily="34" charset="0"/>
            </a:endParaRPr>
          </a:p>
        </p:txBody>
      </p:sp>
      <p:sp>
        <p:nvSpPr>
          <p:cNvPr id="31748" name="Text Placeholder 3">
            <a:extLst>
              <a:ext uri="{FF2B5EF4-FFF2-40B4-BE49-F238E27FC236}">
                <a16:creationId xmlns:a16="http://schemas.microsoft.com/office/drawing/2014/main" id="{6DDA1436-B96A-4243-A6BC-2AD2F8444BB8}"/>
              </a:ext>
            </a:extLst>
          </p:cNvPr>
          <p:cNvSpPr>
            <a:spLocks noGrp="1" noChangeArrowheads="1"/>
          </p:cNvSpPr>
          <p:nvPr>
            <p:ph type="body" sz="quarter" idx="12"/>
          </p:nvPr>
        </p:nvSpPr>
        <p:spPr bwMode="auto">
          <a:xfrm>
            <a:off x="417513" y="911225"/>
            <a:ext cx="1804987" cy="417513"/>
          </a:xfrm>
          <a:extLs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eaLnBrk="1" hangingPunct="1">
              <a:spcBef>
                <a:spcPct val="0"/>
              </a:spcBef>
            </a:pPr>
            <a:r>
              <a:rPr lang="en-US" altLang="en-US" sz="2000">
                <a:latin typeface="Calibri" panose="020F0502020204030204" pitchFamily="34" charset="0"/>
                <a:ea typeface="Arial Black" panose="020B0A04020102020204" pitchFamily="34" charset="0"/>
                <a:cs typeface="Arial Black" panose="020B0A04020102020204" pitchFamily="34" charset="0"/>
              </a:rPr>
              <a:t>What is a Class?</a:t>
            </a:r>
          </a:p>
        </p:txBody>
      </p:sp>
      <p:pic>
        <p:nvPicPr>
          <p:cNvPr id="31749" name="Picture 3">
            <a:extLst>
              <a:ext uri="{FF2B5EF4-FFF2-40B4-BE49-F238E27FC236}">
                <a16:creationId xmlns:a16="http://schemas.microsoft.com/office/drawing/2014/main" id="{D25B416D-FB34-4038-ABCB-C4E449E0DB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5263" y="1235075"/>
            <a:ext cx="1639887"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5">
            <a:extLst>
              <a:ext uri="{FF2B5EF4-FFF2-40B4-BE49-F238E27FC236}">
                <a16:creationId xmlns:a16="http://schemas.microsoft.com/office/drawing/2014/main" id="{CE76800D-6C74-4728-856E-2D4286CE59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7913" y="2527300"/>
            <a:ext cx="26416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a:extLst>
              <a:ext uri="{FF2B5EF4-FFF2-40B4-BE49-F238E27FC236}">
                <a16:creationId xmlns:a16="http://schemas.microsoft.com/office/drawing/2014/main" id="{1636E16B-7520-4727-B86E-294613EB47E3}"/>
              </a:ext>
            </a:extLst>
          </p:cNvPr>
          <p:cNvSpPr txBox="1">
            <a:spLocks/>
          </p:cNvSpPr>
          <p:nvPr/>
        </p:nvSpPr>
        <p:spPr>
          <a:xfrm>
            <a:off x="2931" y="2931"/>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2"/>
                </a:solidFill>
                <a:latin typeface="Calibri"/>
              </a:rPr>
              <a:t>Class</a:t>
            </a:r>
            <a:endParaRPr lang="en-US" b="1" dirty="0">
              <a:solidFill>
                <a:schemeClr val="accent2"/>
              </a:solidFill>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CCB837-5877-4920-92DE-6DD1FCE24851}"/>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33795" name="Text Placeholder 3">
            <a:extLst>
              <a:ext uri="{FF2B5EF4-FFF2-40B4-BE49-F238E27FC236}">
                <a16:creationId xmlns:a16="http://schemas.microsoft.com/office/drawing/2014/main" id="{B7971306-0946-446A-9B09-53359DA94F61}"/>
              </a:ext>
            </a:extLst>
          </p:cNvPr>
          <p:cNvSpPr txBox="1">
            <a:spLocks noChangeArrowheads="1"/>
          </p:cNvSpPr>
          <p:nvPr/>
        </p:nvSpPr>
        <p:spPr bwMode="auto">
          <a:xfrm>
            <a:off x="407988" y="882912"/>
            <a:ext cx="2202398" cy="41857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54864" rIns="68580" bIns="54864" anchor="ct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sz="2000" b="1" dirty="0">
                <a:solidFill>
                  <a:schemeClr val="bg1"/>
                </a:solidFill>
                <a:latin typeface="Calibri"/>
                <a:ea typeface="Arial Black" panose="020B0A04020102020204" pitchFamily="34" charset="0"/>
                <a:cs typeface="Arial Black" panose="020B0A04020102020204" pitchFamily="34" charset="0"/>
              </a:rPr>
              <a:t>What is an Object ?</a:t>
            </a:r>
            <a:endParaRPr lang="en-US" altLang="en-US" sz="2000" dirty="0">
              <a:solidFill>
                <a:schemeClr val="bg1"/>
              </a:solidFill>
              <a:latin typeface="Calibri" panose="020F0502020204030204" pitchFamily="34" charset="0"/>
              <a:ea typeface="Arial Black" panose="020B0A04020102020204" pitchFamily="34" charset="0"/>
              <a:cs typeface="Arial Black" panose="020B0A04020102020204" pitchFamily="34" charset="0"/>
            </a:endParaRPr>
          </a:p>
        </p:txBody>
      </p:sp>
      <p:sp>
        <p:nvSpPr>
          <p:cNvPr id="10" name="Content Placeholder 1">
            <a:extLst>
              <a:ext uri="{FF2B5EF4-FFF2-40B4-BE49-F238E27FC236}">
                <a16:creationId xmlns:a16="http://schemas.microsoft.com/office/drawing/2014/main" id="{E477D27C-37C7-4903-8D60-EADA480856E7}"/>
              </a:ext>
            </a:extLst>
          </p:cNvPr>
          <p:cNvSpPr txBox="1">
            <a:spLocks/>
          </p:cNvSpPr>
          <p:nvPr/>
        </p:nvSpPr>
        <p:spPr>
          <a:xfrm>
            <a:off x="407988" y="1660525"/>
            <a:ext cx="4718050" cy="2984500"/>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fontAlgn="base">
              <a:buFont typeface="Arial"/>
              <a:buNone/>
              <a:defRPr/>
            </a:pPr>
            <a:r>
              <a:rPr lang="en-US" dirty="0"/>
              <a:t>An instance to a class is called Object.</a:t>
            </a:r>
          </a:p>
          <a:p>
            <a:pPr marL="0" indent="0" fontAlgn="base">
              <a:buFont typeface="Arial"/>
              <a:buNone/>
              <a:defRPr/>
            </a:pPr>
            <a:r>
              <a:rPr lang="en-US" dirty="0"/>
              <a:t>We can create object in two steps.</a:t>
            </a:r>
          </a:p>
          <a:p>
            <a:pPr fontAlgn="base">
              <a:defRPr/>
            </a:pPr>
            <a:r>
              <a:rPr lang="en-US" dirty="0"/>
              <a:t>Create the reference variable</a:t>
            </a:r>
          </a:p>
          <a:p>
            <a:pPr marL="0" indent="0" fontAlgn="base">
              <a:buFont typeface="Arial"/>
              <a:buNone/>
              <a:defRPr/>
            </a:pPr>
            <a:r>
              <a:rPr lang="en-US" dirty="0"/>
              <a:t>        </a:t>
            </a:r>
            <a:r>
              <a:rPr lang="en-US" b="1" dirty="0"/>
              <a:t>Demo </a:t>
            </a:r>
            <a:r>
              <a:rPr lang="en-US" b="1" dirty="0" err="1"/>
              <a:t>obj</a:t>
            </a:r>
            <a:r>
              <a:rPr lang="en-US" b="1" dirty="0"/>
              <a:t>;</a:t>
            </a:r>
          </a:p>
          <a:p>
            <a:pPr fontAlgn="base">
              <a:defRPr/>
            </a:pPr>
            <a:r>
              <a:rPr lang="en-US" dirty="0"/>
              <a:t>Allocating the memory allocation of object using </a:t>
            </a:r>
            <a:r>
              <a:rPr lang="en-US" b="1" dirty="0"/>
              <a:t>new</a:t>
            </a:r>
            <a:r>
              <a:rPr lang="en-US" dirty="0"/>
              <a:t> keyword</a:t>
            </a:r>
          </a:p>
          <a:p>
            <a:pPr marL="0" indent="0" fontAlgn="base">
              <a:buFont typeface="Arial"/>
              <a:buNone/>
              <a:defRPr/>
            </a:pPr>
            <a:r>
              <a:rPr lang="en-US" dirty="0"/>
              <a:t>	</a:t>
            </a:r>
            <a:r>
              <a:rPr lang="en-US" b="1" dirty="0" err="1"/>
              <a:t>obj</a:t>
            </a:r>
            <a:r>
              <a:rPr lang="en-US" b="1" dirty="0"/>
              <a:t> = new Demo();</a:t>
            </a:r>
          </a:p>
        </p:txBody>
      </p:sp>
      <p:sp>
        <p:nvSpPr>
          <p:cNvPr id="2" name="Oval 1">
            <a:extLst>
              <a:ext uri="{FF2B5EF4-FFF2-40B4-BE49-F238E27FC236}">
                <a16:creationId xmlns:a16="http://schemas.microsoft.com/office/drawing/2014/main" id="{15D8EB0D-595A-4281-9355-7C4C834966A1}"/>
              </a:ext>
            </a:extLst>
          </p:cNvPr>
          <p:cNvSpPr/>
          <p:nvPr/>
        </p:nvSpPr>
        <p:spPr>
          <a:xfrm>
            <a:off x="5167313" y="3602038"/>
            <a:ext cx="709612" cy="4206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obj</a:t>
            </a:r>
          </a:p>
        </p:txBody>
      </p:sp>
      <p:sp>
        <p:nvSpPr>
          <p:cNvPr id="4" name="Rectangle 3">
            <a:extLst>
              <a:ext uri="{FF2B5EF4-FFF2-40B4-BE49-F238E27FC236}">
                <a16:creationId xmlns:a16="http://schemas.microsoft.com/office/drawing/2014/main" id="{731EE7F1-FBD0-4467-81A3-CADA379EEE7F}"/>
              </a:ext>
            </a:extLst>
          </p:cNvPr>
          <p:cNvSpPr/>
          <p:nvPr/>
        </p:nvSpPr>
        <p:spPr>
          <a:xfrm>
            <a:off x="6310313" y="1323975"/>
            <a:ext cx="2201862" cy="291147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a:p>
            <a:pPr algn="ctr">
              <a:defRPr/>
            </a:pPr>
            <a:endParaRPr lang="en-US" dirty="0"/>
          </a:p>
        </p:txBody>
      </p:sp>
      <p:sp>
        <p:nvSpPr>
          <p:cNvPr id="5" name="Rounded Rectangle 4">
            <a:extLst>
              <a:ext uri="{FF2B5EF4-FFF2-40B4-BE49-F238E27FC236}">
                <a16:creationId xmlns:a16="http://schemas.microsoft.com/office/drawing/2014/main" id="{0B1C9085-B356-4161-99CD-D90E7B18F970}"/>
              </a:ext>
            </a:extLst>
          </p:cNvPr>
          <p:cNvSpPr/>
          <p:nvPr/>
        </p:nvSpPr>
        <p:spPr>
          <a:xfrm>
            <a:off x="6562725" y="1660525"/>
            <a:ext cx="1697038" cy="4032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obj.employeName</a:t>
            </a:r>
          </a:p>
        </p:txBody>
      </p:sp>
      <p:sp>
        <p:nvSpPr>
          <p:cNvPr id="8" name="Rounded Rectangle 7">
            <a:extLst>
              <a:ext uri="{FF2B5EF4-FFF2-40B4-BE49-F238E27FC236}">
                <a16:creationId xmlns:a16="http://schemas.microsoft.com/office/drawing/2014/main" id="{01D46B09-33D2-42EB-9703-8E37E7B0AAAD}"/>
              </a:ext>
            </a:extLst>
          </p:cNvPr>
          <p:cNvSpPr/>
          <p:nvPr/>
        </p:nvSpPr>
        <p:spPr>
          <a:xfrm>
            <a:off x="6605588" y="3475038"/>
            <a:ext cx="1611312" cy="3619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obj.salary</a:t>
            </a:r>
          </a:p>
        </p:txBody>
      </p:sp>
      <p:sp>
        <p:nvSpPr>
          <p:cNvPr id="9" name="Rounded Rectangle 8">
            <a:extLst>
              <a:ext uri="{FF2B5EF4-FFF2-40B4-BE49-F238E27FC236}">
                <a16:creationId xmlns:a16="http://schemas.microsoft.com/office/drawing/2014/main" id="{E8CABD74-B561-434E-B7A4-3B94BE053194}"/>
              </a:ext>
            </a:extLst>
          </p:cNvPr>
          <p:cNvSpPr/>
          <p:nvPr/>
        </p:nvSpPr>
        <p:spPr>
          <a:xfrm>
            <a:off x="6605588" y="2528888"/>
            <a:ext cx="1611312" cy="395287"/>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obj.empID</a:t>
            </a:r>
          </a:p>
        </p:txBody>
      </p:sp>
      <p:sp>
        <p:nvSpPr>
          <p:cNvPr id="11" name="Rectangle 10">
            <a:extLst>
              <a:ext uri="{FF2B5EF4-FFF2-40B4-BE49-F238E27FC236}">
                <a16:creationId xmlns:a16="http://schemas.microsoft.com/office/drawing/2014/main" id="{6BB79353-BDBB-41AA-8992-ECA09019FACD}"/>
              </a:ext>
            </a:extLst>
          </p:cNvPr>
          <p:cNvSpPr/>
          <p:nvPr/>
        </p:nvSpPr>
        <p:spPr>
          <a:xfrm>
            <a:off x="5086350" y="4154488"/>
            <a:ext cx="871538" cy="22542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1000</a:t>
            </a:r>
          </a:p>
        </p:txBody>
      </p:sp>
      <p:sp>
        <p:nvSpPr>
          <p:cNvPr id="12" name="Rectangle 11">
            <a:extLst>
              <a:ext uri="{FF2B5EF4-FFF2-40B4-BE49-F238E27FC236}">
                <a16:creationId xmlns:a16="http://schemas.microsoft.com/office/drawing/2014/main" id="{8DAD4466-C634-46A7-B777-3B647393C358}"/>
              </a:ext>
            </a:extLst>
          </p:cNvPr>
          <p:cNvSpPr/>
          <p:nvPr/>
        </p:nvSpPr>
        <p:spPr>
          <a:xfrm>
            <a:off x="6954838" y="4379913"/>
            <a:ext cx="854075" cy="2651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1000</a:t>
            </a:r>
          </a:p>
        </p:txBody>
      </p:sp>
      <p:cxnSp>
        <p:nvCxnSpPr>
          <p:cNvPr id="18" name="Straight Arrow Connector 17">
            <a:extLst>
              <a:ext uri="{FF2B5EF4-FFF2-40B4-BE49-F238E27FC236}">
                <a16:creationId xmlns:a16="http://schemas.microsoft.com/office/drawing/2014/main" id="{258FA83F-61B8-448A-8608-BF4FDE829842}"/>
              </a:ext>
            </a:extLst>
          </p:cNvPr>
          <p:cNvCxnSpPr>
            <a:stCxn id="11" idx="3"/>
          </p:cNvCxnSpPr>
          <p:nvPr/>
        </p:nvCxnSpPr>
        <p:spPr>
          <a:xfrm>
            <a:off x="5957888" y="4267200"/>
            <a:ext cx="996950" cy="246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ounded Rectangle 18">
            <a:extLst>
              <a:ext uri="{FF2B5EF4-FFF2-40B4-BE49-F238E27FC236}">
                <a16:creationId xmlns:a16="http://schemas.microsoft.com/office/drawing/2014/main" id="{4545FCE5-6EC6-496D-A503-C9B4BBD68216}"/>
              </a:ext>
            </a:extLst>
          </p:cNvPr>
          <p:cNvSpPr/>
          <p:nvPr/>
        </p:nvSpPr>
        <p:spPr>
          <a:xfrm>
            <a:off x="266700" y="4154488"/>
            <a:ext cx="3573463" cy="3587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Demo </a:t>
            </a:r>
            <a:r>
              <a:rPr lang="en-US" b="1" dirty="0" err="1">
                <a:solidFill>
                  <a:schemeClr val="tx1"/>
                </a:solidFill>
              </a:rPr>
              <a:t>obj</a:t>
            </a:r>
            <a:r>
              <a:rPr lang="en-US" b="1" dirty="0">
                <a:solidFill>
                  <a:schemeClr val="tx1"/>
                </a:solidFill>
              </a:rPr>
              <a:t> = new Demo();</a:t>
            </a:r>
          </a:p>
        </p:txBody>
      </p:sp>
      <p:sp>
        <p:nvSpPr>
          <p:cNvPr id="6" name="Text Placeholder 2">
            <a:extLst>
              <a:ext uri="{FF2B5EF4-FFF2-40B4-BE49-F238E27FC236}">
                <a16:creationId xmlns:a16="http://schemas.microsoft.com/office/drawing/2014/main" id="{E300521A-0588-4296-8DFB-CBCB6DBD2B18}"/>
              </a:ext>
            </a:extLst>
          </p:cNvPr>
          <p:cNvSpPr txBox="1">
            <a:spLocks/>
          </p:cNvSpPr>
          <p:nvPr/>
        </p:nvSpPr>
        <p:spPr>
          <a:xfrm>
            <a:off x="2931" y="2931"/>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2"/>
                </a:solidFill>
                <a:latin typeface="Calibri"/>
              </a:rPr>
              <a:t>Object</a:t>
            </a:r>
            <a:endParaRPr lang="en-US" b="1" dirty="0">
              <a:solidFill>
                <a:schemeClr val="accent2"/>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D4FD74-E864-44AA-A6BB-152BF6CC7A1D}"/>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r>
              <a:rPr lang="en-US" b="1" dirty="0">
                <a:solidFill>
                  <a:schemeClr val="accent3">
                    <a:lumMod val="60000"/>
                    <a:lumOff val="40000"/>
                  </a:schemeClr>
                </a:solidFill>
                <a:latin typeface="Calibri" panose="020F0502020204030204" pitchFamily="34" charset="0"/>
              </a:rPr>
              <a:t>Methods</a:t>
            </a:r>
            <a:endParaRPr lang="en-US" dirty="0">
              <a:solidFill>
                <a:schemeClr val="accent3">
                  <a:lumMod val="60000"/>
                  <a:lumOff val="40000"/>
                </a:schemeClr>
              </a:solidFill>
              <a:latin typeface="Calibri" panose="020F0502020204030204" pitchFamily="34" charset="0"/>
            </a:endParaRPr>
          </a:p>
        </p:txBody>
      </p:sp>
      <p:sp>
        <p:nvSpPr>
          <p:cNvPr id="6" name="Content Placeholder 1">
            <a:extLst>
              <a:ext uri="{FF2B5EF4-FFF2-40B4-BE49-F238E27FC236}">
                <a16:creationId xmlns:a16="http://schemas.microsoft.com/office/drawing/2014/main" id="{09847189-E6BA-4336-8530-376D9E07815A}"/>
              </a:ext>
            </a:extLst>
          </p:cNvPr>
          <p:cNvSpPr txBox="1">
            <a:spLocks/>
          </p:cNvSpPr>
          <p:nvPr/>
        </p:nvSpPr>
        <p:spPr>
          <a:xfrm>
            <a:off x="107950" y="700088"/>
            <a:ext cx="6305550" cy="1646237"/>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base">
              <a:defRPr/>
            </a:pPr>
            <a:r>
              <a:rPr lang="en-US" sz="1600" dirty="0">
                <a:latin typeface="Calibri" panose="020F0502020204030204" pitchFamily="34" charset="0"/>
              </a:rPr>
              <a:t>Defining functions in a class definition are called methods.</a:t>
            </a:r>
          </a:p>
          <a:p>
            <a:pPr marL="0" indent="0" fontAlgn="base">
              <a:buFont typeface="Arial"/>
              <a:buNone/>
              <a:defRPr/>
            </a:pPr>
            <a:r>
              <a:rPr lang="en-US" sz="1600" dirty="0">
                <a:latin typeface="Calibri" panose="020F0502020204030204" pitchFamily="34" charset="0"/>
              </a:rPr>
              <a:t>	Procedures- methods that access no arguments and returns no value </a:t>
            </a:r>
          </a:p>
          <a:p>
            <a:pPr marL="0" indent="0" fontAlgn="base">
              <a:buFont typeface="Arial"/>
              <a:buNone/>
              <a:defRPr/>
            </a:pPr>
            <a:r>
              <a:rPr lang="en-US" sz="1600" dirty="0">
                <a:latin typeface="Calibri" panose="020F0502020204030204" pitchFamily="34" charset="0"/>
              </a:rPr>
              <a:t>	Mutators- methods that accept arguments and returns no values</a:t>
            </a:r>
          </a:p>
          <a:p>
            <a:pPr marL="0" indent="0" fontAlgn="base">
              <a:buFont typeface="Arial"/>
              <a:buNone/>
              <a:defRPr/>
            </a:pPr>
            <a:r>
              <a:rPr lang="en-US" sz="1600" dirty="0">
                <a:latin typeface="Calibri" panose="020F0502020204030204" pitchFamily="34" charset="0"/>
              </a:rPr>
              <a:t>	Accessors- methods that accept and returns values</a:t>
            </a:r>
          </a:p>
        </p:txBody>
      </p:sp>
      <p:pic>
        <p:nvPicPr>
          <p:cNvPr id="35844" name="Picture 12">
            <a:extLst>
              <a:ext uri="{FF2B5EF4-FFF2-40B4-BE49-F238E27FC236}">
                <a16:creationId xmlns:a16="http://schemas.microsoft.com/office/drawing/2014/main" id="{F29E2EAD-1565-4D22-AAF4-75DD7AC021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586038"/>
            <a:ext cx="4130675"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3">
            <a:extLst>
              <a:ext uri="{FF2B5EF4-FFF2-40B4-BE49-F238E27FC236}">
                <a16:creationId xmlns:a16="http://schemas.microsoft.com/office/drawing/2014/main" id="{4142E152-EFFF-43B0-AF97-E22DDE85CF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8350" y="2466975"/>
            <a:ext cx="36687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D7F44D-AD17-4A4B-9A4C-DCC2E5941104}"/>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Methods passing arguments and returns no value</a:t>
            </a:r>
          </a:p>
        </p:txBody>
      </p:sp>
      <p:sp>
        <p:nvSpPr>
          <p:cNvPr id="37891" name="Content Placeholder 1">
            <a:extLst>
              <a:ext uri="{FF2B5EF4-FFF2-40B4-BE49-F238E27FC236}">
                <a16:creationId xmlns:a16="http://schemas.microsoft.com/office/drawing/2014/main" id="{3560671F-81E6-490F-829E-0F18E0A43AC7}"/>
              </a:ext>
            </a:extLst>
          </p:cNvPr>
          <p:cNvSpPr txBox="1">
            <a:spLocks/>
          </p:cNvSpPr>
          <p:nvPr/>
        </p:nvSpPr>
        <p:spPr bwMode="auto">
          <a:xfrm>
            <a:off x="107950" y="700088"/>
            <a:ext cx="72199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r>
              <a:rPr lang="en-US" altLang="en-US" sz="1600">
                <a:latin typeface="Calibri" panose="020F0502020204030204" pitchFamily="34" charset="0"/>
              </a:rPr>
              <a:t>Output: Volume of box:: 6000.0</a:t>
            </a:r>
          </a:p>
        </p:txBody>
      </p:sp>
      <p:pic>
        <p:nvPicPr>
          <p:cNvPr id="37892" name="Picture 6">
            <a:extLst>
              <a:ext uri="{FF2B5EF4-FFF2-40B4-BE49-F238E27FC236}">
                <a16:creationId xmlns:a16="http://schemas.microsoft.com/office/drawing/2014/main" id="{2F80A5BD-A929-4296-B761-334CA99EFF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5513" y="754063"/>
            <a:ext cx="41624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7">
            <a:extLst>
              <a:ext uri="{FF2B5EF4-FFF2-40B4-BE49-F238E27FC236}">
                <a16:creationId xmlns:a16="http://schemas.microsoft.com/office/drawing/2014/main" id="{7AC2F5C0-8C60-46CB-8A5C-F46A37ABA1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738" y="928688"/>
            <a:ext cx="442277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D733F8-8108-4A88-B202-0BE496464420}"/>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Methods passing arguments and returns value</a:t>
            </a:r>
          </a:p>
        </p:txBody>
      </p:sp>
      <p:sp>
        <p:nvSpPr>
          <p:cNvPr id="39939" name="Content Placeholder 1">
            <a:extLst>
              <a:ext uri="{FF2B5EF4-FFF2-40B4-BE49-F238E27FC236}">
                <a16:creationId xmlns:a16="http://schemas.microsoft.com/office/drawing/2014/main" id="{9719B988-5830-4A08-8528-9DB78F5B0C9E}"/>
              </a:ext>
            </a:extLst>
          </p:cNvPr>
          <p:cNvSpPr txBox="1">
            <a:spLocks/>
          </p:cNvSpPr>
          <p:nvPr/>
        </p:nvSpPr>
        <p:spPr bwMode="auto">
          <a:xfrm>
            <a:off x="107950" y="700088"/>
            <a:ext cx="72199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endParaRPr lang="en-US" altLang="en-US" sz="1600">
              <a:latin typeface="Calibri" panose="020F0502020204030204" pitchFamily="34" charset="0"/>
            </a:endParaRPr>
          </a:p>
          <a:p>
            <a:pPr eaLnBrk="1" hangingPunct="1">
              <a:lnSpc>
                <a:spcPct val="120000"/>
              </a:lnSpc>
              <a:spcAft>
                <a:spcPts val="750"/>
              </a:spcAft>
              <a:buClr>
                <a:schemeClr val="accent2"/>
              </a:buClr>
              <a:buFont typeface="Arial" panose="020B0604020202020204" pitchFamily="34" charset="0"/>
              <a:buNone/>
            </a:pPr>
            <a:r>
              <a:rPr lang="en-US" altLang="en-US" sz="1600">
                <a:latin typeface="Calibri" panose="020F0502020204030204" pitchFamily="34" charset="0"/>
              </a:rPr>
              <a:t>Output: Volume of box:: 6000.0</a:t>
            </a:r>
          </a:p>
        </p:txBody>
      </p:sp>
      <p:pic>
        <p:nvPicPr>
          <p:cNvPr id="39940" name="Picture 3">
            <a:extLst>
              <a:ext uri="{FF2B5EF4-FFF2-40B4-BE49-F238E27FC236}">
                <a16:creationId xmlns:a16="http://schemas.microsoft.com/office/drawing/2014/main" id="{82B806BE-D5B7-482C-90B7-5A2C818768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413" y="962025"/>
            <a:ext cx="39004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a:extLst>
              <a:ext uri="{FF2B5EF4-FFF2-40B4-BE49-F238E27FC236}">
                <a16:creationId xmlns:a16="http://schemas.microsoft.com/office/drawing/2014/main" id="{3E714F0C-1755-4BE4-A75A-B92C2D0023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1675" y="962025"/>
            <a:ext cx="3897313"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FAFB70-2A53-4856-AF58-6A18DB4DA274}"/>
              </a:ext>
            </a:extLst>
          </p:cNvPr>
          <p:cNvSpPr>
            <a:spLocks noGrp="1"/>
          </p:cNvSpPr>
          <p:nvPr>
            <p:ph type="body" sz="quarter" idx="10"/>
          </p:nvPr>
        </p:nvSpPr>
        <p:spPr>
          <a:xfrm>
            <a:off x="0" y="0"/>
            <a:ext cx="9144000" cy="700088"/>
          </a:xfrm>
        </p:spPr>
        <p:txBody>
          <a:bodyPr/>
          <a:lstStyle/>
          <a:p>
            <a:pPr>
              <a:defRPr/>
            </a:pPr>
            <a:r>
              <a:rPr lang="en-US" dirty="0"/>
              <a:t>AGENDA</a:t>
            </a:r>
          </a:p>
        </p:txBody>
      </p:sp>
      <p:grpSp>
        <p:nvGrpSpPr>
          <p:cNvPr id="8195" name="Group 2">
            <a:extLst>
              <a:ext uri="{FF2B5EF4-FFF2-40B4-BE49-F238E27FC236}">
                <a16:creationId xmlns:a16="http://schemas.microsoft.com/office/drawing/2014/main" id="{1EF64B22-282B-4371-A2D4-2F125988F7F4}"/>
              </a:ext>
            </a:extLst>
          </p:cNvPr>
          <p:cNvGrpSpPr>
            <a:grpSpLocks/>
          </p:cNvGrpSpPr>
          <p:nvPr/>
        </p:nvGrpSpPr>
        <p:grpSpPr bwMode="auto">
          <a:xfrm>
            <a:off x="461963" y="1044575"/>
            <a:ext cx="3105150" cy="357188"/>
            <a:chOff x="422318" y="1385345"/>
            <a:chExt cx="5522500" cy="634110"/>
          </a:xfrm>
        </p:grpSpPr>
        <p:sp>
          <p:nvSpPr>
            <p:cNvPr id="8219" name="TextBox 3">
              <a:extLst>
                <a:ext uri="{FF2B5EF4-FFF2-40B4-BE49-F238E27FC236}">
                  <a16:creationId xmlns:a16="http://schemas.microsoft.com/office/drawing/2014/main" id="{24056130-8003-4663-A456-9EC0360C8838}"/>
                </a:ext>
              </a:extLst>
            </p:cNvPr>
            <p:cNvSpPr txBox="1">
              <a:spLocks noChangeArrowheads="1"/>
            </p:cNvSpPr>
            <p:nvPr/>
          </p:nvSpPr>
          <p:spPr bwMode="auto">
            <a:xfrm>
              <a:off x="991820" y="1417583"/>
              <a:ext cx="4952998" cy="60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a:latin typeface="Calibri" panose="020F0502020204030204" pitchFamily="34" charset="0"/>
                  <a:cs typeface="Calibri" panose="020F0502020204030204" pitchFamily="34" charset="0"/>
                </a:rPr>
                <a:t>Java Basics</a:t>
              </a:r>
              <a:endParaRPr lang="en-US" altLang="en-US" sz="1600">
                <a:solidFill>
                  <a:srgbClr val="444444"/>
                </a:solidFill>
                <a:latin typeface="Calibri" panose="020F0502020204030204" pitchFamily="34" charset="0"/>
                <a:cs typeface="Calibri" panose="020F0502020204030204" pitchFamily="34" charset="0"/>
              </a:endParaRPr>
            </a:p>
          </p:txBody>
        </p:sp>
        <p:grpSp>
          <p:nvGrpSpPr>
            <p:cNvPr id="8220" name="Group 4">
              <a:extLst>
                <a:ext uri="{FF2B5EF4-FFF2-40B4-BE49-F238E27FC236}">
                  <a16:creationId xmlns:a16="http://schemas.microsoft.com/office/drawing/2014/main" id="{3613BDF7-1C61-455B-A8F1-1E72D5B2E0D0}"/>
                </a:ext>
              </a:extLst>
            </p:cNvPr>
            <p:cNvGrpSpPr>
              <a:grpSpLocks/>
            </p:cNvGrpSpPr>
            <p:nvPr/>
          </p:nvGrpSpPr>
          <p:grpSpPr bwMode="auto">
            <a:xfrm>
              <a:off x="422318" y="1385345"/>
              <a:ext cx="513533" cy="598203"/>
              <a:chOff x="422318" y="1385718"/>
              <a:chExt cx="513533" cy="598203"/>
            </a:xfrm>
          </p:grpSpPr>
          <p:sp>
            <p:nvSpPr>
              <p:cNvPr id="6" name="Oval 5">
                <a:extLst>
                  <a:ext uri="{FF2B5EF4-FFF2-40B4-BE49-F238E27FC236}">
                    <a16:creationId xmlns:a16="http://schemas.microsoft.com/office/drawing/2014/main" id="{C09CBF90-AE70-4DFD-8CD2-840E7465BCBD}"/>
                  </a:ext>
                </a:extLst>
              </p:cNvPr>
              <p:cNvSpPr/>
              <p:nvPr/>
            </p:nvSpPr>
            <p:spPr>
              <a:xfrm>
                <a:off x="447727" y="1385718"/>
                <a:ext cx="465857" cy="465014"/>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050" dirty="0"/>
              </a:p>
            </p:txBody>
          </p:sp>
          <p:sp>
            <p:nvSpPr>
              <p:cNvPr id="8222" name="TextBox 6">
                <a:extLst>
                  <a:ext uri="{FF2B5EF4-FFF2-40B4-BE49-F238E27FC236}">
                    <a16:creationId xmlns:a16="http://schemas.microsoft.com/office/drawing/2014/main" id="{590046E4-D5CC-4AD2-B428-7E1D9EA19359}"/>
                  </a:ext>
                </a:extLst>
              </p:cNvPr>
              <p:cNvSpPr txBox="1">
                <a:spLocks noChangeArrowheads="1"/>
              </p:cNvSpPr>
              <p:nvPr/>
            </p:nvSpPr>
            <p:spPr bwMode="auto">
              <a:xfrm>
                <a:off x="422318" y="1427188"/>
                <a:ext cx="513533" cy="55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0574">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lgn="ctr"/>
                <a:r>
                  <a:rPr lang="en-US" altLang="en-US" sz="1600" b="1">
                    <a:solidFill>
                      <a:schemeClr val="bg1"/>
                    </a:solidFill>
                    <a:latin typeface="Calibri" panose="020F0502020204030204" pitchFamily="34" charset="0"/>
                    <a:cs typeface="Calibri" panose="020F0502020204030204" pitchFamily="34" charset="0"/>
                  </a:rPr>
                  <a:t>1</a:t>
                </a:r>
              </a:p>
            </p:txBody>
          </p:sp>
        </p:grpSp>
      </p:grpSp>
      <p:grpSp>
        <p:nvGrpSpPr>
          <p:cNvPr id="8196" name="Group 7">
            <a:extLst>
              <a:ext uri="{FF2B5EF4-FFF2-40B4-BE49-F238E27FC236}">
                <a16:creationId xmlns:a16="http://schemas.microsoft.com/office/drawing/2014/main" id="{9EE03054-758C-4E88-913B-04B674EEC0CF}"/>
              </a:ext>
            </a:extLst>
          </p:cNvPr>
          <p:cNvGrpSpPr>
            <a:grpSpLocks/>
          </p:cNvGrpSpPr>
          <p:nvPr/>
        </p:nvGrpSpPr>
        <p:grpSpPr bwMode="auto">
          <a:xfrm>
            <a:off x="466725" y="1514475"/>
            <a:ext cx="4214813" cy="357188"/>
            <a:chOff x="431512" y="2074215"/>
            <a:chExt cx="7494131" cy="634107"/>
          </a:xfrm>
        </p:grpSpPr>
        <p:sp>
          <p:nvSpPr>
            <p:cNvPr id="8215" name="TextBox 8">
              <a:extLst>
                <a:ext uri="{FF2B5EF4-FFF2-40B4-BE49-F238E27FC236}">
                  <a16:creationId xmlns:a16="http://schemas.microsoft.com/office/drawing/2014/main" id="{7B6F1563-20C6-4458-9926-8DD93315865D}"/>
                </a:ext>
              </a:extLst>
            </p:cNvPr>
            <p:cNvSpPr txBox="1">
              <a:spLocks noChangeArrowheads="1"/>
            </p:cNvSpPr>
            <p:nvPr/>
          </p:nvSpPr>
          <p:spPr bwMode="auto">
            <a:xfrm>
              <a:off x="991816" y="2106451"/>
              <a:ext cx="6933827" cy="60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a:latin typeface="Calibri" panose="020F0502020204030204" pitchFamily="34" charset="0"/>
                  <a:cs typeface="Calibri" panose="020F0502020204030204" pitchFamily="34" charset="0"/>
                </a:rPr>
                <a:t>Java Naming Conventions</a:t>
              </a:r>
              <a:endParaRPr lang="en-US" altLang="en-US" sz="1600">
                <a:solidFill>
                  <a:srgbClr val="444444"/>
                </a:solidFill>
                <a:latin typeface="Calibri" panose="020F0502020204030204" pitchFamily="34" charset="0"/>
                <a:cs typeface="Calibri" panose="020F0502020204030204" pitchFamily="34" charset="0"/>
              </a:endParaRPr>
            </a:p>
          </p:txBody>
        </p:sp>
        <p:grpSp>
          <p:nvGrpSpPr>
            <p:cNvPr id="8216" name="Group 9">
              <a:extLst>
                <a:ext uri="{FF2B5EF4-FFF2-40B4-BE49-F238E27FC236}">
                  <a16:creationId xmlns:a16="http://schemas.microsoft.com/office/drawing/2014/main" id="{E6C49797-6B3D-4157-A92A-3CAC4DD30CCD}"/>
                </a:ext>
              </a:extLst>
            </p:cNvPr>
            <p:cNvGrpSpPr>
              <a:grpSpLocks/>
            </p:cNvGrpSpPr>
            <p:nvPr/>
          </p:nvGrpSpPr>
          <p:grpSpPr bwMode="auto">
            <a:xfrm>
              <a:off x="431512" y="2074215"/>
              <a:ext cx="499284" cy="468253"/>
              <a:chOff x="431512" y="2071851"/>
              <a:chExt cx="499284" cy="468253"/>
            </a:xfrm>
          </p:grpSpPr>
          <p:sp>
            <p:nvSpPr>
              <p:cNvPr id="11" name="Oval 10">
                <a:extLst>
                  <a:ext uri="{FF2B5EF4-FFF2-40B4-BE49-F238E27FC236}">
                    <a16:creationId xmlns:a16="http://schemas.microsoft.com/office/drawing/2014/main" id="{068F526E-E93A-40DD-99F7-FABB878F0E89}"/>
                  </a:ext>
                </a:extLst>
              </p:cNvPr>
              <p:cNvSpPr/>
              <p:nvPr/>
            </p:nvSpPr>
            <p:spPr>
              <a:xfrm>
                <a:off x="448448" y="2071851"/>
                <a:ext cx="465738" cy="465011"/>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050"/>
              </a:p>
            </p:txBody>
          </p:sp>
          <p:sp>
            <p:nvSpPr>
              <p:cNvPr id="12" name="TextBox 11">
                <a:extLst>
                  <a:ext uri="{FF2B5EF4-FFF2-40B4-BE49-F238E27FC236}">
                    <a16:creationId xmlns:a16="http://schemas.microsoft.com/office/drawing/2014/main" id="{3913055C-476F-41BE-A6AA-7AB19C8646CB}"/>
                  </a:ext>
                </a:extLst>
              </p:cNvPr>
              <p:cNvSpPr txBox="1"/>
              <p:nvPr/>
            </p:nvSpPr>
            <p:spPr>
              <a:xfrm>
                <a:off x="431512" y="2114126"/>
                <a:ext cx="499609" cy="425554"/>
              </a:xfrm>
              <a:prstGeom prst="rect">
                <a:avLst/>
              </a:prstGeom>
              <a:noFill/>
            </p:spPr>
            <p:txBody>
              <a:bodyPr wrap="none" tIns="20574">
                <a:spAutoFit/>
              </a:bodyPr>
              <a:lstStyle/>
              <a:p>
                <a:pPr algn="ctr">
                  <a:defRPr/>
                </a:pPr>
                <a:r>
                  <a:rPr lang="en-US" sz="1125" dirty="0">
                    <a:solidFill>
                      <a:schemeClr val="bg1"/>
                    </a:solidFill>
                    <a:latin typeface="Arial Black"/>
                    <a:cs typeface="Arial Black"/>
                  </a:rPr>
                  <a:t>2</a:t>
                </a:r>
              </a:p>
            </p:txBody>
          </p:sp>
        </p:grpSp>
      </p:grpSp>
      <p:grpSp>
        <p:nvGrpSpPr>
          <p:cNvPr id="8197" name="Group 12">
            <a:extLst>
              <a:ext uri="{FF2B5EF4-FFF2-40B4-BE49-F238E27FC236}">
                <a16:creationId xmlns:a16="http://schemas.microsoft.com/office/drawing/2014/main" id="{C312E6BE-A776-4EDC-BCD0-6EE07E8F3C1D}"/>
              </a:ext>
            </a:extLst>
          </p:cNvPr>
          <p:cNvGrpSpPr>
            <a:grpSpLocks/>
          </p:cNvGrpSpPr>
          <p:nvPr/>
        </p:nvGrpSpPr>
        <p:grpSpPr bwMode="auto">
          <a:xfrm>
            <a:off x="463550" y="1984375"/>
            <a:ext cx="4221163" cy="712788"/>
            <a:chOff x="222469" y="2707414"/>
            <a:chExt cx="7503482" cy="1266504"/>
          </a:xfrm>
        </p:grpSpPr>
        <p:sp>
          <p:nvSpPr>
            <p:cNvPr id="8211" name="TextBox 13">
              <a:extLst>
                <a:ext uri="{FF2B5EF4-FFF2-40B4-BE49-F238E27FC236}">
                  <a16:creationId xmlns:a16="http://schemas.microsoft.com/office/drawing/2014/main" id="{4778E35C-5BE8-4E4F-9953-BD96C9F45120}"/>
                </a:ext>
              </a:extLst>
            </p:cNvPr>
            <p:cNvSpPr txBox="1">
              <a:spLocks noChangeArrowheads="1"/>
            </p:cNvSpPr>
            <p:nvPr/>
          </p:nvSpPr>
          <p:spPr bwMode="auto">
            <a:xfrm>
              <a:off x="792122" y="2707414"/>
              <a:ext cx="6933829" cy="60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a:latin typeface="Calibri" panose="020F0502020204030204" pitchFamily="34" charset="0"/>
                </a:rPr>
                <a:t>Java Variables</a:t>
              </a:r>
              <a:endParaRPr lang="en-US" altLang="en-US" sz="1600">
                <a:solidFill>
                  <a:srgbClr val="444444"/>
                </a:solidFill>
                <a:ea typeface="Trebuchet MS" panose="020B0603020202020204" pitchFamily="34" charset="0"/>
                <a:cs typeface="Trebuchet MS" panose="020B0603020202020204" pitchFamily="34" charset="0"/>
              </a:endParaRPr>
            </a:p>
          </p:txBody>
        </p:sp>
        <p:grpSp>
          <p:nvGrpSpPr>
            <p:cNvPr id="8212" name="Group 14">
              <a:extLst>
                <a:ext uri="{FF2B5EF4-FFF2-40B4-BE49-F238E27FC236}">
                  <a16:creationId xmlns:a16="http://schemas.microsoft.com/office/drawing/2014/main" id="{B5617170-E88D-4808-BC09-50A62155F413}"/>
                </a:ext>
              </a:extLst>
            </p:cNvPr>
            <p:cNvGrpSpPr>
              <a:grpSpLocks/>
            </p:cNvGrpSpPr>
            <p:nvPr/>
          </p:nvGrpSpPr>
          <p:grpSpPr bwMode="auto">
            <a:xfrm>
              <a:off x="222469" y="2707414"/>
              <a:ext cx="499284" cy="1266504"/>
              <a:chOff x="222469" y="2705050"/>
              <a:chExt cx="499284" cy="1266504"/>
            </a:xfrm>
          </p:grpSpPr>
          <p:sp>
            <p:nvSpPr>
              <p:cNvPr id="16" name="Oval 15">
                <a:extLst>
                  <a:ext uri="{FF2B5EF4-FFF2-40B4-BE49-F238E27FC236}">
                    <a16:creationId xmlns:a16="http://schemas.microsoft.com/office/drawing/2014/main" id="{DE363463-9BD2-4C27-9033-75251DF933B6}"/>
                  </a:ext>
                </a:extLst>
              </p:cNvPr>
              <p:cNvSpPr/>
              <p:nvPr/>
            </p:nvSpPr>
            <p:spPr>
              <a:xfrm>
                <a:off x="239401" y="2705050"/>
                <a:ext cx="465618" cy="465420"/>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3</a:t>
                </a:r>
              </a:p>
            </p:txBody>
          </p:sp>
          <p:sp>
            <p:nvSpPr>
              <p:cNvPr id="17" name="TextBox 16">
                <a:extLst>
                  <a:ext uri="{FF2B5EF4-FFF2-40B4-BE49-F238E27FC236}">
                    <a16:creationId xmlns:a16="http://schemas.microsoft.com/office/drawing/2014/main" id="{3E0E6002-6703-4150-BC5D-D10953241339}"/>
                  </a:ext>
                </a:extLst>
              </p:cNvPr>
              <p:cNvSpPr txBox="1"/>
              <p:nvPr/>
            </p:nvSpPr>
            <p:spPr>
              <a:xfrm>
                <a:off x="222469" y="3545624"/>
                <a:ext cx="499481" cy="425930"/>
              </a:xfrm>
              <a:prstGeom prst="rect">
                <a:avLst/>
              </a:prstGeom>
              <a:noFill/>
            </p:spPr>
            <p:txBody>
              <a:bodyPr wrap="none" tIns="20574">
                <a:spAutoFit/>
              </a:bodyPr>
              <a:lstStyle/>
              <a:p>
                <a:pPr algn="ctr">
                  <a:defRPr/>
                </a:pPr>
                <a:r>
                  <a:rPr lang="en-US" sz="1125" dirty="0">
                    <a:solidFill>
                      <a:schemeClr val="bg1"/>
                    </a:solidFill>
                    <a:latin typeface="Arial Black"/>
                    <a:cs typeface="Arial Black"/>
                  </a:rPr>
                  <a:t>2</a:t>
                </a:r>
              </a:p>
            </p:txBody>
          </p:sp>
        </p:grpSp>
      </p:grpSp>
      <p:sp>
        <p:nvSpPr>
          <p:cNvPr id="19" name="TextBox 18">
            <a:extLst>
              <a:ext uri="{FF2B5EF4-FFF2-40B4-BE49-F238E27FC236}">
                <a16:creationId xmlns:a16="http://schemas.microsoft.com/office/drawing/2014/main" id="{603370FE-DB3E-4DFD-B84D-5DF4F722A6CE}"/>
              </a:ext>
            </a:extLst>
          </p:cNvPr>
          <p:cNvSpPr txBox="1"/>
          <p:nvPr/>
        </p:nvSpPr>
        <p:spPr>
          <a:xfrm>
            <a:off x="523875" y="2328863"/>
            <a:ext cx="280988" cy="241300"/>
          </a:xfrm>
          <a:prstGeom prst="rect">
            <a:avLst/>
          </a:prstGeom>
          <a:noFill/>
        </p:spPr>
        <p:txBody>
          <a:bodyPr wrap="none" tIns="20574">
            <a:spAutoFit/>
          </a:bodyPr>
          <a:lstStyle/>
          <a:p>
            <a:pPr algn="ctr">
              <a:defRPr/>
            </a:pPr>
            <a:r>
              <a:rPr lang="en-US" sz="1125" dirty="0">
                <a:solidFill>
                  <a:schemeClr val="bg1"/>
                </a:solidFill>
                <a:latin typeface="Arial Black"/>
                <a:cs typeface="Arial Black"/>
              </a:rPr>
              <a:t>2</a:t>
            </a:r>
          </a:p>
        </p:txBody>
      </p:sp>
      <p:grpSp>
        <p:nvGrpSpPr>
          <p:cNvPr id="8199" name="Group 19">
            <a:extLst>
              <a:ext uri="{FF2B5EF4-FFF2-40B4-BE49-F238E27FC236}">
                <a16:creationId xmlns:a16="http://schemas.microsoft.com/office/drawing/2014/main" id="{ADECDF6F-9F03-436B-9E75-E8BC2EF4A936}"/>
              </a:ext>
            </a:extLst>
          </p:cNvPr>
          <p:cNvGrpSpPr>
            <a:grpSpLocks/>
          </p:cNvGrpSpPr>
          <p:nvPr/>
        </p:nvGrpSpPr>
        <p:grpSpPr bwMode="auto">
          <a:xfrm>
            <a:off x="461963" y="2405063"/>
            <a:ext cx="4227512" cy="357187"/>
            <a:chOff x="16748" y="3340175"/>
            <a:chExt cx="7515910" cy="637055"/>
          </a:xfrm>
        </p:grpSpPr>
        <p:sp>
          <p:nvSpPr>
            <p:cNvPr id="8209" name="TextBox 20">
              <a:extLst>
                <a:ext uri="{FF2B5EF4-FFF2-40B4-BE49-F238E27FC236}">
                  <a16:creationId xmlns:a16="http://schemas.microsoft.com/office/drawing/2014/main" id="{BB13E840-CCAB-4115-A930-F26CE91A2F1F}"/>
                </a:ext>
              </a:extLst>
            </p:cNvPr>
            <p:cNvSpPr txBox="1">
              <a:spLocks noChangeArrowheads="1"/>
            </p:cNvSpPr>
            <p:nvPr/>
          </p:nvSpPr>
          <p:spPr bwMode="auto">
            <a:xfrm>
              <a:off x="598828" y="3375355"/>
              <a:ext cx="6933830" cy="6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a:solidFill>
                    <a:srgbClr val="444444"/>
                  </a:solidFill>
                  <a:latin typeface="Calibri" panose="020F0502020204030204" pitchFamily="34" charset="0"/>
                  <a:cs typeface="Calibri" panose="020F0502020204030204" pitchFamily="34" charset="0"/>
                </a:rPr>
                <a:t>Java Data Types</a:t>
              </a:r>
            </a:p>
          </p:txBody>
        </p:sp>
        <p:sp>
          <p:nvSpPr>
            <p:cNvPr id="23" name="Oval 22">
              <a:extLst>
                <a:ext uri="{FF2B5EF4-FFF2-40B4-BE49-F238E27FC236}">
                  <a16:creationId xmlns:a16="http://schemas.microsoft.com/office/drawing/2014/main" id="{BCA567F1-9769-4DB1-9A16-F256D2A49790}"/>
                </a:ext>
              </a:extLst>
            </p:cNvPr>
            <p:cNvSpPr/>
            <p:nvPr/>
          </p:nvSpPr>
          <p:spPr>
            <a:xfrm>
              <a:off x="16748" y="3340175"/>
              <a:ext cx="465686" cy="464343"/>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4</a:t>
              </a:r>
            </a:p>
          </p:txBody>
        </p:sp>
      </p:grpSp>
      <p:grpSp>
        <p:nvGrpSpPr>
          <p:cNvPr id="8200" name="Group 23">
            <a:extLst>
              <a:ext uri="{FF2B5EF4-FFF2-40B4-BE49-F238E27FC236}">
                <a16:creationId xmlns:a16="http://schemas.microsoft.com/office/drawing/2014/main" id="{BD137555-6E6D-4504-BEC7-F93D3C99C05A}"/>
              </a:ext>
            </a:extLst>
          </p:cNvPr>
          <p:cNvGrpSpPr>
            <a:grpSpLocks/>
          </p:cNvGrpSpPr>
          <p:nvPr/>
        </p:nvGrpSpPr>
        <p:grpSpPr bwMode="auto">
          <a:xfrm>
            <a:off x="455613" y="2927350"/>
            <a:ext cx="4227512" cy="358775"/>
            <a:chOff x="16748" y="3340175"/>
            <a:chExt cx="7515910" cy="637055"/>
          </a:xfrm>
        </p:grpSpPr>
        <p:sp>
          <p:nvSpPr>
            <p:cNvPr id="8207" name="TextBox 24">
              <a:extLst>
                <a:ext uri="{FF2B5EF4-FFF2-40B4-BE49-F238E27FC236}">
                  <a16:creationId xmlns:a16="http://schemas.microsoft.com/office/drawing/2014/main" id="{9CADB14A-164B-44E2-B82A-1393B746CF9B}"/>
                </a:ext>
              </a:extLst>
            </p:cNvPr>
            <p:cNvSpPr txBox="1">
              <a:spLocks noChangeArrowheads="1"/>
            </p:cNvSpPr>
            <p:nvPr/>
          </p:nvSpPr>
          <p:spPr bwMode="auto">
            <a:xfrm>
              <a:off x="598828" y="3375355"/>
              <a:ext cx="6933830" cy="6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buClr>
                  <a:schemeClr val="bg1"/>
                </a:buClr>
                <a:buSzPct val="140000"/>
              </a:pPr>
              <a:r>
                <a:rPr lang="en-US" altLang="en-US" sz="1600" dirty="0">
                  <a:solidFill>
                    <a:srgbClr val="444444"/>
                  </a:solidFill>
                  <a:latin typeface="Calibri" panose="020F0502020204030204" pitchFamily="34" charset="0"/>
                  <a:cs typeface="Calibri" panose="020F0502020204030204" pitchFamily="34" charset="0"/>
                </a:rPr>
                <a:t>Control Statements</a:t>
              </a:r>
            </a:p>
          </p:txBody>
        </p:sp>
        <p:sp>
          <p:nvSpPr>
            <p:cNvPr id="26" name="Oval 25">
              <a:extLst>
                <a:ext uri="{FF2B5EF4-FFF2-40B4-BE49-F238E27FC236}">
                  <a16:creationId xmlns:a16="http://schemas.microsoft.com/office/drawing/2014/main" id="{DCDB5DB6-4674-42E4-BCA4-13333C17F5DC}"/>
                </a:ext>
              </a:extLst>
            </p:cNvPr>
            <p:cNvSpPr/>
            <p:nvPr/>
          </p:nvSpPr>
          <p:spPr>
            <a:xfrm>
              <a:off x="16748" y="3340175"/>
              <a:ext cx="465686" cy="465107"/>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panose="020F0502020204030204" pitchFamily="34" charset="0"/>
                  <a:cs typeface="Calibri" panose="020F0502020204030204" pitchFamily="34" charset="0"/>
                </a:rPr>
                <a:t>5</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a:extLst>
              <a:ext uri="{FF2B5EF4-FFF2-40B4-BE49-F238E27FC236}">
                <a16:creationId xmlns:a16="http://schemas.microsoft.com/office/drawing/2014/main" id="{C71F1C41-5160-483B-998A-091049146182}"/>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b="1">
                <a:latin typeface="Calibri" panose="020F0502020204030204" pitchFamily="34" charset="0"/>
              </a:rPr>
              <a:t>Java Variables</a:t>
            </a:r>
            <a:endParaRPr lang="en-US" altLang="en-US"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35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14C901-6A6E-4F0F-BAC1-BDD11B361075}"/>
              </a:ext>
            </a:extLst>
          </p:cNvPr>
          <p:cNvSpPr>
            <a:spLocks noGrp="1"/>
          </p:cNvSpPr>
          <p:nvPr>
            <p:ph type="body" sz="quarter" idx="11"/>
          </p:nvPr>
        </p:nvSpPr>
        <p:spPr>
          <a:xfrm>
            <a:off x="0" y="0"/>
            <a:ext cx="9144000" cy="700088"/>
          </a:xfrm>
        </p:spPr>
        <p:txBody>
          <a:bodyPr/>
          <a:lstStyle/>
          <a:p>
            <a:pPr eaLnBrk="1" hangingPunct="1">
              <a:defRPr/>
            </a:pPr>
            <a:r>
              <a:rPr lang="en-US" b="1" dirty="0">
                <a:solidFill>
                  <a:schemeClr val="accent3">
                    <a:lumMod val="60000"/>
                    <a:lumOff val="40000"/>
                  </a:schemeClr>
                </a:solidFill>
                <a:latin typeface="Calibri" pitchFamily="34" charset="0"/>
              </a:rPr>
              <a:t>Java Variables</a:t>
            </a:r>
          </a:p>
        </p:txBody>
      </p:sp>
      <p:sp>
        <p:nvSpPr>
          <p:cNvPr id="13" name="Rectangle 10">
            <a:extLst>
              <a:ext uri="{FF2B5EF4-FFF2-40B4-BE49-F238E27FC236}">
                <a16:creationId xmlns:a16="http://schemas.microsoft.com/office/drawing/2014/main" id="{4A3C3072-13A0-49FE-8DF2-C2A4DCC29334}"/>
              </a:ext>
            </a:extLst>
          </p:cNvPr>
          <p:cNvSpPr>
            <a:spLocks noChangeArrowheads="1"/>
          </p:cNvSpPr>
          <p:nvPr/>
        </p:nvSpPr>
        <p:spPr bwMode="auto">
          <a:xfrm>
            <a:off x="143435" y="770958"/>
            <a:ext cx="8803341"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endParaRPr lang="en-US" altLang="en-US" sz="1600" b="1" dirty="0">
              <a:latin typeface="Calibri" panose="020F0502020204030204" pitchFamily="34" charset="0"/>
              <a:cs typeface="Calibri" panose="020F0502020204030204" pitchFamily="34" charset="0"/>
            </a:endParaRPr>
          </a:p>
          <a:p>
            <a:pPr>
              <a:defRPr/>
            </a:pPr>
            <a:r>
              <a:rPr lang="en-US" sz="1600" dirty="0">
                <a:latin typeface="Calibri" pitchFamily="34" charset="0"/>
              </a:rPr>
              <a:t> Variable is name of </a:t>
            </a:r>
            <a:r>
              <a:rPr lang="en-US" sz="1600" i="1" dirty="0">
                <a:latin typeface="Calibri" pitchFamily="34" charset="0"/>
              </a:rPr>
              <a:t>reserved area allocated in memory</a:t>
            </a:r>
            <a:r>
              <a:rPr lang="en-US" sz="1600" dirty="0">
                <a:latin typeface="Calibri" pitchFamily="34" charset="0"/>
              </a:rPr>
              <a:t>. In other words, it is a </a:t>
            </a:r>
            <a:r>
              <a:rPr lang="en-US" sz="1600" i="1" dirty="0">
                <a:latin typeface="Calibri" pitchFamily="34" charset="0"/>
              </a:rPr>
              <a:t>name of memory location</a:t>
            </a:r>
            <a:r>
              <a:rPr lang="en-US" sz="1600" dirty="0">
                <a:latin typeface="Calibri" pitchFamily="34" charset="0"/>
              </a:rPr>
              <a:t>. It is a combination of "vary + able" that means its value can be changed.</a:t>
            </a:r>
          </a:p>
          <a:p>
            <a:pPr>
              <a:defRPr/>
            </a:pPr>
            <a:endParaRPr lang="en-US" sz="1600" dirty="0"/>
          </a:p>
          <a:p>
            <a:pPr>
              <a:defRPr/>
            </a:pPr>
            <a:endParaRPr lang="en-US" sz="1600" dirty="0"/>
          </a:p>
          <a:p>
            <a:pPr>
              <a:defRPr/>
            </a:pPr>
            <a:endParaRPr lang="en-US" altLang="en-US" sz="1600" dirty="0">
              <a:latin typeface="Calibri" panose="020F0502020204030204" pitchFamily="34" charset="0"/>
              <a:cs typeface="Calibri" panose="020F0502020204030204" pitchFamily="34" charset="0"/>
            </a:endParaRPr>
          </a:p>
          <a:p>
            <a:pPr>
              <a:defRPr/>
            </a:pPr>
            <a:r>
              <a:rPr lang="en-US" altLang="en-US" sz="1600" dirty="0">
                <a:latin typeface="Calibri" panose="020F0502020204030204" pitchFamily="34" charset="0"/>
                <a:cs typeface="Calibri" panose="020F0502020204030204" pitchFamily="34" charset="0"/>
              </a:rPr>
              <a:t>						</a:t>
            </a:r>
            <a:endParaRPr lang="en-US" sz="1600" dirty="0"/>
          </a:p>
          <a:p>
            <a:pPr lvl="5">
              <a:defRPr/>
            </a:pPr>
            <a:endParaRPr lang="en-US" sz="1600" dirty="0">
              <a:latin typeface="Calibri" pitchFamily="34" charset="0"/>
            </a:endParaRPr>
          </a:p>
          <a:p>
            <a:pPr lvl="5">
              <a:defRPr/>
            </a:pPr>
            <a:endParaRPr lang="en-US" sz="1600" dirty="0">
              <a:latin typeface="Calibri" pitchFamily="34" charset="0"/>
            </a:endParaRPr>
          </a:p>
          <a:p>
            <a:pPr lvl="5">
              <a:defRPr/>
            </a:pPr>
            <a:endParaRPr lang="en-US" sz="1600" dirty="0"/>
          </a:p>
          <a:p>
            <a:pPr lvl="5">
              <a:defRPr/>
            </a:pPr>
            <a:endParaRPr lang="en-US" sz="1600" dirty="0"/>
          </a:p>
          <a:p>
            <a:pPr lvl="5">
              <a:defRPr/>
            </a:pPr>
            <a:endParaRPr lang="en-US" sz="1600" dirty="0"/>
          </a:p>
          <a:p>
            <a:pPr lvl="5">
              <a:defRPr/>
            </a:pPr>
            <a:endParaRPr lang="en-US" sz="1600" dirty="0"/>
          </a:p>
          <a:p>
            <a:pPr lvl="5">
              <a:defRPr/>
            </a:pPr>
            <a:r>
              <a:rPr lang="en-US" sz="1600" dirty="0"/>
              <a:t>					</a:t>
            </a:r>
            <a:r>
              <a:rPr lang="en-US" sz="1600" dirty="0">
                <a:latin typeface="Calibri" pitchFamily="34" charset="0"/>
              </a:rPr>
              <a:t>RAM</a:t>
            </a:r>
            <a:endParaRPr lang="en-US" altLang="en-US" sz="1600" dirty="0">
              <a:latin typeface="Calibri" panose="020F0502020204030204" pitchFamily="34" charset="0"/>
              <a:cs typeface="Calibri" panose="020F0502020204030204" pitchFamily="34" charset="0"/>
            </a:endParaRP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pic>
        <p:nvPicPr>
          <p:cNvPr id="54276" name="Picture 4">
            <a:extLst>
              <a:ext uri="{FF2B5EF4-FFF2-40B4-BE49-F238E27FC236}">
                <a16:creationId xmlns:a16="http://schemas.microsoft.com/office/drawing/2014/main" id="{F1765790-7FAC-4015-972F-7AD383748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75" y="2062163"/>
            <a:ext cx="19621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a:extLst>
              <a:ext uri="{FF2B5EF4-FFF2-40B4-BE49-F238E27FC236}">
                <a16:creationId xmlns:a16="http://schemas.microsoft.com/office/drawing/2014/main" id="{0778048D-DD40-49B2-9704-6C5C25331690}"/>
              </a:ext>
            </a:extLst>
          </p:cNvPr>
          <p:cNvCxnSpPr/>
          <p:nvPr/>
        </p:nvCxnSpPr>
        <p:spPr>
          <a:xfrm flipV="1">
            <a:off x="5575300" y="2482850"/>
            <a:ext cx="557213" cy="690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C39D0994-B821-465B-ADA9-6727E0B0FB9E}"/>
              </a:ext>
            </a:extLst>
          </p:cNvPr>
          <p:cNvSpPr/>
          <p:nvPr/>
        </p:nvSpPr>
        <p:spPr>
          <a:xfrm>
            <a:off x="6257925" y="2222500"/>
            <a:ext cx="1146175" cy="3952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Reserved</a:t>
            </a:r>
            <a:r>
              <a:rPr lang="en-US" dirty="0"/>
              <a:t> </a:t>
            </a:r>
            <a:r>
              <a:rPr lang="en-US" dirty="0">
                <a:solidFill>
                  <a:schemeClr val="tx1"/>
                </a:solidFill>
              </a:rPr>
              <a:t>Area</a:t>
            </a:r>
          </a:p>
        </p:txBody>
      </p:sp>
    </p:spTree>
    <p:extLst>
      <p:ext uri="{BB962C8B-B14F-4D97-AF65-F5344CB8AC3E}">
        <p14:creationId xmlns:p14="http://schemas.microsoft.com/office/powerpoint/2010/main" val="352875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A617E-B326-4415-8309-6CC9D601E771}"/>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Types of Variables</a:t>
            </a:r>
          </a:p>
        </p:txBody>
      </p:sp>
      <p:sp>
        <p:nvSpPr>
          <p:cNvPr id="4" name="TextBox 3">
            <a:extLst>
              <a:ext uri="{FF2B5EF4-FFF2-40B4-BE49-F238E27FC236}">
                <a16:creationId xmlns:a16="http://schemas.microsoft.com/office/drawing/2014/main" id="{8FEA90B6-3C0C-4EDD-8CAF-1E09C096F44D}"/>
              </a:ext>
            </a:extLst>
          </p:cNvPr>
          <p:cNvSpPr txBox="1"/>
          <p:nvPr/>
        </p:nvSpPr>
        <p:spPr>
          <a:xfrm>
            <a:off x="233917" y="776177"/>
            <a:ext cx="8410353" cy="3939540"/>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There are 3 types of variable</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Local variable</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Instance variable</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Static variable</a:t>
            </a:r>
          </a:p>
          <a:p>
            <a:pPr algn="just"/>
            <a:endParaRPr lang="en-US" sz="2400" b="1" dirty="0">
              <a:solidFill>
                <a:schemeClr val="accent3">
                  <a:lumMod val="60000"/>
                  <a:lumOff val="40000"/>
                </a:schemeClr>
              </a:solidFill>
              <a:latin typeface="Calibri" panose="020F0502020204030204" pitchFamily="34" charset="0"/>
              <a:cs typeface="Calibri" panose="020F0502020204030204" pitchFamily="34" charset="0"/>
            </a:endParaRPr>
          </a:p>
          <a:p>
            <a:pPr algn="just"/>
            <a:r>
              <a:rPr lang="en-US" sz="1800" b="1" dirty="0">
                <a:solidFill>
                  <a:schemeClr val="accent3">
                    <a:lumMod val="60000"/>
                    <a:lumOff val="40000"/>
                  </a:schemeClr>
                </a:solidFill>
                <a:latin typeface="Calibri" panose="020F0502020204030204" pitchFamily="34" charset="0"/>
                <a:cs typeface="Calibri" panose="020F0502020204030204" pitchFamily="34" charset="0"/>
              </a:rPr>
              <a:t>Local variable</a:t>
            </a: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A variable declared inside the body of the method is called local variable.</a:t>
            </a:r>
          </a:p>
          <a:p>
            <a:pPr algn="just"/>
            <a:r>
              <a:rPr lang="en-US" sz="1600" dirty="0">
                <a:latin typeface="Calibri" panose="020F0502020204030204" pitchFamily="34" charset="0"/>
                <a:cs typeface="Calibri" panose="020F0502020204030204" pitchFamily="34" charset="0"/>
              </a:rPr>
              <a:t>	class A{  </a:t>
            </a:r>
          </a:p>
          <a:p>
            <a:pPr algn="just"/>
            <a:r>
              <a:rPr lang="en-US" sz="1600" dirty="0">
                <a:latin typeface="Calibri" panose="020F0502020204030204" pitchFamily="34" charset="0"/>
                <a:cs typeface="Calibri" panose="020F0502020204030204" pitchFamily="34" charset="0"/>
              </a:rPr>
              <a:t>			void method(){  </a:t>
            </a:r>
          </a:p>
          <a:p>
            <a:pPr algn="just"/>
            <a:r>
              <a:rPr lang="en-US" sz="1600" dirty="0">
                <a:latin typeface="Calibri" panose="020F0502020204030204" pitchFamily="34" charset="0"/>
                <a:cs typeface="Calibri" panose="020F0502020204030204" pitchFamily="34" charset="0"/>
              </a:rPr>
              <a:t>				int n=90; //Local variable</a:t>
            </a:r>
          </a:p>
          <a:p>
            <a:pPr algn="just"/>
            <a:r>
              <a:rPr lang="en-US" sz="1600" dirty="0">
                <a:latin typeface="Calibri" panose="020F0502020204030204" pitchFamily="34" charset="0"/>
                <a:cs typeface="Calibri" panose="020F0502020204030204" pitchFamily="34" charset="0"/>
              </a:rPr>
              <a:t>			}  </a:t>
            </a:r>
          </a:p>
          <a:p>
            <a:pPr algn="just"/>
            <a:r>
              <a:rPr lang="en-US" sz="1600" dirty="0">
                <a:latin typeface="Calibri" panose="020F0502020204030204" pitchFamily="34" charset="0"/>
                <a:cs typeface="Calibri" panose="020F0502020204030204" pitchFamily="34" charset="0"/>
              </a:rPr>
              <a:t>	}//end of class  	</a:t>
            </a:r>
          </a:p>
          <a:p>
            <a:pPr marL="285750" indent="-285750" algn="just">
              <a:buFont typeface="Wingdings" panose="05000000000000000000" pitchFamily="2" charset="2"/>
              <a:buChar char="Ø"/>
            </a:pPr>
            <a:r>
              <a:rPr lang="en-US" sz="1600" dirty="0">
                <a:latin typeface="Calibri" panose="020F0502020204030204" pitchFamily="34" charset="0"/>
                <a:cs typeface="Calibri" panose="020F0502020204030204" pitchFamily="34" charset="0"/>
              </a:rPr>
              <a:t>In Java, the scope of a local variable is the body of the method in which it is declared. In other words, the variable is visible in the body of the method where its declaration appears, but it is not visible on the outside the method.</a:t>
            </a:r>
          </a:p>
        </p:txBody>
      </p:sp>
    </p:spTree>
    <p:extLst>
      <p:ext uri="{BB962C8B-B14F-4D97-AF65-F5344CB8AC3E}">
        <p14:creationId xmlns:p14="http://schemas.microsoft.com/office/powerpoint/2010/main" val="133036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485399-50A4-457B-9FD7-2A1D67E75F4B}"/>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Types of Variables</a:t>
            </a:r>
          </a:p>
        </p:txBody>
      </p:sp>
      <p:sp>
        <p:nvSpPr>
          <p:cNvPr id="19459" name="Rectangle 10">
            <a:extLst>
              <a:ext uri="{FF2B5EF4-FFF2-40B4-BE49-F238E27FC236}">
                <a16:creationId xmlns:a16="http://schemas.microsoft.com/office/drawing/2014/main" id="{1804C617-D99A-4398-A5AB-3BC8B7C756CC}"/>
              </a:ext>
            </a:extLst>
          </p:cNvPr>
          <p:cNvSpPr>
            <a:spLocks noChangeArrowheads="1"/>
          </p:cNvSpPr>
          <p:nvPr/>
        </p:nvSpPr>
        <p:spPr bwMode="auto">
          <a:xfrm>
            <a:off x="142875" y="771525"/>
            <a:ext cx="88042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1600" b="1" dirty="0">
                <a:solidFill>
                  <a:schemeClr val="accent3">
                    <a:lumMod val="60000"/>
                    <a:lumOff val="40000"/>
                  </a:schemeClr>
                </a:solidFill>
                <a:latin typeface="Calibri" pitchFamily="34" charset="0"/>
              </a:rPr>
              <a:t>Instance variable:</a:t>
            </a:r>
          </a:p>
          <a:p>
            <a:pPr>
              <a:defRPr/>
            </a:pPr>
            <a:r>
              <a:rPr lang="en-US" sz="1600" i="0" dirty="0">
                <a:solidFill>
                  <a:srgbClr val="222222"/>
                </a:solidFill>
                <a:effectLst/>
                <a:latin typeface="Calibri" panose="020F0502020204030204" pitchFamily="34" charset="0"/>
                <a:cs typeface="Calibri" panose="020F0502020204030204" pitchFamily="34" charset="0"/>
              </a:rPr>
              <a:t>A variable which is declared inside a class and outside all the methods and blocks is an instance variable. The general scope of an instance variable is throughout the class except in static methods. The lifetime of an instance variable is until the object stays in memory.</a:t>
            </a:r>
            <a:endParaRPr lang="en-US" sz="1600" dirty="0">
              <a:latin typeface="Calibri" panose="020F0502020204030204" pitchFamily="34" charset="0"/>
              <a:cs typeface="Calibri" panose="020F0502020204030204" pitchFamily="34" charset="0"/>
            </a:endParaRPr>
          </a:p>
          <a:p>
            <a:pPr>
              <a:defRPr/>
            </a:pPr>
            <a:endParaRPr lang="en-US" sz="1600" dirty="0">
              <a:latin typeface="Calibri" pitchFamily="34" charset="0"/>
            </a:endParaRPr>
          </a:p>
          <a:p>
            <a:pPr>
              <a:defRPr/>
            </a:pPr>
            <a:endParaRPr lang="en-US" sz="1600" dirty="0">
              <a:latin typeface="Calibri" pitchFamily="34" charset="0"/>
            </a:endParaRPr>
          </a:p>
          <a:p>
            <a:pPr lvl="5">
              <a:defRPr/>
            </a:pPr>
            <a:r>
              <a:rPr lang="en-US" altLang="en-US" sz="1600" dirty="0">
                <a:latin typeface="Calibri" pitchFamily="34" charset="0"/>
                <a:ea typeface="Calibri" pitchFamily="34" charset="0"/>
                <a:cs typeface="Calibri" pitchFamily="34" charset="0"/>
              </a:rPr>
              <a:t>	</a:t>
            </a:r>
            <a:r>
              <a:rPr lang="en-US" sz="1600" dirty="0">
                <a:latin typeface="Calibri" pitchFamily="34" charset="0"/>
              </a:rPr>
              <a:t>class A{  </a:t>
            </a:r>
          </a:p>
          <a:p>
            <a:pPr lvl="5">
              <a:defRPr/>
            </a:pPr>
            <a:r>
              <a:rPr lang="en-US" sz="1600" dirty="0">
                <a:latin typeface="Calibri" pitchFamily="34" charset="0"/>
              </a:rPr>
              <a:t>	       int data=50;//instance variable  </a:t>
            </a:r>
          </a:p>
          <a:p>
            <a:pPr marL="3143250" lvl="6" indent="-285750">
              <a:defRPr/>
            </a:pPr>
            <a:r>
              <a:rPr lang="en-US" sz="1600" dirty="0">
                <a:latin typeface="Calibri" pitchFamily="34" charset="0"/>
              </a:rPr>
              <a:t>    void method()</a:t>
            </a:r>
          </a:p>
          <a:p>
            <a:pPr marL="3143250" lvl="6" indent="-285750">
              <a:defRPr/>
            </a:pPr>
            <a:r>
              <a:rPr lang="en-US" sz="1600" dirty="0">
                <a:latin typeface="Calibri" pitchFamily="34" charset="0"/>
              </a:rPr>
              <a:t>    {  </a:t>
            </a:r>
          </a:p>
          <a:p>
            <a:pPr marL="3143250" lvl="6" indent="-285750">
              <a:defRPr/>
            </a:pPr>
            <a:r>
              <a:rPr lang="en-US" sz="1600" dirty="0">
                <a:latin typeface="Calibri" pitchFamily="34" charset="0"/>
              </a:rPr>
              <a:t>	   int n=90;//local variable  </a:t>
            </a:r>
          </a:p>
          <a:p>
            <a:pPr marL="3143250" lvl="6" indent="-285750">
              <a:defRPr/>
            </a:pPr>
            <a:r>
              <a:rPr lang="en-US" sz="1600" dirty="0">
                <a:latin typeface="Calibri" pitchFamily="34" charset="0"/>
              </a:rPr>
              <a:t>    }  </a:t>
            </a:r>
          </a:p>
          <a:p>
            <a:pPr marL="3143250" lvl="6" indent="-285750">
              <a:defRPr/>
            </a:pPr>
            <a:r>
              <a:rPr lang="en-US" sz="1600" dirty="0">
                <a:latin typeface="Calibri" pitchFamily="34" charset="0"/>
              </a:rPr>
              <a:t>}//end of class  </a:t>
            </a:r>
          </a:p>
          <a:p>
            <a:pPr marL="742950" lvl="1" indent="-285750">
              <a:defRPr/>
            </a:pPr>
            <a:endParaRPr lang="en-US" sz="1600" dirty="0">
              <a:latin typeface="Calibri" pitchFamily="34" charset="0"/>
            </a:endParaRPr>
          </a:p>
          <a:p>
            <a:pPr>
              <a:defRPr/>
            </a:pPr>
            <a:r>
              <a:rPr lang="en-US" altLang="en-US" sz="1600" dirty="0">
                <a:latin typeface="Calibri" pitchFamily="34" charset="0"/>
                <a:ea typeface="Calibri" pitchFamily="34" charset="0"/>
                <a:cs typeface="Calibri" pitchFamily="34" charset="0"/>
              </a:rPr>
              <a:t>					</a:t>
            </a:r>
          </a:p>
          <a:p>
            <a:pPr marL="2057400" lvl="4" indent="-228600">
              <a:defRPr/>
            </a:pPr>
            <a:r>
              <a:rPr lang="en-US" altLang="en-US" sz="1600" dirty="0">
                <a:latin typeface="Calibri" pitchFamily="34" charset="0"/>
                <a:ea typeface="Calibri" pitchFamily="34" charset="0"/>
                <a:cs typeface="Calibri" pitchFamily="34" charset="0"/>
              </a:rPr>
              <a:t>		</a:t>
            </a:r>
          </a:p>
          <a:p>
            <a:pPr marL="2057400" lvl="4" indent="-228600">
              <a:defRPr/>
            </a:pPr>
            <a:endParaRPr lang="en-US" altLang="en-US" sz="1600" dirty="0">
              <a:latin typeface="Calibri" pitchFamily="34" charset="0"/>
              <a:ea typeface="Calibri" pitchFamily="34" charset="0"/>
              <a:cs typeface="Calibri" pitchFamily="34" charset="0"/>
            </a:endParaRPr>
          </a:p>
          <a:p>
            <a:pPr>
              <a:defRPr/>
            </a:pPr>
            <a:endParaRPr lang="en-US" altLang="en-US"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06440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Static Keyword</a:t>
            </a:r>
          </a:p>
        </p:txBody>
      </p:sp>
      <p:pic>
        <p:nvPicPr>
          <p:cNvPr id="1026" name="Picture 2" descr="Static in Java">
            <a:extLst>
              <a:ext uri="{FF2B5EF4-FFF2-40B4-BE49-F238E27FC236}">
                <a16:creationId xmlns:a16="http://schemas.microsoft.com/office/drawing/2014/main" id="{3149C79C-4C55-43A3-826A-C027401FF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997" y="1097755"/>
            <a:ext cx="2978944" cy="26431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67CAEB-55C3-4294-816C-B85CE82215D0}"/>
              </a:ext>
            </a:extLst>
          </p:cNvPr>
          <p:cNvSpPr txBox="1"/>
          <p:nvPr/>
        </p:nvSpPr>
        <p:spPr>
          <a:xfrm>
            <a:off x="78772" y="709591"/>
            <a:ext cx="4904129" cy="900246"/>
          </a:xfrm>
          <a:prstGeom prst="rect">
            <a:avLst/>
          </a:prstGeom>
          <a:noFill/>
        </p:spPr>
        <p:txBody>
          <a:bodyPr wrap="square" rtlCol="0">
            <a:spAutoFit/>
          </a:bodyPr>
          <a:lstStyle/>
          <a:p>
            <a:pPr marL="214313" indent="-214313">
              <a:buFont typeface="Arial" panose="020B0604020202020204" pitchFamily="34" charset="0"/>
              <a:buChar char="•"/>
            </a:pPr>
            <a:r>
              <a:rPr lang="en-US" sz="1050" dirty="0"/>
              <a:t>The </a:t>
            </a:r>
            <a:r>
              <a:rPr lang="en-US" sz="1050" b="1" dirty="0"/>
              <a:t>static keyword</a:t>
            </a:r>
            <a:r>
              <a:rPr lang="en-US" sz="1050" dirty="0"/>
              <a:t> in Java is used for memory management mainly. </a:t>
            </a:r>
          </a:p>
          <a:p>
            <a:pPr marL="214313" indent="-214313">
              <a:buFont typeface="Arial" panose="020B0604020202020204" pitchFamily="34" charset="0"/>
              <a:buChar char="•"/>
            </a:pPr>
            <a:r>
              <a:rPr lang="en-US" sz="1050" dirty="0"/>
              <a:t>Static keyword can be applied for variables, methods, blocks and nested class. </a:t>
            </a:r>
          </a:p>
          <a:p>
            <a:pPr marL="214313" indent="-214313">
              <a:buFont typeface="Arial" panose="020B0604020202020204" pitchFamily="34" charset="0"/>
              <a:buChar char="•"/>
            </a:pPr>
            <a:r>
              <a:rPr lang="en-US" sz="1050" dirty="0"/>
              <a:t>The static keyword belongs to the class than an instance of the class.</a:t>
            </a:r>
          </a:p>
          <a:p>
            <a:endParaRPr lang="en-US" sz="1050" dirty="0"/>
          </a:p>
        </p:txBody>
      </p:sp>
      <p:sp>
        <p:nvSpPr>
          <p:cNvPr id="5" name="TextBox 4">
            <a:extLst>
              <a:ext uri="{FF2B5EF4-FFF2-40B4-BE49-F238E27FC236}">
                <a16:creationId xmlns:a16="http://schemas.microsoft.com/office/drawing/2014/main" id="{B07E8C2F-DD23-4C4A-B1D8-09670FFE38C1}"/>
              </a:ext>
            </a:extLst>
          </p:cNvPr>
          <p:cNvSpPr txBox="1"/>
          <p:nvPr/>
        </p:nvSpPr>
        <p:spPr>
          <a:xfrm>
            <a:off x="275702" y="2190432"/>
            <a:ext cx="4593800" cy="415498"/>
          </a:xfrm>
          <a:prstGeom prst="rect">
            <a:avLst/>
          </a:prstGeom>
          <a:noFill/>
        </p:spPr>
        <p:txBody>
          <a:bodyPr wrap="square" rtlCol="0">
            <a:spAutoFit/>
          </a:bodyPr>
          <a:lstStyle/>
          <a:p>
            <a:pPr marL="214313" indent="-214313">
              <a:buFont typeface="Wingdings" panose="05000000000000000000" pitchFamily="2" charset="2"/>
              <a:buChar char="v"/>
            </a:pPr>
            <a:r>
              <a:rPr lang="en-US" sz="1050" dirty="0"/>
              <a:t>Java static variable:</a:t>
            </a:r>
          </a:p>
          <a:p>
            <a:pPr marL="557213" lvl="1" indent="-214313">
              <a:buFont typeface="Wingdings" panose="05000000000000000000" pitchFamily="2" charset="2"/>
              <a:buChar char="v"/>
            </a:pPr>
            <a:r>
              <a:rPr lang="en-US" sz="1050" dirty="0"/>
              <a:t> </a:t>
            </a:r>
            <a:r>
              <a:rPr lang="en-US" sz="1050" b="1" dirty="0"/>
              <a:t>static</a:t>
            </a:r>
            <a:r>
              <a:rPr lang="en-US" sz="1050" dirty="0"/>
              <a:t> String name =“john";//static variable aka class variable </a:t>
            </a:r>
          </a:p>
        </p:txBody>
      </p:sp>
      <p:sp>
        <p:nvSpPr>
          <p:cNvPr id="6" name="Rectangle 5">
            <a:extLst>
              <a:ext uri="{FF2B5EF4-FFF2-40B4-BE49-F238E27FC236}">
                <a16:creationId xmlns:a16="http://schemas.microsoft.com/office/drawing/2014/main" id="{DD0C33AB-58AF-49F0-99A7-C8133C808265}"/>
              </a:ext>
            </a:extLst>
          </p:cNvPr>
          <p:cNvSpPr/>
          <p:nvPr/>
        </p:nvSpPr>
        <p:spPr>
          <a:xfrm>
            <a:off x="316868" y="2870644"/>
            <a:ext cx="4572000" cy="415498"/>
          </a:xfrm>
          <a:prstGeom prst="rect">
            <a:avLst/>
          </a:prstGeom>
        </p:spPr>
        <p:txBody>
          <a:bodyPr>
            <a:spAutoFit/>
          </a:bodyPr>
          <a:lstStyle/>
          <a:p>
            <a:pPr marL="214313" indent="-214313">
              <a:buFont typeface="Wingdings" panose="05000000000000000000" pitchFamily="2" charset="2"/>
              <a:buChar char="v"/>
            </a:pPr>
            <a:r>
              <a:rPr lang="en-US" sz="1050" dirty="0"/>
              <a:t>Java static method:</a:t>
            </a:r>
          </a:p>
          <a:p>
            <a:pPr marL="557213" lvl="1" indent="-214313">
              <a:buFont typeface="Wingdings" panose="05000000000000000000" pitchFamily="2" charset="2"/>
              <a:buChar char="v"/>
            </a:pPr>
            <a:r>
              <a:rPr lang="en-US" sz="1050" dirty="0"/>
              <a:t>  </a:t>
            </a:r>
            <a:r>
              <a:rPr lang="en-US" sz="1050" b="1" dirty="0"/>
              <a:t>public</a:t>
            </a:r>
            <a:r>
              <a:rPr lang="en-US" sz="1050" dirty="0"/>
              <a:t> </a:t>
            </a:r>
            <a:r>
              <a:rPr lang="en-US" sz="1050" b="1" dirty="0"/>
              <a:t>static</a:t>
            </a:r>
            <a:r>
              <a:rPr lang="en-US" sz="1050" dirty="0"/>
              <a:t> </a:t>
            </a:r>
            <a:r>
              <a:rPr lang="en-US" sz="1050" b="1" dirty="0"/>
              <a:t>void</a:t>
            </a:r>
            <a:r>
              <a:rPr lang="en-US" sz="1050" dirty="0"/>
              <a:t> main(String args[]) </a:t>
            </a:r>
          </a:p>
        </p:txBody>
      </p:sp>
      <p:sp>
        <p:nvSpPr>
          <p:cNvPr id="7" name="Rectangle 6">
            <a:extLst>
              <a:ext uri="{FF2B5EF4-FFF2-40B4-BE49-F238E27FC236}">
                <a16:creationId xmlns:a16="http://schemas.microsoft.com/office/drawing/2014/main" id="{7C0210AC-BD79-407E-B7DA-2D2A1AAE6AC1}"/>
              </a:ext>
            </a:extLst>
          </p:cNvPr>
          <p:cNvSpPr/>
          <p:nvPr/>
        </p:nvSpPr>
        <p:spPr>
          <a:xfrm>
            <a:off x="316868" y="3326512"/>
            <a:ext cx="4572000" cy="415498"/>
          </a:xfrm>
          <a:prstGeom prst="rect">
            <a:avLst/>
          </a:prstGeom>
        </p:spPr>
        <p:txBody>
          <a:bodyPr>
            <a:spAutoFit/>
          </a:bodyPr>
          <a:lstStyle/>
          <a:p>
            <a:pPr marL="214313" indent="-214313">
              <a:buFont typeface="Wingdings" panose="05000000000000000000" pitchFamily="2" charset="2"/>
              <a:buChar char="v"/>
            </a:pPr>
            <a:r>
              <a:rPr lang="en-US" sz="1050" dirty="0"/>
              <a:t>Java static block:</a:t>
            </a:r>
          </a:p>
          <a:p>
            <a:pPr marL="557213" lvl="1" indent="-214313">
              <a:buFont typeface="Wingdings" panose="05000000000000000000" pitchFamily="2" charset="2"/>
              <a:buChar char="v"/>
            </a:pPr>
            <a:r>
              <a:rPr lang="en-US" sz="1050" b="1" dirty="0"/>
              <a:t> static </a:t>
            </a:r>
            <a:r>
              <a:rPr lang="en-US" sz="1050" dirty="0"/>
              <a:t>{    } </a:t>
            </a:r>
          </a:p>
        </p:txBody>
      </p:sp>
      <p:sp>
        <p:nvSpPr>
          <p:cNvPr id="9" name="Rectangle 8">
            <a:extLst>
              <a:ext uri="{FF2B5EF4-FFF2-40B4-BE49-F238E27FC236}">
                <a16:creationId xmlns:a16="http://schemas.microsoft.com/office/drawing/2014/main" id="{44D74EB5-5ED9-47AE-8DFA-A3042CC45417}"/>
              </a:ext>
            </a:extLst>
          </p:cNvPr>
          <p:cNvSpPr/>
          <p:nvPr/>
        </p:nvSpPr>
        <p:spPr>
          <a:xfrm>
            <a:off x="327767" y="3765447"/>
            <a:ext cx="4572000" cy="900246"/>
          </a:xfrm>
          <a:prstGeom prst="rect">
            <a:avLst/>
          </a:prstGeom>
        </p:spPr>
        <p:txBody>
          <a:bodyPr>
            <a:spAutoFit/>
          </a:bodyPr>
          <a:lstStyle/>
          <a:p>
            <a:pPr marL="214313" indent="-214313">
              <a:buFont typeface="Wingdings" panose="05000000000000000000" pitchFamily="2" charset="2"/>
              <a:buChar char="v"/>
            </a:pPr>
            <a:r>
              <a:rPr lang="en-US" sz="1050" dirty="0"/>
              <a:t>Java Inner Class:</a:t>
            </a:r>
          </a:p>
          <a:p>
            <a:pPr marL="557213" lvl="1" indent="-214313">
              <a:buFont typeface="Wingdings" panose="05000000000000000000" pitchFamily="2" charset="2"/>
              <a:buChar char="v"/>
            </a:pPr>
            <a:r>
              <a:rPr lang="en-US" sz="1050" b="1" dirty="0"/>
              <a:t> </a:t>
            </a:r>
            <a:r>
              <a:rPr lang="en-US" sz="1050" dirty="0"/>
              <a:t>Class Sample{ </a:t>
            </a:r>
          </a:p>
          <a:p>
            <a:pPr lvl="1"/>
            <a:r>
              <a:rPr lang="en-US" sz="1050" dirty="0"/>
              <a:t>          static InnerClass{</a:t>
            </a:r>
          </a:p>
          <a:p>
            <a:pPr lvl="1"/>
            <a:r>
              <a:rPr lang="en-US" sz="1050" dirty="0"/>
              <a:t>	}  </a:t>
            </a:r>
          </a:p>
          <a:p>
            <a:pPr lvl="1"/>
            <a:r>
              <a:rPr lang="en-US" sz="1050" dirty="0"/>
              <a:t>   } </a:t>
            </a:r>
          </a:p>
        </p:txBody>
      </p:sp>
    </p:spTree>
    <p:extLst>
      <p:ext uri="{BB962C8B-B14F-4D97-AF65-F5344CB8AC3E}">
        <p14:creationId xmlns:p14="http://schemas.microsoft.com/office/powerpoint/2010/main" val="1623346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962B12-4FBD-48D3-94B7-6CCF0F57E874}"/>
              </a:ext>
            </a:extLst>
          </p:cNvPr>
          <p:cNvSpPr>
            <a:spLocks noGrp="1"/>
          </p:cNvSpPr>
          <p:nvPr>
            <p:ph type="body" sz="quarter" idx="11"/>
          </p:nvPr>
        </p:nvSpPr>
        <p:spPr>
          <a:xfrm>
            <a:off x="0" y="0"/>
            <a:ext cx="9144000" cy="700088"/>
          </a:xfrm>
        </p:spPr>
        <p:txBody>
          <a:body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Types of Variables</a:t>
            </a:r>
          </a:p>
        </p:txBody>
      </p:sp>
      <p:sp>
        <p:nvSpPr>
          <p:cNvPr id="19459" name="Rectangle 10">
            <a:extLst>
              <a:ext uri="{FF2B5EF4-FFF2-40B4-BE49-F238E27FC236}">
                <a16:creationId xmlns:a16="http://schemas.microsoft.com/office/drawing/2014/main" id="{A11B900A-F418-4559-9D93-7F540999D62D}"/>
              </a:ext>
            </a:extLst>
          </p:cNvPr>
          <p:cNvSpPr>
            <a:spLocks noChangeArrowheads="1"/>
          </p:cNvSpPr>
          <p:nvPr/>
        </p:nvSpPr>
        <p:spPr bwMode="auto">
          <a:xfrm>
            <a:off x="142875" y="771525"/>
            <a:ext cx="880427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1600" b="1" dirty="0">
                <a:solidFill>
                  <a:schemeClr val="accent3">
                    <a:lumMod val="60000"/>
                    <a:lumOff val="40000"/>
                  </a:schemeClr>
                </a:solidFill>
                <a:latin typeface="Calibri" pitchFamily="34" charset="0"/>
              </a:rPr>
              <a:t>Static variable:</a:t>
            </a:r>
          </a:p>
          <a:p>
            <a:pPr marL="285750" indent="-285750">
              <a:buFont typeface="Wingdings" panose="05000000000000000000" pitchFamily="2" charset="2"/>
              <a:buChar char="Ø"/>
              <a:defRPr/>
            </a:pPr>
            <a:r>
              <a:rPr lang="en-US" sz="1600" i="0" dirty="0">
                <a:solidFill>
                  <a:srgbClr val="222222"/>
                </a:solidFill>
                <a:effectLst/>
                <a:latin typeface="Calibri" panose="020F0502020204030204" pitchFamily="34" charset="0"/>
                <a:cs typeface="Calibri" panose="020F0502020204030204" pitchFamily="34" charset="0"/>
              </a:rPr>
              <a:t>Static variables are stored in the static memory. It is rare to use static variables other than declared final and used as either public or private constants. Static variables are created when the program starts and destroyed when the program stops.</a:t>
            </a:r>
          </a:p>
          <a:p>
            <a:pPr marL="285750" indent="-285750">
              <a:buFont typeface="Wingdings" panose="05000000000000000000" pitchFamily="2" charset="2"/>
              <a:buChar char="Ø"/>
              <a:defRPr/>
            </a:pPr>
            <a:r>
              <a:rPr lang="en-US" sz="1600" b="0" i="0" dirty="0">
                <a:solidFill>
                  <a:srgbClr val="000000"/>
                </a:solidFill>
                <a:effectLst/>
                <a:latin typeface="Calibri" panose="020F0502020204030204" pitchFamily="34" charset="0"/>
                <a:cs typeface="Calibri" panose="020F0502020204030204" pitchFamily="34" charset="0"/>
              </a:rPr>
              <a:t>Visibility is similar to instance variables. However, most static variables are declared public since they must be available for users of the class.</a:t>
            </a:r>
            <a:endParaRPr lang="en-US" sz="1600" b="0" dirty="0">
              <a:solidFill>
                <a:srgbClr val="222222"/>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defRPr/>
            </a:pPr>
            <a:r>
              <a:rPr lang="en-US" sz="1600" b="0" i="0" dirty="0">
                <a:solidFill>
                  <a:srgbClr val="000000"/>
                </a:solidFill>
                <a:effectLst/>
                <a:latin typeface="Calibri" panose="020F0502020204030204" pitchFamily="34" charset="0"/>
                <a:cs typeface="Calibri" panose="020F0502020204030204" pitchFamily="34" charset="0"/>
              </a:rPr>
              <a:t>Static variables can be accessed by calling with the class name </a:t>
            </a:r>
            <a:r>
              <a:rPr lang="en-US" sz="1600" b="0" i="0" dirty="0" err="1">
                <a:solidFill>
                  <a:srgbClr val="000000"/>
                </a:solidFill>
                <a:effectLst/>
                <a:latin typeface="Calibri" panose="020F0502020204030204" pitchFamily="34" charset="0"/>
                <a:cs typeface="Calibri" panose="020F0502020204030204" pitchFamily="34" charset="0"/>
              </a:rPr>
              <a:t>ClassName.VariableName</a:t>
            </a:r>
            <a:r>
              <a:rPr lang="en-US" sz="1600" b="0" i="0" dirty="0">
                <a:solidFill>
                  <a:srgbClr val="000000"/>
                </a:solidFill>
                <a:effectLst/>
                <a:latin typeface="Calibri" panose="020F0502020204030204" pitchFamily="34" charset="0"/>
                <a:cs typeface="Calibri" panose="020F0502020204030204" pitchFamily="34" charset="0"/>
              </a:rPr>
              <a:t>.</a:t>
            </a:r>
            <a:endParaRPr lang="en-US" sz="1600" i="0" dirty="0">
              <a:solidFill>
                <a:srgbClr val="222222"/>
              </a:solidFill>
              <a:effectLst/>
              <a:latin typeface="Calibri" panose="020F0502020204030204" pitchFamily="34" charset="0"/>
              <a:cs typeface="Calibri" panose="020F0502020204030204" pitchFamily="34" charset="0"/>
            </a:endParaRPr>
          </a:p>
          <a:p>
            <a:pPr>
              <a:defRPr/>
            </a:pPr>
            <a:endParaRPr lang="en-US" sz="1600" dirty="0">
              <a:latin typeface="Calibri" panose="020F0502020204030204" pitchFamily="34" charset="0"/>
              <a:cs typeface="Calibri" panose="020F0502020204030204" pitchFamily="34" charset="0"/>
            </a:endParaRPr>
          </a:p>
          <a:p>
            <a:pPr lvl="4">
              <a:defRPr/>
            </a:pPr>
            <a:r>
              <a:rPr lang="en-US" altLang="en-US" sz="1600" dirty="0">
                <a:latin typeface="Calibri" pitchFamily="34" charset="0"/>
                <a:ea typeface="Calibri" pitchFamily="34" charset="0"/>
                <a:cs typeface="Calibri" pitchFamily="34" charset="0"/>
              </a:rPr>
              <a:t>	</a:t>
            </a:r>
            <a:r>
              <a:rPr lang="en-US" sz="1600" dirty="0">
                <a:latin typeface="Calibri" pitchFamily="34" charset="0"/>
              </a:rPr>
              <a:t>class A{  </a:t>
            </a:r>
          </a:p>
          <a:p>
            <a:pPr lvl="4">
              <a:defRPr/>
            </a:pPr>
            <a:r>
              <a:rPr lang="en-US" sz="1600" dirty="0">
                <a:latin typeface="Calibri" pitchFamily="34" charset="0"/>
              </a:rPr>
              <a:t>		static int data=50;//static variable  </a:t>
            </a:r>
          </a:p>
          <a:p>
            <a:pPr marL="2686050" lvl="5" indent="-285750">
              <a:defRPr/>
            </a:pPr>
            <a:r>
              <a:rPr lang="en-US" sz="1600" dirty="0">
                <a:latin typeface="Calibri" pitchFamily="34" charset="0"/>
              </a:rPr>
              <a:t>void method()</a:t>
            </a:r>
          </a:p>
          <a:p>
            <a:pPr marL="2686050" lvl="5" indent="-285750">
              <a:defRPr/>
            </a:pPr>
            <a:r>
              <a:rPr lang="en-US" sz="1600" dirty="0">
                <a:latin typeface="Calibri" pitchFamily="34" charset="0"/>
              </a:rPr>
              <a:t>	{  </a:t>
            </a:r>
          </a:p>
          <a:p>
            <a:pPr marL="2686050" lvl="5" indent="-285750">
              <a:defRPr/>
            </a:pPr>
            <a:r>
              <a:rPr lang="en-US" sz="1600" b="1" dirty="0">
                <a:latin typeface="Calibri" pitchFamily="34" charset="0"/>
              </a:rPr>
              <a:t>	int</a:t>
            </a:r>
            <a:r>
              <a:rPr lang="en-US" sz="1600" dirty="0">
                <a:latin typeface="Calibri" pitchFamily="34" charset="0"/>
              </a:rPr>
              <a:t> n=90;//local variable  </a:t>
            </a:r>
          </a:p>
          <a:p>
            <a:pPr marL="2686050" lvl="5" indent="-285750">
              <a:defRPr/>
            </a:pPr>
            <a:r>
              <a:rPr lang="en-US" sz="1600" dirty="0">
                <a:latin typeface="Calibri" pitchFamily="34" charset="0"/>
              </a:rPr>
              <a:t>	}  </a:t>
            </a:r>
          </a:p>
          <a:p>
            <a:pPr marL="2686050" lvl="5" indent="-285750">
              <a:defRPr/>
            </a:pPr>
            <a:r>
              <a:rPr lang="en-US" sz="1600" dirty="0">
                <a:latin typeface="Calibri" pitchFamily="34" charset="0"/>
              </a:rPr>
              <a:t>}//end of class  </a:t>
            </a:r>
          </a:p>
          <a:p>
            <a:pPr marL="742950" lvl="1" indent="-285750">
              <a:defRPr/>
            </a:pPr>
            <a:endParaRPr lang="en-US" sz="1600" dirty="0">
              <a:latin typeface="Calibri" pitchFamily="34" charset="0"/>
            </a:endParaRPr>
          </a:p>
          <a:p>
            <a:pPr marL="742950" lvl="1" indent="-285750">
              <a:defRPr/>
            </a:pPr>
            <a:endParaRPr lang="en-US" sz="1600" dirty="0">
              <a:latin typeface="Calibri" pitchFamily="34" charset="0"/>
            </a:endParaRPr>
          </a:p>
          <a:p>
            <a:pPr>
              <a:defRPr/>
            </a:pPr>
            <a:r>
              <a:rPr lang="en-US" altLang="en-US" sz="1600" dirty="0">
                <a:latin typeface="Calibri" pitchFamily="34" charset="0"/>
                <a:ea typeface="Calibri" pitchFamily="34" charset="0"/>
                <a:cs typeface="Calibri" pitchFamily="34" charset="0"/>
              </a:rPr>
              <a:t>					</a:t>
            </a:r>
          </a:p>
          <a:p>
            <a:pPr marL="2057400" lvl="4" indent="-228600">
              <a:defRPr/>
            </a:pPr>
            <a:r>
              <a:rPr lang="en-US" altLang="en-US" sz="1600" dirty="0">
                <a:latin typeface="Calibri" pitchFamily="34" charset="0"/>
                <a:ea typeface="Calibri" pitchFamily="34" charset="0"/>
                <a:cs typeface="Calibri" pitchFamily="34" charset="0"/>
              </a:rPr>
              <a:t>		</a:t>
            </a:r>
          </a:p>
          <a:p>
            <a:pPr marL="2057400" lvl="4" indent="-228600">
              <a:defRPr/>
            </a:pPr>
            <a:endParaRPr lang="en-US" altLang="en-US" sz="1600" dirty="0">
              <a:latin typeface="Calibri" pitchFamily="34" charset="0"/>
              <a:ea typeface="Calibri" pitchFamily="34" charset="0"/>
              <a:cs typeface="Calibri" pitchFamily="34" charset="0"/>
            </a:endParaRPr>
          </a:p>
          <a:p>
            <a:pPr>
              <a:defRPr/>
            </a:pPr>
            <a:endParaRPr lang="en-US" altLang="en-US"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237445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Final</a:t>
            </a:r>
          </a:p>
        </p:txBody>
      </p:sp>
      <p:pic>
        <p:nvPicPr>
          <p:cNvPr id="2050" name="Picture 2" descr="Image result for final keyword in java">
            <a:extLst>
              <a:ext uri="{FF2B5EF4-FFF2-40B4-BE49-F238E27FC236}">
                <a16:creationId xmlns:a16="http://schemas.microsoft.com/office/drawing/2014/main" id="{8AF8E925-60AA-4C48-BAE4-06BA7471D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267" y="838201"/>
            <a:ext cx="3657600" cy="39200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final keyword in java">
            <a:extLst>
              <a:ext uri="{FF2B5EF4-FFF2-40B4-BE49-F238E27FC236}">
                <a16:creationId xmlns:a16="http://schemas.microsoft.com/office/drawing/2014/main" id="{1F628773-1014-4C31-971C-CE320F94E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33" y="838200"/>
            <a:ext cx="4470401" cy="3843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066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41986" name="Content Placeholder 1">
            <a:extLst>
              <a:ext uri="{FF2B5EF4-FFF2-40B4-BE49-F238E27FC236}">
                <a16:creationId xmlns:a16="http://schemas.microsoft.com/office/drawing/2014/main" id="{C1C9F2ED-E52C-4792-9A6F-3B87F53804EF}"/>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2400" b="1">
                <a:latin typeface="Calibri" panose="020F0502020204030204" pitchFamily="34" charset="0"/>
                <a:cs typeface="Calibri" panose="020F0502020204030204" pitchFamily="34" charset="0"/>
              </a:rPr>
              <a:t>Java Naming Conventions</a:t>
            </a:r>
            <a:endParaRPr lang="en-US" altLang="en-US" sz="240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B5606E-E3C5-463E-9A98-1EEE26B91D46}"/>
              </a:ext>
            </a:extLst>
          </p:cNvPr>
          <p:cNvSpPr>
            <a:spLocks noGrp="1"/>
          </p:cNvSpPr>
          <p:nvPr>
            <p:ph type="body" sz="quarter" idx="11"/>
          </p:nvPr>
        </p:nvSpPr>
        <p:spPr>
          <a:xfrm>
            <a:off x="0" y="0"/>
            <a:ext cx="9144000" cy="700088"/>
          </a:xfrm>
        </p:spPr>
        <p:txBody>
          <a:bodyPr>
            <a:normAutofit lnSpcReduction="10000"/>
          </a:bodyPr>
          <a:lstStyle/>
          <a:p>
            <a:pPr eaLnBrk="1" hangingPunct="1">
              <a:buFont typeface="Arial" charset="0"/>
              <a:buNone/>
              <a:defRPr/>
            </a:pPr>
            <a:endParaRPr lang="en-US" dirty="0"/>
          </a:p>
          <a:p>
            <a:pPr eaLnBrk="1" hangingPunct="1">
              <a:buFont typeface="Arial" charset="0"/>
              <a:buNone/>
              <a:defRPr/>
            </a:pPr>
            <a:r>
              <a:rPr lang="en-US" b="1" dirty="0">
                <a:solidFill>
                  <a:schemeClr val="accent2"/>
                </a:solidFill>
                <a:latin typeface="Calibri" pitchFamily="34" charset="0"/>
              </a:rPr>
              <a:t>Java Naming conventions</a:t>
            </a:r>
          </a:p>
          <a:p>
            <a:pPr eaLnBrk="1" hangingPunct="1">
              <a:buFont typeface="Arial" charset="0"/>
              <a:buNone/>
              <a:defRPr/>
            </a:pPr>
            <a:endParaRPr lang="en-US" b="1" dirty="0">
              <a:latin typeface="Calibri" pitchFamily="34" charset="0"/>
            </a:endParaRPr>
          </a:p>
        </p:txBody>
      </p:sp>
      <p:sp>
        <p:nvSpPr>
          <p:cNvPr id="13" name="Rectangle 10">
            <a:extLst>
              <a:ext uri="{FF2B5EF4-FFF2-40B4-BE49-F238E27FC236}">
                <a16:creationId xmlns:a16="http://schemas.microsoft.com/office/drawing/2014/main" id="{39DE8AC5-AE5A-4D84-9B36-602224E1ABA7}"/>
              </a:ext>
            </a:extLst>
          </p:cNvPr>
          <p:cNvSpPr>
            <a:spLocks noChangeArrowheads="1"/>
          </p:cNvSpPr>
          <p:nvPr/>
        </p:nvSpPr>
        <p:spPr bwMode="auto">
          <a:xfrm>
            <a:off x="233363" y="981075"/>
            <a:ext cx="871378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marL="0" lvl="4" indent="0">
              <a:defRPr/>
            </a:pPr>
            <a:r>
              <a:rPr lang="en-US" sz="1600" dirty="0">
                <a:latin typeface="Calibri" pitchFamily="34" charset="0"/>
              </a:rPr>
              <a:t>Java naming convention is a rule to follow as you decide what to name your identifiers such as class, package, variable, constant, method, etc.</a:t>
            </a:r>
            <a:endParaRPr lang="en-US" sz="1600" u="sng" dirty="0">
              <a:solidFill>
                <a:srgbClr val="FF0000"/>
              </a:solidFill>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a:p>
            <a:pPr>
              <a:defRPr/>
            </a:pPr>
            <a:r>
              <a:rPr lang="en-US" sz="1600" b="1" dirty="0">
                <a:solidFill>
                  <a:schemeClr val="accent2"/>
                </a:solidFill>
              </a:rPr>
              <a:t>Advantage of naming conventions </a:t>
            </a:r>
            <a:endParaRPr lang="en-US" sz="1600" b="1" dirty="0"/>
          </a:p>
          <a:p>
            <a:pPr>
              <a:defRPr/>
            </a:pPr>
            <a:r>
              <a:rPr lang="en-US" sz="1600" dirty="0">
                <a:latin typeface="Calibri" pitchFamily="34" charset="0"/>
              </a:rPr>
              <a:t>Java naming conventions, you make your code easier to read for yourself and other programmers. Readability of Java program is very important. It indicates that less time is spent to figure out what the code does.</a:t>
            </a:r>
          </a:p>
          <a:p>
            <a:pPr>
              <a:defRPr/>
            </a:pPr>
            <a:endParaRPr lang="en-US" sz="1600" dirty="0">
              <a:latin typeface="Calibri" pitchFamily="34" charset="0"/>
            </a:endParaRPr>
          </a:p>
          <a:p>
            <a:pPr>
              <a:defRPr/>
            </a:pPr>
            <a:r>
              <a:rPr lang="en-US" sz="1600" dirty="0">
                <a:latin typeface="Calibri" pitchFamily="34" charset="0"/>
              </a:rPr>
              <a:t>The following are the key rules that must be followed by every identifier:</a:t>
            </a:r>
          </a:p>
          <a:p>
            <a:pPr>
              <a:defRPr/>
            </a:pPr>
            <a:r>
              <a:rPr lang="en-US" sz="1600" dirty="0">
                <a:latin typeface="Calibri" pitchFamily="34" charset="0"/>
              </a:rPr>
              <a:t>The name must not contain any white spaces.</a:t>
            </a:r>
          </a:p>
          <a:p>
            <a:pPr>
              <a:defRPr/>
            </a:pPr>
            <a:r>
              <a:rPr lang="en-US" sz="1600" dirty="0">
                <a:latin typeface="Calibri" pitchFamily="34" charset="0"/>
              </a:rPr>
              <a:t>The name should not start with special characters like &amp; (ampersand), $ (dollar), _ (underscore).</a:t>
            </a:r>
          </a:p>
          <a:p>
            <a:pPr>
              <a:defRPr/>
            </a:pPr>
            <a:endParaRPr lang="en-US" altLang="en-US" sz="1600" dirty="0">
              <a:latin typeface="Calibri" panose="020F0502020204030204" pitchFamily="34" charset="0"/>
              <a:cs typeface="Calibri" panose="020F0502020204030204" pitchFamily="34" charset="0"/>
            </a:endParaRPr>
          </a:p>
          <a:p>
            <a:pPr lvl="4">
              <a:defRPr/>
            </a:pPr>
            <a:endParaRPr lang="en-US" altLang="en-US" sz="1600" dirty="0">
              <a:latin typeface="Calibri" panose="020F0502020204030204" pitchFamily="34" charset="0"/>
              <a:cs typeface="Calibri" panose="020F0502020204030204" pitchFamily="34" charset="0"/>
            </a:endParaRP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C5E5AF-CC3F-4EF2-A6B4-5239BD7435EE}"/>
              </a:ext>
            </a:extLst>
          </p:cNvPr>
          <p:cNvSpPr>
            <a:spLocks noGrp="1"/>
          </p:cNvSpPr>
          <p:nvPr>
            <p:ph type="body" sz="quarter" idx="11"/>
          </p:nvPr>
        </p:nvSpPr>
        <p:spPr>
          <a:xfrm>
            <a:off x="0" y="0"/>
            <a:ext cx="9144000" cy="700088"/>
          </a:xfrm>
        </p:spPr>
        <p:txBody>
          <a:bodyPr/>
          <a:lstStyle/>
          <a:p>
            <a:pPr eaLnBrk="1" hangingPunct="1">
              <a:defRPr/>
            </a:pPr>
            <a:r>
              <a:rPr lang="en-US" b="1" dirty="0">
                <a:solidFill>
                  <a:schemeClr val="accent2"/>
                </a:solidFill>
                <a:latin typeface="Calibri" pitchFamily="34" charset="0"/>
              </a:rPr>
              <a:t>Java Naming conventions</a:t>
            </a:r>
          </a:p>
        </p:txBody>
      </p:sp>
      <p:sp>
        <p:nvSpPr>
          <p:cNvPr id="46083" name="Rectangle 10">
            <a:extLst>
              <a:ext uri="{FF2B5EF4-FFF2-40B4-BE49-F238E27FC236}">
                <a16:creationId xmlns:a16="http://schemas.microsoft.com/office/drawing/2014/main" id="{D4A53A3A-8610-40B9-A7B3-A5B55B94A4AD}"/>
              </a:ext>
            </a:extLst>
          </p:cNvPr>
          <p:cNvSpPr>
            <a:spLocks noChangeArrowheads="1"/>
          </p:cNvSpPr>
          <p:nvPr/>
        </p:nvSpPr>
        <p:spPr bwMode="auto">
          <a:xfrm>
            <a:off x="233363" y="774700"/>
            <a:ext cx="87137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endParaRPr lang="en-US" altLang="en-US"/>
          </a:p>
          <a:p>
            <a:r>
              <a:rPr lang="en-US" altLang="en-US" sz="1600" b="1">
                <a:solidFill>
                  <a:schemeClr val="accent2"/>
                </a:solidFill>
              </a:rPr>
              <a:t>Class</a:t>
            </a:r>
          </a:p>
          <a:p>
            <a:pPr lvl="1"/>
            <a:r>
              <a:rPr lang="en-US" altLang="en-US" sz="1600">
                <a:latin typeface="Calibri" panose="020F0502020204030204" pitchFamily="34" charset="0"/>
              </a:rPr>
              <a:t>It should start with the uppercase letter.</a:t>
            </a:r>
          </a:p>
          <a:p>
            <a:pPr lvl="1"/>
            <a:r>
              <a:rPr lang="en-US" altLang="en-US" sz="1600">
                <a:latin typeface="Calibri" panose="020F0502020204030204" pitchFamily="34" charset="0"/>
              </a:rPr>
              <a:t>Use appropriate words, instead of acronyms.</a:t>
            </a:r>
          </a:p>
          <a:p>
            <a:endParaRPr lang="en-US" altLang="en-US" sz="1600" b="1"/>
          </a:p>
          <a:p>
            <a:r>
              <a:rPr lang="en-US" altLang="en-US" sz="1600" b="1">
                <a:solidFill>
                  <a:schemeClr val="accent2"/>
                </a:solidFill>
              </a:rPr>
              <a:t>Example:</a:t>
            </a:r>
          </a:p>
          <a:p>
            <a:pPr lvl="4"/>
            <a:r>
              <a:rPr lang="en-US" altLang="en-US" sz="1600">
                <a:latin typeface="Calibri" panose="020F0502020204030204" pitchFamily="34" charset="0"/>
                <a:cs typeface="Calibri" panose="020F0502020204030204" pitchFamily="34" charset="0"/>
              </a:rPr>
              <a:t>public class Employee  </a:t>
            </a:r>
          </a:p>
          <a:p>
            <a:pPr lvl="4"/>
            <a:r>
              <a:rPr lang="en-US" altLang="en-US" sz="1600">
                <a:latin typeface="Calibri" panose="020F0502020204030204" pitchFamily="34" charset="0"/>
                <a:cs typeface="Calibri" panose="020F0502020204030204" pitchFamily="34" charset="0"/>
              </a:rPr>
              <a:t>{  </a:t>
            </a:r>
          </a:p>
          <a:p>
            <a:pPr lvl="4"/>
            <a:r>
              <a:rPr lang="en-US" altLang="en-US" sz="1600">
                <a:latin typeface="Calibri" panose="020F0502020204030204" pitchFamily="34" charset="0"/>
                <a:cs typeface="Calibri" panose="020F0502020204030204" pitchFamily="34" charset="0"/>
              </a:rPr>
              <a:t>	//code snippet  </a:t>
            </a:r>
          </a:p>
          <a:p>
            <a:pPr lvl="4"/>
            <a:r>
              <a:rPr lang="en-US" altLang="en-US" sz="1600">
                <a:latin typeface="Calibri" panose="020F0502020204030204" pitchFamily="34" charset="0"/>
                <a:cs typeface="Calibri" panose="020F0502020204030204" pitchFamily="34" charset="0"/>
              </a:rPr>
              <a:t>} </a:t>
            </a:r>
            <a:r>
              <a:rPr lang="en-US" altLang="en-US" sz="1600"/>
              <a:t> </a:t>
            </a:r>
          </a:p>
          <a:p>
            <a:r>
              <a:rPr lang="en-US" altLang="en-US" sz="1600" b="1"/>
              <a:t>	</a:t>
            </a:r>
          </a:p>
          <a:p>
            <a:r>
              <a:rPr lang="en-US" altLang="en-US" sz="1600">
                <a:latin typeface="Calibri" panose="020F0502020204030204" pitchFamily="34" charset="0"/>
                <a:cs typeface="Calibri" panose="020F0502020204030204" pitchFamily="34" charset="0"/>
              </a:rPr>
              <a:t>			</a:t>
            </a:r>
          </a:p>
          <a:p>
            <a:pPr lvl="4"/>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9218" name="Content Placeholder 1">
            <a:extLst>
              <a:ext uri="{FF2B5EF4-FFF2-40B4-BE49-F238E27FC236}">
                <a16:creationId xmlns:a16="http://schemas.microsoft.com/office/drawing/2014/main" id="{D56DCFD6-6546-4BBB-8889-E53C159C1D9C}"/>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b="1">
                <a:latin typeface="Calibri" panose="020F0502020204030204" pitchFamily="34" charset="0"/>
              </a:rPr>
              <a:t>Java Basics</a:t>
            </a:r>
            <a:endParaRPr lang="en-US" altLang="en-US" sz="3200">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FFE357-4B70-4CA7-B97A-E92A26EB1640}"/>
              </a:ext>
            </a:extLst>
          </p:cNvPr>
          <p:cNvSpPr>
            <a:spLocks noGrp="1"/>
          </p:cNvSpPr>
          <p:nvPr>
            <p:ph type="body" sz="quarter" idx="11"/>
          </p:nvPr>
        </p:nvSpPr>
        <p:spPr>
          <a:xfrm>
            <a:off x="0" y="0"/>
            <a:ext cx="9144000" cy="700088"/>
          </a:xfrm>
        </p:spPr>
        <p:txBody>
          <a:bodyPr/>
          <a:lstStyle/>
          <a:p>
            <a:pPr eaLnBrk="1" hangingPunct="1">
              <a:defRPr/>
            </a:pPr>
            <a:r>
              <a:rPr lang="en-US" b="1" dirty="0">
                <a:solidFill>
                  <a:schemeClr val="accent2"/>
                </a:solidFill>
                <a:latin typeface="Calibri" pitchFamily="34" charset="0"/>
              </a:rPr>
              <a:t>Java Naming conventions</a:t>
            </a:r>
            <a:endParaRPr lang="en-US" b="1" dirty="0">
              <a:latin typeface="Calibri" panose="020F0502020204030204" pitchFamily="34" charset="0"/>
            </a:endParaRPr>
          </a:p>
        </p:txBody>
      </p:sp>
      <p:sp>
        <p:nvSpPr>
          <p:cNvPr id="13" name="Rectangle 10">
            <a:extLst>
              <a:ext uri="{FF2B5EF4-FFF2-40B4-BE49-F238E27FC236}">
                <a16:creationId xmlns:a16="http://schemas.microsoft.com/office/drawing/2014/main" id="{D6498D33-88BC-4FEA-8BB2-11DD70F0AEEF}"/>
              </a:ext>
            </a:extLst>
          </p:cNvPr>
          <p:cNvSpPr>
            <a:spLocks noChangeArrowheads="1"/>
          </p:cNvSpPr>
          <p:nvPr/>
        </p:nvSpPr>
        <p:spPr bwMode="auto">
          <a:xfrm>
            <a:off x="233363" y="774880"/>
            <a:ext cx="8713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sz="1600" b="1" dirty="0">
                <a:solidFill>
                  <a:schemeClr val="accent2"/>
                </a:solidFill>
                <a:latin typeface="Calibri" pitchFamily="34" charset="0"/>
              </a:rPr>
              <a:t>Method</a:t>
            </a:r>
          </a:p>
          <a:p>
            <a:pPr lvl="1">
              <a:defRPr/>
            </a:pPr>
            <a:r>
              <a:rPr lang="en-US" sz="1600" dirty="0">
                <a:latin typeface="Calibri" pitchFamily="34" charset="0"/>
              </a:rPr>
              <a:t>It should start with lowercase letter.</a:t>
            </a:r>
          </a:p>
          <a:p>
            <a:pPr lvl="1">
              <a:defRPr/>
            </a:pPr>
            <a:r>
              <a:rPr lang="en-US" sz="1600" dirty="0">
                <a:latin typeface="Calibri" pitchFamily="34" charset="0"/>
              </a:rPr>
              <a:t>It should be a verb such as main(), print(), </a:t>
            </a:r>
            <a:r>
              <a:rPr lang="en-US" sz="1600" dirty="0" err="1">
                <a:latin typeface="Calibri" pitchFamily="34" charset="0"/>
              </a:rPr>
              <a:t>println</a:t>
            </a:r>
            <a:r>
              <a:rPr lang="en-US" sz="1600" dirty="0">
                <a:latin typeface="Calibri" pitchFamily="34" charset="0"/>
              </a:rPr>
              <a:t>().</a:t>
            </a:r>
          </a:p>
          <a:p>
            <a:pPr lvl="1">
              <a:defRPr/>
            </a:pPr>
            <a:r>
              <a:rPr lang="en-US" sz="1600" dirty="0">
                <a:latin typeface="Calibri" pitchFamily="34" charset="0"/>
              </a:rPr>
              <a:t>If the name contains multiple words, start it with a lowercase letter followed by an uppercase letter such as </a:t>
            </a:r>
            <a:r>
              <a:rPr lang="en-US" sz="1600" dirty="0" err="1">
                <a:latin typeface="Calibri" pitchFamily="34" charset="0"/>
              </a:rPr>
              <a:t>actionPerformed</a:t>
            </a:r>
            <a:r>
              <a:rPr lang="en-US" sz="1600" dirty="0">
                <a:latin typeface="Calibri" pitchFamily="34" charset="0"/>
              </a:rPr>
              <a:t>().</a:t>
            </a:r>
            <a:endParaRPr lang="en-US" sz="1600" b="1" dirty="0">
              <a:latin typeface="Calibri" pitchFamily="34" charset="0"/>
            </a:endParaRPr>
          </a:p>
          <a:p>
            <a:pPr>
              <a:defRPr/>
            </a:pPr>
            <a:r>
              <a:rPr lang="en-US" sz="1600" b="1" dirty="0">
                <a:solidFill>
                  <a:schemeClr val="accent2"/>
                </a:solidFill>
                <a:latin typeface="Calibri" pitchFamily="34" charset="0"/>
              </a:rPr>
              <a:t>Example :</a:t>
            </a:r>
          </a:p>
          <a:p>
            <a:pPr>
              <a:defRPr/>
            </a:pPr>
            <a:r>
              <a:rPr lang="en-US" altLang="en-US" sz="1600" b="1" dirty="0">
                <a:latin typeface="Calibri" panose="020F0502020204030204" pitchFamily="34" charset="0"/>
                <a:cs typeface="Calibri" panose="020F0502020204030204" pitchFamily="34" charset="0"/>
              </a:rPr>
              <a:t>								</a:t>
            </a:r>
            <a:r>
              <a:rPr lang="en-US" sz="1600" b="1" dirty="0">
                <a:latin typeface="Calibri" pitchFamily="34" charset="0"/>
              </a:rPr>
              <a:t>class</a:t>
            </a:r>
            <a:r>
              <a:rPr lang="en-US" sz="1600" dirty="0">
                <a:latin typeface="Calibri" pitchFamily="34" charset="0"/>
              </a:rPr>
              <a:t> Employee  </a:t>
            </a:r>
          </a:p>
          <a:p>
            <a:pPr lvl="6">
              <a:defRPr/>
            </a:pPr>
            <a:r>
              <a:rPr lang="en-US" sz="1600" dirty="0">
                <a:latin typeface="Calibri" pitchFamily="34" charset="0"/>
              </a:rPr>
              <a:t>{  </a:t>
            </a:r>
          </a:p>
          <a:p>
            <a:pPr lvl="6">
              <a:defRPr/>
            </a:pPr>
            <a:r>
              <a:rPr lang="en-US" sz="1600" dirty="0">
                <a:latin typeface="Calibri" pitchFamily="34" charset="0"/>
              </a:rPr>
              <a:t>	//method  </a:t>
            </a:r>
          </a:p>
          <a:p>
            <a:pPr lvl="6">
              <a:defRPr/>
            </a:pPr>
            <a:r>
              <a:rPr lang="en-US" sz="1600" b="1" dirty="0">
                <a:latin typeface="Calibri" pitchFamily="34" charset="0"/>
              </a:rPr>
              <a:t>	void</a:t>
            </a:r>
            <a:r>
              <a:rPr lang="en-US" sz="1600" dirty="0">
                <a:latin typeface="Calibri" pitchFamily="34" charset="0"/>
              </a:rPr>
              <a:t> draw()  </a:t>
            </a:r>
          </a:p>
          <a:p>
            <a:pPr lvl="6">
              <a:defRPr/>
            </a:pPr>
            <a:r>
              <a:rPr lang="en-US" sz="1600" dirty="0">
                <a:latin typeface="Calibri" pitchFamily="34" charset="0"/>
              </a:rPr>
              <a:t>	{  </a:t>
            </a:r>
          </a:p>
          <a:p>
            <a:pPr lvl="6">
              <a:defRPr/>
            </a:pPr>
            <a:r>
              <a:rPr lang="en-US" sz="1600" dirty="0">
                <a:latin typeface="Calibri" pitchFamily="34" charset="0"/>
              </a:rPr>
              <a:t>	     //code snippet  </a:t>
            </a:r>
          </a:p>
          <a:p>
            <a:pPr lvl="6">
              <a:defRPr/>
            </a:pPr>
            <a:r>
              <a:rPr lang="en-US" sz="1600" dirty="0">
                <a:latin typeface="Calibri" pitchFamily="34" charset="0"/>
              </a:rPr>
              <a:t>	}  </a:t>
            </a:r>
          </a:p>
          <a:p>
            <a:pPr lvl="6">
              <a:defRPr/>
            </a:pPr>
            <a:r>
              <a:rPr lang="en-US" sz="1600" dirty="0">
                <a:latin typeface="Calibri" pitchFamily="34" charset="0"/>
              </a:rPr>
              <a:t>}  </a:t>
            </a: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BEAA8D-5069-45BA-9080-1666D4491262}"/>
              </a:ext>
            </a:extLst>
          </p:cNvPr>
          <p:cNvSpPr>
            <a:spLocks noGrp="1"/>
          </p:cNvSpPr>
          <p:nvPr>
            <p:ph type="body" sz="quarter" idx="11"/>
          </p:nvPr>
        </p:nvSpPr>
        <p:spPr>
          <a:xfrm>
            <a:off x="0" y="0"/>
            <a:ext cx="9144000" cy="700088"/>
          </a:xfrm>
        </p:spPr>
        <p:txBody>
          <a:bodyPr>
            <a:normAutofit lnSpcReduction="10000"/>
          </a:bodyPr>
          <a:lstStyle/>
          <a:p>
            <a:pPr eaLnBrk="1" hangingPunct="1">
              <a:defRPr/>
            </a:pPr>
            <a:endParaRPr lang="en-US" b="1" dirty="0">
              <a:solidFill>
                <a:schemeClr val="accent2"/>
              </a:solidFill>
              <a:latin typeface="Calibri" pitchFamily="34" charset="0"/>
            </a:endParaRPr>
          </a:p>
          <a:p>
            <a:pPr eaLnBrk="1" hangingPunct="1">
              <a:defRPr/>
            </a:pPr>
            <a:r>
              <a:rPr lang="en-US" b="1" dirty="0">
                <a:solidFill>
                  <a:schemeClr val="accent2"/>
                </a:solidFill>
                <a:latin typeface="Calibri" pitchFamily="34" charset="0"/>
              </a:rPr>
              <a:t>Java Naming conventions</a:t>
            </a:r>
            <a:endParaRPr lang="en-US" b="1" dirty="0">
              <a:latin typeface="Calibri" panose="020F0502020204030204" pitchFamily="34" charset="0"/>
            </a:endParaRPr>
          </a:p>
          <a:p>
            <a:pPr eaLnBrk="1" hangingPunct="1">
              <a:buFont typeface="Arial" charset="0"/>
              <a:buNone/>
              <a:defRPr/>
            </a:pPr>
            <a:endParaRPr lang="en-US" b="1" dirty="0">
              <a:latin typeface="Calibri" panose="020F0502020204030204" pitchFamily="34" charset="0"/>
            </a:endParaRPr>
          </a:p>
        </p:txBody>
      </p:sp>
      <p:sp>
        <p:nvSpPr>
          <p:cNvPr id="13" name="Rectangle 10">
            <a:extLst>
              <a:ext uri="{FF2B5EF4-FFF2-40B4-BE49-F238E27FC236}">
                <a16:creationId xmlns:a16="http://schemas.microsoft.com/office/drawing/2014/main" id="{F89455D1-084E-4853-8D52-4851402704A8}"/>
              </a:ext>
            </a:extLst>
          </p:cNvPr>
          <p:cNvSpPr>
            <a:spLocks noChangeArrowheads="1"/>
          </p:cNvSpPr>
          <p:nvPr/>
        </p:nvSpPr>
        <p:spPr bwMode="auto">
          <a:xfrm>
            <a:off x="233363" y="981075"/>
            <a:ext cx="8713787"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sz="1600" b="1" dirty="0">
                <a:solidFill>
                  <a:schemeClr val="accent2"/>
                </a:solidFill>
                <a:latin typeface="Calibri" pitchFamily="34" charset="0"/>
              </a:rPr>
              <a:t>Variable</a:t>
            </a:r>
          </a:p>
          <a:p>
            <a:pPr>
              <a:defRPr/>
            </a:pPr>
            <a:r>
              <a:rPr lang="en-US" sz="1600" dirty="0">
                <a:latin typeface="Calibri" pitchFamily="34" charset="0"/>
              </a:rPr>
              <a:t>It should start with a lowercase letter such as id, name.</a:t>
            </a:r>
          </a:p>
          <a:p>
            <a:pPr>
              <a:defRPr/>
            </a:pPr>
            <a:r>
              <a:rPr lang="en-US" sz="1600" dirty="0">
                <a:latin typeface="Calibri" pitchFamily="34" charset="0"/>
              </a:rPr>
              <a:t>It should not start with the special characters like &amp; (ampersand), $ (dollar), _ (underscore).</a:t>
            </a:r>
          </a:p>
          <a:p>
            <a:pPr>
              <a:defRPr/>
            </a:pPr>
            <a:r>
              <a:rPr lang="en-US" sz="1600" dirty="0">
                <a:latin typeface="Calibri" pitchFamily="34" charset="0"/>
              </a:rPr>
              <a:t>If the name contains multiple words, start it with the lowercase letter followed by an uppercase letter such as </a:t>
            </a:r>
            <a:r>
              <a:rPr lang="en-US" sz="1600" dirty="0" err="1">
                <a:latin typeface="Calibri" pitchFamily="34" charset="0"/>
              </a:rPr>
              <a:t>firstName</a:t>
            </a:r>
            <a:r>
              <a:rPr lang="en-US" sz="1600" dirty="0">
                <a:latin typeface="Calibri" pitchFamily="34" charset="0"/>
              </a:rPr>
              <a:t>, </a:t>
            </a:r>
            <a:r>
              <a:rPr lang="en-US" sz="1600" dirty="0" err="1">
                <a:latin typeface="Calibri" pitchFamily="34" charset="0"/>
              </a:rPr>
              <a:t>lastName</a:t>
            </a:r>
            <a:r>
              <a:rPr lang="en-US" sz="1600" dirty="0">
                <a:latin typeface="Calibri" pitchFamily="34" charset="0"/>
              </a:rPr>
              <a:t>.</a:t>
            </a:r>
          </a:p>
          <a:p>
            <a:pPr>
              <a:defRPr/>
            </a:pPr>
            <a:r>
              <a:rPr lang="en-US" sz="1600" dirty="0">
                <a:latin typeface="Calibri" pitchFamily="34" charset="0"/>
              </a:rPr>
              <a:t>Avoid using one-character variables such as x, y, z</a:t>
            </a:r>
          </a:p>
          <a:p>
            <a:pPr>
              <a:defRPr/>
            </a:pPr>
            <a:endParaRPr lang="en-US" sz="1600" b="1" dirty="0">
              <a:latin typeface="Calibri" pitchFamily="34" charset="0"/>
            </a:endParaRPr>
          </a:p>
          <a:p>
            <a:pPr>
              <a:defRPr/>
            </a:pPr>
            <a:r>
              <a:rPr lang="en-US" sz="1600" b="1" dirty="0">
                <a:solidFill>
                  <a:schemeClr val="accent2"/>
                </a:solidFill>
                <a:latin typeface="Calibri" pitchFamily="34" charset="0"/>
              </a:rPr>
              <a:t>Example :</a:t>
            </a:r>
          </a:p>
          <a:p>
            <a:pPr>
              <a:defRPr/>
            </a:pPr>
            <a:r>
              <a:rPr lang="en-US" altLang="en-US" sz="1600" b="1" dirty="0">
                <a:latin typeface="Calibri" panose="020F0502020204030204" pitchFamily="34" charset="0"/>
                <a:cs typeface="Calibri" panose="020F0502020204030204" pitchFamily="34" charset="0"/>
              </a:rPr>
              <a:t>								</a:t>
            </a:r>
            <a:r>
              <a:rPr lang="en-US" sz="1600" dirty="0">
                <a:latin typeface="Calibri" pitchFamily="34" charset="0"/>
              </a:rPr>
              <a:t> </a:t>
            </a:r>
            <a:r>
              <a:rPr lang="en-US" sz="1600" b="1" dirty="0">
                <a:latin typeface="Calibri" pitchFamily="34" charset="0"/>
              </a:rPr>
              <a:t>class</a:t>
            </a:r>
            <a:r>
              <a:rPr lang="en-US" sz="1600" dirty="0">
                <a:latin typeface="Calibri" pitchFamily="34" charset="0"/>
              </a:rPr>
              <a:t> Employee  </a:t>
            </a:r>
          </a:p>
          <a:p>
            <a:pPr lvl="6">
              <a:defRPr/>
            </a:pPr>
            <a:r>
              <a:rPr lang="en-US" sz="1600" dirty="0">
                <a:latin typeface="Calibri" pitchFamily="34" charset="0"/>
              </a:rPr>
              <a:t>{  </a:t>
            </a:r>
          </a:p>
          <a:p>
            <a:pPr lvl="6">
              <a:defRPr/>
            </a:pPr>
            <a:r>
              <a:rPr lang="en-US" sz="1600" dirty="0">
                <a:latin typeface="Calibri" pitchFamily="34" charset="0"/>
              </a:rPr>
              <a:t>	//variable  </a:t>
            </a:r>
          </a:p>
          <a:p>
            <a:pPr lvl="6">
              <a:defRPr/>
            </a:pPr>
            <a:r>
              <a:rPr lang="en-US" sz="1600" b="1" dirty="0">
                <a:latin typeface="Calibri" pitchFamily="34" charset="0"/>
              </a:rPr>
              <a:t>	int</a:t>
            </a:r>
            <a:r>
              <a:rPr lang="en-US" sz="1600" dirty="0">
                <a:latin typeface="Calibri" pitchFamily="34" charset="0"/>
              </a:rPr>
              <a:t> id;  </a:t>
            </a:r>
          </a:p>
          <a:p>
            <a:pPr lvl="6">
              <a:defRPr/>
            </a:pPr>
            <a:r>
              <a:rPr lang="en-US" sz="1600" dirty="0">
                <a:latin typeface="Calibri" pitchFamily="34" charset="0"/>
              </a:rPr>
              <a:t>	//code snippet  </a:t>
            </a:r>
          </a:p>
          <a:p>
            <a:pPr lvl="6">
              <a:defRPr/>
            </a:pPr>
            <a:r>
              <a:rPr lang="en-US" sz="1600" dirty="0">
                <a:latin typeface="Calibri" pitchFamily="34" charset="0"/>
              </a:rPr>
              <a:t>}  </a:t>
            </a:r>
          </a:p>
          <a:p>
            <a:pPr lvl="6">
              <a:defRPr/>
            </a:pPr>
            <a:r>
              <a:rPr lang="en-US" sz="1600" dirty="0">
                <a:latin typeface="Calibri" pitchFamily="34" charset="0"/>
              </a:rPr>
              <a:t>  </a:t>
            </a:r>
          </a:p>
          <a:p>
            <a:pPr>
              <a:defRPr/>
            </a:pPr>
            <a:endParaRPr lang="en-US" altLang="en-US" sz="1600" dirty="0">
              <a:latin typeface="Calibri" panose="020F0502020204030204" pitchFamily="34" charset="0"/>
              <a:cs typeface="Calibri" panose="020F0502020204030204" pitchFamily="34" charset="0"/>
            </a:endParaRPr>
          </a:p>
          <a:p>
            <a:pPr lvl="4">
              <a:defRPr/>
            </a:pPr>
            <a:endParaRPr lang="en-US" altLang="en-US" sz="1600" dirty="0">
              <a:latin typeface="Calibri" panose="020F0502020204030204" pitchFamily="34" charset="0"/>
              <a:cs typeface="Calibri" panose="020F0502020204030204" pitchFamily="34" charset="0"/>
            </a:endParaRP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62466" name="Content Placeholder 1">
            <a:extLst>
              <a:ext uri="{FF2B5EF4-FFF2-40B4-BE49-F238E27FC236}">
                <a16:creationId xmlns:a16="http://schemas.microsoft.com/office/drawing/2014/main" id="{65E3666F-C745-4933-BD7B-46BBCD5E2849}"/>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b="1">
                <a:latin typeface="Calibri" panose="020F0502020204030204" pitchFamily="34" charset="0"/>
              </a:rPr>
              <a:t>Java Data Types</a:t>
            </a:r>
            <a:endParaRPr lang="en-US" altLang="en-US" sz="320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a:extLst>
              <a:ext uri="{FF2B5EF4-FFF2-40B4-BE49-F238E27FC236}">
                <a16:creationId xmlns:a16="http://schemas.microsoft.com/office/drawing/2014/main" id="{7F448122-7E08-42C4-ABDD-8A4EA087F17F}"/>
              </a:ext>
            </a:extLst>
          </p:cNvPr>
          <p:cNvSpPr>
            <a:spLocks noChangeArrowheads="1"/>
          </p:cNvSpPr>
          <p:nvPr/>
        </p:nvSpPr>
        <p:spPr bwMode="auto">
          <a:xfrm>
            <a:off x="142875" y="771525"/>
            <a:ext cx="880427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sz="1600" dirty="0">
                <a:latin typeface="Calibri" panose="020F0502020204030204" pitchFamily="34" charset="0"/>
              </a:rPr>
              <a:t>There are two types of data types in Java</a:t>
            </a:r>
          </a:p>
          <a:p>
            <a:pPr>
              <a:defRPr/>
            </a:pPr>
            <a:r>
              <a:rPr lang="en-US" altLang="en-US" sz="1600" b="1" dirty="0">
                <a:solidFill>
                  <a:schemeClr val="accent3">
                    <a:lumMod val="60000"/>
                    <a:lumOff val="40000"/>
                  </a:schemeClr>
                </a:solidFill>
                <a:latin typeface="Calibri" panose="020F0502020204030204" pitchFamily="34" charset="0"/>
              </a:rPr>
              <a:t>Primitive data types</a:t>
            </a:r>
            <a:r>
              <a:rPr lang="en-US" altLang="en-US" sz="1600" b="1" dirty="0">
                <a:latin typeface="Calibri" panose="020F0502020204030204" pitchFamily="34" charset="0"/>
              </a:rPr>
              <a:t>:</a:t>
            </a:r>
          </a:p>
          <a:p>
            <a:pPr marL="285750" indent="-285750">
              <a:buFont typeface="Arial" panose="020B0604020202020204" pitchFamily="34" charset="0"/>
              <a:buChar char="•"/>
              <a:defRPr/>
            </a:pPr>
            <a:r>
              <a:rPr lang="en-US" altLang="en-US" sz="1600" dirty="0">
                <a:latin typeface="Calibri" panose="020F0502020204030204" pitchFamily="34" charset="0"/>
              </a:rPr>
              <a:t>The primitive data types include </a:t>
            </a:r>
            <a:r>
              <a:rPr lang="en-US" altLang="en-US" sz="1600" dirty="0" err="1">
                <a:latin typeface="Calibri" panose="020F0502020204030204" pitchFamily="34" charset="0"/>
              </a:rPr>
              <a:t>boolean</a:t>
            </a:r>
            <a:r>
              <a:rPr lang="en-US" altLang="en-US" sz="1600" dirty="0">
                <a:latin typeface="Calibri" panose="020F0502020204030204" pitchFamily="34" charset="0"/>
              </a:rPr>
              <a:t>, char, byte, short, int, long, float and double.</a:t>
            </a:r>
          </a:p>
          <a:p>
            <a:pPr marL="285750" indent="-285750">
              <a:buFont typeface="Arial" panose="020B0604020202020204" pitchFamily="34" charset="0"/>
              <a:buChar char="•"/>
              <a:defRPr/>
            </a:pPr>
            <a:r>
              <a:rPr lang="en-US" sz="1600" i="0" dirty="0">
                <a:solidFill>
                  <a:srgbClr val="222222"/>
                </a:solidFill>
                <a:effectLst/>
                <a:latin typeface="Calibri" panose="020F0502020204030204" pitchFamily="34" charset="0"/>
                <a:cs typeface="Calibri" panose="020F0502020204030204" pitchFamily="34" charset="0"/>
              </a:rPr>
              <a:t>Primitive types are predefined (already defined) in Java.</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A primitive data type specifies the size and type of variable values, and it has no additional methods.</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A primitive type has always a value</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A primitive type starts with a lowercase letter</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The size of a primitive type depends on the data type</a:t>
            </a:r>
            <a:endParaRPr lang="en-US" altLang="en-US" sz="1600" dirty="0">
              <a:latin typeface="Calibri" panose="020F0502020204030204" pitchFamily="34" charset="0"/>
              <a:cs typeface="Calibri" panose="020F0502020204030204" pitchFamily="34" charset="0"/>
            </a:endParaRPr>
          </a:p>
          <a:p>
            <a:pPr>
              <a:defRPr/>
            </a:pPr>
            <a:r>
              <a:rPr lang="en-US" altLang="en-US" sz="1600" b="1" dirty="0">
                <a:solidFill>
                  <a:schemeClr val="accent3">
                    <a:lumMod val="60000"/>
                    <a:lumOff val="40000"/>
                  </a:schemeClr>
                </a:solidFill>
                <a:latin typeface="Calibri" panose="020F0502020204030204" pitchFamily="34" charset="0"/>
              </a:rPr>
              <a:t>Non-primitive data types</a:t>
            </a:r>
            <a:r>
              <a:rPr lang="en-US" altLang="en-US" sz="1600" b="1" dirty="0">
                <a:latin typeface="Calibri" panose="020F0502020204030204" pitchFamily="34" charset="0"/>
              </a:rPr>
              <a:t>:</a:t>
            </a:r>
            <a:r>
              <a:rPr lang="en-US" altLang="en-US" sz="1600" dirty="0">
                <a:latin typeface="Calibri" panose="020F0502020204030204" pitchFamily="34" charset="0"/>
              </a:rPr>
              <a:t> </a:t>
            </a:r>
          </a:p>
          <a:p>
            <a:pPr marL="285750" indent="-285750">
              <a:buFont typeface="Arial" panose="020B0604020202020204" pitchFamily="34" charset="0"/>
              <a:buChar char="•"/>
              <a:defRPr/>
            </a:pPr>
            <a:r>
              <a:rPr lang="en-US" altLang="en-US" sz="1600" dirty="0">
                <a:latin typeface="Calibri" panose="020F0502020204030204" pitchFamily="34" charset="0"/>
              </a:rPr>
              <a:t>The non-primitive data types include Classes, Interfaces, and Arrays.</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Non-primitive types are created by the programmer and is not defined by Java</a:t>
            </a:r>
          </a:p>
          <a:p>
            <a:pPr marL="285750" indent="-285750">
              <a:buFont typeface="Arial" panose="020B0604020202020204" pitchFamily="34" charset="0"/>
              <a:buChar char="•"/>
              <a:defRPr/>
            </a:pPr>
            <a:r>
              <a:rPr lang="en-US" sz="1600" b="0" i="0" dirty="0">
                <a:solidFill>
                  <a:srgbClr val="000000"/>
                </a:solidFill>
                <a:effectLst/>
                <a:latin typeface="Calibri" panose="020F0502020204030204" pitchFamily="34" charset="0"/>
                <a:cs typeface="Calibri" panose="020F0502020204030204" pitchFamily="34" charset="0"/>
              </a:rPr>
              <a:t>Non-primitive types can be null</a:t>
            </a:r>
          </a:p>
          <a:p>
            <a:pPr marL="285750" indent="-285750">
              <a:buFont typeface="Arial" panose="020B0604020202020204" pitchFamily="34" charset="0"/>
              <a:buChar char="•"/>
              <a:defRPr/>
            </a:pPr>
            <a:r>
              <a:rPr lang="en-US" sz="1600" dirty="0">
                <a:solidFill>
                  <a:srgbClr val="000000"/>
                </a:solidFill>
                <a:latin typeface="Calibri" panose="020F0502020204030204" pitchFamily="34" charset="0"/>
                <a:cs typeface="Calibri" panose="020F0502020204030204" pitchFamily="34" charset="0"/>
              </a:rPr>
              <a:t>N</a:t>
            </a:r>
            <a:r>
              <a:rPr lang="en-US" sz="1600" b="0" i="0" dirty="0">
                <a:solidFill>
                  <a:srgbClr val="000000"/>
                </a:solidFill>
                <a:effectLst/>
                <a:latin typeface="Calibri" panose="020F0502020204030204" pitchFamily="34" charset="0"/>
                <a:cs typeface="Calibri" panose="020F0502020204030204" pitchFamily="34" charset="0"/>
              </a:rPr>
              <a:t>on-primitive types starts with an uppercase letter.</a:t>
            </a:r>
          </a:p>
          <a:p>
            <a:pPr marL="285750" indent="-285750">
              <a:buFont typeface="Arial" panose="020B0604020202020204" pitchFamily="34" charset="0"/>
              <a:buChar char="•"/>
              <a:defRPr/>
            </a:pPr>
            <a:r>
              <a:rPr lang="en-US" sz="1600" dirty="0">
                <a:solidFill>
                  <a:srgbClr val="000000"/>
                </a:solidFill>
                <a:latin typeface="Calibri" panose="020F0502020204030204" pitchFamily="34" charset="0"/>
                <a:cs typeface="Calibri" panose="020F0502020204030204" pitchFamily="34" charset="0"/>
              </a:rPr>
              <a:t>N</a:t>
            </a:r>
            <a:r>
              <a:rPr lang="en-US" sz="1600" b="0" i="0" dirty="0">
                <a:solidFill>
                  <a:srgbClr val="000000"/>
                </a:solidFill>
                <a:effectLst/>
                <a:latin typeface="Calibri" panose="020F0502020204030204" pitchFamily="34" charset="0"/>
                <a:cs typeface="Calibri" panose="020F0502020204030204" pitchFamily="34" charset="0"/>
              </a:rPr>
              <a:t>on-primitive types have all the same size.</a:t>
            </a:r>
          </a:p>
          <a:p>
            <a:pPr marL="285750" indent="-285750">
              <a:buFont typeface="Arial" panose="020B0604020202020204" pitchFamily="34" charset="0"/>
              <a:buChar char="•"/>
              <a:defRPr/>
            </a:pPr>
            <a:endParaRPr lang="en-US" alt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defRPr/>
            </a:pPr>
            <a:endParaRPr lang="en-US" altLang="en-US" sz="1600" dirty="0">
              <a:latin typeface="Calibri" panose="020F0502020204030204" pitchFamily="34" charset="0"/>
            </a:endParaRPr>
          </a:p>
          <a:p>
            <a:pPr marL="285750" indent="-285750">
              <a:buFont typeface="Arial" panose="020B0604020202020204" pitchFamily="34" charset="0"/>
              <a:buChar char="•"/>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rPr>
              <a:t> </a:t>
            </a:r>
          </a:p>
          <a:p>
            <a:pPr lvl="1">
              <a:defRPr/>
            </a:pPr>
            <a:endParaRPr lang="en-US" altLang="en-US" sz="1600" dirty="0">
              <a:latin typeface="Calibri" panose="020F0502020204030204" pitchFamily="34" charset="0"/>
            </a:endParaRPr>
          </a:p>
          <a:p>
            <a:pPr lvl="1">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cs typeface="Calibri" panose="020F0502020204030204" pitchFamily="34" charset="0"/>
              </a:rPr>
              <a:t>					</a:t>
            </a:r>
          </a:p>
          <a:p>
            <a:pPr lvl="4">
              <a:defRPr/>
            </a:pPr>
            <a:r>
              <a:rPr lang="en-US" altLang="en-US" sz="1600" dirty="0">
                <a:latin typeface="Calibri" panose="020F0502020204030204" pitchFamily="34" charset="0"/>
                <a:cs typeface="Calibri" panose="020F0502020204030204" pitchFamily="34" charset="0"/>
              </a:rPr>
              <a:t>		</a:t>
            </a: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09D3C67-4606-40E2-B5C6-740F4D55262A}"/>
              </a:ext>
            </a:extLst>
          </p:cNvPr>
          <p:cNvSpPr>
            <a:spLocks noGrp="1"/>
          </p:cNvSpPr>
          <p:nvPr>
            <p:ph type="body" sz="quarter" idx="11"/>
          </p:nvPr>
        </p:nvSpPr>
        <p:spPr>
          <a:xfrm>
            <a:off x="0" y="0"/>
            <a:ext cx="9144000" cy="700088"/>
          </a:xfrm>
        </p:spPr>
        <p:txBody>
          <a:bodyPr/>
          <a:lstStyle/>
          <a:p>
            <a:pPr>
              <a:defRPr/>
            </a:pPr>
            <a:endParaRPr lang="en-US" dirty="0"/>
          </a:p>
        </p:txBody>
      </p:sp>
      <p:sp>
        <p:nvSpPr>
          <p:cNvPr id="6" name="Text Placeholder 2">
            <a:extLst>
              <a:ext uri="{FF2B5EF4-FFF2-40B4-BE49-F238E27FC236}">
                <a16:creationId xmlns:a16="http://schemas.microsoft.com/office/drawing/2014/main" id="{1D794B08-8195-409C-8B77-1FB347D3D7E1}"/>
              </a:ext>
            </a:extLst>
          </p:cNvPr>
          <p:cNvSpPr txBox="1">
            <a:spLocks/>
          </p:cNvSpPr>
          <p:nvPr/>
        </p:nvSpPr>
        <p:spPr>
          <a:xfrm>
            <a:off x="0" y="0"/>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Data Types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
            <a:extLst>
              <a:ext uri="{FF2B5EF4-FFF2-40B4-BE49-F238E27FC236}">
                <a16:creationId xmlns:a16="http://schemas.microsoft.com/office/drawing/2014/main" id="{1A0E19D0-557A-4CE5-B662-72AB0BBD8AA7}"/>
              </a:ext>
            </a:extLst>
          </p:cNvPr>
          <p:cNvSpPr>
            <a:spLocks noChangeArrowheads="1"/>
          </p:cNvSpPr>
          <p:nvPr/>
        </p:nvSpPr>
        <p:spPr bwMode="auto">
          <a:xfrm>
            <a:off x="142875" y="771525"/>
            <a:ext cx="88042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sz="1600">
                <a:latin typeface="Calibri" panose="020F0502020204030204" pitchFamily="34" charset="0"/>
              </a:rPr>
              <a:t> </a:t>
            </a:r>
          </a:p>
          <a:p>
            <a:pPr lvl="1"/>
            <a:endParaRPr lang="en-US" altLang="en-US" sz="1600">
              <a:latin typeface="Calibri" panose="020F0502020204030204" pitchFamily="34" charset="0"/>
            </a:endParaRPr>
          </a:p>
          <a:p>
            <a:pPr lvl="1"/>
            <a:endParaRPr lang="en-US" altLang="en-US" sz="1600">
              <a:latin typeface="Calibri" panose="020F0502020204030204" pitchFamily="34" charset="0"/>
            </a:endParaRPr>
          </a:p>
          <a:p>
            <a:r>
              <a:rPr lang="en-US" altLang="en-US" sz="1600">
                <a:latin typeface="Calibri" panose="020F0502020204030204" pitchFamily="34" charset="0"/>
                <a:cs typeface="Calibri" panose="020F0502020204030204" pitchFamily="34" charset="0"/>
              </a:rPr>
              <a:t>					</a:t>
            </a:r>
          </a:p>
          <a:p>
            <a:pPr lvl="4"/>
            <a:r>
              <a:rPr lang="en-US" altLang="en-US" sz="1600">
                <a:latin typeface="Calibri" panose="020F0502020204030204" pitchFamily="34" charset="0"/>
                <a:cs typeface="Calibri" panose="020F0502020204030204" pitchFamily="34" charset="0"/>
              </a:rPr>
              <a:t>		</a:t>
            </a:r>
          </a:p>
          <a:p>
            <a:pPr lvl="4"/>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p:txBody>
      </p:sp>
      <p:pic>
        <p:nvPicPr>
          <p:cNvPr id="66563" name="Picture 2">
            <a:extLst>
              <a:ext uri="{FF2B5EF4-FFF2-40B4-BE49-F238E27FC236}">
                <a16:creationId xmlns:a16="http://schemas.microsoft.com/office/drawing/2014/main" id="{B146866B-4DFF-4A66-AFC3-2C3C2B687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619125"/>
            <a:ext cx="802005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a:extLst>
              <a:ext uri="{FF2B5EF4-FFF2-40B4-BE49-F238E27FC236}">
                <a16:creationId xmlns:a16="http://schemas.microsoft.com/office/drawing/2014/main" id="{729E82C7-0553-48C2-A639-CD28157571D7}"/>
              </a:ext>
            </a:extLst>
          </p:cNvPr>
          <p:cNvSpPr>
            <a:spLocks noGrp="1"/>
          </p:cNvSpPr>
          <p:nvPr>
            <p:ph type="body" sz="quarter" idx="11"/>
          </p:nvPr>
        </p:nvSpPr>
        <p:spPr>
          <a:xfrm>
            <a:off x="0" y="0"/>
            <a:ext cx="9144000" cy="700088"/>
          </a:xfrm>
        </p:spPr>
        <p:txBody>
          <a:bodyPr/>
          <a:lstStyle/>
          <a:p>
            <a:pPr>
              <a:defRPr/>
            </a:pPr>
            <a:endParaRPr lang="en-US"/>
          </a:p>
        </p:txBody>
      </p:sp>
      <p:sp>
        <p:nvSpPr>
          <p:cNvPr id="7" name="Text Placeholder 2">
            <a:extLst>
              <a:ext uri="{FF2B5EF4-FFF2-40B4-BE49-F238E27FC236}">
                <a16:creationId xmlns:a16="http://schemas.microsoft.com/office/drawing/2014/main" id="{CFCB51E7-39D4-47DC-B5EC-7B874C558535}"/>
              </a:ext>
            </a:extLst>
          </p:cNvPr>
          <p:cNvSpPr txBox="1">
            <a:spLocks/>
          </p:cNvSpPr>
          <p:nvPr/>
        </p:nvSpPr>
        <p:spPr>
          <a:xfrm>
            <a:off x="0" y="0"/>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Data Types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
            <a:extLst>
              <a:ext uri="{FF2B5EF4-FFF2-40B4-BE49-F238E27FC236}">
                <a16:creationId xmlns:a16="http://schemas.microsoft.com/office/drawing/2014/main" id="{D83861D0-7375-4AFB-8A98-1A43CE49EEE4}"/>
              </a:ext>
            </a:extLst>
          </p:cNvPr>
          <p:cNvSpPr>
            <a:spLocks noChangeArrowheads="1"/>
          </p:cNvSpPr>
          <p:nvPr/>
        </p:nvSpPr>
        <p:spPr bwMode="auto">
          <a:xfrm>
            <a:off x="142875" y="771525"/>
            <a:ext cx="8804275"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sz="1600" b="1" dirty="0">
                <a:solidFill>
                  <a:schemeClr val="accent3">
                    <a:lumMod val="60000"/>
                    <a:lumOff val="40000"/>
                  </a:schemeClr>
                </a:solidFill>
                <a:latin typeface="Calibri" panose="020F0502020204030204" pitchFamily="34" charset="0"/>
              </a:rPr>
              <a:t>Boolean Data Type</a:t>
            </a:r>
          </a:p>
          <a:p>
            <a:pPr>
              <a:defRPr/>
            </a:pPr>
            <a:r>
              <a:rPr lang="en-US" altLang="en-US" sz="1600" dirty="0">
                <a:latin typeface="Calibri" panose="020F0502020204030204" pitchFamily="34" charset="0"/>
              </a:rPr>
              <a:t>The Boolean data type is used to store only two possible values: true and false.</a:t>
            </a:r>
          </a:p>
          <a:p>
            <a:pPr>
              <a:defRPr/>
            </a:pPr>
            <a:r>
              <a:rPr lang="en-US" altLang="en-US" sz="1600" b="1" dirty="0">
                <a:latin typeface="Calibri" panose="020F0502020204030204" pitchFamily="34" charset="0"/>
              </a:rPr>
              <a:t>Example:</a:t>
            </a:r>
            <a:r>
              <a:rPr lang="en-US" altLang="en-US" sz="1600" dirty="0">
                <a:latin typeface="Calibri" panose="020F0502020204030204" pitchFamily="34" charset="0"/>
              </a:rPr>
              <a:t> Boolean one = false</a:t>
            </a:r>
          </a:p>
          <a:p>
            <a:pPr>
              <a:defRPr/>
            </a:pPr>
            <a:endParaRPr lang="en-US" altLang="en-US" sz="1600" dirty="0">
              <a:latin typeface="Calibri" panose="020F0502020204030204" pitchFamily="34" charset="0"/>
            </a:endParaRPr>
          </a:p>
          <a:p>
            <a:pPr>
              <a:defRPr/>
            </a:pPr>
            <a:r>
              <a:rPr lang="en-US" altLang="en-US" sz="1600" b="1" dirty="0">
                <a:solidFill>
                  <a:schemeClr val="accent3">
                    <a:lumMod val="60000"/>
                    <a:lumOff val="40000"/>
                  </a:schemeClr>
                </a:solidFill>
                <a:latin typeface="Calibri" panose="020F0502020204030204" pitchFamily="34" charset="0"/>
              </a:rPr>
              <a:t>Int Data Type</a:t>
            </a:r>
          </a:p>
          <a:p>
            <a:pPr>
              <a:defRPr/>
            </a:pPr>
            <a:r>
              <a:rPr lang="en-US" altLang="en-US" sz="1600" dirty="0">
                <a:latin typeface="Calibri" panose="020F0502020204030204" pitchFamily="34" charset="0"/>
              </a:rPr>
              <a:t>The int data type is generally used as a default data type for integral values.</a:t>
            </a:r>
          </a:p>
          <a:p>
            <a:pPr>
              <a:defRPr/>
            </a:pPr>
            <a:r>
              <a:rPr lang="en-US" altLang="en-US" sz="1600" b="1" dirty="0">
                <a:latin typeface="Calibri" panose="020F0502020204030204" pitchFamily="34" charset="0"/>
              </a:rPr>
              <a:t>Example:</a:t>
            </a:r>
            <a:r>
              <a:rPr lang="en-US" altLang="en-US" sz="1600" dirty="0">
                <a:latin typeface="Calibri" panose="020F0502020204030204" pitchFamily="34" charset="0"/>
              </a:rPr>
              <a:t> int a = 100000</a:t>
            </a:r>
          </a:p>
          <a:p>
            <a:pPr>
              <a:defRPr/>
            </a:pPr>
            <a:endParaRPr lang="en-US" altLang="en-US" sz="1600" dirty="0">
              <a:latin typeface="Calibri" panose="020F0502020204030204" pitchFamily="34" charset="0"/>
            </a:endParaRPr>
          </a:p>
          <a:p>
            <a:pPr>
              <a:defRPr/>
            </a:pPr>
            <a:r>
              <a:rPr lang="en-US" altLang="en-US" sz="1600" b="1" dirty="0">
                <a:solidFill>
                  <a:schemeClr val="accent3">
                    <a:lumMod val="60000"/>
                    <a:lumOff val="40000"/>
                  </a:schemeClr>
                </a:solidFill>
                <a:latin typeface="Calibri" panose="020F0502020204030204" pitchFamily="34" charset="0"/>
              </a:rPr>
              <a:t>Long Data Type</a:t>
            </a:r>
          </a:p>
          <a:p>
            <a:pPr>
              <a:defRPr/>
            </a:pPr>
            <a:r>
              <a:rPr lang="en-US" altLang="en-US" sz="1600" dirty="0">
                <a:latin typeface="Calibri" panose="020F0502020204030204" pitchFamily="34" charset="0"/>
              </a:rPr>
              <a:t>The long data type is a 64-bit two's complement integer.</a:t>
            </a:r>
          </a:p>
          <a:p>
            <a:pPr>
              <a:defRPr/>
            </a:pPr>
            <a:r>
              <a:rPr lang="en-US" altLang="en-US" sz="1600" b="1" dirty="0">
                <a:latin typeface="Calibri" panose="020F0502020204030204" pitchFamily="34" charset="0"/>
              </a:rPr>
              <a:t>Example:</a:t>
            </a:r>
            <a:r>
              <a:rPr lang="en-US" altLang="en-US" sz="1600" dirty="0">
                <a:latin typeface="Calibri" panose="020F0502020204030204" pitchFamily="34" charset="0"/>
              </a:rPr>
              <a:t> long a = 100000L</a:t>
            </a:r>
          </a:p>
          <a:p>
            <a:pPr>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rPr>
              <a:t> </a:t>
            </a:r>
          </a:p>
          <a:p>
            <a:pPr lvl="1">
              <a:defRPr/>
            </a:pPr>
            <a:endParaRPr lang="en-US" altLang="en-US" sz="1600" dirty="0">
              <a:latin typeface="Calibri" panose="020F0502020204030204" pitchFamily="34" charset="0"/>
            </a:endParaRPr>
          </a:p>
          <a:p>
            <a:pPr lvl="1">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cs typeface="Calibri" panose="020F0502020204030204" pitchFamily="34" charset="0"/>
              </a:rPr>
              <a:t>					</a:t>
            </a:r>
          </a:p>
          <a:p>
            <a:pPr lvl="4">
              <a:defRPr/>
            </a:pPr>
            <a:r>
              <a:rPr lang="en-US" altLang="en-US" sz="1600" dirty="0">
                <a:latin typeface="Calibri" panose="020F0502020204030204" pitchFamily="34" charset="0"/>
                <a:cs typeface="Calibri" panose="020F0502020204030204" pitchFamily="34" charset="0"/>
              </a:rPr>
              <a:t>		</a:t>
            </a: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BCE0C3BB-0B3E-4E03-B221-7B171ACFA20D}"/>
              </a:ext>
            </a:extLst>
          </p:cNvPr>
          <p:cNvSpPr>
            <a:spLocks noGrp="1"/>
          </p:cNvSpPr>
          <p:nvPr>
            <p:ph type="body" sz="quarter" idx="11"/>
          </p:nvPr>
        </p:nvSpPr>
        <p:spPr>
          <a:xfrm>
            <a:off x="0" y="0"/>
            <a:ext cx="9144000" cy="700088"/>
          </a:xfrm>
        </p:spPr>
        <p:txBody>
          <a:bodyPr/>
          <a:lstStyle/>
          <a:p>
            <a:pPr>
              <a:defRPr/>
            </a:pPr>
            <a:endParaRPr lang="en-US"/>
          </a:p>
        </p:txBody>
      </p:sp>
      <p:sp>
        <p:nvSpPr>
          <p:cNvPr id="6" name="Text Placeholder 2">
            <a:extLst>
              <a:ext uri="{FF2B5EF4-FFF2-40B4-BE49-F238E27FC236}">
                <a16:creationId xmlns:a16="http://schemas.microsoft.com/office/drawing/2014/main" id="{FF5342AB-FD80-44EE-955D-84EA1EC2ACBC}"/>
              </a:ext>
            </a:extLst>
          </p:cNvPr>
          <p:cNvSpPr txBox="1">
            <a:spLocks/>
          </p:cNvSpPr>
          <p:nvPr/>
        </p:nvSpPr>
        <p:spPr>
          <a:xfrm>
            <a:off x="0" y="0"/>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Data Types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
            <a:extLst>
              <a:ext uri="{FF2B5EF4-FFF2-40B4-BE49-F238E27FC236}">
                <a16:creationId xmlns:a16="http://schemas.microsoft.com/office/drawing/2014/main" id="{A36E4BEB-F601-4C04-BA78-88422A636684}"/>
              </a:ext>
            </a:extLst>
          </p:cNvPr>
          <p:cNvSpPr>
            <a:spLocks noChangeArrowheads="1"/>
          </p:cNvSpPr>
          <p:nvPr/>
        </p:nvSpPr>
        <p:spPr bwMode="auto">
          <a:xfrm>
            <a:off x="142875" y="771525"/>
            <a:ext cx="88042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sz="1600" b="1" dirty="0">
                <a:solidFill>
                  <a:schemeClr val="accent3">
                    <a:lumMod val="60000"/>
                    <a:lumOff val="40000"/>
                  </a:schemeClr>
                </a:solidFill>
                <a:latin typeface="Calibri" panose="020F0502020204030204" pitchFamily="34" charset="0"/>
              </a:rPr>
              <a:t>Double Data Type</a:t>
            </a:r>
          </a:p>
          <a:p>
            <a:pPr>
              <a:defRPr/>
            </a:pPr>
            <a:r>
              <a:rPr lang="en-US" altLang="en-US" sz="1600" dirty="0">
                <a:latin typeface="Calibri" panose="020F0502020204030204" pitchFamily="34" charset="0"/>
              </a:rPr>
              <a:t>The double data type is a double-precision 64-bit IEEE 754 floating point.</a:t>
            </a:r>
          </a:p>
          <a:p>
            <a:pPr>
              <a:defRPr/>
            </a:pPr>
            <a:r>
              <a:rPr lang="en-US" altLang="en-US" sz="1600" b="1" dirty="0">
                <a:latin typeface="Calibri" panose="020F0502020204030204" pitchFamily="34" charset="0"/>
              </a:rPr>
              <a:t>Example:</a:t>
            </a:r>
            <a:r>
              <a:rPr lang="en-US" altLang="en-US" sz="1600" dirty="0">
                <a:latin typeface="Calibri" panose="020F0502020204030204" pitchFamily="34" charset="0"/>
              </a:rPr>
              <a:t> double d1 = 12.3</a:t>
            </a:r>
          </a:p>
          <a:p>
            <a:pPr>
              <a:defRPr/>
            </a:pPr>
            <a:endParaRPr lang="en-US" altLang="en-US" sz="1600" dirty="0">
              <a:latin typeface="Calibri" panose="020F0502020204030204" pitchFamily="34" charset="0"/>
            </a:endParaRPr>
          </a:p>
          <a:p>
            <a:pPr>
              <a:defRPr/>
            </a:pPr>
            <a:r>
              <a:rPr lang="en-US" altLang="en-US" sz="1600" b="1" dirty="0">
                <a:solidFill>
                  <a:schemeClr val="accent3">
                    <a:lumMod val="60000"/>
                    <a:lumOff val="40000"/>
                  </a:schemeClr>
                </a:solidFill>
                <a:latin typeface="Calibri" panose="020F0502020204030204" pitchFamily="34" charset="0"/>
              </a:rPr>
              <a:t>Char Data Type</a:t>
            </a:r>
          </a:p>
          <a:p>
            <a:pPr>
              <a:defRPr/>
            </a:pPr>
            <a:r>
              <a:rPr lang="en-US" altLang="en-US" sz="1600" dirty="0">
                <a:latin typeface="Calibri" panose="020F0502020204030204" pitchFamily="34" charset="0"/>
              </a:rPr>
              <a:t>The char data type is used to store characters.</a:t>
            </a:r>
          </a:p>
          <a:p>
            <a:pPr>
              <a:defRPr/>
            </a:pPr>
            <a:r>
              <a:rPr lang="en-US" altLang="en-US" sz="1600" b="1" dirty="0">
                <a:latin typeface="Calibri" panose="020F0502020204030204" pitchFamily="34" charset="0"/>
              </a:rPr>
              <a:t>Example:</a:t>
            </a:r>
            <a:r>
              <a:rPr lang="en-US" altLang="en-US" sz="1600" dirty="0">
                <a:latin typeface="Calibri" panose="020F0502020204030204" pitchFamily="34" charset="0"/>
              </a:rPr>
              <a:t> char </a:t>
            </a:r>
            <a:r>
              <a:rPr lang="en-US" altLang="en-US" sz="1600" dirty="0" err="1">
                <a:latin typeface="Calibri" panose="020F0502020204030204" pitchFamily="34" charset="0"/>
              </a:rPr>
              <a:t>letterA</a:t>
            </a:r>
            <a:r>
              <a:rPr lang="en-US" altLang="en-US" sz="1600" dirty="0">
                <a:latin typeface="Calibri" panose="020F0502020204030204" pitchFamily="34" charset="0"/>
              </a:rPr>
              <a:t> = 'A'</a:t>
            </a:r>
          </a:p>
          <a:p>
            <a:pPr>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rPr>
              <a:t> </a:t>
            </a:r>
          </a:p>
          <a:p>
            <a:pPr lvl="1">
              <a:defRPr/>
            </a:pPr>
            <a:endParaRPr lang="en-US" altLang="en-US" sz="1600" dirty="0">
              <a:latin typeface="Calibri" panose="020F0502020204030204" pitchFamily="34" charset="0"/>
            </a:endParaRPr>
          </a:p>
          <a:p>
            <a:pPr lvl="1">
              <a:defRPr/>
            </a:pPr>
            <a:endParaRPr lang="en-US" altLang="en-US" sz="1600" dirty="0">
              <a:latin typeface="Calibri" panose="020F0502020204030204" pitchFamily="34" charset="0"/>
            </a:endParaRPr>
          </a:p>
          <a:p>
            <a:pPr>
              <a:defRPr/>
            </a:pPr>
            <a:r>
              <a:rPr lang="en-US" altLang="en-US" sz="1600" dirty="0">
                <a:latin typeface="Calibri" panose="020F0502020204030204" pitchFamily="34" charset="0"/>
                <a:cs typeface="Calibri" panose="020F0502020204030204" pitchFamily="34" charset="0"/>
              </a:rPr>
              <a:t>					</a:t>
            </a:r>
          </a:p>
          <a:p>
            <a:pPr lvl="4">
              <a:defRPr/>
            </a:pPr>
            <a:r>
              <a:rPr lang="en-US" altLang="en-US" sz="1600" dirty="0">
                <a:latin typeface="Calibri" panose="020F0502020204030204" pitchFamily="34" charset="0"/>
                <a:cs typeface="Calibri" panose="020F0502020204030204" pitchFamily="34" charset="0"/>
              </a:rPr>
              <a:t>		</a:t>
            </a:r>
          </a:p>
          <a:p>
            <a:pPr lvl="4">
              <a:defRPr/>
            </a:pPr>
            <a:endParaRPr lang="en-US" altLang="en-US" sz="1600" dirty="0">
              <a:latin typeface="Calibri" panose="020F0502020204030204" pitchFamily="34" charset="0"/>
              <a:cs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5D6619C1-6D45-411C-A515-DB58DAE9F053}"/>
              </a:ext>
            </a:extLst>
          </p:cNvPr>
          <p:cNvSpPr>
            <a:spLocks noGrp="1"/>
          </p:cNvSpPr>
          <p:nvPr>
            <p:ph type="body" sz="quarter" idx="11"/>
          </p:nvPr>
        </p:nvSpPr>
        <p:spPr>
          <a:xfrm>
            <a:off x="0" y="0"/>
            <a:ext cx="9144000" cy="700088"/>
          </a:xfrm>
        </p:spPr>
        <p:txBody>
          <a:bodyPr/>
          <a:lstStyle/>
          <a:p>
            <a:pPr>
              <a:defRPr/>
            </a:pPr>
            <a:endParaRPr lang="en-US"/>
          </a:p>
        </p:txBody>
      </p:sp>
      <p:sp>
        <p:nvSpPr>
          <p:cNvPr id="6" name="Text Placeholder 2">
            <a:extLst>
              <a:ext uri="{FF2B5EF4-FFF2-40B4-BE49-F238E27FC236}">
                <a16:creationId xmlns:a16="http://schemas.microsoft.com/office/drawing/2014/main" id="{CBA13390-F6FE-421B-B0A9-AD874C019122}"/>
              </a:ext>
            </a:extLst>
          </p:cNvPr>
          <p:cNvSpPr txBox="1">
            <a:spLocks/>
          </p:cNvSpPr>
          <p:nvPr/>
        </p:nvSpPr>
        <p:spPr>
          <a:xfrm>
            <a:off x="0" y="0"/>
            <a:ext cx="9144000" cy="7000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orm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Data Types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72706" name="Content Placeholder 1">
            <a:extLst>
              <a:ext uri="{FF2B5EF4-FFF2-40B4-BE49-F238E27FC236}">
                <a16:creationId xmlns:a16="http://schemas.microsoft.com/office/drawing/2014/main" id="{80A9F1A5-911F-4505-9782-22754507C8E8}"/>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b="1">
                <a:latin typeface="Calibri" panose="020F0502020204030204" pitchFamily="34" charset="0"/>
                <a:cs typeface="Calibri" panose="020F0502020204030204" pitchFamily="34" charset="0"/>
              </a:rPr>
              <a:t>Control</a:t>
            </a:r>
            <a:r>
              <a:rPr lang="en-US" altLang="en-US"/>
              <a:t> </a:t>
            </a:r>
            <a:r>
              <a:rPr lang="en-US" altLang="en-US" sz="3200" b="1">
                <a:latin typeface="Calibri" panose="020F0502020204030204" pitchFamily="34" charset="0"/>
                <a:cs typeface="Calibri" panose="020F0502020204030204" pitchFamily="34" charset="0"/>
              </a:rPr>
              <a:t>Statements</a:t>
            </a:r>
            <a:endParaRPr lang="en-US" altLang="en-US" sz="3200">
              <a:latin typeface="Calibri" panose="020F0502020204030204" pitchFamily="34" charset="0"/>
              <a:cs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915A32-404F-4AD0-85F0-DAABDC72DD79}"/>
              </a:ext>
            </a:extLst>
          </p:cNvPr>
          <p:cNvSpPr>
            <a:spLocks noGrp="1"/>
          </p:cNvSpPr>
          <p:nvPr>
            <p:ph type="body" sz="quarter" idx="11"/>
          </p:nvPr>
        </p:nvSpPr>
        <p:spPr>
          <a:xfrm>
            <a:off x="0" y="0"/>
            <a:ext cx="9144000" cy="558800"/>
          </a:xfrm>
        </p:spPr>
        <p:txBody>
          <a:bodyPr>
            <a:noAutofit/>
          </a:bodyPr>
          <a:lstStyle/>
          <a:p>
            <a:pPr eaLnBrk="1" hangingPunct="1">
              <a:buFont typeface="Arial" charset="0"/>
              <a:buNone/>
              <a:defRPr/>
            </a:pPr>
            <a:endParaRPr lang="en-US" dirty="0">
              <a:latin typeface="Calibri" panose="020F0502020204030204" pitchFamily="34" charset="0"/>
              <a:cs typeface="Calibri" panose="020F0502020204030204" pitchFamily="34" charset="0"/>
            </a:endParaRPr>
          </a:p>
          <a:p>
            <a:pPr eaLnBrk="1" hangingPunct="1">
              <a:buFont typeface="Arial" charset="0"/>
              <a:buNone/>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Java If-else Statement</a:t>
            </a:r>
          </a:p>
          <a:p>
            <a:pPr eaLnBrk="1" hangingPunct="1">
              <a:buFont typeface="Arial" charset="0"/>
              <a:buNone/>
              <a:defRPr/>
            </a:pPr>
            <a:endParaRPr lang="en-US" b="1" dirty="0">
              <a:latin typeface="Calibri" panose="020F0502020204030204" pitchFamily="34" charset="0"/>
              <a:cs typeface="Calibri" panose="020F0502020204030204" pitchFamily="34" charset="0"/>
            </a:endParaRPr>
          </a:p>
        </p:txBody>
      </p:sp>
      <p:sp>
        <p:nvSpPr>
          <p:cNvPr id="24579" name="Rectangle 10">
            <a:extLst>
              <a:ext uri="{FF2B5EF4-FFF2-40B4-BE49-F238E27FC236}">
                <a16:creationId xmlns:a16="http://schemas.microsoft.com/office/drawing/2014/main" id="{616CE6F0-65B5-427F-AC15-ED37D068AF99}"/>
              </a:ext>
            </a:extLst>
          </p:cNvPr>
          <p:cNvSpPr>
            <a:spLocks noChangeArrowheads="1"/>
          </p:cNvSpPr>
          <p:nvPr/>
        </p:nvSpPr>
        <p:spPr bwMode="auto">
          <a:xfrm>
            <a:off x="142875" y="638175"/>
            <a:ext cx="8804275"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dirty="0">
                <a:latin typeface="Calibri" panose="020F0502020204030204" pitchFamily="34" charset="0"/>
                <a:cs typeface="Calibri" panose="020F0502020204030204" pitchFamily="34" charset="0"/>
              </a:rPr>
              <a:t>The Java </a:t>
            </a:r>
            <a:r>
              <a:rPr lang="en-US" altLang="en-US" i="1" dirty="0">
                <a:latin typeface="Calibri" panose="020F0502020204030204" pitchFamily="34" charset="0"/>
                <a:cs typeface="Calibri" panose="020F0502020204030204" pitchFamily="34" charset="0"/>
              </a:rPr>
              <a:t>if statement</a:t>
            </a:r>
            <a:r>
              <a:rPr lang="en-US" altLang="en-US" dirty="0">
                <a:latin typeface="Calibri" panose="020F0502020204030204" pitchFamily="34" charset="0"/>
                <a:cs typeface="Calibri" panose="020F0502020204030204" pitchFamily="34" charset="0"/>
              </a:rPr>
              <a:t> is used to test the condition. It checks </a:t>
            </a:r>
            <a:r>
              <a:rPr lang="en-US" altLang="en-US" dirty="0" err="1">
                <a:latin typeface="Calibri" panose="020F0502020204030204" pitchFamily="34" charset="0"/>
                <a:cs typeface="Calibri" panose="020F0502020204030204" pitchFamily="34" charset="0"/>
              </a:rPr>
              <a:t>boolean</a:t>
            </a:r>
            <a:r>
              <a:rPr lang="en-US" altLang="en-US" dirty="0">
                <a:latin typeface="Calibri" panose="020F0502020204030204" pitchFamily="34" charset="0"/>
                <a:cs typeface="Calibri" panose="020F0502020204030204" pitchFamily="34" charset="0"/>
              </a:rPr>
              <a:t> condition: </a:t>
            </a:r>
            <a:r>
              <a:rPr lang="en-US" altLang="en-US" i="1" dirty="0">
                <a:latin typeface="Calibri" panose="020F0502020204030204" pitchFamily="34" charset="0"/>
                <a:cs typeface="Calibri" panose="020F0502020204030204" pitchFamily="34" charset="0"/>
              </a:rPr>
              <a:t>true</a:t>
            </a:r>
            <a:r>
              <a:rPr lang="en-US" altLang="en-US" dirty="0">
                <a:latin typeface="Calibri" panose="020F0502020204030204" pitchFamily="34" charset="0"/>
                <a:cs typeface="Calibri" panose="020F0502020204030204" pitchFamily="34" charset="0"/>
              </a:rPr>
              <a:t> or </a:t>
            </a:r>
            <a:r>
              <a:rPr lang="en-US" altLang="en-US" i="1" dirty="0">
                <a:latin typeface="Calibri" panose="020F0502020204030204" pitchFamily="34" charset="0"/>
                <a:cs typeface="Calibri" panose="020F0502020204030204" pitchFamily="34" charset="0"/>
              </a:rPr>
              <a:t>false</a:t>
            </a:r>
            <a:r>
              <a:rPr lang="en-US" altLang="en-US" dirty="0">
                <a:latin typeface="Calibri" panose="020F0502020204030204" pitchFamily="34" charset="0"/>
                <a:cs typeface="Calibri" panose="020F0502020204030204" pitchFamily="34" charset="0"/>
              </a:rPr>
              <a:t>.</a:t>
            </a:r>
          </a:p>
          <a:p>
            <a:pPr>
              <a:defRPr/>
            </a:pPr>
            <a:r>
              <a:rPr lang="en-US" altLang="en-US" dirty="0">
                <a:latin typeface="Calibri" panose="020F0502020204030204" pitchFamily="34" charset="0"/>
                <a:cs typeface="Calibri" panose="020F0502020204030204" pitchFamily="34" charset="0"/>
              </a:rPr>
              <a:t>if statement</a:t>
            </a:r>
          </a:p>
          <a:p>
            <a:pPr>
              <a:defRPr/>
            </a:pPr>
            <a:r>
              <a:rPr lang="en-US" altLang="en-US" dirty="0">
                <a:latin typeface="Calibri" panose="020F0502020204030204" pitchFamily="34" charset="0"/>
                <a:cs typeface="Calibri" panose="020F0502020204030204" pitchFamily="34" charset="0"/>
              </a:rPr>
              <a:t>if-else statement</a:t>
            </a:r>
          </a:p>
          <a:p>
            <a:pPr>
              <a:defRPr/>
            </a:pPr>
            <a:r>
              <a:rPr lang="en-US" altLang="en-US" dirty="0">
                <a:latin typeface="Calibri" panose="020F0502020204030204" pitchFamily="34" charset="0"/>
                <a:cs typeface="Calibri" panose="020F0502020204030204" pitchFamily="34" charset="0"/>
              </a:rPr>
              <a:t>if-else-if ladder</a:t>
            </a:r>
          </a:p>
          <a:p>
            <a:pPr>
              <a:defRPr/>
            </a:pPr>
            <a:r>
              <a:rPr lang="en-US" altLang="en-US" dirty="0">
                <a:latin typeface="Calibri" panose="020F0502020204030204" pitchFamily="34" charset="0"/>
                <a:cs typeface="Calibri" panose="020F0502020204030204" pitchFamily="34" charset="0"/>
              </a:rPr>
              <a:t>nested if statement</a:t>
            </a: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Java if Statement</a:t>
            </a:r>
          </a:p>
          <a:p>
            <a:pPr>
              <a:defRPr/>
            </a:pPr>
            <a:r>
              <a:rPr lang="en-US" altLang="en-US" dirty="0">
                <a:latin typeface="Calibri" panose="020F0502020204030204" pitchFamily="34" charset="0"/>
                <a:cs typeface="Calibri" panose="020F0502020204030204" pitchFamily="34" charset="0"/>
              </a:rPr>
              <a:t>The Java if statement tests the condition. It executes the </a:t>
            </a:r>
            <a:r>
              <a:rPr lang="en-US" altLang="en-US" i="1" dirty="0">
                <a:latin typeface="Calibri" panose="020F0502020204030204" pitchFamily="34" charset="0"/>
                <a:cs typeface="Calibri" panose="020F0502020204030204" pitchFamily="34" charset="0"/>
              </a:rPr>
              <a:t>if block</a:t>
            </a:r>
            <a:r>
              <a:rPr lang="en-US" altLang="en-US" dirty="0">
                <a:latin typeface="Calibri" panose="020F0502020204030204" pitchFamily="34" charset="0"/>
                <a:cs typeface="Calibri" panose="020F0502020204030204" pitchFamily="34" charset="0"/>
              </a:rPr>
              <a:t> if condition is true.</a:t>
            </a:r>
          </a:p>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Syntax:  </a:t>
            </a:r>
            <a:r>
              <a:rPr lang="en-US" altLang="en-US" b="1" dirty="0">
                <a:latin typeface="Calibri" panose="020F0502020204030204" pitchFamily="34" charset="0"/>
                <a:cs typeface="Calibri" panose="020F0502020204030204" pitchFamily="34" charset="0"/>
              </a:rPr>
              <a:t>if</a:t>
            </a:r>
            <a:r>
              <a:rPr lang="en-US" altLang="en-US" dirty="0">
                <a:latin typeface="Calibri" panose="020F0502020204030204" pitchFamily="34" charset="0"/>
                <a:cs typeface="Calibri" panose="020F0502020204030204" pitchFamily="34" charset="0"/>
              </a:rPr>
              <a:t>(condition){ 					</a:t>
            </a:r>
            <a:r>
              <a:rPr lang="en-US" altLang="en-US" b="1" dirty="0">
                <a:latin typeface="Calibri" panose="020F0502020204030204" pitchFamily="34" charset="0"/>
                <a:cs typeface="Calibri" panose="020F0502020204030204" pitchFamily="34" charset="0"/>
              </a:rPr>
              <a:t>Example</a:t>
            </a:r>
            <a:r>
              <a:rPr lang="en-US" altLang="en-US" dirty="0">
                <a:latin typeface="Calibri" panose="020F0502020204030204" pitchFamily="34" charset="0"/>
                <a:cs typeface="Calibri" panose="020F0502020204030204" pitchFamily="34" charset="0"/>
              </a:rPr>
              <a:t>:</a:t>
            </a:r>
          </a:p>
          <a:p>
            <a:pPr>
              <a:defRPr/>
            </a:pPr>
            <a:endParaRPr lang="en-US" altLang="en-US" dirty="0">
              <a:latin typeface="Calibri" panose="020F0502020204030204" pitchFamily="34" charset="0"/>
              <a:cs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//code to be executed  </a:t>
            </a:r>
          </a:p>
          <a:p>
            <a:pPr>
              <a:defRPr/>
            </a:pPr>
            <a:r>
              <a:rPr lang="en-US" altLang="en-US" dirty="0">
                <a:latin typeface="Calibri" panose="020F0502020204030204" pitchFamily="34" charset="0"/>
                <a:cs typeface="Calibri" panose="020F0502020204030204" pitchFamily="34" charset="0"/>
              </a:rPr>
              <a:t>                }  </a:t>
            </a:r>
          </a:p>
          <a:p>
            <a:pPr>
              <a:defRPr/>
            </a:pPr>
            <a:endParaRPr lang="en-US" altLang="en-US" dirty="0">
              <a:latin typeface="Calibri" panose="020F0502020204030204" pitchFamily="34" charset="0"/>
            </a:endParaRPr>
          </a:p>
          <a:p>
            <a:pPr lvl="1">
              <a:defRPr/>
            </a:pPr>
            <a:endParaRPr lang="en-US" altLang="en-US" dirty="0">
              <a:latin typeface="Calibri" panose="020F0502020204030204" pitchFamily="34" charset="0"/>
            </a:endParaRPr>
          </a:p>
          <a:p>
            <a:pPr lvl="1">
              <a:defRPr/>
            </a:pPr>
            <a:endParaRPr lang="en-US" altLang="en-US" dirty="0">
              <a:latin typeface="Calibri" panose="020F0502020204030204" pitchFamily="34" charset="0"/>
            </a:endParaRPr>
          </a:p>
          <a:p>
            <a:pPr>
              <a:defRPr/>
            </a:pPr>
            <a:r>
              <a:rPr lang="en-US" altLang="en-US" dirty="0">
                <a:latin typeface="Calibri" panose="020F0502020204030204" pitchFamily="34" charset="0"/>
                <a:cs typeface="Calibri" panose="020F0502020204030204" pitchFamily="34" charset="0"/>
              </a:rPr>
              <a:t>					</a:t>
            </a:r>
          </a:p>
          <a:p>
            <a:pPr lvl="4">
              <a:defRPr/>
            </a:pPr>
            <a:r>
              <a:rPr lang="en-US" altLang="en-US" dirty="0">
                <a:latin typeface="Calibri" panose="020F0502020204030204" pitchFamily="34" charset="0"/>
                <a:cs typeface="Calibri" panose="020F0502020204030204" pitchFamily="34" charset="0"/>
              </a:rPr>
              <a:t>		</a:t>
            </a:r>
          </a:p>
          <a:p>
            <a:pPr lvl="4">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p:txBody>
      </p:sp>
      <p:pic>
        <p:nvPicPr>
          <p:cNvPr id="74756" name="Picture 7">
            <a:extLst>
              <a:ext uri="{FF2B5EF4-FFF2-40B4-BE49-F238E27FC236}">
                <a16:creationId xmlns:a16="http://schemas.microsoft.com/office/drawing/2014/main" id="{386B4E09-3312-49C3-93C1-F3C1806D0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2924175"/>
            <a:ext cx="41148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EA360F-4D87-45A4-930F-090C3A57A814}"/>
              </a:ext>
            </a:extLst>
          </p:cNvPr>
          <p:cNvSpPr>
            <a:spLocks noGrp="1"/>
          </p:cNvSpPr>
          <p:nvPr>
            <p:ph type="body" sz="quarter" idx="11"/>
          </p:nvPr>
        </p:nvSpPr>
        <p:spPr>
          <a:xfrm>
            <a:off x="0" y="0"/>
            <a:ext cx="9144000" cy="508000"/>
          </a:xfrm>
        </p:spPr>
        <p:txBody>
          <a:bodyPr>
            <a:noAutofit/>
          </a:bodyPr>
          <a:lstStyle/>
          <a:p>
            <a:pPr eaLnBrk="1" hangingPunct="1">
              <a:buFont typeface="Arial" charset="0"/>
              <a:buNone/>
              <a:defRPr/>
            </a:pPr>
            <a:endParaRPr lang="en-US" dirty="0"/>
          </a:p>
          <a:p>
            <a:pPr eaLnBrk="1" hangingPunct="1">
              <a:buFont typeface="Arial" charset="0"/>
              <a:buNone/>
              <a:defRPr/>
            </a:pPr>
            <a:r>
              <a:rPr lang="en-US" b="1" dirty="0">
                <a:solidFill>
                  <a:schemeClr val="accent3">
                    <a:lumMod val="60000"/>
                    <a:lumOff val="40000"/>
                  </a:schemeClr>
                </a:solidFill>
                <a:latin typeface="Calibri" panose="020F0502020204030204" pitchFamily="34" charset="0"/>
              </a:rPr>
              <a:t>Java If-else Statement</a:t>
            </a:r>
          </a:p>
          <a:p>
            <a:pPr eaLnBrk="1" hangingPunct="1">
              <a:buFont typeface="Arial" charset="0"/>
              <a:buNone/>
              <a:defRPr/>
            </a:pPr>
            <a:endParaRPr lang="en-US" b="1" dirty="0">
              <a:latin typeface="Calibri" panose="020F0502020204030204" pitchFamily="34" charset="0"/>
            </a:endParaRPr>
          </a:p>
        </p:txBody>
      </p:sp>
      <p:sp>
        <p:nvSpPr>
          <p:cNvPr id="4" name="Rectangle 10">
            <a:extLst>
              <a:ext uri="{FF2B5EF4-FFF2-40B4-BE49-F238E27FC236}">
                <a16:creationId xmlns:a16="http://schemas.microsoft.com/office/drawing/2014/main" id="{F7429C14-65A7-4A9D-B982-27537DBAB292}"/>
              </a:ext>
            </a:extLst>
          </p:cNvPr>
          <p:cNvSpPr>
            <a:spLocks noChangeArrowheads="1"/>
          </p:cNvSpPr>
          <p:nvPr/>
        </p:nvSpPr>
        <p:spPr bwMode="auto">
          <a:xfrm>
            <a:off x="142875" y="633413"/>
            <a:ext cx="88042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b="1" dirty="0">
                <a:solidFill>
                  <a:schemeClr val="accent3">
                    <a:lumMod val="60000"/>
                    <a:lumOff val="40000"/>
                  </a:schemeClr>
                </a:solidFill>
                <a:latin typeface="Calibri" pitchFamily="34" charset="0"/>
              </a:rPr>
              <a:t>Java if-else Statement:</a:t>
            </a:r>
          </a:p>
          <a:p>
            <a:pPr>
              <a:defRPr/>
            </a:pPr>
            <a:r>
              <a:rPr lang="en-US" dirty="0">
                <a:latin typeface="Calibri" pitchFamily="34" charset="0"/>
              </a:rPr>
              <a:t>The Java if-else statement also tests the condition. It executes the </a:t>
            </a:r>
            <a:r>
              <a:rPr lang="en-US" i="1" dirty="0">
                <a:latin typeface="Calibri" pitchFamily="34" charset="0"/>
              </a:rPr>
              <a:t>if block</a:t>
            </a:r>
            <a:r>
              <a:rPr lang="en-US" dirty="0">
                <a:latin typeface="Calibri" pitchFamily="34" charset="0"/>
              </a:rPr>
              <a:t> if condition is true otherwise </a:t>
            </a:r>
            <a:r>
              <a:rPr lang="en-US" i="1" dirty="0">
                <a:latin typeface="Calibri" pitchFamily="34" charset="0"/>
              </a:rPr>
              <a:t>else block</a:t>
            </a:r>
            <a:r>
              <a:rPr lang="en-US" dirty="0">
                <a:latin typeface="Calibri" pitchFamily="34" charset="0"/>
              </a:rPr>
              <a:t> is executed.</a:t>
            </a:r>
          </a:p>
          <a:p>
            <a:pPr>
              <a:defRPr/>
            </a:pPr>
            <a:r>
              <a:rPr lang="en-US" b="1" dirty="0">
                <a:latin typeface="Calibri" pitchFamily="34" charset="0"/>
              </a:rPr>
              <a:t>Syntax:											Example:</a:t>
            </a:r>
          </a:p>
          <a:p>
            <a:pPr>
              <a:defRPr/>
            </a:pPr>
            <a:r>
              <a:rPr lang="en-US" b="1" dirty="0">
                <a:latin typeface="Calibri" pitchFamily="34" charset="0"/>
              </a:rPr>
              <a:t>		if</a:t>
            </a:r>
            <a:r>
              <a:rPr lang="en-US" dirty="0">
                <a:latin typeface="Calibri" pitchFamily="34" charset="0"/>
              </a:rPr>
              <a:t>(condition){  </a:t>
            </a:r>
          </a:p>
          <a:p>
            <a:pPr>
              <a:defRPr/>
            </a:pPr>
            <a:r>
              <a:rPr lang="en-US" dirty="0">
                <a:latin typeface="Calibri" pitchFamily="34" charset="0"/>
              </a:rPr>
              <a:t>               	//code if condition is true  </a:t>
            </a:r>
          </a:p>
          <a:p>
            <a:pPr>
              <a:defRPr/>
            </a:pPr>
            <a:r>
              <a:rPr lang="en-US" dirty="0">
                <a:latin typeface="Calibri" pitchFamily="34" charset="0"/>
              </a:rPr>
              <a:t>                }</a:t>
            </a:r>
            <a:r>
              <a:rPr lang="en-US" b="1" dirty="0">
                <a:latin typeface="Calibri" pitchFamily="34" charset="0"/>
              </a:rPr>
              <a:t>else</a:t>
            </a:r>
            <a:r>
              <a:rPr lang="en-US" dirty="0">
                <a:latin typeface="Calibri" pitchFamily="34" charset="0"/>
              </a:rPr>
              <a:t>{  									</a:t>
            </a:r>
          </a:p>
          <a:p>
            <a:pPr>
              <a:defRPr/>
            </a:pPr>
            <a:r>
              <a:rPr lang="en-US" dirty="0">
                <a:latin typeface="Calibri" pitchFamily="34" charset="0"/>
              </a:rPr>
              <a:t>	        	//code if condition is false  </a:t>
            </a:r>
          </a:p>
          <a:p>
            <a:pPr>
              <a:defRPr/>
            </a:pPr>
            <a:r>
              <a:rPr lang="en-US" dirty="0">
                <a:latin typeface="Calibri" pitchFamily="34" charset="0"/>
              </a:rPr>
              <a:t>		} </a:t>
            </a:r>
            <a:r>
              <a:rPr lang="en-US" sz="1600" dirty="0">
                <a:latin typeface="Calibri" pitchFamily="34" charset="0"/>
              </a:rPr>
              <a:t> </a:t>
            </a:r>
          </a:p>
          <a:p>
            <a:pPr>
              <a:defRPr/>
            </a:pPr>
            <a:endParaRPr lang="en-US" sz="1600" dirty="0">
              <a:latin typeface="Calibri" pitchFamily="34" charset="0"/>
            </a:endParaRPr>
          </a:p>
          <a:p>
            <a:pPr marL="742950" lvl="1" indent="-285750">
              <a:defRPr/>
            </a:pPr>
            <a:endParaRPr lang="en-US" sz="1600" dirty="0">
              <a:latin typeface="Calibri" pitchFamily="34" charset="0"/>
            </a:endParaRPr>
          </a:p>
          <a:p>
            <a:pPr marL="742950" lvl="1" indent="-285750">
              <a:defRPr/>
            </a:pPr>
            <a:endParaRPr lang="en-US" sz="1600" dirty="0">
              <a:latin typeface="Calibri" pitchFamily="34" charset="0"/>
            </a:endParaRPr>
          </a:p>
          <a:p>
            <a:pPr>
              <a:defRPr/>
            </a:pPr>
            <a:r>
              <a:rPr lang="en-US" altLang="en-US" sz="1600" dirty="0">
                <a:latin typeface="Calibri" pitchFamily="34" charset="0"/>
                <a:ea typeface="Calibri" pitchFamily="34" charset="0"/>
                <a:cs typeface="Calibri" pitchFamily="34" charset="0"/>
              </a:rPr>
              <a:t>					</a:t>
            </a:r>
          </a:p>
          <a:p>
            <a:pPr marL="2057400" lvl="4" indent="-228600">
              <a:defRPr/>
            </a:pPr>
            <a:r>
              <a:rPr lang="en-US" altLang="en-US" sz="1600" dirty="0">
                <a:latin typeface="Calibri" pitchFamily="34" charset="0"/>
                <a:ea typeface="Calibri" pitchFamily="34" charset="0"/>
                <a:cs typeface="Calibri" pitchFamily="34" charset="0"/>
              </a:rPr>
              <a:t>		</a:t>
            </a:r>
          </a:p>
          <a:p>
            <a:pPr marL="2057400" lvl="4" indent="-228600">
              <a:defRPr/>
            </a:pPr>
            <a:endParaRPr lang="en-US" altLang="en-US" sz="1600" dirty="0">
              <a:latin typeface="Calibri" pitchFamily="34" charset="0"/>
              <a:ea typeface="Calibri" pitchFamily="34" charset="0"/>
              <a:cs typeface="Calibri" pitchFamily="34" charset="0"/>
            </a:endParaRPr>
          </a:p>
          <a:p>
            <a:pPr>
              <a:defRPr/>
            </a:pPr>
            <a:endParaRPr lang="en-US" altLang="en-US" sz="1600" dirty="0">
              <a:latin typeface="Calibri" pitchFamily="34" charset="0"/>
              <a:ea typeface="Calibri" pitchFamily="34" charset="0"/>
              <a:cs typeface="Calibri" pitchFamily="34" charset="0"/>
            </a:endParaRPr>
          </a:p>
        </p:txBody>
      </p:sp>
      <p:pic>
        <p:nvPicPr>
          <p:cNvPr id="76804" name="Picture 4">
            <a:extLst>
              <a:ext uri="{FF2B5EF4-FFF2-40B4-BE49-F238E27FC236}">
                <a16:creationId xmlns:a16="http://schemas.microsoft.com/office/drawing/2014/main" id="{939F32F6-5CFB-462E-9F88-141F40637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1485900"/>
            <a:ext cx="37338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795162-087E-4333-9C36-2AA30225E4C3}"/>
              </a:ext>
            </a:extLst>
          </p:cNvPr>
          <p:cNvSpPr>
            <a:spLocks noGrp="1"/>
          </p:cNvSpPr>
          <p:nvPr>
            <p:ph idx="1"/>
          </p:nvPr>
        </p:nvSpPr>
        <p:spPr>
          <a:xfrm>
            <a:off x="403412" y="1426580"/>
            <a:ext cx="4840941" cy="1567446"/>
          </a:xfrm>
        </p:spPr>
        <p:txBody>
          <a:bodyPr>
            <a:noAutofit/>
          </a:bodyPr>
          <a:lstStyle/>
          <a:p>
            <a:pPr marL="0" indent="0" algn="just">
              <a:lnSpc>
                <a:spcPct val="130000"/>
              </a:lnSpc>
              <a:buClr>
                <a:srgbClr val="2FC2D9"/>
              </a:buClr>
              <a:buFont typeface="Arial"/>
              <a:buNone/>
              <a:defRPr/>
            </a:pPr>
            <a:r>
              <a:rPr lang="en-US" sz="1600" dirty="0"/>
              <a:t>Java is one of the most popular and widely used programming language and platform. A platform is an environment that helps to develop and run programs written in any programming language.</a:t>
            </a:r>
          </a:p>
          <a:p>
            <a:pPr marL="0" indent="0" algn="just">
              <a:lnSpc>
                <a:spcPct val="130000"/>
              </a:lnSpc>
              <a:buClr>
                <a:srgbClr val="2FC2D9"/>
              </a:buClr>
              <a:buFont typeface="Arial"/>
              <a:buNone/>
              <a:defRPr/>
            </a:pPr>
            <a:r>
              <a:rPr lang="en-US" sz="1600" dirty="0"/>
              <a:t>					</a:t>
            </a:r>
            <a:endParaRPr lang="en-US" sz="1600" dirty="0">
              <a:solidFill>
                <a:srgbClr val="444444"/>
              </a:solidFill>
              <a:highlight>
                <a:srgbClr val="FFFF00"/>
              </a:highlight>
              <a:latin typeface="Calibri" panose="020F0502020204030204" pitchFamily="34" charset="0"/>
            </a:endParaRPr>
          </a:p>
        </p:txBody>
      </p:sp>
      <p:sp>
        <p:nvSpPr>
          <p:cNvPr id="3" name="Text Placeholder 2">
            <a:extLst>
              <a:ext uri="{FF2B5EF4-FFF2-40B4-BE49-F238E27FC236}">
                <a16:creationId xmlns:a16="http://schemas.microsoft.com/office/drawing/2014/main" id="{CDBC6215-D477-42C7-A5BC-6E41905C058F}"/>
              </a:ext>
            </a:extLst>
          </p:cNvPr>
          <p:cNvSpPr>
            <a:spLocks noGrp="1"/>
          </p:cNvSpPr>
          <p:nvPr>
            <p:ph type="body" sz="quarter" idx="11"/>
          </p:nvPr>
        </p:nvSpPr>
        <p:spPr>
          <a:xfrm>
            <a:off x="0" y="0"/>
            <a:ext cx="9144000" cy="700088"/>
          </a:xfrm>
        </p:spPr>
        <p:txBody>
          <a:bodyPr/>
          <a:lstStyle/>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1268" name="Text Placeholder 3">
            <a:extLst>
              <a:ext uri="{FF2B5EF4-FFF2-40B4-BE49-F238E27FC236}">
                <a16:creationId xmlns:a16="http://schemas.microsoft.com/office/drawing/2014/main" id="{249FE2D0-4C80-40FB-B74F-FA0D1404B375}"/>
              </a:ext>
            </a:extLst>
          </p:cNvPr>
          <p:cNvSpPr>
            <a:spLocks noGrp="1" noChangeArrowheads="1"/>
          </p:cNvSpPr>
          <p:nvPr>
            <p:ph type="body" sz="quarter" idx="12"/>
          </p:nvPr>
        </p:nvSpPr>
        <p:spPr bwMode="auto">
          <a:xfrm>
            <a:off x="417513" y="911225"/>
            <a:ext cx="1420812" cy="417513"/>
          </a:xfrm>
          <a:extLs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eaLnBrk="1" hangingPunct="1">
              <a:spcBef>
                <a:spcPct val="0"/>
              </a:spcBef>
            </a:pPr>
            <a:r>
              <a:rPr lang="en-US" altLang="en-US" sz="2000">
                <a:latin typeface="Calibri" panose="020F0502020204030204" pitchFamily="34" charset="0"/>
                <a:ea typeface="Arial Black" panose="020B0A04020102020204" pitchFamily="34" charset="0"/>
                <a:cs typeface="Arial Black" panose="020B0A04020102020204" pitchFamily="34" charset="0"/>
              </a:rPr>
              <a:t>What is Java</a:t>
            </a:r>
          </a:p>
        </p:txBody>
      </p:sp>
      <p:pic>
        <p:nvPicPr>
          <p:cNvPr id="11269" name="Picture 10">
            <a:extLst>
              <a:ext uri="{FF2B5EF4-FFF2-40B4-BE49-F238E27FC236}">
                <a16:creationId xmlns:a16="http://schemas.microsoft.com/office/drawing/2014/main" id="{CAB9E570-D8EB-4A37-A804-03EF00AEF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1184275"/>
            <a:ext cx="30289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1A09E5-C4F3-4CBA-AD75-504665536C4F}"/>
              </a:ext>
            </a:extLst>
          </p:cNvPr>
          <p:cNvSpPr>
            <a:spLocks noGrp="1"/>
          </p:cNvSpPr>
          <p:nvPr>
            <p:ph type="body" sz="quarter" idx="11"/>
          </p:nvPr>
        </p:nvSpPr>
        <p:spPr>
          <a:xfrm>
            <a:off x="0" y="0"/>
            <a:ext cx="9144000" cy="447675"/>
          </a:xfrm>
        </p:spPr>
        <p:txBody>
          <a:bodyPr>
            <a:normAutofit fontScale="25000" lnSpcReduction="20000"/>
          </a:bodyPr>
          <a:lstStyle/>
          <a:p>
            <a:pPr eaLnBrk="1" hangingPunct="1">
              <a:buFont typeface="Arial" charset="0"/>
              <a:buNone/>
              <a:defRPr/>
            </a:pPr>
            <a:endParaRPr lang="en-US" dirty="0"/>
          </a:p>
          <a:p>
            <a:pPr eaLnBrk="1" hangingPunct="1">
              <a:buFont typeface="Arial" charset="0"/>
              <a:buNone/>
              <a:defRPr/>
            </a:pPr>
            <a:endParaRPr lang="en-US" sz="1600" dirty="0"/>
          </a:p>
          <a:p>
            <a:pPr eaLnBrk="1" hangingPunct="1">
              <a:buFont typeface="Arial" charset="0"/>
              <a:buNone/>
              <a:defRPr/>
            </a:pPr>
            <a:r>
              <a:rPr lang="en-US" sz="8000" b="1" dirty="0">
                <a:solidFill>
                  <a:schemeClr val="accent3">
                    <a:lumMod val="60000"/>
                    <a:lumOff val="40000"/>
                  </a:schemeClr>
                </a:solidFill>
                <a:latin typeface="Calibri" pitchFamily="34" charset="0"/>
              </a:rPr>
              <a:t>Java if-else-if ladder Statement</a:t>
            </a:r>
          </a:p>
          <a:p>
            <a:pPr eaLnBrk="1" hangingPunct="1">
              <a:buFont typeface="Arial" charset="0"/>
              <a:buNone/>
              <a:defRPr/>
            </a:pPr>
            <a:endParaRPr lang="en-US" sz="2200" dirty="0">
              <a:latin typeface="Calibri" pitchFamily="34" charset="0"/>
            </a:endParaRPr>
          </a:p>
          <a:p>
            <a:pPr eaLnBrk="1" hangingPunct="1">
              <a:buFont typeface="Arial" charset="0"/>
              <a:buNone/>
              <a:defRPr/>
            </a:pPr>
            <a:endParaRPr lang="en-US" b="1" dirty="0">
              <a:latin typeface="Calibri" panose="020F0502020204030204" pitchFamily="34" charset="0"/>
            </a:endParaRPr>
          </a:p>
        </p:txBody>
      </p:sp>
      <p:sp>
        <p:nvSpPr>
          <p:cNvPr id="28675" name="Rectangle 10">
            <a:extLst>
              <a:ext uri="{FF2B5EF4-FFF2-40B4-BE49-F238E27FC236}">
                <a16:creationId xmlns:a16="http://schemas.microsoft.com/office/drawing/2014/main" id="{CB4B46D3-F357-4F23-9042-C6A7C1DB237C}"/>
              </a:ext>
            </a:extLst>
          </p:cNvPr>
          <p:cNvSpPr>
            <a:spLocks noChangeArrowheads="1"/>
          </p:cNvSpPr>
          <p:nvPr/>
        </p:nvSpPr>
        <p:spPr bwMode="auto">
          <a:xfrm>
            <a:off x="142875" y="582613"/>
            <a:ext cx="54292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dirty="0">
                <a:latin typeface="Calibri" panose="020F0502020204030204" pitchFamily="34" charset="0"/>
              </a:rPr>
              <a:t>The if-else-if ladder statement executes one condition from multiple statements.</a:t>
            </a:r>
          </a:p>
          <a:p>
            <a:pPr>
              <a:defRPr/>
            </a:pPr>
            <a:r>
              <a:rPr lang="en-US" altLang="en-US" b="1" dirty="0">
                <a:solidFill>
                  <a:schemeClr val="accent3">
                    <a:lumMod val="60000"/>
                    <a:lumOff val="40000"/>
                  </a:schemeClr>
                </a:solidFill>
                <a:latin typeface="Calibri" panose="020F0502020204030204" pitchFamily="34" charset="0"/>
              </a:rPr>
              <a:t>Syntax:   </a:t>
            </a:r>
            <a:r>
              <a:rPr lang="en-US" altLang="en-US" b="1" dirty="0">
                <a:latin typeface="Calibri" panose="020F0502020204030204" pitchFamily="34" charset="0"/>
              </a:rPr>
              <a:t>if</a:t>
            </a:r>
            <a:r>
              <a:rPr lang="en-US" altLang="en-US" dirty="0">
                <a:latin typeface="Calibri" panose="020F0502020204030204" pitchFamily="34" charset="0"/>
              </a:rPr>
              <a:t>(condition1){ </a:t>
            </a:r>
          </a:p>
          <a:p>
            <a:pPr>
              <a:defRPr/>
            </a:pPr>
            <a:r>
              <a:rPr lang="en-US" altLang="en-US" dirty="0">
                <a:latin typeface="Calibri" panose="020F0502020204030204" pitchFamily="34" charset="0"/>
              </a:rPr>
              <a:t>  	           //code to be executed if condition1 is true  </a:t>
            </a:r>
          </a:p>
          <a:p>
            <a:pPr>
              <a:defRPr/>
            </a:pPr>
            <a:r>
              <a:rPr lang="en-US" altLang="en-US" dirty="0">
                <a:latin typeface="Calibri" panose="020F0502020204030204" pitchFamily="34" charset="0"/>
              </a:rPr>
              <a:t>                 }</a:t>
            </a:r>
            <a:r>
              <a:rPr lang="en-US" altLang="en-US" b="1" dirty="0">
                <a:latin typeface="Calibri" panose="020F0502020204030204" pitchFamily="34" charset="0"/>
              </a:rPr>
              <a:t>else</a:t>
            </a:r>
            <a:r>
              <a:rPr lang="en-US" altLang="en-US" dirty="0">
                <a:latin typeface="Calibri" panose="020F0502020204030204" pitchFamily="34" charset="0"/>
              </a:rPr>
              <a:t> </a:t>
            </a:r>
            <a:r>
              <a:rPr lang="en-US" altLang="en-US" b="1" dirty="0">
                <a:latin typeface="Calibri" panose="020F0502020204030204" pitchFamily="34" charset="0"/>
              </a:rPr>
              <a:t>if</a:t>
            </a:r>
            <a:r>
              <a:rPr lang="en-US" altLang="en-US" dirty="0">
                <a:latin typeface="Calibri" panose="020F0502020204030204" pitchFamily="34" charset="0"/>
              </a:rPr>
              <a:t>(condition2){  </a:t>
            </a:r>
          </a:p>
          <a:p>
            <a:pPr>
              <a:defRPr/>
            </a:pPr>
            <a:r>
              <a:rPr lang="en-US" altLang="en-US" dirty="0">
                <a:latin typeface="Calibri" panose="020F0502020204030204" pitchFamily="34" charset="0"/>
              </a:rPr>
              <a:t>               	  //code to be executed if condition2 is true  </a:t>
            </a:r>
          </a:p>
          <a:p>
            <a:pPr>
              <a:defRPr/>
            </a:pPr>
            <a:r>
              <a:rPr lang="en-US" altLang="en-US" dirty="0">
                <a:latin typeface="Calibri" panose="020F0502020204030204" pitchFamily="34" charset="0"/>
              </a:rPr>
              <a:t>                 }  </a:t>
            </a:r>
            <a:r>
              <a:rPr lang="en-US" altLang="en-US" b="1" dirty="0">
                <a:latin typeface="Calibri" panose="020F0502020204030204" pitchFamily="34" charset="0"/>
              </a:rPr>
              <a:t>else</a:t>
            </a:r>
            <a:r>
              <a:rPr lang="en-US" altLang="en-US" dirty="0">
                <a:latin typeface="Calibri" panose="020F0502020204030204" pitchFamily="34" charset="0"/>
              </a:rPr>
              <a:t> </a:t>
            </a:r>
            <a:r>
              <a:rPr lang="en-US" altLang="en-US" b="1" dirty="0">
                <a:latin typeface="Calibri" panose="020F0502020204030204" pitchFamily="34" charset="0"/>
              </a:rPr>
              <a:t>if</a:t>
            </a:r>
            <a:r>
              <a:rPr lang="en-US" altLang="en-US" dirty="0">
                <a:latin typeface="Calibri" panose="020F0502020204030204" pitchFamily="34" charset="0"/>
              </a:rPr>
              <a:t>(condition3){  </a:t>
            </a:r>
          </a:p>
          <a:p>
            <a:pPr>
              <a:defRPr/>
            </a:pPr>
            <a:r>
              <a:rPr lang="en-US" altLang="en-US" dirty="0">
                <a:latin typeface="Calibri" panose="020F0502020204030204" pitchFamily="34" charset="0"/>
              </a:rPr>
              <a:t>		  //code to be executed if condition3 is true  </a:t>
            </a:r>
          </a:p>
          <a:p>
            <a:pPr>
              <a:defRPr/>
            </a:pPr>
            <a:r>
              <a:rPr lang="en-US" altLang="en-US" dirty="0">
                <a:latin typeface="Calibri" panose="020F0502020204030204" pitchFamily="34" charset="0"/>
              </a:rPr>
              <a:t>		 }  ...  </a:t>
            </a:r>
          </a:p>
          <a:p>
            <a:pPr>
              <a:defRPr/>
            </a:pPr>
            <a:r>
              <a:rPr lang="en-US" altLang="en-US" b="1" dirty="0">
                <a:latin typeface="Calibri" panose="020F0502020204030204" pitchFamily="34" charset="0"/>
              </a:rPr>
              <a:t>		else</a:t>
            </a:r>
            <a:r>
              <a:rPr lang="en-US" altLang="en-US" dirty="0">
                <a:latin typeface="Calibri" panose="020F0502020204030204" pitchFamily="34" charset="0"/>
              </a:rPr>
              <a:t>{  </a:t>
            </a:r>
          </a:p>
          <a:p>
            <a:pPr>
              <a:defRPr/>
            </a:pPr>
            <a:r>
              <a:rPr lang="en-US" altLang="en-US" dirty="0">
                <a:latin typeface="Calibri" panose="020F0502020204030204" pitchFamily="34" charset="0"/>
              </a:rPr>
              <a:t>	 		//code to be executed if all the conditions are false  </a:t>
            </a:r>
          </a:p>
          <a:p>
            <a:pPr>
              <a:defRPr/>
            </a:pPr>
            <a:r>
              <a:rPr lang="en-US" altLang="en-US" dirty="0">
                <a:latin typeface="Calibri" panose="020F0502020204030204" pitchFamily="34" charset="0"/>
              </a:rPr>
              <a:t>              }    </a:t>
            </a:r>
            <a:r>
              <a:rPr lang="en-US" altLang="en-US" dirty="0">
                <a:latin typeface="Calibri" panose="020F0502020204030204" pitchFamily="34" charset="0"/>
                <a:cs typeface="Calibri" panose="020F0502020204030204" pitchFamily="34" charset="0"/>
              </a:rPr>
              <a:t>	</a:t>
            </a:r>
          </a:p>
          <a:p>
            <a:pPr lvl="4">
              <a:defRPr/>
            </a:pPr>
            <a:endParaRPr lang="en-US" altLang="en-US" dirty="0">
              <a:latin typeface="Calibri" panose="020F0502020204030204" pitchFamily="34" charset="0"/>
              <a:cs typeface="Calibri" panose="020F0502020204030204" pitchFamily="34" charset="0"/>
            </a:endParaRPr>
          </a:p>
          <a:p>
            <a:pPr>
              <a:defRPr/>
            </a:pPr>
            <a:endParaRPr lang="en-US" altLang="en-US" dirty="0">
              <a:latin typeface="Calibri" panose="020F0502020204030204" pitchFamily="34" charset="0"/>
              <a:cs typeface="Calibri" panose="020F0502020204030204" pitchFamily="34" charset="0"/>
            </a:endParaRPr>
          </a:p>
        </p:txBody>
      </p:sp>
      <p:pic>
        <p:nvPicPr>
          <p:cNvPr id="78852" name="Picture 4">
            <a:extLst>
              <a:ext uri="{FF2B5EF4-FFF2-40B4-BE49-F238E27FC236}">
                <a16:creationId xmlns:a16="http://schemas.microsoft.com/office/drawing/2014/main" id="{DA67E55C-F0F8-4B5B-97F7-1870440B0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476250"/>
            <a:ext cx="34861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853" name="Picture 6">
            <a:extLst>
              <a:ext uri="{FF2B5EF4-FFF2-40B4-BE49-F238E27FC236}">
                <a16:creationId xmlns:a16="http://schemas.microsoft.com/office/drawing/2014/main" id="{EE2F5B0F-0A9F-428A-847B-3E85E5030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486275"/>
            <a:ext cx="14097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2">
            <a:extLst>
              <a:ext uri="{FF2B5EF4-FFF2-40B4-BE49-F238E27FC236}">
                <a16:creationId xmlns:a16="http://schemas.microsoft.com/office/drawing/2014/main" id="{9354194D-00BE-4A0F-9E84-37A3BE061EC4}"/>
              </a:ext>
            </a:extLst>
          </p:cNvPr>
          <p:cNvSpPr>
            <a:spLocks noGrp="1"/>
          </p:cNvSpPr>
          <p:nvPr>
            <p:ph type="body" sz="quarter" idx="11"/>
          </p:nvPr>
        </p:nvSpPr>
        <p:spPr>
          <a:xfrm>
            <a:off x="152400" y="6315075"/>
            <a:ext cx="9144000" cy="447675"/>
          </a:xfrm>
        </p:spPr>
        <p:txBody>
          <a:bodyPr>
            <a:normAutofit fontScale="25000" lnSpcReduction="20000"/>
          </a:bodyPr>
          <a:lstStyle/>
          <a:p>
            <a:pPr eaLnBrk="1" hangingPunct="1">
              <a:buFont typeface="Arial" charset="0"/>
              <a:buNone/>
              <a:defRPr/>
            </a:pPr>
            <a:endParaRPr lang="en-US" dirty="0"/>
          </a:p>
          <a:p>
            <a:pPr eaLnBrk="1" hangingPunct="1">
              <a:buFont typeface="Arial" charset="0"/>
              <a:buNone/>
              <a:defRPr/>
            </a:pPr>
            <a:endParaRPr lang="en-US" sz="1600" dirty="0"/>
          </a:p>
          <a:p>
            <a:pPr eaLnBrk="1" hangingPunct="1">
              <a:buFont typeface="Arial" charset="0"/>
              <a:buNone/>
              <a:defRPr/>
            </a:pPr>
            <a:r>
              <a:rPr lang="en-US" sz="8000" b="1" dirty="0">
                <a:solidFill>
                  <a:schemeClr val="accent3">
                    <a:lumMod val="60000"/>
                    <a:lumOff val="40000"/>
                  </a:schemeClr>
                </a:solidFill>
                <a:latin typeface="Calibri" pitchFamily="34" charset="0"/>
              </a:rPr>
              <a:t>Java if-else-if ladder Statement</a:t>
            </a:r>
          </a:p>
          <a:p>
            <a:pPr eaLnBrk="1" hangingPunct="1">
              <a:buFont typeface="Arial" charset="0"/>
              <a:buNone/>
              <a:defRPr/>
            </a:pPr>
            <a:endParaRPr lang="en-US" sz="2200" dirty="0">
              <a:latin typeface="Calibri" pitchFamily="34" charset="0"/>
            </a:endParaRPr>
          </a:p>
          <a:p>
            <a:pPr eaLnBrk="1" hangingPunct="1">
              <a:buFont typeface="Arial" charset="0"/>
              <a:buNone/>
              <a:defRPr/>
            </a:pPr>
            <a:endParaRPr lang="en-US" b="1" dirty="0">
              <a:latin typeface="Calibri" panose="020F0502020204030204" pitchFamily="34" charset="0"/>
            </a:endParaRPr>
          </a:p>
        </p:txBody>
      </p:sp>
      <p:pic>
        <p:nvPicPr>
          <p:cNvPr id="78855" name="Picture 8">
            <a:extLst>
              <a:ext uri="{FF2B5EF4-FFF2-40B4-BE49-F238E27FC236}">
                <a16:creationId xmlns:a16="http://schemas.microsoft.com/office/drawing/2014/main" id="{5FF30588-2B38-4435-B308-E615B69789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75" y="4514850"/>
            <a:ext cx="742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51AC85-01BD-4DE5-869D-1F87149BDC3E}"/>
              </a:ext>
            </a:extLst>
          </p:cNvPr>
          <p:cNvSpPr>
            <a:spLocks noGrp="1"/>
          </p:cNvSpPr>
          <p:nvPr>
            <p:ph type="body" sz="quarter" idx="11"/>
          </p:nvPr>
        </p:nvSpPr>
        <p:spPr>
          <a:xfrm>
            <a:off x="0" y="0"/>
            <a:ext cx="9144000" cy="447675"/>
          </a:xfrm>
        </p:spPr>
        <p:txBody>
          <a:bodyPr>
            <a:normAutofit fontScale="25000" lnSpcReduction="20000"/>
          </a:bodyPr>
          <a:lstStyle/>
          <a:p>
            <a:pPr eaLnBrk="1" hangingPunct="1">
              <a:buFont typeface="Arial" charset="0"/>
              <a:buNone/>
              <a:defRPr/>
            </a:pPr>
            <a:endParaRPr lang="en-US" dirty="0"/>
          </a:p>
          <a:p>
            <a:pPr eaLnBrk="1" hangingPunct="1">
              <a:buFont typeface="Arial" charset="0"/>
              <a:buNone/>
              <a:defRPr/>
            </a:pPr>
            <a:endParaRPr lang="en-US" sz="1600" dirty="0"/>
          </a:p>
          <a:p>
            <a:pPr eaLnBrk="1" hangingPunct="1">
              <a:buFont typeface="Arial" charset="0"/>
              <a:buNone/>
              <a:defRPr/>
            </a:pPr>
            <a:r>
              <a:rPr lang="en-US" sz="8000" b="1" dirty="0">
                <a:solidFill>
                  <a:schemeClr val="accent3">
                    <a:lumMod val="60000"/>
                    <a:lumOff val="40000"/>
                  </a:schemeClr>
                </a:solidFill>
                <a:latin typeface="Calibri" pitchFamily="34" charset="0"/>
              </a:rPr>
              <a:t>Java Nested if statement</a:t>
            </a:r>
          </a:p>
          <a:p>
            <a:pPr eaLnBrk="1" hangingPunct="1">
              <a:buFont typeface="Arial" charset="0"/>
              <a:buNone/>
              <a:defRPr/>
            </a:pPr>
            <a:endParaRPr lang="en-US" sz="2200" dirty="0">
              <a:latin typeface="Calibri" pitchFamily="34" charset="0"/>
            </a:endParaRPr>
          </a:p>
          <a:p>
            <a:pPr eaLnBrk="1" hangingPunct="1">
              <a:buFont typeface="Arial" charset="0"/>
              <a:buNone/>
              <a:defRPr/>
            </a:pPr>
            <a:endParaRPr lang="en-US" b="1" dirty="0">
              <a:latin typeface="Calibri" panose="020F0502020204030204" pitchFamily="34" charset="0"/>
            </a:endParaRPr>
          </a:p>
        </p:txBody>
      </p:sp>
      <p:sp>
        <p:nvSpPr>
          <p:cNvPr id="29699" name="Rectangle 10">
            <a:extLst>
              <a:ext uri="{FF2B5EF4-FFF2-40B4-BE49-F238E27FC236}">
                <a16:creationId xmlns:a16="http://schemas.microsoft.com/office/drawing/2014/main" id="{F6CFD870-2633-4B0D-A693-10D6DD15E448}"/>
              </a:ext>
            </a:extLst>
          </p:cNvPr>
          <p:cNvSpPr>
            <a:spLocks noChangeArrowheads="1"/>
          </p:cNvSpPr>
          <p:nvPr/>
        </p:nvSpPr>
        <p:spPr bwMode="auto">
          <a:xfrm>
            <a:off x="142875" y="520700"/>
            <a:ext cx="88042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dirty="0">
                <a:latin typeface="Calibri" panose="020F0502020204030204" pitchFamily="34" charset="0"/>
                <a:cs typeface="Calibri" panose="020F0502020204030204" pitchFamily="34" charset="0"/>
              </a:rPr>
              <a:t>The nested if statement represents the </a:t>
            </a:r>
            <a:r>
              <a:rPr lang="en-US" altLang="en-US" i="1" dirty="0">
                <a:latin typeface="Calibri" panose="020F0502020204030204" pitchFamily="34" charset="0"/>
                <a:cs typeface="Calibri" panose="020F0502020204030204" pitchFamily="34" charset="0"/>
              </a:rPr>
              <a:t>if block within another if block</a:t>
            </a:r>
            <a:r>
              <a:rPr lang="en-US" altLang="en-US" dirty="0">
                <a:latin typeface="Calibri" panose="020F0502020204030204" pitchFamily="34" charset="0"/>
                <a:cs typeface="Calibri" panose="020F0502020204030204" pitchFamily="34" charset="0"/>
              </a:rPr>
              <a:t>.</a:t>
            </a:r>
          </a:p>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Syntax:		</a:t>
            </a:r>
            <a:r>
              <a:rPr lang="en-US" altLang="en-US" b="1" dirty="0">
                <a:latin typeface="Calibri" panose="020F0502020204030204" pitchFamily="34" charset="0"/>
                <a:cs typeface="Calibri" panose="020F0502020204030204" pitchFamily="34" charset="0"/>
              </a:rPr>
              <a:t>if</a:t>
            </a:r>
            <a:r>
              <a:rPr lang="en-US" altLang="en-US" dirty="0">
                <a:latin typeface="Calibri" panose="020F0502020204030204" pitchFamily="34" charset="0"/>
                <a:cs typeface="Calibri" panose="020F0502020204030204" pitchFamily="34" charset="0"/>
              </a:rPr>
              <a:t>(condition){    </a:t>
            </a:r>
          </a:p>
          <a:p>
            <a:pPr>
              <a:defRPr/>
            </a:pPr>
            <a:r>
              <a:rPr lang="en-US" altLang="en-US" dirty="0">
                <a:latin typeface="Calibri" panose="020F0502020204030204" pitchFamily="34" charset="0"/>
                <a:cs typeface="Calibri" panose="020F0502020204030204" pitchFamily="34" charset="0"/>
              </a:rPr>
              <a:t>			     //code to be executed    </a:t>
            </a:r>
          </a:p>
          <a:p>
            <a:pPr>
              <a:defRPr/>
            </a:pPr>
            <a:r>
              <a:rPr lang="en-US" altLang="en-US" dirty="0">
                <a:latin typeface="Calibri" panose="020F0502020204030204" pitchFamily="34" charset="0"/>
                <a:cs typeface="Calibri" panose="020F0502020204030204" pitchFamily="34" charset="0"/>
              </a:rPr>
              <a:t>		            </a:t>
            </a:r>
            <a:r>
              <a:rPr lang="en-US" altLang="en-US" b="1" dirty="0">
                <a:latin typeface="Calibri" panose="020F0502020204030204" pitchFamily="34" charset="0"/>
                <a:cs typeface="Calibri" panose="020F0502020204030204" pitchFamily="34" charset="0"/>
              </a:rPr>
              <a:t>if</a:t>
            </a:r>
            <a:r>
              <a:rPr lang="en-US" altLang="en-US" dirty="0">
                <a:latin typeface="Calibri" panose="020F0502020204030204" pitchFamily="34" charset="0"/>
                <a:cs typeface="Calibri" panose="020F0502020204030204" pitchFamily="34" charset="0"/>
              </a:rPr>
              <a:t>(condition){ </a:t>
            </a:r>
          </a:p>
          <a:p>
            <a:pPr>
              <a:defRPr/>
            </a:pPr>
            <a:r>
              <a:rPr lang="en-US" altLang="en-US" dirty="0">
                <a:latin typeface="Calibri" panose="020F0502020204030204" pitchFamily="34" charset="0"/>
                <a:cs typeface="Calibri" panose="020F0502020204030204" pitchFamily="34" charset="0"/>
              </a:rPr>
              <a:t>	                       //code to be executed  </a:t>
            </a:r>
          </a:p>
          <a:p>
            <a:pPr>
              <a:defRPr/>
            </a:pPr>
            <a:r>
              <a:rPr lang="en-US" altLang="en-US" dirty="0">
                <a:latin typeface="Calibri" panose="020F0502020204030204" pitchFamily="34" charset="0"/>
                <a:cs typeface="Calibri" panose="020F0502020204030204" pitchFamily="34" charset="0"/>
              </a:rPr>
              <a:t>                            }    </a:t>
            </a:r>
          </a:p>
          <a:p>
            <a:pPr>
              <a:defRPr/>
            </a:pPr>
            <a:r>
              <a:rPr lang="en-US" altLang="en-US" dirty="0">
                <a:latin typeface="Calibri" panose="020F0502020204030204" pitchFamily="34" charset="0"/>
                <a:cs typeface="Calibri" panose="020F0502020204030204" pitchFamily="34" charset="0"/>
              </a:rPr>
              <a:t>                       }  </a:t>
            </a:r>
            <a:endParaRPr lang="en-US" altLang="en-US" dirty="0">
              <a:latin typeface="Calibri" panose="020F0502020204030204" pitchFamily="34" charset="0"/>
            </a:endParaRPr>
          </a:p>
          <a:p>
            <a:pPr>
              <a:defRPr/>
            </a:pPr>
            <a:r>
              <a:rPr lang="en-US" altLang="en-US" b="1" dirty="0">
                <a:solidFill>
                  <a:schemeClr val="accent3">
                    <a:lumMod val="60000"/>
                    <a:lumOff val="40000"/>
                  </a:schemeClr>
                </a:solidFill>
                <a:latin typeface="Calibri" panose="020F0502020204030204" pitchFamily="34" charset="0"/>
              </a:rPr>
              <a:t>Example:</a:t>
            </a:r>
          </a:p>
          <a:p>
            <a:pPr>
              <a:defRPr/>
            </a:pPr>
            <a:endParaRPr lang="en-US" altLang="en-US" dirty="0">
              <a:latin typeface="Calibri" panose="020F0502020204030204" pitchFamily="34" charset="0"/>
              <a:cs typeface="Calibri" panose="020F0502020204030204" pitchFamily="34" charset="0"/>
            </a:endParaRPr>
          </a:p>
        </p:txBody>
      </p:sp>
      <p:pic>
        <p:nvPicPr>
          <p:cNvPr id="80900" name="Picture 4">
            <a:extLst>
              <a:ext uri="{FF2B5EF4-FFF2-40B4-BE49-F238E27FC236}">
                <a16:creationId xmlns:a16="http://schemas.microsoft.com/office/drawing/2014/main" id="{CA04D055-0870-4D79-8DA4-591178E03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181225"/>
            <a:ext cx="48958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BCB7955B-F996-491F-BEB9-BB6580E7CDF6}"/>
              </a:ext>
            </a:extLst>
          </p:cNvPr>
          <p:cNvSpPr/>
          <p:nvPr/>
        </p:nvSpPr>
        <p:spPr>
          <a:xfrm>
            <a:off x="266700" y="4017963"/>
            <a:ext cx="865188" cy="307975"/>
          </a:xfrm>
          <a:prstGeom prst="rect">
            <a:avLst/>
          </a:prstGeom>
        </p:spPr>
        <p:txBody>
          <a:bodyPr wrap="none">
            <a:spAutoFit/>
          </a:bodyPr>
          <a:lstStyle/>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Example:</a:t>
            </a:r>
            <a:endParaRPr lang="en-US" dirty="0"/>
          </a:p>
        </p:txBody>
      </p:sp>
      <p:pic>
        <p:nvPicPr>
          <p:cNvPr id="80902" name="Picture 5">
            <a:extLst>
              <a:ext uri="{FF2B5EF4-FFF2-40B4-BE49-F238E27FC236}">
                <a16:creationId xmlns:a16="http://schemas.microsoft.com/office/drawing/2014/main" id="{82BAF9B7-AD67-4BF4-8C2B-99885B310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4305300"/>
            <a:ext cx="21907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EE057D-FA5B-459E-A289-115C69799F93}"/>
              </a:ext>
            </a:extLst>
          </p:cNvPr>
          <p:cNvSpPr>
            <a:spLocks noGrp="1"/>
          </p:cNvSpPr>
          <p:nvPr>
            <p:ph type="body" sz="quarter" idx="11"/>
          </p:nvPr>
        </p:nvSpPr>
        <p:spPr>
          <a:xfrm>
            <a:off x="0" y="0"/>
            <a:ext cx="9144000" cy="447675"/>
          </a:xfrm>
        </p:spPr>
        <p:txBody>
          <a:bodyPr>
            <a:normAutofit fontScale="25000" lnSpcReduction="20000"/>
          </a:bodyPr>
          <a:lstStyle/>
          <a:p>
            <a:pPr eaLnBrk="1" hangingPunct="1">
              <a:buFont typeface="Arial" charset="0"/>
              <a:buNone/>
              <a:defRPr/>
            </a:pPr>
            <a:endParaRPr lang="en-US" dirty="0"/>
          </a:p>
          <a:p>
            <a:pPr eaLnBrk="1" hangingPunct="1">
              <a:buFont typeface="Arial" charset="0"/>
              <a:buNone/>
              <a:defRPr/>
            </a:pPr>
            <a:endParaRPr lang="en-US" sz="1600" dirty="0"/>
          </a:p>
          <a:p>
            <a:pPr eaLnBrk="1" hangingPunct="1">
              <a:buFont typeface="Arial" charset="0"/>
              <a:buNone/>
              <a:defRPr/>
            </a:pPr>
            <a:r>
              <a:rPr lang="en-US" sz="8000" b="1" dirty="0">
                <a:solidFill>
                  <a:schemeClr val="accent3">
                    <a:lumMod val="60000"/>
                    <a:lumOff val="40000"/>
                  </a:schemeClr>
                </a:solidFill>
                <a:latin typeface="Calibri" pitchFamily="34" charset="0"/>
              </a:rPr>
              <a:t>Switch Statement</a:t>
            </a:r>
          </a:p>
          <a:p>
            <a:pPr eaLnBrk="1" hangingPunct="1">
              <a:buFont typeface="Arial" charset="0"/>
              <a:buNone/>
              <a:defRPr/>
            </a:pPr>
            <a:endParaRPr lang="en-US" sz="2200" dirty="0">
              <a:latin typeface="Calibri" pitchFamily="34" charset="0"/>
            </a:endParaRPr>
          </a:p>
          <a:p>
            <a:pPr eaLnBrk="1" hangingPunct="1">
              <a:buFont typeface="Arial" charset="0"/>
              <a:buNone/>
              <a:defRPr/>
            </a:pPr>
            <a:endParaRPr lang="en-US" b="1" dirty="0">
              <a:latin typeface="Calibri" panose="020F0502020204030204" pitchFamily="34" charset="0"/>
            </a:endParaRPr>
          </a:p>
        </p:txBody>
      </p:sp>
      <p:sp>
        <p:nvSpPr>
          <p:cNvPr id="31747" name="Rectangle 10">
            <a:extLst>
              <a:ext uri="{FF2B5EF4-FFF2-40B4-BE49-F238E27FC236}">
                <a16:creationId xmlns:a16="http://schemas.microsoft.com/office/drawing/2014/main" id="{03202658-1549-4C93-B60A-8F2A6E08BE43}"/>
              </a:ext>
            </a:extLst>
          </p:cNvPr>
          <p:cNvSpPr>
            <a:spLocks noChangeArrowheads="1"/>
          </p:cNvSpPr>
          <p:nvPr/>
        </p:nvSpPr>
        <p:spPr bwMode="auto">
          <a:xfrm>
            <a:off x="142875" y="520700"/>
            <a:ext cx="88042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sz="1600" dirty="0">
                <a:latin typeface="Calibri" panose="020F0502020204030204" pitchFamily="34" charset="0"/>
                <a:cs typeface="Calibri" panose="020F0502020204030204" pitchFamily="34" charset="0"/>
              </a:rPr>
              <a:t>The Java </a:t>
            </a:r>
            <a:r>
              <a:rPr lang="en-US" altLang="en-US" sz="1600" i="1" dirty="0">
                <a:latin typeface="Calibri" panose="020F0502020204030204" pitchFamily="34" charset="0"/>
                <a:cs typeface="Calibri" panose="020F0502020204030204" pitchFamily="34" charset="0"/>
              </a:rPr>
              <a:t>switch statement</a:t>
            </a:r>
            <a:r>
              <a:rPr lang="en-US" altLang="en-US" sz="1600" dirty="0">
                <a:latin typeface="Calibri" panose="020F0502020204030204" pitchFamily="34" charset="0"/>
                <a:cs typeface="Calibri" panose="020F0502020204030204" pitchFamily="34" charset="0"/>
              </a:rPr>
              <a:t> executes one statement from multiple conditions. It is like if-else-if ladder statement. </a:t>
            </a:r>
          </a:p>
          <a:p>
            <a:pPr>
              <a:defRPr/>
            </a:pPr>
            <a:r>
              <a:rPr lang="en-US" altLang="en-US" sz="1600" b="1" dirty="0">
                <a:solidFill>
                  <a:schemeClr val="accent3">
                    <a:lumMod val="60000"/>
                    <a:lumOff val="40000"/>
                  </a:schemeClr>
                </a:solidFill>
                <a:latin typeface="Calibri" panose="020F0502020204030204" pitchFamily="34" charset="0"/>
                <a:cs typeface="Calibri" panose="020F0502020204030204" pitchFamily="34" charset="0"/>
              </a:rPr>
              <a:t>Syntax:</a:t>
            </a:r>
            <a:br>
              <a:rPr lang="en-US" altLang="en-US" sz="1600" dirty="0">
                <a:latin typeface="Calibri" panose="020F0502020204030204" pitchFamily="34" charset="0"/>
                <a:cs typeface="Calibri" panose="020F0502020204030204" pitchFamily="34" charset="0"/>
              </a:rPr>
            </a:br>
            <a:r>
              <a:rPr lang="en-US" altLang="en-US" sz="1600" dirty="0">
                <a:latin typeface="Calibri" panose="020F0502020204030204" pitchFamily="34" charset="0"/>
                <a:cs typeface="Calibri" panose="020F0502020204030204" pitchFamily="34" charset="0"/>
              </a:rPr>
              <a:t>			</a:t>
            </a:r>
            <a:endParaRPr lang="en-US" altLang="en-US" sz="1600" dirty="0">
              <a:latin typeface="Calibri" panose="020F0502020204030204" pitchFamily="34" charset="0"/>
            </a:endParaRPr>
          </a:p>
          <a:p>
            <a:pPr>
              <a:defRPr/>
            </a:pPr>
            <a:endParaRPr lang="en-US" altLang="en-US" sz="1600" dirty="0">
              <a:latin typeface="Calibri" panose="020F0502020204030204" pitchFamily="34" charset="0"/>
              <a:cs typeface="Calibri" panose="020F0502020204030204" pitchFamily="34" charset="0"/>
            </a:endParaRPr>
          </a:p>
        </p:txBody>
      </p:sp>
      <p:pic>
        <p:nvPicPr>
          <p:cNvPr id="82948" name="Picture 4">
            <a:extLst>
              <a:ext uri="{FF2B5EF4-FFF2-40B4-BE49-F238E27FC236}">
                <a16:creationId xmlns:a16="http://schemas.microsoft.com/office/drawing/2014/main" id="{DB2686B5-519C-433D-BE46-D47AE1D27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1266825"/>
            <a:ext cx="33909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9" name="Picture 5">
            <a:extLst>
              <a:ext uri="{FF2B5EF4-FFF2-40B4-BE49-F238E27FC236}">
                <a16:creationId xmlns:a16="http://schemas.microsoft.com/office/drawing/2014/main" id="{9C38FA1B-21A1-4028-A683-816312B81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575" y="1009650"/>
            <a:ext cx="40195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9E016126-856A-4C04-9EB1-D57F7D7E0356}"/>
              </a:ext>
            </a:extLst>
          </p:cNvPr>
          <p:cNvSpPr/>
          <p:nvPr/>
        </p:nvSpPr>
        <p:spPr>
          <a:xfrm>
            <a:off x="4600575" y="4017963"/>
            <a:ext cx="1031875" cy="307975"/>
          </a:xfrm>
          <a:prstGeom prst="rect">
            <a:avLst/>
          </a:prstGeom>
        </p:spPr>
        <p:txBody>
          <a:bodyPr wrap="none">
            <a:spAutoFit/>
          </a:bodyPr>
          <a:lstStyle/>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Output:  20</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1CDE0B-1E60-459D-8769-A3EFD9D2191D}"/>
              </a:ext>
            </a:extLst>
          </p:cNvPr>
          <p:cNvSpPr>
            <a:spLocks noGrp="1"/>
          </p:cNvSpPr>
          <p:nvPr>
            <p:ph idx="1"/>
          </p:nvPr>
        </p:nvSpPr>
        <p:spPr>
          <a:xfrm>
            <a:off x="403412" y="1426580"/>
            <a:ext cx="4840941" cy="1567446"/>
          </a:xfrm>
        </p:spPr>
        <p:txBody>
          <a:bodyPr>
            <a:noAutofit/>
          </a:bodyPr>
          <a:lstStyle/>
          <a:p>
            <a:pPr marL="0" indent="0">
              <a:buFont typeface="Arial"/>
              <a:buNone/>
              <a:defRPr/>
            </a:pPr>
            <a:r>
              <a:rPr lang="en-US" sz="1600" dirty="0">
                <a:latin typeface="Calibri" panose="020F0502020204030204" pitchFamily="34" charset="0"/>
                <a:cs typeface="Calibri" panose="020F0502020204030204" pitchFamily="34" charset="0"/>
              </a:rPr>
              <a:t>There are three types of loops in java.		</a:t>
            </a:r>
          </a:p>
          <a:p>
            <a:pPr>
              <a:defRPr/>
            </a:pPr>
            <a:r>
              <a:rPr lang="en-US" sz="1600" dirty="0">
                <a:latin typeface="Calibri" panose="020F0502020204030204" pitchFamily="34" charset="0"/>
                <a:cs typeface="Calibri" panose="020F0502020204030204" pitchFamily="34" charset="0"/>
              </a:rPr>
              <a:t>for loop</a:t>
            </a:r>
          </a:p>
          <a:p>
            <a:pPr>
              <a:defRPr/>
            </a:pPr>
            <a:r>
              <a:rPr lang="en-US" sz="1600" dirty="0">
                <a:latin typeface="Calibri" panose="020F0502020204030204" pitchFamily="34" charset="0"/>
                <a:cs typeface="Calibri" panose="020F0502020204030204" pitchFamily="34" charset="0"/>
              </a:rPr>
              <a:t>while loop</a:t>
            </a:r>
          </a:p>
          <a:p>
            <a:pPr>
              <a:defRPr/>
            </a:pPr>
            <a:r>
              <a:rPr lang="en-US" sz="1600" dirty="0">
                <a:latin typeface="Calibri" panose="020F0502020204030204" pitchFamily="34" charset="0"/>
                <a:cs typeface="Calibri" panose="020F0502020204030204" pitchFamily="34" charset="0"/>
              </a:rPr>
              <a:t>do-while loop</a:t>
            </a:r>
          </a:p>
          <a:p>
            <a:pPr marL="0" indent="0" algn="just">
              <a:lnSpc>
                <a:spcPct val="130000"/>
              </a:lnSpc>
              <a:buClr>
                <a:srgbClr val="2FC2D9"/>
              </a:buClr>
              <a:buFont typeface="Arial"/>
              <a:buNone/>
              <a:defRPr/>
            </a:pPr>
            <a:endParaRPr lang="en-US" sz="1600" dirty="0">
              <a:solidFill>
                <a:srgbClr val="444444"/>
              </a:solidFill>
              <a:highlight>
                <a:srgbClr val="FFFF00"/>
              </a:highlight>
              <a:latin typeface="Calibri" panose="020F0502020204030204" pitchFamily="34" charset="0"/>
            </a:endParaRPr>
          </a:p>
        </p:txBody>
      </p:sp>
      <p:sp>
        <p:nvSpPr>
          <p:cNvPr id="84996" name="Text Placeholder 3">
            <a:extLst>
              <a:ext uri="{FF2B5EF4-FFF2-40B4-BE49-F238E27FC236}">
                <a16:creationId xmlns:a16="http://schemas.microsoft.com/office/drawing/2014/main" id="{ED5247E3-0D1D-47D5-BBD7-1C365902EB1A}"/>
              </a:ext>
            </a:extLst>
          </p:cNvPr>
          <p:cNvSpPr>
            <a:spLocks noGrp="1" noChangeArrowheads="1"/>
          </p:cNvSpPr>
          <p:nvPr>
            <p:ph type="body" sz="quarter" idx="12"/>
          </p:nvPr>
        </p:nvSpPr>
        <p:spPr bwMode="auto">
          <a:xfrm>
            <a:off x="417513" y="925513"/>
            <a:ext cx="690562" cy="388937"/>
          </a:xfrm>
          <a:extLst>
            <a:ext uri="{91240B29-F687-4F45-9708-019B960494DF}">
              <a14:hiddenLine xmlns:a14="http://schemas.microsoft.com/office/drawing/2010/main" w="9525">
                <a:solidFill>
                  <a:srgbClr val="000000"/>
                </a:solidFill>
                <a:miter lim="800000"/>
                <a:headEnd/>
                <a:tailEnd/>
              </a14:hiddenLine>
            </a:ext>
          </a:extLst>
        </p:spPr>
        <p:txBody>
          <a:bodyPr vert="horz" numCol="1" compatLnSpc="1">
            <a:prstTxWarp prst="textNoShape">
              <a:avLst/>
            </a:prstTxWarp>
          </a:bodyPr>
          <a:lstStyle/>
          <a:p>
            <a:pPr eaLnBrk="1" hangingPunct="1">
              <a:spcBef>
                <a:spcPct val="0"/>
              </a:spcBef>
            </a:pPr>
            <a:r>
              <a:rPr lang="en-US" altLang="en-US" sz="1800">
                <a:latin typeface="Calibri" panose="020F0502020204030204" pitchFamily="34" charset="0"/>
                <a:ea typeface="Arial Black" panose="020B0A04020102020204" pitchFamily="34" charset="0"/>
                <a:cs typeface="Arial Black" panose="020B0A04020102020204" pitchFamily="34" charset="0"/>
              </a:rPr>
              <a:t>Loops</a:t>
            </a:r>
          </a:p>
        </p:txBody>
      </p:sp>
      <p:pic>
        <p:nvPicPr>
          <p:cNvPr id="84997" name="Picture 6">
            <a:extLst>
              <a:ext uri="{FF2B5EF4-FFF2-40B4-BE49-F238E27FC236}">
                <a16:creationId xmlns:a16="http://schemas.microsoft.com/office/drawing/2014/main" id="{14C1B2DC-F689-4576-A551-1C0B3C795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1470025"/>
            <a:ext cx="2779712"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2">
            <a:extLst>
              <a:ext uri="{FF2B5EF4-FFF2-40B4-BE49-F238E27FC236}">
                <a16:creationId xmlns:a16="http://schemas.microsoft.com/office/drawing/2014/main" id="{DE167F60-4DDD-4061-A2A5-508FDC5C7FA1}"/>
              </a:ext>
            </a:extLst>
          </p:cNvPr>
          <p:cNvSpPr txBox="1">
            <a:spLocks/>
          </p:cNvSpPr>
          <p:nvPr/>
        </p:nvSpPr>
        <p:spPr>
          <a:xfrm>
            <a:off x="0" y="0"/>
            <a:ext cx="9144000" cy="673100"/>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Autofit/>
          </a:bodyPr>
          <a:lstStyle>
            <a:lvl1pPr marL="0" indent="0" algn="l" defTabSz="342900" rtl="0" eaLnBrk="0" fontAlgn="base" hangingPunct="0">
              <a:spcBef>
                <a:spcPct val="20000"/>
              </a:spcBef>
              <a:spcAft>
                <a:spcPct val="0"/>
              </a:spcAft>
              <a:buFont typeface="Arial" panose="020B0604020202020204" pitchFamily="34" charset="0"/>
              <a:buNone/>
              <a:defRPr sz="2000" kern="1200" baseline="0">
                <a:solidFill>
                  <a:schemeClr val="tx1"/>
                </a:solidFill>
                <a:latin typeface="Arial Black"/>
                <a:ea typeface="+mn-ea"/>
                <a:cs typeface="Arial Black"/>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eaLnBrk="1" hangingPunct="1">
              <a:buFont typeface="Arial" charset="0"/>
              <a:buNone/>
              <a:defRPr/>
            </a:pPr>
            <a:endParaRPr lang="en-US" dirty="0">
              <a:latin typeface="Calibri" panose="020F0502020204030204" pitchFamily="34" charset="0"/>
              <a:cs typeface="Calibri" panose="020F0502020204030204" pitchFamily="34" charset="0"/>
            </a:endParaRPr>
          </a:p>
          <a:p>
            <a:pPr eaLnBrk="1" hangingPunct="1">
              <a:buFont typeface="Arial" charset="0"/>
              <a:buNone/>
              <a:defRPr/>
            </a:pPr>
            <a:r>
              <a:rPr lang="en-US" b="1" dirty="0">
                <a:solidFill>
                  <a:schemeClr val="accent3">
                    <a:lumMod val="60000"/>
                    <a:lumOff val="40000"/>
                  </a:schemeClr>
                </a:solidFill>
                <a:latin typeface="Calibri"/>
                <a:cs typeface="Calibri"/>
              </a:rPr>
              <a:t>Loops</a:t>
            </a:r>
            <a:endParaRPr lang="en-US" b="1" dirty="0">
              <a:solidFill>
                <a:schemeClr val="accent3">
                  <a:lumMod val="60000"/>
                  <a:lumOff val="40000"/>
                </a:schemeClr>
              </a:solidFill>
              <a:latin typeface="Calibri" panose="020F0502020204030204" pitchFamily="34" charset="0"/>
              <a:cs typeface="Calibri" panose="020F0502020204030204" pitchFamily="34" charset="0"/>
            </a:endParaRPr>
          </a:p>
          <a:p>
            <a:pPr eaLnBrk="1" hangingPunct="1">
              <a:buFont typeface="Arial" charset="0"/>
              <a:buNone/>
              <a:defRPr/>
            </a:pPr>
            <a:endParaRPr lang="en-US" b="1" dirty="0">
              <a:latin typeface="Calibri" panose="020F0502020204030204" pitchFamily="34" charset="0"/>
              <a:cs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814950-9F48-45C1-ABAF-B6767C3C92E4}"/>
              </a:ext>
            </a:extLst>
          </p:cNvPr>
          <p:cNvSpPr>
            <a:spLocks noGrp="1"/>
          </p:cNvSpPr>
          <p:nvPr>
            <p:ph type="body" sz="quarter" idx="11"/>
          </p:nvPr>
        </p:nvSpPr>
        <p:spPr>
          <a:xfrm>
            <a:off x="0" y="0"/>
            <a:ext cx="9144000" cy="700088"/>
          </a:xfrm>
        </p:spPr>
        <p:txBody>
          <a:bodyPr>
            <a:normAutofit fontScale="55000" lnSpcReduction="20000"/>
          </a:bodyPr>
          <a:lstStyle/>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r>
              <a:rPr lang="en-US" altLang="en-US" sz="3600" b="1" dirty="0">
                <a:solidFill>
                  <a:schemeClr val="accent3">
                    <a:lumMod val="60000"/>
                    <a:lumOff val="40000"/>
                  </a:schemeClr>
                </a:solidFill>
                <a:latin typeface="Calibri" pitchFamily="34" charset="0"/>
              </a:rPr>
              <a:t>For Loop</a:t>
            </a:r>
            <a:endParaRPr lang="hu-HU" altLang="en-US" sz="3600" b="1" dirty="0">
              <a:solidFill>
                <a:schemeClr val="accent3">
                  <a:lumMod val="60000"/>
                  <a:lumOff val="40000"/>
                </a:schemeClr>
              </a:solidFill>
              <a:latin typeface="Calibri" pitchFamily="34" charset="0"/>
            </a:endParaRP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F4C637FD-0014-46CC-B0B5-1D12B74F8DB8}"/>
              </a:ext>
            </a:extLst>
          </p:cNvPr>
          <p:cNvSpPr txBox="1">
            <a:spLocks/>
          </p:cNvSpPr>
          <p:nvPr/>
        </p:nvSpPr>
        <p:spPr>
          <a:xfrm>
            <a:off x="408548" y="824667"/>
            <a:ext cx="5420752" cy="1129639"/>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Syntax:</a:t>
            </a:r>
            <a:r>
              <a:rPr lang="en-US" b="1" dirty="0">
                <a:latin typeface="Calibri" panose="020F0502020204030204" pitchFamily="34" charset="0"/>
                <a:cs typeface="Calibri" panose="020F0502020204030204" pitchFamily="34" charset="0"/>
              </a:rPr>
              <a:t> 	              for</a:t>
            </a:r>
            <a:r>
              <a:rPr lang="en-US" dirty="0">
                <a:latin typeface="Calibri" panose="020F0502020204030204" pitchFamily="34" charset="0"/>
                <a:cs typeface="Calibri" panose="020F0502020204030204" pitchFamily="34" charset="0"/>
              </a:rPr>
              <a:t>(initialization;condition;incr/</a:t>
            </a:r>
            <a:r>
              <a:rPr lang="en-US" dirty="0" err="1">
                <a:latin typeface="Calibri" panose="020F0502020204030204" pitchFamily="34" charset="0"/>
                <a:cs typeface="Calibri" panose="020F0502020204030204" pitchFamily="34" charset="0"/>
              </a:rPr>
              <a:t>decr</a:t>
            </a:r>
            <a:r>
              <a:rPr lang="en-US" dirty="0">
                <a:latin typeface="Calibri" panose="020F0502020204030204" pitchFamily="34" charset="0"/>
                <a:cs typeface="Calibri" panose="020F0502020204030204" pitchFamily="34" charset="0"/>
              </a:rPr>
              <a:t>){ </a:t>
            </a:r>
          </a:p>
          <a:p>
            <a:pPr marL="0" indent="0">
              <a:buFont typeface="Arial"/>
              <a:buNone/>
              <a:defRPr/>
            </a:pPr>
            <a:r>
              <a:rPr lang="en-US" dirty="0">
                <a:latin typeface="Calibri" panose="020F0502020204030204" pitchFamily="34" charset="0"/>
                <a:cs typeface="Calibri" panose="020F0502020204030204" pitchFamily="34" charset="0"/>
              </a:rPr>
              <a:t>                                 //statement or code to be executed </a:t>
            </a:r>
          </a:p>
          <a:p>
            <a:pPr marL="0" indent="0">
              <a:buFont typeface="Arial"/>
              <a:buNone/>
              <a:defRPr/>
            </a:pPr>
            <a:r>
              <a:rPr lang="en-US" dirty="0">
                <a:latin typeface="Calibri" panose="020F0502020204030204" pitchFamily="34" charset="0"/>
                <a:cs typeface="Calibri" panose="020F0502020204030204" pitchFamily="34" charset="0"/>
              </a:rPr>
              <a:t>                               }  </a:t>
            </a:r>
          </a:p>
          <a:p>
            <a:pPr marL="0" indent="0" fontAlgn="base">
              <a:buFont typeface="Arial"/>
              <a:buNone/>
              <a:defRPr/>
            </a:pP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endParaRPr>
          </a:p>
        </p:txBody>
      </p:sp>
      <p:pic>
        <p:nvPicPr>
          <p:cNvPr id="87044" name="Picture 4">
            <a:extLst>
              <a:ext uri="{FF2B5EF4-FFF2-40B4-BE49-F238E27FC236}">
                <a16:creationId xmlns:a16="http://schemas.microsoft.com/office/drawing/2014/main" id="{DA87B2D3-6B1D-4DDB-BEDE-1D74D0237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1022350"/>
            <a:ext cx="2838450"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5" name="Picture 6">
            <a:extLst>
              <a:ext uri="{FF2B5EF4-FFF2-40B4-BE49-F238E27FC236}">
                <a16:creationId xmlns:a16="http://schemas.microsoft.com/office/drawing/2014/main" id="{DD12D0C8-0DD6-4323-ACE5-AD9EC1723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190750"/>
            <a:ext cx="32766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6" name="Picture 7">
            <a:extLst>
              <a:ext uri="{FF2B5EF4-FFF2-40B4-BE49-F238E27FC236}">
                <a16:creationId xmlns:a16="http://schemas.microsoft.com/office/drawing/2014/main" id="{85036344-D0B0-447C-99D9-45424CB5C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225" y="3324225"/>
            <a:ext cx="3429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BAE5308-0A61-41F3-83F8-80F25423113F}"/>
              </a:ext>
            </a:extLst>
          </p:cNvPr>
          <p:cNvSpPr/>
          <p:nvPr/>
        </p:nvSpPr>
        <p:spPr>
          <a:xfrm>
            <a:off x="4133850" y="3189288"/>
            <a:ext cx="876300"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Output:</a:t>
            </a:r>
            <a:r>
              <a:rPr lang="en-US" b="1" dirty="0">
                <a:latin typeface="Calibri" panose="020F0502020204030204" pitchFamily="34" charset="0"/>
                <a:cs typeface="Calibri" panose="020F0502020204030204" pitchFamily="34" charset="0"/>
              </a:rPr>
              <a:t> 	</a:t>
            </a:r>
            <a:endParaRPr lang="en-US" dirty="0"/>
          </a:p>
        </p:txBody>
      </p:sp>
      <p:sp>
        <p:nvSpPr>
          <p:cNvPr id="8" name="Rectangle 7">
            <a:extLst>
              <a:ext uri="{FF2B5EF4-FFF2-40B4-BE49-F238E27FC236}">
                <a16:creationId xmlns:a16="http://schemas.microsoft.com/office/drawing/2014/main" id="{7417104E-E87D-46AB-AA0F-4CCDE0EB56EF}"/>
              </a:ext>
            </a:extLst>
          </p:cNvPr>
          <p:cNvSpPr/>
          <p:nvPr/>
        </p:nvSpPr>
        <p:spPr>
          <a:xfrm>
            <a:off x="419100" y="1951038"/>
            <a:ext cx="906463"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Example: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CAD727-4110-43FE-9AA3-387B1898C663}"/>
              </a:ext>
            </a:extLst>
          </p:cNvPr>
          <p:cNvSpPr>
            <a:spLocks noGrp="1"/>
          </p:cNvSpPr>
          <p:nvPr>
            <p:ph type="body" sz="quarter" idx="11"/>
          </p:nvPr>
        </p:nvSpPr>
        <p:spPr>
          <a:xfrm>
            <a:off x="0" y="0"/>
            <a:ext cx="9144000" cy="700088"/>
          </a:xfrm>
        </p:spPr>
        <p:txBody>
          <a:bodyPr>
            <a:normAutofit fontScale="40000" lnSpcReduction="20000"/>
          </a:bodyPr>
          <a:lstStyle/>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sz="1600" dirty="0"/>
          </a:p>
          <a:p>
            <a:pPr eaLnBrk="1" fontAlgn="auto" hangingPunct="1">
              <a:spcAft>
                <a:spcPts val="0"/>
              </a:spcAft>
              <a:buFont typeface="Arial" charset="0"/>
              <a:buNone/>
              <a:defRPr/>
            </a:pPr>
            <a:r>
              <a:rPr lang="en-US" sz="5000" b="1" dirty="0">
                <a:solidFill>
                  <a:schemeClr val="accent3">
                    <a:lumMod val="60000"/>
                    <a:lumOff val="40000"/>
                  </a:schemeClr>
                </a:solidFill>
                <a:latin typeface="Calibri" panose="020F0502020204030204" pitchFamily="34" charset="0"/>
                <a:cs typeface="Calibri" panose="020F0502020204030204" pitchFamily="34" charset="0"/>
              </a:rPr>
              <a:t>While Loop</a:t>
            </a:r>
          </a:p>
          <a:p>
            <a:pPr eaLnBrk="1" fontAlgn="auto" hangingPunct="1">
              <a:spcAft>
                <a:spcPts val="0"/>
              </a:spcAft>
              <a:buFont typeface="Arial" charset="0"/>
              <a:buNone/>
              <a:defRPr/>
            </a:pPr>
            <a:endParaRPr lang="hu-HU" altLang="en-US" sz="3200" b="1" dirty="0">
              <a:latin typeface="Calibri" pitchFamily="34" charset="0"/>
            </a:endParaRP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1021AC95-FC0E-4237-B8B0-6A5A2FCDDBCA}"/>
              </a:ext>
            </a:extLst>
          </p:cNvPr>
          <p:cNvSpPr txBox="1">
            <a:spLocks/>
          </p:cNvSpPr>
          <p:nvPr/>
        </p:nvSpPr>
        <p:spPr>
          <a:xfrm>
            <a:off x="408547" y="767517"/>
            <a:ext cx="5167499" cy="1129639"/>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defRPr/>
            </a:pPr>
            <a:r>
              <a:rPr lang="en-US" dirty="0">
                <a:latin typeface="Calibri" panose="020F0502020204030204" pitchFamily="34" charset="0"/>
                <a:cs typeface="Calibri" panose="020F0502020204030204" pitchFamily="34" charset="0"/>
              </a:rPr>
              <a:t>The Java </a:t>
            </a:r>
            <a:r>
              <a:rPr lang="en-US" i="1" dirty="0">
                <a:latin typeface="Calibri" panose="020F0502020204030204" pitchFamily="34" charset="0"/>
                <a:cs typeface="Calibri" panose="020F0502020204030204" pitchFamily="34" charset="0"/>
              </a:rPr>
              <a:t>while loop</a:t>
            </a:r>
            <a:r>
              <a:rPr lang="en-US" dirty="0">
                <a:latin typeface="Calibri" panose="020F0502020204030204" pitchFamily="34" charset="0"/>
                <a:cs typeface="Calibri" panose="020F0502020204030204" pitchFamily="34" charset="0"/>
              </a:rPr>
              <a:t> is used to iterate a part of the program several times. If the number of iteration is not fixed, it is recommended to use while loop.</a:t>
            </a:r>
          </a:p>
          <a:p>
            <a:pPr marL="0" indent="0">
              <a:buFont typeface="Arial"/>
              <a:buNone/>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Syntax:   </a:t>
            </a:r>
            <a:r>
              <a:rPr lang="en-US" b="1" dirty="0">
                <a:latin typeface="Calibri" panose="020F0502020204030204" pitchFamily="34" charset="0"/>
                <a:cs typeface="Calibri" panose="020F0502020204030204" pitchFamily="34" charset="0"/>
              </a:rPr>
              <a:t>while</a:t>
            </a:r>
            <a:r>
              <a:rPr lang="en-US" dirty="0">
                <a:latin typeface="Calibri" panose="020F0502020204030204" pitchFamily="34" charset="0"/>
                <a:cs typeface="Calibri" panose="020F0502020204030204" pitchFamily="34" charset="0"/>
              </a:rPr>
              <a:t>(condition){ </a:t>
            </a:r>
          </a:p>
          <a:p>
            <a:pPr marL="0" indent="0">
              <a:buFont typeface="Arial"/>
              <a:buNone/>
              <a:defRPr/>
            </a:pPr>
            <a:r>
              <a:rPr lang="en-US" dirty="0">
                <a:latin typeface="Calibri" panose="020F0502020204030204" pitchFamily="34" charset="0"/>
                <a:cs typeface="Calibri" panose="020F0502020204030204" pitchFamily="34" charset="0"/>
              </a:rPr>
              <a:t>			//code to be executed  </a:t>
            </a:r>
          </a:p>
          <a:p>
            <a:pPr marL="0" indent="0">
              <a:buFont typeface="Arial"/>
              <a:buNone/>
              <a:defRPr/>
            </a:pPr>
            <a:r>
              <a:rPr lang="en-US" dirty="0">
                <a:latin typeface="Calibri" panose="020F0502020204030204" pitchFamily="34" charset="0"/>
                <a:cs typeface="Calibri" panose="020F0502020204030204" pitchFamily="34" charset="0"/>
              </a:rPr>
              <a:t>			}  </a:t>
            </a:r>
          </a:p>
          <a:p>
            <a:pPr marL="0" indent="0" fontAlgn="base">
              <a:buFont typeface="Arial"/>
              <a:buNone/>
              <a:defRPr/>
            </a:pPr>
            <a:r>
              <a:rPr lang="en-US" sz="1600" dirty="0">
                <a:latin typeface="Calibri" panose="020F0502020204030204" pitchFamily="34" charset="0"/>
              </a:rPr>
              <a:t>		</a:t>
            </a:r>
          </a:p>
          <a:p>
            <a:pPr marL="0" indent="0" fontAlgn="base">
              <a:buFont typeface="Arial"/>
              <a:buNone/>
              <a:defRPr/>
            </a:pPr>
            <a:endParaRPr lang="en-US" sz="1600" dirty="0">
              <a:latin typeface="Calibri" panose="020F0502020204030204" pitchFamily="34" charset="0"/>
            </a:endParaRPr>
          </a:p>
          <a:p>
            <a:pPr marL="0" indent="0" fontAlgn="base">
              <a:buFont typeface="Arial"/>
              <a:buNone/>
              <a:defRPr/>
            </a:pP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endParaRPr>
          </a:p>
        </p:txBody>
      </p:sp>
      <p:pic>
        <p:nvPicPr>
          <p:cNvPr id="89092" name="Picture 2">
            <a:extLst>
              <a:ext uri="{FF2B5EF4-FFF2-40B4-BE49-F238E27FC236}">
                <a16:creationId xmlns:a16="http://schemas.microsoft.com/office/drawing/2014/main" id="{BFB3C3C2-A2E1-4FB0-811D-4A035C6A5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809625"/>
            <a:ext cx="238442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3" name="Picture 5">
            <a:extLst>
              <a:ext uri="{FF2B5EF4-FFF2-40B4-BE49-F238E27FC236}">
                <a16:creationId xmlns:a16="http://schemas.microsoft.com/office/drawing/2014/main" id="{30B23202-F10B-42B8-AE21-D655518A0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714625"/>
            <a:ext cx="3124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104D954A-5171-44EB-AC17-E17DFCBBB7CA}"/>
              </a:ext>
            </a:extLst>
          </p:cNvPr>
          <p:cNvSpPr/>
          <p:nvPr/>
        </p:nvSpPr>
        <p:spPr>
          <a:xfrm>
            <a:off x="419100" y="2493963"/>
            <a:ext cx="906463"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Example: </a:t>
            </a:r>
            <a:endParaRPr lang="en-US" dirty="0"/>
          </a:p>
        </p:txBody>
      </p:sp>
      <p:sp>
        <p:nvSpPr>
          <p:cNvPr id="7" name="Rectangle 6">
            <a:extLst>
              <a:ext uri="{FF2B5EF4-FFF2-40B4-BE49-F238E27FC236}">
                <a16:creationId xmlns:a16="http://schemas.microsoft.com/office/drawing/2014/main" id="{E4D63432-7909-458B-A619-443D650CE720}"/>
              </a:ext>
            </a:extLst>
          </p:cNvPr>
          <p:cNvSpPr/>
          <p:nvPr/>
        </p:nvSpPr>
        <p:spPr>
          <a:xfrm>
            <a:off x="4905375" y="2855913"/>
            <a:ext cx="809625"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Output: </a:t>
            </a:r>
            <a:endParaRPr lang="en-US" dirty="0"/>
          </a:p>
        </p:txBody>
      </p:sp>
      <p:pic>
        <p:nvPicPr>
          <p:cNvPr id="89096" name="Picture 6">
            <a:extLst>
              <a:ext uri="{FF2B5EF4-FFF2-40B4-BE49-F238E27FC236}">
                <a16:creationId xmlns:a16="http://schemas.microsoft.com/office/drawing/2014/main" id="{39858BD6-25EE-40F7-8640-1AECE9F39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550" y="3228975"/>
            <a:ext cx="247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B7B50C-A6D3-44E4-ABC8-17B5B92B9CD5}"/>
              </a:ext>
            </a:extLst>
          </p:cNvPr>
          <p:cNvSpPr>
            <a:spLocks noGrp="1"/>
          </p:cNvSpPr>
          <p:nvPr>
            <p:ph type="body" sz="quarter" idx="11"/>
          </p:nvPr>
        </p:nvSpPr>
        <p:spPr>
          <a:xfrm>
            <a:off x="0" y="0"/>
            <a:ext cx="9144000" cy="700088"/>
          </a:xfrm>
        </p:spPr>
        <p:txBody>
          <a:bodyPr>
            <a:normAutofit fontScale="40000" lnSpcReduction="20000"/>
          </a:bodyPr>
          <a:lstStyle/>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sz="1600" dirty="0"/>
          </a:p>
          <a:p>
            <a:pPr eaLnBrk="1" fontAlgn="auto" hangingPunct="1">
              <a:spcAft>
                <a:spcPts val="0"/>
              </a:spcAft>
              <a:buFont typeface="Arial" charset="0"/>
              <a:buNone/>
              <a:defRPr/>
            </a:pPr>
            <a:r>
              <a:rPr lang="en-US" sz="5000" b="1" dirty="0">
                <a:solidFill>
                  <a:schemeClr val="accent3">
                    <a:lumMod val="60000"/>
                    <a:lumOff val="40000"/>
                  </a:schemeClr>
                </a:solidFill>
                <a:latin typeface="Calibri" panose="020F0502020204030204" pitchFamily="34" charset="0"/>
                <a:cs typeface="Calibri" panose="020F0502020204030204" pitchFamily="34" charset="0"/>
              </a:rPr>
              <a:t>Do While Loop</a:t>
            </a:r>
          </a:p>
          <a:p>
            <a:pPr eaLnBrk="1" fontAlgn="auto" hangingPunct="1">
              <a:spcAft>
                <a:spcPts val="0"/>
              </a:spcAft>
              <a:buFont typeface="Arial" charset="0"/>
              <a:buNone/>
              <a:defRPr/>
            </a:pPr>
            <a:endParaRPr lang="hu-HU" altLang="en-US" sz="3200" b="1" dirty="0">
              <a:latin typeface="Calibri" pitchFamily="34" charset="0"/>
            </a:endParaRP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802465DA-6BC6-4037-ACCE-75AEDD8D2B34}"/>
              </a:ext>
            </a:extLst>
          </p:cNvPr>
          <p:cNvSpPr txBox="1">
            <a:spLocks/>
          </p:cNvSpPr>
          <p:nvPr/>
        </p:nvSpPr>
        <p:spPr>
          <a:xfrm>
            <a:off x="408547" y="824667"/>
            <a:ext cx="5167499" cy="1747083"/>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defRPr/>
            </a:pPr>
            <a:r>
              <a:rPr lang="en-US" dirty="0">
                <a:latin typeface="Calibri" pitchFamily="34" charset="0"/>
                <a:cs typeface="Calibri" panose="020F0502020204030204" pitchFamily="34" charset="0"/>
              </a:rPr>
              <a:t>The Java </a:t>
            </a:r>
            <a:r>
              <a:rPr lang="en-US" i="1" dirty="0">
                <a:latin typeface="Calibri" panose="020F0502020204030204" pitchFamily="34" charset="0"/>
                <a:cs typeface="Calibri" panose="020F0502020204030204" pitchFamily="34" charset="0"/>
              </a:rPr>
              <a:t>do-while loop</a:t>
            </a:r>
            <a:r>
              <a:rPr lang="en-US" dirty="0">
                <a:latin typeface="Calibri" panose="020F0502020204030204" pitchFamily="34" charset="0"/>
                <a:cs typeface="Calibri" panose="020F0502020204030204" pitchFamily="34" charset="0"/>
              </a:rPr>
              <a:t> is executed at least once because condition is checked after loop body.</a:t>
            </a:r>
          </a:p>
          <a:p>
            <a:pPr marL="0" indent="0">
              <a:buFont typeface="Arial"/>
              <a:buNone/>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Syntax:  </a:t>
            </a:r>
            <a:r>
              <a:rPr lang="en-US" b="1" dirty="0">
                <a:latin typeface="Calibri" panose="020F0502020204030204" pitchFamily="34" charset="0"/>
                <a:cs typeface="Calibri" panose="020F0502020204030204" pitchFamily="34" charset="0"/>
              </a:rPr>
              <a:t>do</a:t>
            </a:r>
            <a:r>
              <a:rPr lang="en-US" dirty="0">
                <a:latin typeface="Calibri" panose="020F0502020204030204" pitchFamily="34" charset="0"/>
                <a:cs typeface="Calibri" panose="020F0502020204030204" pitchFamily="34" charset="0"/>
              </a:rPr>
              <a:t>{  </a:t>
            </a:r>
          </a:p>
          <a:p>
            <a:pPr marL="0" indent="0">
              <a:buFont typeface="Arial"/>
              <a:buNone/>
              <a:defRPr/>
            </a:pPr>
            <a:r>
              <a:rPr lang="en-US" dirty="0">
                <a:latin typeface="Calibri" panose="020F0502020204030204" pitchFamily="34" charset="0"/>
                <a:cs typeface="Calibri" panose="020F0502020204030204" pitchFamily="34" charset="0"/>
              </a:rPr>
              <a:t>		    //code to be executed  </a:t>
            </a:r>
          </a:p>
          <a:p>
            <a:pPr marL="0" indent="0">
              <a:buFont typeface="Arial"/>
              <a:buNone/>
              <a:defRPr/>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while</a:t>
            </a:r>
            <a:r>
              <a:rPr lang="en-US" dirty="0">
                <a:latin typeface="Calibri" panose="020F0502020204030204" pitchFamily="34" charset="0"/>
                <a:cs typeface="Calibri" panose="020F0502020204030204" pitchFamily="34" charset="0"/>
              </a:rPr>
              <a:t>(condition);  </a:t>
            </a:r>
            <a:endParaRPr lang="en-US" dirty="0">
              <a:solidFill>
                <a:srgbClr val="444444"/>
              </a:solidFill>
              <a:highlight>
                <a:srgbClr val="FFFF00"/>
              </a:highlight>
              <a:latin typeface="Calibri" panose="020F0502020204030204" pitchFamily="34" charset="0"/>
            </a:endParaRPr>
          </a:p>
        </p:txBody>
      </p:sp>
      <p:pic>
        <p:nvPicPr>
          <p:cNvPr id="91140" name="Picture 5">
            <a:extLst>
              <a:ext uri="{FF2B5EF4-FFF2-40B4-BE49-F238E27FC236}">
                <a16:creationId xmlns:a16="http://schemas.microsoft.com/office/drawing/2014/main" id="{902D46EC-FC6E-4446-B4A5-19A0D9813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3114675"/>
            <a:ext cx="247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1" name="Picture 6">
            <a:extLst>
              <a:ext uri="{FF2B5EF4-FFF2-40B4-BE49-F238E27FC236}">
                <a16:creationId xmlns:a16="http://schemas.microsoft.com/office/drawing/2014/main" id="{1C9F6E18-6A73-46EA-ABDC-FD7A492F5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925" y="876300"/>
            <a:ext cx="20955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42" name="Picture 7">
            <a:extLst>
              <a:ext uri="{FF2B5EF4-FFF2-40B4-BE49-F238E27FC236}">
                <a16:creationId xmlns:a16="http://schemas.microsoft.com/office/drawing/2014/main" id="{F87201BF-0253-49AE-973C-50263C242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3000375"/>
            <a:ext cx="30861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55E9D55-5077-4A18-853B-30D3B18FEA36}"/>
              </a:ext>
            </a:extLst>
          </p:cNvPr>
          <p:cNvSpPr/>
          <p:nvPr/>
        </p:nvSpPr>
        <p:spPr>
          <a:xfrm>
            <a:off x="4210050" y="2779713"/>
            <a:ext cx="768350"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Output:</a:t>
            </a:r>
            <a:endParaRPr lang="en-US" dirty="0"/>
          </a:p>
        </p:txBody>
      </p:sp>
      <p:sp>
        <p:nvSpPr>
          <p:cNvPr id="9" name="Rectangle 8">
            <a:extLst>
              <a:ext uri="{FF2B5EF4-FFF2-40B4-BE49-F238E27FC236}">
                <a16:creationId xmlns:a16="http://schemas.microsoft.com/office/drawing/2014/main" id="{101BF8B2-61E5-406E-8300-EDFEBDDBAE09}"/>
              </a:ext>
            </a:extLst>
          </p:cNvPr>
          <p:cNvSpPr/>
          <p:nvPr/>
        </p:nvSpPr>
        <p:spPr>
          <a:xfrm>
            <a:off x="323850" y="2770188"/>
            <a:ext cx="865188"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Example: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320DFB-2F87-4F83-9E1B-CF665BFF8FC5}"/>
              </a:ext>
            </a:extLst>
          </p:cNvPr>
          <p:cNvSpPr>
            <a:spLocks noGrp="1"/>
          </p:cNvSpPr>
          <p:nvPr>
            <p:ph type="body" sz="quarter" idx="11"/>
          </p:nvPr>
        </p:nvSpPr>
        <p:spPr>
          <a:xfrm>
            <a:off x="0" y="0"/>
            <a:ext cx="9144000" cy="700088"/>
          </a:xfrm>
        </p:spPr>
        <p:txBody>
          <a:bodyPr>
            <a:normAutofit fontScale="25000" lnSpcReduction="20000"/>
          </a:bodyPr>
          <a:lstStyle/>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sz="1600" dirty="0"/>
          </a:p>
          <a:p>
            <a:pPr eaLnBrk="1" fontAlgn="auto" hangingPunct="1">
              <a:spcAft>
                <a:spcPts val="0"/>
              </a:spcAft>
              <a:buFont typeface="Arial" charset="0"/>
              <a:buNone/>
              <a:defRPr/>
            </a:pPr>
            <a:endParaRPr lang="en-US" sz="3600" b="1" dirty="0">
              <a:latin typeface="Calibri" panose="020F0502020204030204" pitchFamily="34" charset="0"/>
              <a:cs typeface="Calibri" panose="020F0502020204030204" pitchFamily="34" charset="0"/>
            </a:endParaRPr>
          </a:p>
          <a:p>
            <a:pPr eaLnBrk="1" fontAlgn="auto" hangingPunct="1">
              <a:spcAft>
                <a:spcPts val="0"/>
              </a:spcAft>
              <a:defRPr/>
            </a:pPr>
            <a:r>
              <a:rPr lang="en-US" sz="8000" b="1" dirty="0">
                <a:solidFill>
                  <a:schemeClr val="accent3">
                    <a:lumMod val="60000"/>
                    <a:lumOff val="40000"/>
                  </a:schemeClr>
                </a:solidFill>
                <a:latin typeface="Calibri" panose="020F0502020204030204" pitchFamily="34" charset="0"/>
                <a:cs typeface="Calibri" panose="020F0502020204030204" pitchFamily="34" charset="0"/>
              </a:rPr>
              <a:t>Break</a:t>
            </a:r>
            <a:endParaRPr lang="hu-HU" altLang="en-US" sz="8000" b="1" dirty="0">
              <a:solidFill>
                <a:schemeClr val="accent3">
                  <a:lumMod val="60000"/>
                  <a:lumOff val="40000"/>
                </a:schemeClr>
              </a:solidFill>
              <a:latin typeface="Calibri" pitchFamily="34" charset="0"/>
            </a:endParaRP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sp>
        <p:nvSpPr>
          <p:cNvPr id="10" name="Content Placeholder 1">
            <a:extLst>
              <a:ext uri="{FF2B5EF4-FFF2-40B4-BE49-F238E27FC236}">
                <a16:creationId xmlns:a16="http://schemas.microsoft.com/office/drawing/2014/main" id="{DFBAD0B0-663A-4566-A525-F91CB01F0253}"/>
              </a:ext>
            </a:extLst>
          </p:cNvPr>
          <p:cNvSpPr txBox="1">
            <a:spLocks/>
          </p:cNvSpPr>
          <p:nvPr/>
        </p:nvSpPr>
        <p:spPr>
          <a:xfrm>
            <a:off x="408547" y="824667"/>
            <a:ext cx="5167499" cy="2509083"/>
          </a:xfrm>
          <a:prstGeom prst="rect">
            <a:avLst/>
          </a:prstGeom>
        </p:spPr>
        <p:txBody>
          <a:bodyPr lIns="68580" tIns="34290" rIns="68580" bIns="34290"/>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defRPr/>
            </a:pPr>
            <a:r>
              <a:rPr lang="en-US" dirty="0">
                <a:latin typeface="Calibri" panose="020F0502020204030204" pitchFamily="34" charset="0"/>
                <a:cs typeface="Calibri" panose="020F0502020204030204" pitchFamily="34" charset="0"/>
              </a:rPr>
              <a:t>The Java </a:t>
            </a:r>
            <a:r>
              <a:rPr lang="en-US" i="1" dirty="0">
                <a:latin typeface="Calibri" panose="020F0502020204030204" pitchFamily="34" charset="0"/>
                <a:cs typeface="Calibri" panose="020F0502020204030204" pitchFamily="34" charset="0"/>
              </a:rPr>
              <a:t>break</a:t>
            </a:r>
            <a:r>
              <a:rPr lang="en-US" dirty="0">
                <a:latin typeface="Calibri" panose="020F0502020204030204" pitchFamily="34" charset="0"/>
                <a:cs typeface="Calibri" panose="020F0502020204030204" pitchFamily="34" charset="0"/>
              </a:rPr>
              <a:t> is used to break loop or switch statement. It breaks the current flow of the program at specified condition. In case of inner loop, it breaks only inner loop.</a:t>
            </a:r>
          </a:p>
          <a:p>
            <a:pPr marL="0" indent="0">
              <a:buFont typeface="Arial"/>
              <a:buNone/>
              <a:defRPr/>
            </a:pPr>
            <a:r>
              <a:rPr lang="en-US" dirty="0">
                <a:latin typeface="Calibri" panose="020F0502020204030204" pitchFamily="34" charset="0"/>
                <a:cs typeface="Calibri" panose="020F0502020204030204" pitchFamily="34" charset="0"/>
              </a:rPr>
              <a:t>We can use Java break statement in all types of loops such as for loop, while loop and do-while loop.</a:t>
            </a:r>
          </a:p>
          <a:p>
            <a:pPr marL="0" indent="0">
              <a:buFont typeface="Arial"/>
              <a:buNone/>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Syntax:                              Example:				</a:t>
            </a:r>
            <a:endParaRPr lang="en-US" dirty="0">
              <a:solidFill>
                <a:schemeClr val="accent3">
                  <a:lumMod val="60000"/>
                  <a:lumOff val="40000"/>
                </a:schemeClr>
              </a:solidFill>
              <a:latin typeface="Calibri" panose="020F0502020204030204" pitchFamily="34" charset="0"/>
              <a:cs typeface="Calibri" panose="020F0502020204030204" pitchFamily="34" charset="0"/>
            </a:endParaRPr>
          </a:p>
          <a:p>
            <a:pPr marL="0" indent="0">
              <a:buFont typeface="Arial"/>
              <a:buNone/>
              <a:defRPr/>
            </a:pPr>
            <a:r>
              <a:rPr lang="en-US" dirty="0">
                <a:latin typeface="Calibri" panose="020F0502020204030204" pitchFamily="34" charset="0"/>
                <a:cs typeface="Calibri" panose="020F0502020204030204" pitchFamily="34" charset="0"/>
              </a:rPr>
              <a:t>jump-statement;    </a:t>
            </a:r>
          </a:p>
          <a:p>
            <a:pPr marL="0" indent="0">
              <a:buFont typeface="Arial"/>
              <a:buNone/>
              <a:defRPr/>
            </a:pPr>
            <a:r>
              <a:rPr lang="en-US" b="1" dirty="0">
                <a:latin typeface="Calibri" panose="020F0502020204030204" pitchFamily="34" charset="0"/>
                <a:cs typeface="Calibri" panose="020F0502020204030204" pitchFamily="34" charset="0"/>
              </a:rPr>
              <a:t>break</a:t>
            </a:r>
            <a:r>
              <a:rPr lang="en-US" dirty="0">
                <a:latin typeface="Calibri" panose="020F0502020204030204" pitchFamily="34" charset="0"/>
                <a:cs typeface="Calibri" panose="020F0502020204030204" pitchFamily="34" charset="0"/>
              </a:rPr>
              <a:t>;</a:t>
            </a:r>
            <a:r>
              <a:rPr lang="en-US" dirty="0"/>
              <a:t>   </a:t>
            </a:r>
            <a:endParaRPr lang="en-US" sz="1600" dirty="0">
              <a:solidFill>
                <a:srgbClr val="444444"/>
              </a:solidFill>
              <a:highlight>
                <a:srgbClr val="FFFF00"/>
              </a:highlight>
              <a:latin typeface="Calibri" panose="020F0502020204030204" pitchFamily="34" charset="0"/>
            </a:endParaRPr>
          </a:p>
        </p:txBody>
      </p:sp>
      <p:pic>
        <p:nvPicPr>
          <p:cNvPr id="93188" name="Picture 5">
            <a:extLst>
              <a:ext uri="{FF2B5EF4-FFF2-40B4-BE49-F238E27FC236}">
                <a16:creationId xmlns:a16="http://schemas.microsoft.com/office/drawing/2014/main" id="{23BB46F3-A9F3-4D3B-BE50-4491A1A3F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675" y="904875"/>
            <a:ext cx="30099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189" name="Picture 6">
            <a:extLst>
              <a:ext uri="{FF2B5EF4-FFF2-40B4-BE49-F238E27FC236}">
                <a16:creationId xmlns:a16="http://schemas.microsoft.com/office/drawing/2014/main" id="{CDF5DE6D-092B-4496-862C-C2E17FD23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2638425"/>
            <a:ext cx="30670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59A3554A-1B5F-4CE7-AAD8-4C530B55C6E4}"/>
              </a:ext>
            </a:extLst>
          </p:cNvPr>
          <p:cNvSpPr/>
          <p:nvPr/>
        </p:nvSpPr>
        <p:spPr>
          <a:xfrm>
            <a:off x="5910263" y="3656013"/>
            <a:ext cx="769937" cy="307975"/>
          </a:xfrm>
          <a:prstGeom prst="rect">
            <a:avLst/>
          </a:prstGeom>
        </p:spPr>
        <p:txBody>
          <a:bodyPr wrap="none">
            <a:spAutoFit/>
          </a:bodyPr>
          <a:lstStyle/>
          <a:p>
            <a:pPr>
              <a:defRPr/>
            </a:pPr>
            <a:r>
              <a:rPr lang="en-US" b="1" dirty="0">
                <a:solidFill>
                  <a:schemeClr val="accent3">
                    <a:lumMod val="60000"/>
                    <a:lumOff val="40000"/>
                  </a:schemeClr>
                </a:solidFill>
                <a:latin typeface="Calibri" panose="020F0502020204030204" pitchFamily="34" charset="0"/>
                <a:cs typeface="Calibri" panose="020F0502020204030204" pitchFamily="34" charset="0"/>
              </a:rPr>
              <a:t>Output:</a:t>
            </a:r>
            <a:endParaRPr lang="en-US" dirty="0"/>
          </a:p>
        </p:txBody>
      </p:sp>
      <p:pic>
        <p:nvPicPr>
          <p:cNvPr id="93191" name="Picture 7">
            <a:extLst>
              <a:ext uri="{FF2B5EF4-FFF2-40B4-BE49-F238E27FC236}">
                <a16:creationId xmlns:a16="http://schemas.microsoft.com/office/drawing/2014/main" id="{77911234-E216-40AC-9D64-30A4C27DFC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0" y="3752850"/>
            <a:ext cx="2857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A55F5C-3884-498F-BACA-9E7A824D481F}"/>
              </a:ext>
            </a:extLst>
          </p:cNvPr>
          <p:cNvSpPr>
            <a:spLocks noGrp="1"/>
          </p:cNvSpPr>
          <p:nvPr>
            <p:ph type="body" sz="quarter" idx="11"/>
          </p:nvPr>
        </p:nvSpPr>
        <p:spPr>
          <a:xfrm>
            <a:off x="0" y="0"/>
            <a:ext cx="9144000" cy="700088"/>
          </a:xfrm>
        </p:spPr>
        <p:txBody>
          <a:bodyPr>
            <a:normAutofit fontScale="40000" lnSpcReduction="20000"/>
          </a:bodyPr>
          <a:lstStyle/>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altLang="en-US" dirty="0">
              <a:latin typeface="Calibri" pitchFamily="34" charset="0"/>
            </a:endParaRPr>
          </a:p>
          <a:p>
            <a:pPr eaLnBrk="1" fontAlgn="auto" hangingPunct="1">
              <a:spcAft>
                <a:spcPts val="0"/>
              </a:spcAft>
              <a:buFont typeface="Arial" charset="0"/>
              <a:buNone/>
              <a:defRPr/>
            </a:pPr>
            <a:endParaRPr lang="en-US" sz="1600" dirty="0"/>
          </a:p>
          <a:p>
            <a:pPr eaLnBrk="1" fontAlgn="auto" hangingPunct="1">
              <a:spcAft>
                <a:spcPts val="0"/>
              </a:spcAft>
              <a:buFont typeface="Arial" charset="0"/>
              <a:buNone/>
              <a:defRPr/>
            </a:pPr>
            <a:r>
              <a:rPr lang="en-US" sz="5000" b="1" dirty="0">
                <a:solidFill>
                  <a:schemeClr val="accent3">
                    <a:lumMod val="60000"/>
                    <a:lumOff val="40000"/>
                  </a:schemeClr>
                </a:solidFill>
                <a:latin typeface="Calibri" panose="020F0502020204030204" pitchFamily="34" charset="0"/>
                <a:cs typeface="Calibri" panose="020F0502020204030204" pitchFamily="34" charset="0"/>
              </a:rPr>
              <a:t>Continue</a:t>
            </a:r>
          </a:p>
          <a:p>
            <a:pPr eaLnBrk="1" fontAlgn="auto" hangingPunct="1">
              <a:spcAft>
                <a:spcPts val="0"/>
              </a:spcAft>
              <a:buFont typeface="Arial" charset="0"/>
              <a:buNone/>
              <a:defRPr/>
            </a:pPr>
            <a:endParaRPr lang="hu-HU" altLang="en-US" sz="3600" b="1" dirty="0">
              <a:latin typeface="Calibri" pitchFamily="34" charset="0"/>
            </a:endParaRPr>
          </a:p>
          <a:p>
            <a:pPr eaLnBrk="1" fontAlgn="auto" hangingPunct="1">
              <a:spcAft>
                <a:spcPts val="0"/>
              </a:spcAft>
              <a:buFont typeface="Arial" charset="0"/>
              <a:buNone/>
              <a:defRPr/>
            </a:pPr>
            <a:endParaRPr lang="en-US" dirty="0"/>
          </a:p>
          <a:p>
            <a:pPr eaLnBrk="1" fontAlgn="auto" hangingPunct="1">
              <a:spcAft>
                <a:spcPts val="0"/>
              </a:spcAft>
              <a:buFont typeface="Arial"/>
              <a:buNone/>
              <a:defRPr/>
            </a:pPr>
            <a:endParaRPr lang="en-US" dirty="0"/>
          </a:p>
        </p:txBody>
      </p:sp>
      <p:pic>
        <p:nvPicPr>
          <p:cNvPr id="95235" name="Picture 2">
            <a:extLst>
              <a:ext uri="{FF2B5EF4-FFF2-40B4-BE49-F238E27FC236}">
                <a16:creationId xmlns:a16="http://schemas.microsoft.com/office/drawing/2014/main" id="{A464AD96-C72A-4726-9888-CCD57F255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788" y="828675"/>
            <a:ext cx="3294062"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6" name="Rectangle 1">
            <a:extLst>
              <a:ext uri="{FF2B5EF4-FFF2-40B4-BE49-F238E27FC236}">
                <a16:creationId xmlns:a16="http://schemas.microsoft.com/office/drawing/2014/main" id="{A131DF96-CBD4-4B92-871E-017DA67DEB29}"/>
              </a:ext>
            </a:extLst>
          </p:cNvPr>
          <p:cNvSpPr>
            <a:spLocks noChangeArrowheads="1"/>
          </p:cNvSpPr>
          <p:nvPr/>
        </p:nvSpPr>
        <p:spPr bwMode="auto">
          <a:xfrm>
            <a:off x="161925" y="782638"/>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a:latin typeface="Calibri" panose="020F0502020204030204" pitchFamily="34" charset="0"/>
                <a:cs typeface="Calibri" panose="020F0502020204030204" pitchFamily="34" charset="0"/>
              </a:rPr>
              <a:t>The Java </a:t>
            </a:r>
            <a:r>
              <a:rPr lang="en-US" altLang="en-US" i="1">
                <a:latin typeface="Calibri" panose="020F0502020204030204" pitchFamily="34" charset="0"/>
                <a:cs typeface="Calibri" panose="020F0502020204030204" pitchFamily="34" charset="0"/>
              </a:rPr>
              <a:t>continue statement</a:t>
            </a:r>
            <a:r>
              <a:rPr lang="en-US" altLang="en-US">
                <a:latin typeface="Calibri" panose="020F0502020204030204" pitchFamily="34" charset="0"/>
                <a:cs typeface="Calibri" panose="020F0502020204030204" pitchFamily="34" charset="0"/>
              </a:rPr>
              <a:t> is used to continue the loop.</a:t>
            </a:r>
          </a:p>
        </p:txBody>
      </p:sp>
      <p:sp>
        <p:nvSpPr>
          <p:cNvPr id="20486" name="Rectangle 3">
            <a:extLst>
              <a:ext uri="{FF2B5EF4-FFF2-40B4-BE49-F238E27FC236}">
                <a16:creationId xmlns:a16="http://schemas.microsoft.com/office/drawing/2014/main" id="{9BC922D2-133D-4E52-90C1-C538A790DCD7}"/>
              </a:ext>
            </a:extLst>
          </p:cNvPr>
          <p:cNvSpPr>
            <a:spLocks noChangeArrowheads="1"/>
          </p:cNvSpPr>
          <p:nvPr/>
        </p:nvSpPr>
        <p:spPr bwMode="auto">
          <a:xfrm>
            <a:off x="295275" y="1327150"/>
            <a:ext cx="4572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Syntax:</a:t>
            </a:r>
            <a:endParaRPr lang="en-US" altLang="en-US" dirty="0">
              <a:solidFill>
                <a:schemeClr val="accent3">
                  <a:lumMod val="60000"/>
                  <a:lumOff val="40000"/>
                </a:schemeClr>
              </a:solidFill>
              <a:latin typeface="Calibri" panose="020F0502020204030204" pitchFamily="34" charset="0"/>
              <a:cs typeface="Calibri" panose="020F0502020204030204" pitchFamily="34" charset="0"/>
            </a:endParaRPr>
          </a:p>
          <a:p>
            <a:pPr lvl="2">
              <a:defRPr/>
            </a:pPr>
            <a:r>
              <a:rPr lang="en-US" altLang="en-US" dirty="0">
                <a:latin typeface="Calibri" panose="020F0502020204030204" pitchFamily="34" charset="0"/>
                <a:cs typeface="Calibri" panose="020F0502020204030204" pitchFamily="34" charset="0"/>
              </a:rPr>
              <a:t>jump-statement;    </a:t>
            </a:r>
          </a:p>
          <a:p>
            <a:pPr lvl="2">
              <a:defRPr/>
            </a:pPr>
            <a:r>
              <a:rPr lang="en-US" altLang="en-US" b="1" dirty="0">
                <a:latin typeface="Calibri" panose="020F0502020204030204" pitchFamily="34" charset="0"/>
                <a:cs typeface="Calibri" panose="020F0502020204030204" pitchFamily="34" charset="0"/>
              </a:rPr>
              <a:t>continue</a:t>
            </a:r>
            <a:r>
              <a:rPr lang="en-US" altLang="en-US" dirty="0">
                <a:latin typeface="Calibri" panose="020F0502020204030204" pitchFamily="34" charset="0"/>
                <a:cs typeface="Calibri" panose="020F0502020204030204" pitchFamily="34" charset="0"/>
              </a:rPr>
              <a:t>;   </a:t>
            </a:r>
          </a:p>
        </p:txBody>
      </p:sp>
      <p:pic>
        <p:nvPicPr>
          <p:cNvPr id="95238" name="Picture 7">
            <a:extLst>
              <a:ext uri="{FF2B5EF4-FFF2-40B4-BE49-F238E27FC236}">
                <a16:creationId xmlns:a16="http://schemas.microsoft.com/office/drawing/2014/main" id="{18956621-D5B1-448C-9512-C5800401B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2428875"/>
            <a:ext cx="40576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27554A4-BCDC-4227-A15E-6F8C1DB365C1}"/>
              </a:ext>
            </a:extLst>
          </p:cNvPr>
          <p:cNvSpPr/>
          <p:nvPr/>
        </p:nvSpPr>
        <p:spPr>
          <a:xfrm>
            <a:off x="342900" y="2141538"/>
            <a:ext cx="865188" cy="307975"/>
          </a:xfrm>
          <a:prstGeom prst="rect">
            <a:avLst/>
          </a:prstGeom>
        </p:spPr>
        <p:txBody>
          <a:bodyPr wrap="none">
            <a:spAutoFit/>
          </a:bodyPr>
          <a:lstStyle/>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Example:</a:t>
            </a:r>
            <a:endParaRPr lang="en-US" dirty="0"/>
          </a:p>
        </p:txBody>
      </p:sp>
      <p:sp>
        <p:nvSpPr>
          <p:cNvPr id="9" name="Rectangle 8">
            <a:extLst>
              <a:ext uri="{FF2B5EF4-FFF2-40B4-BE49-F238E27FC236}">
                <a16:creationId xmlns:a16="http://schemas.microsoft.com/office/drawing/2014/main" id="{1292C335-5C5A-4627-ADA3-A8A6ABD7A6F1}"/>
              </a:ext>
            </a:extLst>
          </p:cNvPr>
          <p:cNvSpPr/>
          <p:nvPr/>
        </p:nvSpPr>
        <p:spPr>
          <a:xfrm>
            <a:off x="5476875" y="3284538"/>
            <a:ext cx="768350" cy="307975"/>
          </a:xfrm>
          <a:prstGeom prst="rect">
            <a:avLst/>
          </a:prstGeom>
        </p:spPr>
        <p:txBody>
          <a:bodyPr wrap="none">
            <a:spAutoFit/>
          </a:bodyPr>
          <a:lstStyle/>
          <a:p>
            <a:pPr>
              <a:defRPr/>
            </a:pPr>
            <a:r>
              <a:rPr lang="en-US" altLang="en-US" b="1" dirty="0">
                <a:solidFill>
                  <a:schemeClr val="accent3">
                    <a:lumMod val="60000"/>
                    <a:lumOff val="40000"/>
                  </a:schemeClr>
                </a:solidFill>
                <a:latin typeface="Calibri" panose="020F0502020204030204" pitchFamily="34" charset="0"/>
                <a:cs typeface="Calibri" panose="020F0502020204030204" pitchFamily="34" charset="0"/>
              </a:rPr>
              <a:t>Output:</a:t>
            </a:r>
            <a:endParaRPr lang="en-US" dirty="0"/>
          </a:p>
        </p:txBody>
      </p:sp>
      <p:pic>
        <p:nvPicPr>
          <p:cNvPr id="95241" name="Picture 8">
            <a:extLst>
              <a:ext uri="{FF2B5EF4-FFF2-40B4-BE49-F238E27FC236}">
                <a16:creationId xmlns:a16="http://schemas.microsoft.com/office/drawing/2014/main" id="{480D199F-3625-4FCF-A8BE-76C76F249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457575"/>
            <a:ext cx="2476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References</a:t>
            </a:r>
          </a:p>
        </p:txBody>
      </p:sp>
      <p:sp>
        <p:nvSpPr>
          <p:cNvPr id="5" name="TextBox 4">
            <a:extLst>
              <a:ext uri="{FF2B5EF4-FFF2-40B4-BE49-F238E27FC236}">
                <a16:creationId xmlns:a16="http://schemas.microsoft.com/office/drawing/2014/main" id="{E7061A25-EB1E-4A02-855F-5EFEEC2C807E}"/>
              </a:ext>
            </a:extLst>
          </p:cNvPr>
          <p:cNvSpPr txBox="1"/>
          <p:nvPr/>
        </p:nvSpPr>
        <p:spPr>
          <a:xfrm>
            <a:off x="238983" y="955485"/>
            <a:ext cx="8666034"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How to set JAVA_HOME path</a:t>
            </a:r>
          </a:p>
          <a:p>
            <a:pPr marL="6286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2"/>
              </a:rPr>
              <a:t>https://docs.oracle.com/cd/E19182-01/820-7851/inst_cli_jdk_javahome_t/</a:t>
            </a:r>
            <a:endParaRPr lang="en-US" sz="1600" dirty="0">
              <a:latin typeface="Calibri" panose="020F0502020204030204" pitchFamily="34" charset="0"/>
              <a:cs typeface="Calibri" panose="020F0502020204030204" pitchFamily="34" charset="0"/>
            </a:endParaRPr>
          </a:p>
          <a:p>
            <a:pPr marL="6286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3"/>
              </a:rPr>
              <a:t>https://mkyong.com/java/how-to-set-java_home-on-windows-10/</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Steps to download eclipse</a:t>
            </a:r>
          </a:p>
          <a:p>
            <a:pPr marL="6286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4"/>
              </a:rPr>
              <a:t>https://www3.ntu.edu.sg/home/ehchua/programming/howto/EclipseJava_HowTo.html</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Creating simple maven project for java</a:t>
            </a:r>
          </a:p>
          <a:p>
            <a:pPr marL="6286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5"/>
              </a:rPr>
              <a:t>https://www.toolsqa.com/java/maven/create-new-maven-project-eclipse/</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sz="1600" dirty="0">
                <a:latin typeface="Calibri" panose="020F0502020204030204" pitchFamily="34" charset="0"/>
                <a:cs typeface="Calibri" panose="020F0502020204030204" pitchFamily="34" charset="0"/>
              </a:rPr>
              <a:t>Java basics oracle documentation </a:t>
            </a:r>
            <a:r>
              <a:rPr lang="fr-FR" sz="1600" dirty="0" err="1">
                <a:latin typeface="Calibri" panose="020F0502020204030204" pitchFamily="34" charset="0"/>
                <a:cs typeface="Calibri" panose="020F0502020204030204" pitchFamily="34" charset="0"/>
              </a:rPr>
              <a:t>link</a:t>
            </a:r>
            <a:endParaRPr lang="fr-FR" sz="1600" dirty="0">
              <a:latin typeface="Calibri" panose="020F0502020204030204" pitchFamily="34" charset="0"/>
              <a:cs typeface="Calibri" panose="020F0502020204030204" pitchFamily="34" charset="0"/>
            </a:endParaRPr>
          </a:p>
          <a:p>
            <a:pPr marL="628650" lvl="1" indent="-285750">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6"/>
              </a:rPr>
              <a:t>https://docs.oracle.com/javase/tutorial/java/nutsandbolts/index.html</a:t>
            </a:r>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97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248F60-C5AA-40EF-A7AF-10B25483239C}"/>
              </a:ext>
            </a:extLst>
          </p:cNvPr>
          <p:cNvSpPr>
            <a:spLocks noGrp="1"/>
          </p:cNvSpPr>
          <p:nvPr>
            <p:ph type="body" sz="quarter" idx="11"/>
          </p:nvPr>
        </p:nvSpPr>
        <p:spPr>
          <a:xfrm>
            <a:off x="0" y="0"/>
            <a:ext cx="9144000" cy="700088"/>
          </a:xfrm>
        </p:spPr>
        <p:txBody>
          <a:bodyPr>
            <a:normAutofit fontScale="55000" lnSpcReduction="20000"/>
          </a:bodyPr>
          <a:lstStyle/>
          <a:p>
            <a:pPr eaLnBrk="1" fontAlgn="auto" hangingPunct="1">
              <a:spcAft>
                <a:spcPts val="0"/>
              </a:spcAft>
              <a:buFont typeface="Arial" charset="0"/>
              <a:buNone/>
              <a:defRPr/>
            </a:pPr>
            <a:endParaRPr lang="en-US" altLang="en-US" dirty="0">
              <a:solidFill>
                <a:schemeClr val="accent2"/>
              </a:solidFill>
              <a:latin typeface="Calibri" pitchFamily="34" charset="0"/>
            </a:endParaRPr>
          </a:p>
          <a:p>
            <a:pPr eaLnBrk="1" fontAlgn="auto" hangingPunct="1">
              <a:spcAft>
                <a:spcPts val="0"/>
              </a:spcAft>
              <a:buFont typeface="Arial" charset="0"/>
              <a:buNone/>
              <a:defRPr/>
            </a:pPr>
            <a:endParaRPr lang="en-US" altLang="en-US" dirty="0">
              <a:solidFill>
                <a:schemeClr val="accent2"/>
              </a:solidFill>
              <a:latin typeface="Calibri" pitchFamily="34" charset="0"/>
            </a:endParaRPr>
          </a:p>
          <a:p>
            <a:pPr eaLnBrk="1" fontAlgn="auto" hangingPunct="1">
              <a:spcAft>
                <a:spcPts val="0"/>
              </a:spcAft>
              <a:defRPr/>
            </a:pPr>
            <a:r>
              <a:rPr lang="en-US" altLang="en-US" sz="3200" b="1" dirty="0">
                <a:solidFill>
                  <a:schemeClr val="accent2"/>
                </a:solidFill>
                <a:latin typeface="Calibri"/>
              </a:rPr>
              <a:t>Features/Benefits of Java Programming Language</a:t>
            </a:r>
            <a:endParaRPr lang="hu-HU" altLang="en-US" sz="3200" b="1" dirty="0">
              <a:solidFill>
                <a:schemeClr val="accent2"/>
              </a:solidFill>
              <a:latin typeface="Calibri"/>
            </a:endParaRPr>
          </a:p>
          <a:p>
            <a:pPr eaLnBrk="1" fontAlgn="auto" hangingPunct="1">
              <a:spcAft>
                <a:spcPts val="0"/>
              </a:spcAft>
              <a:buFont typeface="Arial" charset="0"/>
              <a:buNone/>
              <a:defRPr/>
            </a:pPr>
            <a:endParaRPr lang="en-US" dirty="0">
              <a:solidFill>
                <a:schemeClr val="accent2"/>
              </a:solidFill>
            </a:endParaRPr>
          </a:p>
          <a:p>
            <a:pPr eaLnBrk="1" fontAlgn="auto" hangingPunct="1">
              <a:spcAft>
                <a:spcPts val="0"/>
              </a:spcAft>
              <a:buFont typeface="Arial"/>
              <a:buNone/>
              <a:defRPr/>
            </a:pPr>
            <a:endParaRPr lang="en-US" dirty="0">
              <a:solidFill>
                <a:schemeClr val="accent2"/>
              </a:solidFill>
            </a:endParaRPr>
          </a:p>
        </p:txBody>
      </p:sp>
      <p:sp>
        <p:nvSpPr>
          <p:cNvPr id="10" name="Content Placeholder 1">
            <a:extLst>
              <a:ext uri="{FF2B5EF4-FFF2-40B4-BE49-F238E27FC236}">
                <a16:creationId xmlns:a16="http://schemas.microsoft.com/office/drawing/2014/main" id="{9E05C0F9-A038-4C94-976D-AF66B1E19E5F}"/>
              </a:ext>
            </a:extLst>
          </p:cNvPr>
          <p:cNvSpPr txBox="1">
            <a:spLocks/>
          </p:cNvSpPr>
          <p:nvPr/>
        </p:nvSpPr>
        <p:spPr>
          <a:xfrm>
            <a:off x="408547" y="824667"/>
            <a:ext cx="5086817" cy="2106767"/>
          </a:xfrm>
          <a:prstGeom prst="rect">
            <a:avLst/>
          </a:prstGeom>
        </p:spPr>
        <p:txBody>
          <a:bodyPr lIns="68580" tIns="34290" rIns="68580" bIns="34290" anchor="t"/>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0175" indent="-130175" fontAlgn="base">
              <a:defRPr/>
            </a:pPr>
            <a:r>
              <a:rPr lang="en-US" sz="1600" dirty="0">
                <a:latin typeface="Calibri" panose="020F0502020204030204" pitchFamily="34" charset="0"/>
              </a:rPr>
              <a:t>Java is easy to learn</a:t>
            </a:r>
            <a:endParaRPr lang="en-US" dirty="0"/>
          </a:p>
          <a:p>
            <a:pPr marL="130175" indent="-130175" fontAlgn="base">
              <a:defRPr/>
            </a:pPr>
            <a:r>
              <a:rPr lang="en-US" sz="1600" dirty="0">
                <a:latin typeface="Calibri"/>
                <a:cs typeface="Calibri"/>
              </a:rPr>
              <a:t>Java is object-oriented programming language</a:t>
            </a:r>
          </a:p>
          <a:p>
            <a:pPr marL="130175" indent="-130175" fontAlgn="base">
              <a:defRPr/>
            </a:pPr>
            <a:r>
              <a:rPr lang="en-US" sz="1600" dirty="0">
                <a:latin typeface="Calibri" panose="020F0502020204030204" pitchFamily="34" charset="0"/>
              </a:rPr>
              <a:t>Java is platform independent</a:t>
            </a:r>
            <a:endParaRPr lang="en-US" sz="1600" dirty="0">
              <a:latin typeface="Calibri" panose="020F0502020204030204" pitchFamily="34" charset="0"/>
              <a:cs typeface="Calibri" panose="020F0502020204030204" pitchFamily="34" charset="0"/>
            </a:endParaRPr>
          </a:p>
          <a:p>
            <a:pPr marL="130175" indent="-130175" fontAlgn="base">
              <a:defRPr/>
            </a:pPr>
            <a:r>
              <a:rPr lang="en-US" sz="1600" dirty="0">
                <a:latin typeface="Calibri" panose="020F0502020204030204" pitchFamily="34" charset="0"/>
              </a:rPr>
              <a:t>Excellent documentation support javadocs</a:t>
            </a:r>
            <a:endParaRPr lang="en-US" sz="1600" dirty="0">
              <a:latin typeface="Calibri" panose="020F0502020204030204" pitchFamily="34" charset="0"/>
              <a:cs typeface="Calibri" panose="020F0502020204030204" pitchFamily="34" charset="0"/>
            </a:endParaRPr>
          </a:p>
          <a:p>
            <a:pPr marL="130175" indent="-130175" fontAlgn="base">
              <a:defRPr/>
            </a:pPr>
            <a:r>
              <a:rPr lang="en-US" sz="1600" dirty="0">
                <a:latin typeface="Calibri" panose="020F0502020204030204" pitchFamily="34" charset="0"/>
              </a:rPr>
              <a:t>Great collections of open sources libraries</a:t>
            </a:r>
            <a:br>
              <a:rPr lang="en-US" sz="1600" dirty="0">
                <a:latin typeface="Calibri" panose="020F0502020204030204" pitchFamily="34" charset="0"/>
              </a:rPr>
            </a:br>
            <a:endParaRPr lang="en-US" sz="1600" dirty="0">
              <a:solidFill>
                <a:srgbClr val="444444"/>
              </a:solidFill>
              <a:highlight>
                <a:srgbClr val="FFFF00"/>
              </a:highlight>
              <a:latin typeface="Calibri" panose="020F0502020204030204" pitchFamily="34" charset="0"/>
              <a:cs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ACFA3E-9D9C-4A34-835C-0A56FD7BBC5C}"/>
              </a:ext>
            </a:extLst>
          </p:cNvPr>
          <p:cNvSpPr>
            <a:spLocks noGrp="1"/>
          </p:cNvSpPr>
          <p:nvPr>
            <p:ph idx="1"/>
          </p:nvPr>
        </p:nvSpPr>
        <p:spPr>
          <a:xfrm>
            <a:off x="190242" y="853846"/>
            <a:ext cx="8329612" cy="3147325"/>
          </a:xfrm>
        </p:spPr>
        <p:txBody>
          <a:bodyPr vert="horz" lIns="68580" tIns="34290" rIns="68580" bIns="34290" rtlCol="0" anchor="t">
            <a:normAutofit lnSpcReduction="10000"/>
          </a:bodyPr>
          <a:lstStyle/>
          <a:p>
            <a:pPr>
              <a:buFont typeface="Wingdings" panose="05000000000000000000" pitchFamily="2" charset="2"/>
              <a:buChar char="Ø"/>
            </a:pPr>
            <a:r>
              <a:rPr lang="en-US" sz="1800" b="1" i="0" dirty="0">
                <a:effectLst/>
                <a:latin typeface="Segoe UI" panose="020B0502040204020203" pitchFamily="34" charset="0"/>
              </a:rPr>
              <a:t> </a:t>
            </a:r>
            <a:r>
              <a:rPr lang="en-US" sz="1800" b="1" i="0" dirty="0">
                <a:effectLst/>
                <a:latin typeface="Calibri" panose="020F0502020204030204" pitchFamily="34" charset="0"/>
                <a:cs typeface="Calibri" panose="020F0502020204030204" pitchFamily="34" charset="0"/>
              </a:rPr>
              <a:t>Write a program to add an integer variable having value 5 and a double variable having value 6?</a:t>
            </a:r>
          </a:p>
          <a:p>
            <a:pPr>
              <a:buFont typeface="Wingdings" panose="05000000000000000000" pitchFamily="2" charset="2"/>
              <a:buChar char="Ø"/>
            </a:pPr>
            <a:r>
              <a:rPr lang="en-US" sz="1800" b="1" i="0" dirty="0">
                <a:effectLst/>
                <a:latin typeface="Calibri" panose="020F0502020204030204" pitchFamily="34" charset="0"/>
                <a:cs typeface="Calibri" panose="020F0502020204030204" pitchFamily="34" charset="0"/>
              </a:rPr>
              <a:t> Write a program to print the following on screen?</a:t>
            </a:r>
          </a:p>
          <a:p>
            <a:pPr marL="342900" lvl="1" indent="0">
              <a:buNone/>
            </a:pPr>
            <a:r>
              <a:rPr lang="en-US" sz="1800" b="1" i="0" dirty="0">
                <a:effectLst/>
                <a:latin typeface="Calibri" panose="020F0502020204030204" pitchFamily="34" charset="0"/>
                <a:cs typeface="Calibri" panose="020F0502020204030204" pitchFamily="34" charset="0"/>
              </a:rPr>
              <a:t> *</a:t>
            </a:r>
          </a:p>
          <a:p>
            <a:pPr marL="342900" lvl="1" indent="0">
              <a:buNone/>
            </a:pPr>
            <a:r>
              <a:rPr lang="en-US" sz="1800" b="1" i="0" dirty="0">
                <a:effectLst/>
                <a:latin typeface="Calibri" panose="020F0502020204030204" pitchFamily="34" charset="0"/>
                <a:cs typeface="Calibri" panose="020F0502020204030204" pitchFamily="34" charset="0"/>
              </a:rPr>
              <a:t> **</a:t>
            </a:r>
          </a:p>
          <a:p>
            <a:pPr marL="342900" lvl="1" indent="0">
              <a:buNone/>
            </a:pPr>
            <a:r>
              <a:rPr lang="en-US" sz="1800" b="1" i="0" dirty="0">
                <a:effectLst/>
                <a:latin typeface="Calibri" panose="020F0502020204030204" pitchFamily="34" charset="0"/>
                <a:cs typeface="Calibri" panose="020F0502020204030204" pitchFamily="34" charset="0"/>
              </a:rPr>
              <a:t> *** </a:t>
            </a:r>
          </a:p>
          <a:p>
            <a:pPr marL="342900" lvl="1" indent="0">
              <a:buNone/>
            </a:pPr>
            <a:r>
              <a:rPr lang="en-US" sz="1800" b="1" i="0" dirty="0">
                <a:effectLst/>
                <a:latin typeface="Calibri" panose="020F0502020204030204" pitchFamily="34" charset="0"/>
                <a:cs typeface="Calibri" panose="020F0502020204030204" pitchFamily="34" charset="0"/>
              </a:rPr>
              <a:t> ****</a:t>
            </a:r>
          </a:p>
          <a:p>
            <a:pPr>
              <a:buFont typeface="Wingdings" panose="05000000000000000000" pitchFamily="2" charset="2"/>
              <a:buChar char="Ø"/>
            </a:pPr>
            <a:r>
              <a:rPr lang="en-US" sz="1800" b="1" i="0" dirty="0">
                <a:effectLst/>
                <a:latin typeface="Calibri" panose="020F0502020204030204" pitchFamily="34" charset="0"/>
                <a:cs typeface="Calibri" panose="020F0502020204030204" pitchFamily="34" charset="0"/>
              </a:rPr>
              <a:t> Take any values of length and breadth of a rectangle and check if it is square or not?</a:t>
            </a:r>
          </a:p>
          <a:p>
            <a:pPr marL="342900" lvl="1" indent="0">
              <a:buNone/>
            </a:pPr>
            <a:r>
              <a:rPr lang="en-US" b="1" i="0" dirty="0">
                <a:effectLst/>
                <a:latin typeface="Segoe UI" panose="020B0502040204020203" pitchFamily="34" charset="0"/>
              </a:rPr>
              <a:t> </a:t>
            </a:r>
          </a:p>
          <a:p>
            <a:pPr marL="342900" lvl="1" indent="0">
              <a:buNone/>
            </a:pPr>
            <a:endParaRPr lang="en-US" b="1" i="0" dirty="0">
              <a:effectLst/>
              <a:latin typeface="Segoe UI" panose="020B0502040204020203" pitchFamily="34" charset="0"/>
            </a:endParaRPr>
          </a:p>
          <a:p>
            <a:pPr marL="342900" lvl="1" indent="0">
              <a:buNone/>
            </a:pPr>
            <a:endParaRPr lang="en-US" b="1" i="0" dirty="0">
              <a:effectLst/>
              <a:latin typeface="Segoe UI" panose="020B0502040204020203" pitchFamily="34" charset="0"/>
            </a:endParaRPr>
          </a:p>
        </p:txBody>
      </p:sp>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Practice Programs</a:t>
            </a:r>
          </a:p>
        </p:txBody>
      </p:sp>
    </p:spTree>
    <p:extLst>
      <p:ext uri="{BB962C8B-B14F-4D97-AF65-F5344CB8AC3E}">
        <p14:creationId xmlns:p14="http://schemas.microsoft.com/office/powerpoint/2010/main" val="4274803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ACFA3E-9D9C-4A34-835C-0A56FD7BBC5C}"/>
              </a:ext>
            </a:extLst>
          </p:cNvPr>
          <p:cNvSpPr>
            <a:spLocks noGrp="1"/>
          </p:cNvSpPr>
          <p:nvPr>
            <p:ph idx="1"/>
          </p:nvPr>
        </p:nvSpPr>
        <p:spPr>
          <a:xfrm>
            <a:off x="190242" y="853846"/>
            <a:ext cx="8329612" cy="3887203"/>
          </a:xfrm>
        </p:spPr>
        <p:txBody>
          <a:bodyPr vert="horz" lIns="68580" tIns="34290" rIns="68580" bIns="34290" rtlCol="0" anchor="t">
            <a:noAutofit/>
          </a:bodyPr>
          <a:lstStyle/>
          <a:p>
            <a:pPr>
              <a:buFont typeface="Wingdings" panose="05000000000000000000" pitchFamily="2" charset="2"/>
              <a:buChar char="Ø"/>
            </a:pPr>
            <a:r>
              <a:rPr lang="en-US" sz="1600" b="1" i="0" dirty="0">
                <a:effectLst/>
                <a:latin typeface="Calibri" panose="020F0502020204030204" pitchFamily="34" charset="0"/>
                <a:cs typeface="Calibri" panose="020F0502020204030204" pitchFamily="34" charset="0"/>
              </a:rPr>
              <a:t> Print the following patterns using loop :</a:t>
            </a:r>
          </a:p>
          <a:p>
            <a:pPr marL="571500" lvl="1" indent="-228600">
              <a:buFont typeface="+mj-lt"/>
              <a:buAutoNum type="arabicPeriod"/>
            </a:pP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pPr marL="571500" lvl="1" indent="-228600">
              <a:buFont typeface="+mj-lt"/>
              <a:buAutoNum type="arabicPeriod"/>
            </a:pP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  </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 </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 </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  </a:t>
            </a:r>
            <a:endParaRPr lang="en-US" b="1" dirty="0">
              <a:latin typeface="Calibri" panose="020F0502020204030204" pitchFamily="34" charset="0"/>
              <a:cs typeface="Calibri" panose="020F0502020204030204" pitchFamily="34" charset="0"/>
            </a:endParaRPr>
          </a:p>
          <a:p>
            <a:pPr marL="571500" lvl="1" indent="-228600">
              <a:buFont typeface="+mj-lt"/>
              <a:buAutoNum type="arabicPeriod"/>
            </a:pP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1010101</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10101 </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101  </a:t>
            </a:r>
            <a:br>
              <a:rPr lang="en-US" b="1" i="0" dirty="0">
                <a:effectLst/>
                <a:latin typeface="Calibri" panose="020F0502020204030204" pitchFamily="34" charset="0"/>
                <a:cs typeface="Calibri" panose="020F0502020204030204" pitchFamily="34" charset="0"/>
              </a:rPr>
            </a:br>
            <a:r>
              <a:rPr lang="en-US" b="1" i="0" dirty="0">
                <a:effectLst/>
                <a:latin typeface="Calibri" panose="020F0502020204030204" pitchFamily="34" charset="0"/>
                <a:cs typeface="Calibri" panose="020F0502020204030204" pitchFamily="34" charset="0"/>
              </a:rPr>
              <a:t>   1 </a:t>
            </a:r>
          </a:p>
          <a:p>
            <a:pPr marL="342900" lvl="1" indent="0">
              <a:buNone/>
            </a:pPr>
            <a:endParaRPr lang="en-US" b="1" i="0" dirty="0">
              <a:effectLst/>
              <a:latin typeface="Calibri" panose="020F0502020204030204" pitchFamily="34" charset="0"/>
              <a:cs typeface="Calibri" panose="020F0502020204030204" pitchFamily="34" charset="0"/>
            </a:endParaRPr>
          </a:p>
          <a:p>
            <a:pPr marL="342900" lvl="1" indent="0">
              <a:buNone/>
            </a:pPr>
            <a:endParaRPr lang="en-US" b="1" i="0" dirty="0">
              <a:effectLst/>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31E6203-6DEF-4136-88A0-B903E74BB33C}"/>
              </a:ext>
            </a:extLst>
          </p:cNvPr>
          <p:cNvSpPr>
            <a:spLocks noGrp="1"/>
          </p:cNvSpPr>
          <p:nvPr>
            <p:ph type="body" sz="quarter" idx="11"/>
          </p:nvPr>
        </p:nvSpPr>
        <p:spPr/>
        <p:txBody>
          <a:bodyPr/>
          <a:lstStyle/>
          <a:p>
            <a:r>
              <a:rPr lang="en-US" dirty="0"/>
              <a:t>Practice Programs</a:t>
            </a:r>
          </a:p>
        </p:txBody>
      </p:sp>
    </p:spTree>
    <p:extLst>
      <p:ext uri="{BB962C8B-B14F-4D97-AF65-F5344CB8AC3E}">
        <p14:creationId xmlns:p14="http://schemas.microsoft.com/office/powerpoint/2010/main" val="2380206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Content Placeholder 1">
            <a:extLst>
              <a:ext uri="{FF2B5EF4-FFF2-40B4-BE49-F238E27FC236}">
                <a16:creationId xmlns:a16="http://schemas.microsoft.com/office/drawing/2014/main" id="{0C3D0794-E121-44EE-AF0B-5E6D2E3CCDF4}"/>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dirty="0"/>
          </a:p>
          <a:p>
            <a:pPr marL="130175" indent="-130175" fontAlgn="base">
              <a:spcBef>
                <a:spcPct val="0"/>
              </a:spcBef>
              <a:buFont typeface="Arial" panose="020B0604020202020204" pitchFamily="34" charset="0"/>
              <a:buChar char="•"/>
            </a:pPr>
            <a:endParaRPr lang="en-US" altLang="en-US" dirty="0"/>
          </a:p>
          <a:p>
            <a:pPr marL="1371600" lvl="4" indent="0">
              <a:buFont typeface="Arial" panose="020B0604020202020204" pitchFamily="34" charset="0"/>
              <a:buNone/>
            </a:pPr>
            <a:r>
              <a:rPr lang="en-US" altLang="en-US" dirty="0"/>
              <a:t> 					</a:t>
            </a:r>
            <a:r>
              <a:rPr lang="en-US" altLang="en-US" sz="3200" b="1" dirty="0">
                <a:latin typeface="Calibri" panose="020F0502020204030204" pitchFamily="34" charset="0"/>
                <a:cs typeface="Calibri" panose="020F0502020204030204" pitchFamily="34" charset="0"/>
              </a:rPr>
              <a:t>Quiz</a:t>
            </a:r>
          </a:p>
        </p:txBody>
      </p:sp>
    </p:spTree>
    <p:extLst>
      <p:ext uri="{BB962C8B-B14F-4D97-AF65-F5344CB8AC3E}">
        <p14:creationId xmlns:p14="http://schemas.microsoft.com/office/powerpoint/2010/main" val="700834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88DAE7"/>
        </a:solidFill>
        <a:effectLst/>
      </p:bgPr>
    </p:bg>
    <p:spTree>
      <p:nvGrpSpPr>
        <p:cNvPr id="1" name=""/>
        <p:cNvGrpSpPr/>
        <p:nvPr/>
      </p:nvGrpSpPr>
      <p:grpSpPr>
        <a:xfrm>
          <a:off x="0" y="0"/>
          <a:ext cx="0" cy="0"/>
          <a:chOff x="0" y="0"/>
          <a:chExt cx="0" cy="0"/>
        </a:xfrm>
      </p:grpSpPr>
      <p:sp>
        <p:nvSpPr>
          <p:cNvPr id="166914" name="Content Placeholder 1">
            <a:extLst>
              <a:ext uri="{FF2B5EF4-FFF2-40B4-BE49-F238E27FC236}">
                <a16:creationId xmlns:a16="http://schemas.microsoft.com/office/drawing/2014/main" id="{0C3D0794-E121-44EE-AF0B-5E6D2E3CCDF4}"/>
              </a:ext>
            </a:extLst>
          </p:cNvPr>
          <p:cNvSpPr>
            <a:spLocks noGrp="1" noChangeArrowheads="1"/>
          </p:cNvSpPr>
          <p:nvPr>
            <p:ph idx="1"/>
          </p:nvPr>
        </p:nvSpPr>
        <p:spPr bwMode="auto">
          <a:xfrm>
            <a:off x="360363" y="1331913"/>
            <a:ext cx="8329612"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30175" indent="-130175" fontAlgn="base">
              <a:spcBef>
                <a:spcPct val="0"/>
              </a:spcBef>
              <a:buFont typeface="Arial" panose="020B0604020202020204" pitchFamily="34" charset="0"/>
              <a:buChar char="•"/>
            </a:pPr>
            <a:endParaRPr lang="en-US" altLang="en-US"/>
          </a:p>
          <a:p>
            <a:pPr marL="130175" indent="-130175" fontAlgn="base">
              <a:spcBef>
                <a:spcPct val="0"/>
              </a:spcBef>
              <a:buFont typeface="Arial" panose="020B0604020202020204" pitchFamily="34" charset="0"/>
              <a:buChar char="•"/>
            </a:pPr>
            <a:endParaRPr lang="en-US" altLang="en-US"/>
          </a:p>
          <a:p>
            <a:pPr marL="1371600" lvl="4" indent="0">
              <a:buFont typeface="Arial" panose="020B0604020202020204" pitchFamily="34" charset="0"/>
              <a:buNone/>
            </a:pPr>
            <a:r>
              <a:rPr lang="en-US" altLang="en-US"/>
              <a:t> 					</a:t>
            </a:r>
            <a:r>
              <a:rPr lang="en-US" altLang="en-US" sz="3200">
                <a:latin typeface="Calibri" panose="020F0502020204030204" pitchFamily="34" charset="0"/>
                <a:cs typeface="Calibri" panose="020F0502020204030204" pitchFamily="34" charset="0"/>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248F60-C5AA-40EF-A7AF-10B25483239C}"/>
              </a:ext>
            </a:extLst>
          </p:cNvPr>
          <p:cNvSpPr>
            <a:spLocks noGrp="1"/>
          </p:cNvSpPr>
          <p:nvPr>
            <p:ph type="body" sz="quarter" idx="11"/>
          </p:nvPr>
        </p:nvSpPr>
        <p:spPr>
          <a:xfrm>
            <a:off x="0" y="0"/>
            <a:ext cx="9144000" cy="700088"/>
          </a:xfrm>
        </p:spPr>
        <p:txBody>
          <a:bodyPr>
            <a:normAutofit/>
          </a:bodyPr>
          <a:lstStyle/>
          <a:p>
            <a:pPr eaLnBrk="1" fontAlgn="auto" hangingPunct="1">
              <a:spcAft>
                <a:spcPts val="0"/>
              </a:spcAft>
              <a:buFont typeface="Arial"/>
              <a:buNone/>
              <a:defRPr/>
            </a:pPr>
            <a:r>
              <a:rPr lang="en-US" sz="1800" b="1" dirty="0">
                <a:solidFill>
                  <a:schemeClr val="accent2"/>
                </a:solidFill>
                <a:latin typeface="Calibri" panose="020F0502020204030204" pitchFamily="34" charset="0"/>
                <a:cs typeface="Calibri" panose="020F0502020204030204" pitchFamily="34" charset="0"/>
              </a:rPr>
              <a:t>Setting JAVA_HOME path</a:t>
            </a:r>
          </a:p>
        </p:txBody>
      </p:sp>
      <p:sp>
        <p:nvSpPr>
          <p:cNvPr id="10" name="Content Placeholder 1">
            <a:extLst>
              <a:ext uri="{FF2B5EF4-FFF2-40B4-BE49-F238E27FC236}">
                <a16:creationId xmlns:a16="http://schemas.microsoft.com/office/drawing/2014/main" id="{9E05C0F9-A038-4C94-976D-AF66B1E19E5F}"/>
              </a:ext>
            </a:extLst>
          </p:cNvPr>
          <p:cNvSpPr txBox="1">
            <a:spLocks/>
          </p:cNvSpPr>
          <p:nvPr/>
        </p:nvSpPr>
        <p:spPr>
          <a:xfrm>
            <a:off x="408548" y="824668"/>
            <a:ext cx="4714178" cy="2057772"/>
          </a:xfrm>
          <a:prstGeom prst="rect">
            <a:avLst/>
          </a:prstGeom>
        </p:spPr>
        <p:txBody>
          <a:bodyPr lIns="68580" tIns="34290" rIns="68580" bIns="34290" anchor="t"/>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fontAlgn="base">
              <a:buNone/>
              <a:defRPr/>
            </a:pPr>
            <a:endParaRPr lang="en-US" sz="1600" dirty="0">
              <a:solidFill>
                <a:srgbClr val="444444"/>
              </a:solidFill>
              <a:highlight>
                <a:srgbClr val="FFFF00"/>
              </a:highlight>
              <a:latin typeface="Calibri" panose="020F0502020204030204" pitchFamily="34" charset="0"/>
              <a:cs typeface="Calibri" panose="020F0502020204030204" pitchFamily="34" charset="0"/>
            </a:endParaRPr>
          </a:p>
        </p:txBody>
      </p:sp>
      <p:pic>
        <p:nvPicPr>
          <p:cNvPr id="2050" name="Picture 2" descr="How to set java_home on Windows 7? - Stack Overflow">
            <a:extLst>
              <a:ext uri="{FF2B5EF4-FFF2-40B4-BE49-F238E27FC236}">
                <a16:creationId xmlns:a16="http://schemas.microsoft.com/office/drawing/2014/main" id="{3469B30B-D6D7-4ECF-A1A4-5F20266D7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26" y="824668"/>
            <a:ext cx="8931348" cy="366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55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248F60-C5AA-40EF-A7AF-10B25483239C}"/>
              </a:ext>
            </a:extLst>
          </p:cNvPr>
          <p:cNvSpPr>
            <a:spLocks noGrp="1"/>
          </p:cNvSpPr>
          <p:nvPr>
            <p:ph type="body" sz="quarter" idx="11"/>
          </p:nvPr>
        </p:nvSpPr>
        <p:spPr>
          <a:xfrm>
            <a:off x="0" y="0"/>
            <a:ext cx="9144000" cy="700088"/>
          </a:xfrm>
        </p:spPr>
        <p:txBody>
          <a:bodyPr>
            <a:normAutofit/>
          </a:bodyPr>
          <a:lstStyle/>
          <a:p>
            <a:pPr eaLnBrk="1" fontAlgn="auto" hangingPunct="1">
              <a:spcAft>
                <a:spcPts val="0"/>
              </a:spcAft>
              <a:buFont typeface="Arial"/>
              <a:buNone/>
              <a:defRPr/>
            </a:pPr>
            <a:r>
              <a:rPr lang="en-US" sz="1800" b="1" dirty="0">
                <a:solidFill>
                  <a:schemeClr val="accent2"/>
                </a:solidFill>
                <a:latin typeface="Calibri" panose="020F0502020204030204" pitchFamily="34" charset="0"/>
                <a:cs typeface="Calibri" panose="020F0502020204030204" pitchFamily="34" charset="0"/>
              </a:rPr>
              <a:t>Adding JAVA_HOME to Path</a:t>
            </a:r>
          </a:p>
        </p:txBody>
      </p:sp>
      <p:sp>
        <p:nvSpPr>
          <p:cNvPr id="10" name="Content Placeholder 1">
            <a:extLst>
              <a:ext uri="{FF2B5EF4-FFF2-40B4-BE49-F238E27FC236}">
                <a16:creationId xmlns:a16="http://schemas.microsoft.com/office/drawing/2014/main" id="{9E05C0F9-A038-4C94-976D-AF66B1E19E5F}"/>
              </a:ext>
            </a:extLst>
          </p:cNvPr>
          <p:cNvSpPr txBox="1">
            <a:spLocks/>
          </p:cNvSpPr>
          <p:nvPr/>
        </p:nvSpPr>
        <p:spPr>
          <a:xfrm>
            <a:off x="408547" y="824667"/>
            <a:ext cx="5086817" cy="2106767"/>
          </a:xfrm>
          <a:prstGeom prst="rect">
            <a:avLst/>
          </a:prstGeom>
        </p:spPr>
        <p:txBody>
          <a:bodyPr lIns="68580" tIns="34290" rIns="68580" bIns="34290" anchor="t"/>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kern="1200" baseline="0">
                <a:solidFill>
                  <a:schemeClr val="tx1"/>
                </a:solidFill>
                <a:latin typeface="+mn-lt"/>
                <a:ea typeface="+mn-ea"/>
                <a:cs typeface="+mn-cs"/>
              </a:defRPr>
            </a:lvl1pPr>
            <a:lvl2pPr marL="557213" indent="-214313" algn="l" defTabSz="342900" rtl="0" fontAlgn="base">
              <a:spcBef>
                <a:spcPct val="20000"/>
              </a:spcBef>
              <a:spcAft>
                <a:spcPct val="0"/>
              </a:spcAft>
              <a:buFont typeface="Arial" charset="0"/>
              <a:buChar char="–"/>
              <a:defRPr sz="1200" kern="1200">
                <a:solidFill>
                  <a:schemeClr val="tx1"/>
                </a:solidFill>
                <a:latin typeface="+mn-lt"/>
                <a:ea typeface="+mn-ea"/>
                <a:cs typeface="+mn-cs"/>
              </a:defRPr>
            </a:lvl2pPr>
            <a:lvl3pPr marL="8572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3pPr>
            <a:lvl4pPr marL="12001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4pPr>
            <a:lvl5pPr marL="1543050" indent="-171450" algn="l" defTabSz="342900" rtl="0" fontAlgn="base">
              <a:spcBef>
                <a:spcPct val="20000"/>
              </a:spcBef>
              <a:spcAft>
                <a:spcPct val="0"/>
              </a:spcAft>
              <a:buFont typeface="Arial" charset="0"/>
              <a:buChar char="»"/>
              <a:defRPr sz="12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0175" indent="-130175" fontAlgn="base">
              <a:defRPr/>
            </a:pPr>
            <a:endParaRPr lang="en-US" sz="1600" dirty="0">
              <a:solidFill>
                <a:srgbClr val="444444"/>
              </a:solidFill>
              <a:highlight>
                <a:srgbClr val="FFFF00"/>
              </a:highlight>
              <a:latin typeface="Calibri" panose="020F0502020204030204" pitchFamily="34" charset="0"/>
              <a:cs typeface="Calibri" panose="020F0502020204030204" pitchFamily="34" charset="0"/>
            </a:endParaRPr>
          </a:p>
        </p:txBody>
      </p:sp>
      <p:pic>
        <p:nvPicPr>
          <p:cNvPr id="2" name="Picture 4" descr="How to set JAVA_HOME in Windows 10 | Java Tutorial Network">
            <a:extLst>
              <a:ext uri="{FF2B5EF4-FFF2-40B4-BE49-F238E27FC236}">
                <a16:creationId xmlns:a16="http://schemas.microsoft.com/office/drawing/2014/main" id="{3894BF6C-2C04-4D2D-B4A2-ABE792FC8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98" y="793488"/>
            <a:ext cx="7953153" cy="406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2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248F60-C5AA-40EF-A7AF-10B25483239C}"/>
              </a:ext>
            </a:extLst>
          </p:cNvPr>
          <p:cNvSpPr>
            <a:spLocks noGrp="1"/>
          </p:cNvSpPr>
          <p:nvPr>
            <p:ph type="body" sz="quarter" idx="11"/>
          </p:nvPr>
        </p:nvSpPr>
        <p:spPr>
          <a:xfrm>
            <a:off x="0" y="0"/>
            <a:ext cx="9144000" cy="700088"/>
          </a:xfrm>
        </p:spPr>
        <p:txBody>
          <a:bodyPr>
            <a:normAutofit/>
          </a:bodyPr>
          <a:lstStyle/>
          <a:p>
            <a:pPr eaLnBrk="1" fontAlgn="auto" hangingPunct="1">
              <a:spcAft>
                <a:spcPts val="0"/>
              </a:spcAft>
              <a:buFont typeface="Arial"/>
              <a:buNone/>
              <a:defRPr/>
            </a:pPr>
            <a:r>
              <a:rPr lang="en-US" dirty="0">
                <a:solidFill>
                  <a:schemeClr val="accent2"/>
                </a:solidFill>
              </a:rPr>
              <a:t>Test</a:t>
            </a:r>
          </a:p>
        </p:txBody>
      </p:sp>
      <p:pic>
        <p:nvPicPr>
          <p:cNvPr id="4" name="Picture 3">
            <a:extLst>
              <a:ext uri="{FF2B5EF4-FFF2-40B4-BE49-F238E27FC236}">
                <a16:creationId xmlns:a16="http://schemas.microsoft.com/office/drawing/2014/main" id="{36180538-B9C9-40CC-B189-12D5A946C0DF}"/>
              </a:ext>
            </a:extLst>
          </p:cNvPr>
          <p:cNvPicPr>
            <a:picLocks noChangeAspect="1"/>
          </p:cNvPicPr>
          <p:nvPr/>
        </p:nvPicPr>
        <p:blipFill>
          <a:blip r:embed="rId3"/>
          <a:stretch>
            <a:fillRect/>
          </a:stretch>
        </p:blipFill>
        <p:spPr>
          <a:xfrm>
            <a:off x="935666" y="947555"/>
            <a:ext cx="6984372" cy="3119620"/>
          </a:xfrm>
          <a:prstGeom prst="rect">
            <a:avLst/>
          </a:prstGeom>
        </p:spPr>
      </p:pic>
    </p:spTree>
    <p:extLst>
      <p:ext uri="{BB962C8B-B14F-4D97-AF65-F5344CB8AC3E}">
        <p14:creationId xmlns:p14="http://schemas.microsoft.com/office/powerpoint/2010/main" val="382395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783B8A-62CB-46E1-B4E2-614FC8C44541}"/>
              </a:ext>
            </a:extLst>
          </p:cNvPr>
          <p:cNvSpPr>
            <a:spLocks noGrp="1"/>
          </p:cNvSpPr>
          <p:nvPr>
            <p:ph type="body" sz="quarter" idx="11"/>
          </p:nvPr>
        </p:nvSpPr>
        <p:spPr>
          <a:xfrm>
            <a:off x="0" y="0"/>
            <a:ext cx="9144000" cy="700088"/>
          </a:xfrm>
        </p:spPr>
        <p:txBody>
          <a:bodyPr>
            <a:normAutofit lnSpcReduction="10000"/>
          </a:bodyPr>
          <a:lstStyle/>
          <a:p>
            <a:pPr eaLnBrk="1" hangingPunct="1">
              <a:defRPr/>
            </a:pPr>
            <a:endParaRPr lang="en-US" dirty="0">
              <a:solidFill>
                <a:schemeClr val="accent2"/>
              </a:solidFill>
            </a:endParaRPr>
          </a:p>
          <a:p>
            <a:pPr eaLnBrk="1" hangingPunct="1">
              <a:defRPr/>
            </a:pPr>
            <a:r>
              <a:rPr lang="en-US" b="1" dirty="0">
                <a:solidFill>
                  <a:schemeClr val="accent2"/>
                </a:solidFill>
                <a:latin typeface="Calibri" panose="020F0502020204030204" pitchFamily="34" charset="0"/>
                <a:cs typeface="Calibri" panose="020F0502020204030204" pitchFamily="34" charset="0"/>
              </a:rPr>
              <a:t>What happens at compile time?</a:t>
            </a:r>
          </a:p>
          <a:p>
            <a:pPr eaLnBrk="1" hangingPunct="1">
              <a:buFont typeface="Arial" charset="0"/>
              <a:buNone/>
              <a:defRPr/>
            </a:pPr>
            <a:endParaRPr lang="en-US" b="1" dirty="0">
              <a:solidFill>
                <a:schemeClr val="accent2"/>
              </a:solidFill>
              <a:latin typeface="Calibri" panose="020F0502020204030204" pitchFamily="34" charset="0"/>
            </a:endParaRPr>
          </a:p>
        </p:txBody>
      </p:sp>
      <p:sp>
        <p:nvSpPr>
          <p:cNvPr id="21507" name="Rectangle 10">
            <a:extLst>
              <a:ext uri="{FF2B5EF4-FFF2-40B4-BE49-F238E27FC236}">
                <a16:creationId xmlns:a16="http://schemas.microsoft.com/office/drawing/2014/main" id="{FB5F018D-724A-46D3-960A-66E9E4966BEF}"/>
              </a:ext>
            </a:extLst>
          </p:cNvPr>
          <p:cNvSpPr>
            <a:spLocks noChangeArrowheads="1"/>
          </p:cNvSpPr>
          <p:nvPr/>
        </p:nvSpPr>
        <p:spPr bwMode="auto">
          <a:xfrm>
            <a:off x="233363" y="981075"/>
            <a:ext cx="8713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rebuchet MS" panose="020B0603020202020204" pitchFamily="34" charset="0"/>
              </a:defRPr>
            </a:lvl1pPr>
            <a:lvl2pPr marL="742950" indent="-285750">
              <a:defRPr sz="1400">
                <a:solidFill>
                  <a:schemeClr val="tx1"/>
                </a:solidFill>
                <a:latin typeface="Trebuchet MS" panose="020B0603020202020204" pitchFamily="34" charset="0"/>
              </a:defRPr>
            </a:lvl2pPr>
            <a:lvl3pPr marL="1143000" indent="-228600">
              <a:defRPr sz="1400">
                <a:solidFill>
                  <a:schemeClr val="tx1"/>
                </a:solidFill>
                <a:latin typeface="Trebuchet MS" panose="020B0603020202020204" pitchFamily="34" charset="0"/>
              </a:defRPr>
            </a:lvl3pPr>
            <a:lvl4pPr marL="1600200" indent="-228600">
              <a:defRPr sz="1400">
                <a:solidFill>
                  <a:schemeClr val="tx1"/>
                </a:solidFill>
                <a:latin typeface="Trebuchet MS" panose="020B0603020202020204" pitchFamily="34" charset="0"/>
              </a:defRPr>
            </a:lvl4pPr>
            <a:lvl5pPr marL="2057400" indent="-228600">
              <a:defRPr sz="1400">
                <a:solidFill>
                  <a:schemeClr val="tx1"/>
                </a:solidFill>
                <a:latin typeface="Trebuchet MS" panose="020B0603020202020204" pitchFamily="34" charset="0"/>
              </a:defRPr>
            </a:lvl5pPr>
            <a:lvl6pPr marL="2514600" indent="-228600" defTabSz="342900" eaLnBrk="0" fontAlgn="base" hangingPunct="0">
              <a:spcBef>
                <a:spcPct val="0"/>
              </a:spcBef>
              <a:spcAft>
                <a:spcPct val="0"/>
              </a:spcAft>
              <a:defRPr sz="1400">
                <a:solidFill>
                  <a:schemeClr val="tx1"/>
                </a:solidFill>
                <a:latin typeface="Trebuchet MS" panose="020B0603020202020204" pitchFamily="34" charset="0"/>
              </a:defRPr>
            </a:lvl6pPr>
            <a:lvl7pPr marL="2971800" indent="-228600" defTabSz="342900" eaLnBrk="0" fontAlgn="base" hangingPunct="0">
              <a:spcBef>
                <a:spcPct val="0"/>
              </a:spcBef>
              <a:spcAft>
                <a:spcPct val="0"/>
              </a:spcAft>
              <a:defRPr sz="1400">
                <a:solidFill>
                  <a:schemeClr val="tx1"/>
                </a:solidFill>
                <a:latin typeface="Trebuchet MS" panose="020B0603020202020204" pitchFamily="34" charset="0"/>
              </a:defRPr>
            </a:lvl7pPr>
            <a:lvl8pPr marL="3429000" indent="-228600" defTabSz="342900" eaLnBrk="0" fontAlgn="base" hangingPunct="0">
              <a:spcBef>
                <a:spcPct val="0"/>
              </a:spcBef>
              <a:spcAft>
                <a:spcPct val="0"/>
              </a:spcAft>
              <a:defRPr sz="1400">
                <a:solidFill>
                  <a:schemeClr val="tx1"/>
                </a:solidFill>
                <a:latin typeface="Trebuchet MS" panose="020B0603020202020204" pitchFamily="34" charset="0"/>
              </a:defRPr>
            </a:lvl8pPr>
            <a:lvl9pPr marL="3886200" indent="-228600" defTabSz="342900" eaLnBrk="0" fontAlgn="base" hangingPunct="0">
              <a:spcBef>
                <a:spcPct val="0"/>
              </a:spcBef>
              <a:spcAft>
                <a:spcPct val="0"/>
              </a:spcAft>
              <a:defRPr sz="1400">
                <a:solidFill>
                  <a:schemeClr val="tx1"/>
                </a:solidFill>
                <a:latin typeface="Trebuchet MS" panose="020B0603020202020204" pitchFamily="34" charset="0"/>
              </a:defRPr>
            </a:lvl9pPr>
          </a:lstStyle>
          <a:p>
            <a:r>
              <a:rPr lang="en-US" altLang="en-US" sz="1600">
                <a:latin typeface="Calibri" panose="020F0502020204030204" pitchFamily="34" charset="0"/>
                <a:cs typeface="Calibri" panose="020F0502020204030204" pitchFamily="34" charset="0"/>
              </a:rPr>
              <a:t>At compile time, java file is compiled by Java Compiler (It does not interact with OS) and converts the java code into bytecode.</a:t>
            </a:r>
          </a:p>
          <a:p>
            <a:pPr lvl="4"/>
            <a:endParaRPr lang="en-US" altLang="en-US" sz="1600">
              <a:latin typeface="Calibri" panose="020F0502020204030204" pitchFamily="34" charset="0"/>
              <a:cs typeface="Calibri" panose="020F0502020204030204" pitchFamily="34" charset="0"/>
            </a:endParaRPr>
          </a:p>
          <a:p>
            <a:pPr lvl="4"/>
            <a:endParaRPr lang="en-US" altLang="en-US" sz="1600">
              <a:latin typeface="Calibri" panose="020F0502020204030204" pitchFamily="34" charset="0"/>
              <a:cs typeface="Calibri" panose="020F0502020204030204" pitchFamily="34" charset="0"/>
            </a:endParaRPr>
          </a:p>
          <a:p>
            <a:endParaRPr lang="en-US" altLang="en-US" sz="1600">
              <a:latin typeface="Calibri" panose="020F0502020204030204" pitchFamily="34" charset="0"/>
              <a:cs typeface="Calibri" panose="020F0502020204030204" pitchFamily="34" charset="0"/>
            </a:endParaRPr>
          </a:p>
        </p:txBody>
      </p:sp>
      <p:pic>
        <p:nvPicPr>
          <p:cNvPr id="21508" name="Picture 3">
            <a:extLst>
              <a:ext uri="{FF2B5EF4-FFF2-40B4-BE49-F238E27FC236}">
                <a16:creationId xmlns:a16="http://schemas.microsoft.com/office/drawing/2014/main" id="{C6A40FD8-481F-4A53-850B-75534E916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252663"/>
            <a:ext cx="6286500"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29970</TotalTime>
  <Words>2805</Words>
  <Application>Microsoft Office PowerPoint</Application>
  <PresentationFormat>On-screen Show (16:9)</PresentationFormat>
  <Paragraphs>534</Paragraphs>
  <Slides>53</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Black</vt:lpstr>
      <vt:lpstr>Calibri</vt:lpstr>
      <vt:lpstr>Calibri Light</vt:lpstr>
      <vt:lpstr>Lucida Grande</vt:lpstr>
      <vt:lpstr>Segoe UI</vt:lpstr>
      <vt:lpstr>Trebuchet MS</vt:lpstr>
      <vt:lpstr>Wingdings</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Durga Adimulam</cp:lastModifiedBy>
  <cp:revision>1858</cp:revision>
  <cp:lastPrinted>2014-07-09T13:30:36Z</cp:lastPrinted>
  <dcterms:created xsi:type="dcterms:W3CDTF">2014-07-08T13:27:24Z</dcterms:created>
  <dcterms:modified xsi:type="dcterms:W3CDTF">2020-09-22T07:33:58Z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y fmtid="{D5CDD505-2E9C-101B-9397-08002B2CF9AE}" pid="3" name="PublishingExpirationDate">
    <vt:lpwstr/>
  </property>
  <property fmtid="{D5CDD505-2E9C-101B-9397-08002B2CF9AE}" pid="4" name="PublishingStartDate">
    <vt:lpwstr/>
  </property>
</Properties>
</file>