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3"/>
  </p:sldMasterIdLst>
  <p:notesMasterIdLst>
    <p:notesMasterId r:id="rId46"/>
  </p:notesMasterIdLst>
  <p:handoutMasterIdLst>
    <p:handoutMasterId r:id="rId47"/>
  </p:handoutMasterIdLst>
  <p:sldIdLst>
    <p:sldId id="257" r:id="rId4"/>
    <p:sldId id="259" r:id="rId5"/>
    <p:sldId id="933" r:id="rId6"/>
    <p:sldId id="944" r:id="rId7"/>
    <p:sldId id="945" r:id="rId8"/>
    <p:sldId id="946" r:id="rId9"/>
    <p:sldId id="956" r:id="rId10"/>
    <p:sldId id="947" r:id="rId11"/>
    <p:sldId id="948" r:id="rId12"/>
    <p:sldId id="949" r:id="rId13"/>
    <p:sldId id="950" r:id="rId14"/>
    <p:sldId id="966" r:id="rId15"/>
    <p:sldId id="524" r:id="rId16"/>
    <p:sldId id="489" r:id="rId17"/>
    <p:sldId id="490" r:id="rId18"/>
    <p:sldId id="491" r:id="rId19"/>
    <p:sldId id="492" r:id="rId20"/>
    <p:sldId id="973" r:id="rId21"/>
    <p:sldId id="967" r:id="rId22"/>
    <p:sldId id="974" r:id="rId23"/>
    <p:sldId id="960" r:id="rId24"/>
    <p:sldId id="968" r:id="rId25"/>
    <p:sldId id="961" r:id="rId26"/>
    <p:sldId id="969" r:id="rId27"/>
    <p:sldId id="962" r:id="rId28"/>
    <p:sldId id="981" r:id="rId29"/>
    <p:sldId id="980" r:id="rId30"/>
    <p:sldId id="963" r:id="rId31"/>
    <p:sldId id="970" r:id="rId32"/>
    <p:sldId id="975" r:id="rId33"/>
    <p:sldId id="976" r:id="rId34"/>
    <p:sldId id="977" r:id="rId35"/>
    <p:sldId id="978" r:id="rId36"/>
    <p:sldId id="982" r:id="rId37"/>
    <p:sldId id="983" r:id="rId38"/>
    <p:sldId id="979" r:id="rId39"/>
    <p:sldId id="964" r:id="rId40"/>
    <p:sldId id="971" r:id="rId41"/>
    <p:sldId id="972" r:id="rId42"/>
    <p:sldId id="965" r:id="rId43"/>
    <p:sldId id="957" r:id="rId44"/>
    <p:sldId id="899" r:id="rId45"/>
  </p:sldIdLst>
  <p:sldSz cx="9144000" cy="5143500" type="screen16x9"/>
  <p:notesSz cx="6858000" cy="9144000"/>
  <p:defaultTextStyle>
    <a:defPPr>
      <a:defRPr lang="en-US"/>
    </a:defPPr>
    <a:lvl1pPr algn="l" defTabSz="342900" rtl="0" eaLnBrk="0" fontAlgn="base" hangingPunct="0">
      <a:spcBef>
        <a:spcPct val="0"/>
      </a:spcBef>
      <a:spcAft>
        <a:spcPct val="0"/>
      </a:spcAft>
      <a:defRPr sz="1400" kern="1200">
        <a:solidFill>
          <a:schemeClr val="tx1"/>
        </a:solidFill>
        <a:latin typeface="Trebuchet MS" panose="020B0603020202020204" pitchFamily="34" charset="0"/>
        <a:ea typeface="+mn-ea"/>
        <a:cs typeface="+mn-cs"/>
      </a:defRPr>
    </a:lvl1pPr>
    <a:lvl2pPr marL="342900" indent="114300" algn="l" defTabSz="342900" rtl="0" eaLnBrk="0" fontAlgn="base" hangingPunct="0">
      <a:spcBef>
        <a:spcPct val="0"/>
      </a:spcBef>
      <a:spcAft>
        <a:spcPct val="0"/>
      </a:spcAft>
      <a:defRPr sz="1400" kern="1200">
        <a:solidFill>
          <a:schemeClr val="tx1"/>
        </a:solidFill>
        <a:latin typeface="Trebuchet MS" panose="020B0603020202020204" pitchFamily="34" charset="0"/>
        <a:ea typeface="+mn-ea"/>
        <a:cs typeface="+mn-cs"/>
      </a:defRPr>
    </a:lvl2pPr>
    <a:lvl3pPr marL="685800" indent="228600" algn="l" defTabSz="342900" rtl="0" eaLnBrk="0" fontAlgn="base" hangingPunct="0">
      <a:spcBef>
        <a:spcPct val="0"/>
      </a:spcBef>
      <a:spcAft>
        <a:spcPct val="0"/>
      </a:spcAft>
      <a:defRPr sz="1400" kern="1200">
        <a:solidFill>
          <a:schemeClr val="tx1"/>
        </a:solidFill>
        <a:latin typeface="Trebuchet MS" panose="020B0603020202020204" pitchFamily="34" charset="0"/>
        <a:ea typeface="+mn-ea"/>
        <a:cs typeface="+mn-cs"/>
      </a:defRPr>
    </a:lvl3pPr>
    <a:lvl4pPr marL="1028700" indent="342900" algn="l" defTabSz="342900" rtl="0" eaLnBrk="0" fontAlgn="base" hangingPunct="0">
      <a:spcBef>
        <a:spcPct val="0"/>
      </a:spcBef>
      <a:spcAft>
        <a:spcPct val="0"/>
      </a:spcAft>
      <a:defRPr sz="1400" kern="1200">
        <a:solidFill>
          <a:schemeClr val="tx1"/>
        </a:solidFill>
        <a:latin typeface="Trebuchet MS" panose="020B0603020202020204" pitchFamily="34" charset="0"/>
        <a:ea typeface="+mn-ea"/>
        <a:cs typeface="+mn-cs"/>
      </a:defRPr>
    </a:lvl4pPr>
    <a:lvl5pPr marL="1371600" indent="457200" algn="l" defTabSz="342900" rtl="0" eaLnBrk="0" fontAlgn="base" hangingPunct="0">
      <a:spcBef>
        <a:spcPct val="0"/>
      </a:spcBef>
      <a:spcAft>
        <a:spcPct val="0"/>
      </a:spcAft>
      <a:defRPr sz="1400" kern="1200">
        <a:solidFill>
          <a:schemeClr val="tx1"/>
        </a:solidFill>
        <a:latin typeface="Trebuchet MS" panose="020B0603020202020204" pitchFamily="34" charset="0"/>
        <a:ea typeface="+mn-ea"/>
        <a:cs typeface="+mn-cs"/>
      </a:defRPr>
    </a:lvl5pPr>
    <a:lvl6pPr marL="2286000" algn="l" defTabSz="914400" rtl="0" eaLnBrk="1" latinLnBrk="0" hangingPunct="1">
      <a:defRPr sz="1400" kern="1200">
        <a:solidFill>
          <a:schemeClr val="tx1"/>
        </a:solidFill>
        <a:latin typeface="Trebuchet MS" panose="020B0603020202020204" pitchFamily="34" charset="0"/>
        <a:ea typeface="+mn-ea"/>
        <a:cs typeface="+mn-cs"/>
      </a:defRPr>
    </a:lvl6pPr>
    <a:lvl7pPr marL="2743200" algn="l" defTabSz="914400" rtl="0" eaLnBrk="1" latinLnBrk="0" hangingPunct="1">
      <a:defRPr sz="1400" kern="1200">
        <a:solidFill>
          <a:schemeClr val="tx1"/>
        </a:solidFill>
        <a:latin typeface="Trebuchet MS" panose="020B0603020202020204" pitchFamily="34" charset="0"/>
        <a:ea typeface="+mn-ea"/>
        <a:cs typeface="+mn-cs"/>
      </a:defRPr>
    </a:lvl7pPr>
    <a:lvl8pPr marL="3200400" algn="l" defTabSz="914400" rtl="0" eaLnBrk="1" latinLnBrk="0" hangingPunct="1">
      <a:defRPr sz="1400" kern="1200">
        <a:solidFill>
          <a:schemeClr val="tx1"/>
        </a:solidFill>
        <a:latin typeface="Trebuchet MS" panose="020B0603020202020204" pitchFamily="34" charset="0"/>
        <a:ea typeface="+mn-ea"/>
        <a:cs typeface="+mn-cs"/>
      </a:defRPr>
    </a:lvl8pPr>
    <a:lvl9pPr marL="3657600" algn="l" defTabSz="914400" rtl="0" eaLnBrk="1" latinLnBrk="0" hangingPunct="1">
      <a:defRPr sz="1400"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373">
          <p15:clr>
            <a:srgbClr val="A4A3A4"/>
          </p15:clr>
        </p15:guide>
        <p15:guide id="2" orient="horz" pos="764">
          <p15:clr>
            <a:srgbClr val="A4A3A4"/>
          </p15:clr>
        </p15:guide>
        <p15:guide id="3" orient="horz" pos="3544">
          <p15:clr>
            <a:srgbClr val="A4A3A4"/>
          </p15:clr>
        </p15:guide>
        <p15:guide id="4" orient="horz" pos="2159">
          <p15:clr>
            <a:srgbClr val="A4A3A4"/>
          </p15:clr>
        </p15:guide>
        <p15:guide id="5" orient="horz" pos="1374">
          <p15:clr>
            <a:srgbClr val="A4A3A4"/>
          </p15:clr>
        </p15:guide>
        <p15:guide id="6" orient="horz" pos="3699">
          <p15:clr>
            <a:srgbClr val="A4A3A4"/>
          </p15:clr>
        </p15:guide>
        <p15:guide id="7" orient="horz" pos="1151">
          <p15:clr>
            <a:srgbClr val="A4A3A4"/>
          </p15:clr>
        </p15:guide>
        <p15:guide id="8" orient="horz" pos="280">
          <p15:clr>
            <a:srgbClr val="A4A3A4"/>
          </p15:clr>
        </p15:guide>
        <p15:guide id="9" pos="3896">
          <p15:clr>
            <a:srgbClr val="A4A3A4"/>
          </p15:clr>
        </p15:guide>
        <p15:guide id="10" pos="521">
          <p15:clr>
            <a:srgbClr val="A4A3A4"/>
          </p15:clr>
        </p15:guide>
        <p15:guide id="11" pos="4211">
          <p15:clr>
            <a:srgbClr val="A4A3A4"/>
          </p15:clr>
        </p15:guide>
        <p15:guide id="12" pos="7299">
          <p15:clr>
            <a:srgbClr val="A4A3A4"/>
          </p15:clr>
        </p15:guide>
        <p15:guide id="13" pos="5316">
          <p15:clr>
            <a:srgbClr val="A4A3A4"/>
          </p15:clr>
        </p15:guide>
        <p15:guide id="14" pos="291">
          <p15:clr>
            <a:srgbClr val="A4A3A4"/>
          </p15:clr>
        </p15:guide>
        <p15:guide id="15" pos="343">
          <p15:clr>
            <a:srgbClr val="A4A3A4"/>
          </p15:clr>
        </p15:guide>
        <p15:guide id="16" pos="68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C2D9"/>
    <a:srgbClr val="E6E6E6"/>
    <a:srgbClr val="A3C644"/>
    <a:srgbClr val="666666"/>
    <a:srgbClr val="464547"/>
    <a:srgbClr val="B22746"/>
    <a:srgbClr val="CCCCCC"/>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37" autoAdjust="0"/>
    <p:restoredTop sz="94249" autoAdjust="0"/>
  </p:normalViewPr>
  <p:slideViewPr>
    <p:cSldViewPr snapToGrid="0">
      <p:cViewPr varScale="1">
        <p:scale>
          <a:sx n="95" d="100"/>
          <a:sy n="95" d="100"/>
        </p:scale>
        <p:origin x="594" y="84"/>
      </p:cViewPr>
      <p:guideLst>
        <p:guide orient="horz" pos="373"/>
        <p:guide orient="horz" pos="764"/>
        <p:guide orient="horz" pos="3544"/>
        <p:guide orient="horz" pos="2159"/>
        <p:guide orient="horz" pos="1374"/>
        <p:guide orient="horz" pos="3699"/>
        <p:guide orient="horz" pos="1151"/>
        <p:guide orient="horz" pos="280"/>
        <p:guide pos="3896"/>
        <p:guide pos="521"/>
        <p:guide pos="4211"/>
        <p:guide pos="7299"/>
        <p:guide pos="5316"/>
        <p:guide pos="291"/>
        <p:guide pos="343"/>
        <p:guide pos="6809"/>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1A07EF-396D-4B21-9705-24BB207D947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04A0771D-0416-4B09-8CBD-ED0D113B4E05}"/>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5EA63DFE-A5B2-4BA7-8CDE-4B6A79CDD320}" type="datetime1">
              <a:rPr lang="en-US"/>
              <a:pPr>
                <a:defRPr/>
              </a:pPr>
              <a:t>9/29/2020</a:t>
            </a:fld>
            <a:endParaRPr lang="en-US"/>
          </a:p>
        </p:txBody>
      </p:sp>
      <p:sp>
        <p:nvSpPr>
          <p:cNvPr id="4" name="Footer Placeholder 3">
            <a:extLst>
              <a:ext uri="{FF2B5EF4-FFF2-40B4-BE49-F238E27FC236}">
                <a16:creationId xmlns:a16="http://schemas.microsoft.com/office/drawing/2014/main" id="{5028707D-8F7D-4447-9A9D-201F8850D9B0}"/>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34FC9CAE-C870-4A60-AFE8-168B1342A43B}"/>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D458418-D686-4FE2-86D2-6C203521F9E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A0D7BA-C5AE-4608-90CE-EE2697E49AC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F33CDCAA-5F6D-4DEA-A04D-B716E3FE308D}"/>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830BC4A-74B7-42D6-9E7A-8E6F0A42E2CD}" type="datetime1">
              <a:rPr lang="en-US"/>
              <a:pPr>
                <a:defRPr/>
              </a:pPr>
              <a:t>9/29/2020</a:t>
            </a:fld>
            <a:endParaRPr lang="en-US"/>
          </a:p>
        </p:txBody>
      </p:sp>
      <p:sp>
        <p:nvSpPr>
          <p:cNvPr id="4" name="Slide Image Placeholder 3">
            <a:extLst>
              <a:ext uri="{FF2B5EF4-FFF2-40B4-BE49-F238E27FC236}">
                <a16:creationId xmlns:a16="http://schemas.microsoft.com/office/drawing/2014/main" id="{C6D380E1-43CF-4EF8-A50B-C1A79C11516D}"/>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9E2F089E-DEAE-4962-8E0A-1E2EB7FD60F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495D467-56DE-4FC0-B0DF-F01E4A41B6C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9C45287-E30B-4AC9-B53B-0399C6AFBE5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C2A85A7-6437-440D-A202-073FE2C38E9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342900" rtl="0" eaLnBrk="0" fontAlgn="base" hangingPunct="0">
      <a:spcBef>
        <a:spcPct val="30000"/>
      </a:spcBef>
      <a:spcAft>
        <a:spcPct val="0"/>
      </a:spcAft>
      <a:defRPr sz="900" kern="1200">
        <a:solidFill>
          <a:schemeClr val="tx1"/>
        </a:solidFill>
        <a:latin typeface="+mn-lt"/>
        <a:ea typeface="+mn-ea"/>
        <a:cs typeface="+mn-cs"/>
      </a:defRPr>
    </a:lvl1pPr>
    <a:lvl2pPr marL="342900" algn="l" defTabSz="342900" rtl="0" eaLnBrk="0" fontAlgn="base" hangingPunct="0">
      <a:spcBef>
        <a:spcPct val="30000"/>
      </a:spcBef>
      <a:spcAft>
        <a:spcPct val="0"/>
      </a:spcAft>
      <a:defRPr sz="900" kern="1200">
        <a:solidFill>
          <a:schemeClr val="tx1"/>
        </a:solidFill>
        <a:latin typeface="+mn-lt"/>
        <a:ea typeface="+mn-ea"/>
        <a:cs typeface="+mn-cs"/>
      </a:defRPr>
    </a:lvl2pPr>
    <a:lvl3pPr marL="685800" algn="l" defTabSz="342900" rtl="0" eaLnBrk="0" fontAlgn="base" hangingPunct="0">
      <a:spcBef>
        <a:spcPct val="30000"/>
      </a:spcBef>
      <a:spcAft>
        <a:spcPct val="0"/>
      </a:spcAft>
      <a:defRPr sz="900" kern="1200">
        <a:solidFill>
          <a:schemeClr val="tx1"/>
        </a:solidFill>
        <a:latin typeface="+mn-lt"/>
        <a:ea typeface="+mn-ea"/>
        <a:cs typeface="+mn-cs"/>
      </a:defRPr>
    </a:lvl3pPr>
    <a:lvl4pPr marL="1028700" algn="l" defTabSz="342900" rtl="0" eaLnBrk="0" fontAlgn="base" hangingPunct="0">
      <a:spcBef>
        <a:spcPct val="30000"/>
      </a:spcBef>
      <a:spcAft>
        <a:spcPct val="0"/>
      </a:spcAft>
      <a:defRPr sz="900" kern="1200">
        <a:solidFill>
          <a:schemeClr val="tx1"/>
        </a:solidFill>
        <a:latin typeface="+mn-lt"/>
        <a:ea typeface="+mn-ea"/>
        <a:cs typeface="+mn-cs"/>
      </a:defRPr>
    </a:lvl4pPr>
    <a:lvl5pPr marL="1371600" algn="l" defTabSz="342900" rtl="0" eaLnBrk="0" fontAlgn="base" hangingPunct="0">
      <a:spcBef>
        <a:spcPct val="30000"/>
      </a:spcBef>
      <a:spcAft>
        <a:spcPct val="0"/>
      </a:spcAft>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4A173C8C-82A3-443E-A0D0-7BBB0279A7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a:extLst>
              <a:ext uri="{FF2B5EF4-FFF2-40B4-BE49-F238E27FC236}">
                <a16:creationId xmlns:a16="http://schemas.microsoft.com/office/drawing/2014/main" id="{661C6C81-7DBC-401E-B55B-B95C404943F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9332" name="Slide Number Placeholder 3">
            <a:extLst>
              <a:ext uri="{FF2B5EF4-FFF2-40B4-BE49-F238E27FC236}">
                <a16:creationId xmlns:a16="http://schemas.microsoft.com/office/drawing/2014/main" id="{2E6E5EA3-39B7-4DD2-ABEB-3432B676C0D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30AC7FF8-D92B-42F7-8914-1E53E49F739B}" type="slidenum">
              <a:rPr lang="en-US" altLang="en-US" sz="1200" smtClean="0">
                <a:latin typeface="Calibri" panose="020F0502020204030204" pitchFamily="34" charset="0"/>
              </a:rPr>
              <a:pPr/>
              <a:t>4</a:t>
            </a:fld>
            <a:endParaRPr lang="en-US" altLang="en-US" sz="120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172372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900" b="0" i="0" kern="1200">
                <a:solidFill>
                  <a:schemeClr val="tx1"/>
                </a:solidFill>
                <a:effectLst/>
                <a:latin typeface="+mn-lt"/>
                <a:ea typeface="+mn-ea"/>
                <a:cs typeface="+mn-cs"/>
              </a:rPr>
              <a:t>excercise: ArithmeticDemo.java</a:t>
            </a:r>
            <a:endParaRPr lang="hu-HU" sz="900" b="0" i="0" kern="1200">
              <a:solidFill>
                <a:schemeClr val="tx1"/>
              </a:solidFill>
              <a:effectLst/>
              <a:latin typeface="+mn-lt"/>
              <a:ea typeface="+mn-ea"/>
              <a:cs typeface="+mn-cs"/>
            </a:endParaRPr>
          </a:p>
          <a:p>
            <a:pPr marL="0" marR="0" lvl="0" indent="0" algn="l" defTabSz="342900" rtl="0" eaLnBrk="1" fontAlgn="auto" latinLnBrk="0" hangingPunct="1">
              <a:lnSpc>
                <a:spcPct val="100000"/>
              </a:lnSpc>
              <a:spcBef>
                <a:spcPts val="0"/>
              </a:spcBef>
              <a:spcAft>
                <a:spcPts val="0"/>
              </a:spcAft>
              <a:buClrTx/>
              <a:buSzTx/>
              <a:buFontTx/>
              <a:buNone/>
              <a:tabLst/>
              <a:defRPr/>
            </a:pPr>
            <a:r>
              <a:rPr lang="hu-HU" sz="900" b="0" i="0" kern="1200">
                <a:solidFill>
                  <a:schemeClr val="tx1"/>
                </a:solidFill>
                <a:effectLst/>
                <a:latin typeface="+mn-lt"/>
                <a:ea typeface="+mn-ea"/>
                <a:cs typeface="+mn-cs"/>
              </a:rPr>
              <a:t>	</a:t>
            </a:r>
            <a:r>
              <a:rPr lang="en-US" sz="900" b="0" i="0" kern="1200">
                <a:solidFill>
                  <a:schemeClr val="tx1"/>
                </a:solidFill>
                <a:effectLst/>
                <a:latin typeface="+mn-lt"/>
                <a:ea typeface="+mn-ea"/>
                <a:cs typeface="+mn-cs"/>
              </a:rPr>
              <a:t>what is written?</a:t>
            </a:r>
          </a:p>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4248111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mn-lt"/>
                <a:ea typeface="+mn-ea"/>
                <a:cs typeface="+mn-cs"/>
              </a:rPr>
              <a:t>Show examples: BitDemo.java</a:t>
            </a: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4213763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C2A85A7-6437-440D-A202-073FE2C38E9B}" type="slidenum">
              <a:rPr lang="en-US" altLang="en-US" smtClean="0"/>
              <a:pPr>
                <a:defRPr/>
              </a:pPr>
              <a:t>30</a:t>
            </a:fld>
            <a:endParaRPr lang="en-US" altLang="en-US"/>
          </a:p>
        </p:txBody>
      </p:sp>
    </p:spTree>
    <p:extLst>
      <p:ext uri="{BB962C8B-B14F-4D97-AF65-F5344CB8AC3E}">
        <p14:creationId xmlns:p14="http://schemas.microsoft.com/office/powerpoint/2010/main" val="337353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C2A85A7-6437-440D-A202-073FE2C38E9B}" type="slidenum">
              <a:rPr lang="en-US" altLang="en-US" smtClean="0"/>
              <a:pPr>
                <a:defRPr/>
              </a:pPr>
              <a:t>31</a:t>
            </a:fld>
            <a:endParaRPr lang="en-US" altLang="en-US"/>
          </a:p>
        </p:txBody>
      </p:sp>
    </p:spTree>
    <p:extLst>
      <p:ext uri="{BB962C8B-B14F-4D97-AF65-F5344CB8AC3E}">
        <p14:creationId xmlns:p14="http://schemas.microsoft.com/office/powerpoint/2010/main" val="4143496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C2A85A7-6437-440D-A202-073FE2C38E9B}" type="slidenum">
              <a:rPr lang="en-US" altLang="en-US" smtClean="0"/>
              <a:pPr>
                <a:defRPr/>
              </a:pPr>
              <a:t>32</a:t>
            </a:fld>
            <a:endParaRPr lang="en-US" altLang="en-US"/>
          </a:p>
        </p:txBody>
      </p:sp>
    </p:spTree>
    <p:extLst>
      <p:ext uri="{BB962C8B-B14F-4D97-AF65-F5344CB8AC3E}">
        <p14:creationId xmlns:p14="http://schemas.microsoft.com/office/powerpoint/2010/main" val="3580012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C2A85A7-6437-440D-A202-073FE2C38E9B}" type="slidenum">
              <a:rPr lang="en-US" altLang="en-US" smtClean="0"/>
              <a:pPr>
                <a:defRPr/>
              </a:pPr>
              <a:t>33</a:t>
            </a:fld>
            <a:endParaRPr lang="en-US" altLang="en-US"/>
          </a:p>
        </p:txBody>
      </p:sp>
    </p:spTree>
    <p:extLst>
      <p:ext uri="{BB962C8B-B14F-4D97-AF65-F5344CB8AC3E}">
        <p14:creationId xmlns:p14="http://schemas.microsoft.com/office/powerpoint/2010/main" val="3846221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C2A85A7-6437-440D-A202-073FE2C38E9B}" type="slidenum">
              <a:rPr lang="en-US" altLang="en-US" smtClean="0"/>
              <a:pPr>
                <a:defRPr/>
              </a:pPr>
              <a:t>34</a:t>
            </a:fld>
            <a:endParaRPr lang="en-US" altLang="en-US"/>
          </a:p>
        </p:txBody>
      </p:sp>
    </p:spTree>
    <p:extLst>
      <p:ext uri="{BB962C8B-B14F-4D97-AF65-F5344CB8AC3E}">
        <p14:creationId xmlns:p14="http://schemas.microsoft.com/office/powerpoint/2010/main" val="2835600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C2A85A7-6437-440D-A202-073FE2C38E9B}" type="slidenum">
              <a:rPr lang="en-US" altLang="en-US" smtClean="0"/>
              <a:pPr>
                <a:defRPr/>
              </a:pPr>
              <a:t>35</a:t>
            </a:fld>
            <a:endParaRPr lang="en-US" altLang="en-US"/>
          </a:p>
        </p:txBody>
      </p:sp>
    </p:spTree>
    <p:extLst>
      <p:ext uri="{BB962C8B-B14F-4D97-AF65-F5344CB8AC3E}">
        <p14:creationId xmlns:p14="http://schemas.microsoft.com/office/powerpoint/2010/main" val="896338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C2A85A7-6437-440D-A202-073FE2C38E9B}" type="slidenum">
              <a:rPr lang="en-US" altLang="en-US" smtClean="0"/>
              <a:pPr>
                <a:defRPr/>
              </a:pPr>
              <a:t>36</a:t>
            </a:fld>
            <a:endParaRPr lang="en-US" altLang="en-US"/>
          </a:p>
        </p:txBody>
      </p:sp>
    </p:spTree>
    <p:extLst>
      <p:ext uri="{BB962C8B-B14F-4D97-AF65-F5344CB8AC3E}">
        <p14:creationId xmlns:p14="http://schemas.microsoft.com/office/powerpoint/2010/main" val="1877630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A0EE1120-4631-4BD8-854F-27B9145D1C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a:extLst>
              <a:ext uri="{FF2B5EF4-FFF2-40B4-BE49-F238E27FC236}">
                <a16:creationId xmlns:a16="http://schemas.microsoft.com/office/drawing/2014/main" id="{E5508DDD-1B04-473B-BFCF-1BEFF7637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1380" name="Slide Number Placeholder 3">
            <a:extLst>
              <a:ext uri="{FF2B5EF4-FFF2-40B4-BE49-F238E27FC236}">
                <a16:creationId xmlns:a16="http://schemas.microsoft.com/office/drawing/2014/main" id="{2C0BEDCB-3655-49E6-8A66-599D6FB7F68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96AB768C-F24D-4CFC-AD01-F31CE23AC29B}" type="slidenum">
              <a:rPr lang="en-US" altLang="en-US" sz="1200" smtClean="0">
                <a:latin typeface="Calibri" panose="020F0502020204030204" pitchFamily="34" charset="0"/>
              </a:rPr>
              <a:pPr/>
              <a:t>5</a:t>
            </a:fld>
            <a:endParaRPr lang="en-US" altLang="en-US" sz="120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C2A85A7-6437-440D-A202-073FE2C38E9B}" type="slidenum">
              <a:rPr lang="en-US" altLang="en-US" smtClean="0"/>
              <a:pPr>
                <a:defRPr/>
              </a:pPr>
              <a:t>37</a:t>
            </a:fld>
            <a:endParaRPr lang="en-US" altLang="en-US"/>
          </a:p>
        </p:txBody>
      </p:sp>
    </p:spTree>
    <p:extLst>
      <p:ext uri="{BB962C8B-B14F-4D97-AF65-F5344CB8AC3E}">
        <p14:creationId xmlns:p14="http://schemas.microsoft.com/office/powerpoint/2010/main" val="1989279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C2A85A7-6437-440D-A202-073FE2C38E9B}" type="slidenum">
              <a:rPr lang="en-US" altLang="en-US" smtClean="0"/>
              <a:pPr>
                <a:defRPr/>
              </a:pPr>
              <a:t>38</a:t>
            </a:fld>
            <a:endParaRPr lang="en-US" altLang="en-US"/>
          </a:p>
        </p:txBody>
      </p:sp>
    </p:spTree>
    <p:extLst>
      <p:ext uri="{BB962C8B-B14F-4D97-AF65-F5344CB8AC3E}">
        <p14:creationId xmlns:p14="http://schemas.microsoft.com/office/powerpoint/2010/main" val="1186433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C2A85A7-6437-440D-A202-073FE2C38E9B}" type="slidenum">
              <a:rPr lang="en-US" altLang="en-US" smtClean="0"/>
              <a:pPr>
                <a:defRPr/>
              </a:pPr>
              <a:t>39</a:t>
            </a:fld>
            <a:endParaRPr lang="en-US" altLang="en-US"/>
          </a:p>
        </p:txBody>
      </p:sp>
    </p:spTree>
    <p:extLst>
      <p:ext uri="{BB962C8B-B14F-4D97-AF65-F5344CB8AC3E}">
        <p14:creationId xmlns:p14="http://schemas.microsoft.com/office/powerpoint/2010/main" val="1199399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a:extLst>
              <a:ext uri="{FF2B5EF4-FFF2-40B4-BE49-F238E27FC236}">
                <a16:creationId xmlns:a16="http://schemas.microsoft.com/office/drawing/2014/main" id="{87E5DD1C-8618-4769-943F-64B74E86090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a:extLst>
              <a:ext uri="{FF2B5EF4-FFF2-40B4-BE49-F238E27FC236}">
                <a16:creationId xmlns:a16="http://schemas.microsoft.com/office/drawing/2014/main" id="{841DA82A-58F1-4A01-AF5F-588E6D1E0CB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7940" name="Slide Number Placeholder 3">
            <a:extLst>
              <a:ext uri="{FF2B5EF4-FFF2-40B4-BE49-F238E27FC236}">
                <a16:creationId xmlns:a16="http://schemas.microsoft.com/office/drawing/2014/main" id="{4BBCAEAB-54B2-4A5F-A3C4-C776B8F430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05F3A816-F3AD-46EC-9FAC-9C9D756CDBD9}" type="slidenum">
              <a:rPr lang="en-US" altLang="en-US" sz="1200" smtClean="0">
                <a:latin typeface="Calibri" panose="020F0502020204030204" pitchFamily="34" charset="0"/>
              </a:rPr>
              <a:pPr/>
              <a:t>42</a:t>
            </a:fld>
            <a:endParaRPr lang="en-US" altLang="en-US" sz="120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5540226F-6C4D-43B1-BDE1-734BFED2F4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a16="http://schemas.microsoft.com/office/drawing/2014/main" id="{BDA4A99E-74C0-4206-B5F1-A9172DD35B8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3428" name="Slide Number Placeholder 3">
            <a:extLst>
              <a:ext uri="{FF2B5EF4-FFF2-40B4-BE49-F238E27FC236}">
                <a16:creationId xmlns:a16="http://schemas.microsoft.com/office/drawing/2014/main" id="{8BED7225-6B77-4541-A8A4-51BC64E87B6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2977C041-D30E-4F31-A7C6-0799DBFBAC85}" type="slidenum">
              <a:rPr lang="en-US" altLang="en-US" sz="1200" smtClean="0">
                <a:latin typeface="Calibri" panose="020F0502020204030204" pitchFamily="34" charset="0"/>
              </a:rPr>
              <a:pPr/>
              <a:t>6</a:t>
            </a:fld>
            <a:endParaRPr lang="en-US" altLang="en-US" sz="120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B5F2B7FB-BED6-4FCA-9F28-70A01714F0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a:extLst>
              <a:ext uri="{FF2B5EF4-FFF2-40B4-BE49-F238E27FC236}">
                <a16:creationId xmlns:a16="http://schemas.microsoft.com/office/drawing/2014/main" id="{75D22FEB-47FB-488F-A6C8-7FE5E94E32F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5476" name="Slide Number Placeholder 3">
            <a:extLst>
              <a:ext uri="{FF2B5EF4-FFF2-40B4-BE49-F238E27FC236}">
                <a16:creationId xmlns:a16="http://schemas.microsoft.com/office/drawing/2014/main" id="{6AD81C27-24D1-4DD9-8396-5C61A820FB2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5299C7CE-7873-4A44-8AD6-4F08BCA0FFFD}" type="slidenum">
              <a:rPr lang="en-US" altLang="en-US" sz="1200" smtClean="0">
                <a:latin typeface="Calibri" panose="020F0502020204030204" pitchFamily="34" charset="0"/>
              </a:rPr>
              <a:pPr/>
              <a:t>7</a:t>
            </a:fld>
            <a:endParaRPr lang="en-US" altLang="en-US" sz="120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51E39A10-3590-4FA6-8A1A-444F5A4068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a:extLst>
              <a:ext uri="{FF2B5EF4-FFF2-40B4-BE49-F238E27FC236}">
                <a16:creationId xmlns:a16="http://schemas.microsoft.com/office/drawing/2014/main" id="{0F6EFAA3-E5D3-4522-ADFA-516AB1A7AB1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9572" name="Slide Number Placeholder 3">
            <a:extLst>
              <a:ext uri="{FF2B5EF4-FFF2-40B4-BE49-F238E27FC236}">
                <a16:creationId xmlns:a16="http://schemas.microsoft.com/office/drawing/2014/main" id="{91883799-26AC-4975-AE2F-6B4026CD91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E276CA60-AAFB-485D-8729-94C754A9B04B}" type="slidenum">
              <a:rPr lang="en-US" altLang="en-US" sz="1200" smtClean="0">
                <a:latin typeface="Calibri" panose="020F0502020204030204" pitchFamily="34" charset="0"/>
              </a:rPr>
              <a:pPr/>
              <a:t>8</a:t>
            </a:fld>
            <a:endParaRPr lang="en-US" altLang="en-US" sz="120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CAE955A6-82FB-4559-96D6-8B44FF190D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a:extLst>
              <a:ext uri="{FF2B5EF4-FFF2-40B4-BE49-F238E27FC236}">
                <a16:creationId xmlns:a16="http://schemas.microsoft.com/office/drawing/2014/main" id="{72F53FE8-5279-4DAA-9F3B-BE1CE3D125C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7524" name="Slide Number Placeholder 3">
            <a:extLst>
              <a:ext uri="{FF2B5EF4-FFF2-40B4-BE49-F238E27FC236}">
                <a16:creationId xmlns:a16="http://schemas.microsoft.com/office/drawing/2014/main" id="{9C73EF55-23B8-4650-96C2-EA2B9019356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5B828E96-06FE-4225-94FD-4AD37EBC2EC0}" type="slidenum">
              <a:rPr lang="en-US" altLang="en-US" sz="1200" smtClean="0">
                <a:latin typeface="Calibri" panose="020F0502020204030204" pitchFamily="34" charset="0"/>
              </a:rPr>
              <a:pPr/>
              <a:t>9</a:t>
            </a:fld>
            <a:endParaRPr lang="en-US" altLang="en-US" sz="120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B9F073E8-15A3-4984-A928-F0FBB59488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a:extLst>
              <a:ext uri="{FF2B5EF4-FFF2-40B4-BE49-F238E27FC236}">
                <a16:creationId xmlns:a16="http://schemas.microsoft.com/office/drawing/2014/main" id="{0923EE57-F39A-4949-991A-34256299D8C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1620" name="Slide Number Placeholder 3">
            <a:extLst>
              <a:ext uri="{FF2B5EF4-FFF2-40B4-BE49-F238E27FC236}">
                <a16:creationId xmlns:a16="http://schemas.microsoft.com/office/drawing/2014/main" id="{CCFD2AF7-8C59-4C2F-93D5-8D953D546F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1E49B028-5DF8-43C4-9371-60A7C5708F47}" type="slidenum">
              <a:rPr lang="en-US" altLang="en-US" sz="1200" smtClean="0">
                <a:latin typeface="Calibri" panose="020F0502020204030204" pitchFamily="34" charset="0"/>
              </a:rPr>
              <a:pPr/>
              <a:t>10</a:t>
            </a:fld>
            <a:endParaRPr lang="en-US" altLang="en-US" sz="120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0E2E97F1-CE4F-4D22-A91D-7278C71AB5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a:extLst>
              <a:ext uri="{FF2B5EF4-FFF2-40B4-BE49-F238E27FC236}">
                <a16:creationId xmlns:a16="http://schemas.microsoft.com/office/drawing/2014/main" id="{312888EB-7EA2-4CEF-89F6-F4C2766F50F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3668" name="Slide Number Placeholder 3">
            <a:extLst>
              <a:ext uri="{FF2B5EF4-FFF2-40B4-BE49-F238E27FC236}">
                <a16:creationId xmlns:a16="http://schemas.microsoft.com/office/drawing/2014/main" id="{4D190AD1-649E-46C0-BFD2-7E23535DCF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5FF53829-7BC6-4E37-BA77-A67AAA7079B2}" type="slidenum">
              <a:rPr lang="en-US" altLang="en-US" sz="1200" smtClean="0">
                <a:latin typeface="Calibri" panose="020F0502020204030204" pitchFamily="34" charset="0"/>
              </a:rPr>
              <a:pPr/>
              <a:t>11</a:t>
            </a:fld>
            <a:endParaRPr lang="en-US" altLang="en-US" sz="120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0E2E97F1-CE4F-4D22-A91D-7278C71AB5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a:extLst>
              <a:ext uri="{FF2B5EF4-FFF2-40B4-BE49-F238E27FC236}">
                <a16:creationId xmlns:a16="http://schemas.microsoft.com/office/drawing/2014/main" id="{312888EB-7EA2-4CEF-89F6-F4C2766F50F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3668" name="Slide Number Placeholder 3">
            <a:extLst>
              <a:ext uri="{FF2B5EF4-FFF2-40B4-BE49-F238E27FC236}">
                <a16:creationId xmlns:a16="http://schemas.microsoft.com/office/drawing/2014/main" id="{4D190AD1-649E-46C0-BFD2-7E23535DCF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5FF53829-7BC6-4E37-BA77-A67AAA7079B2}" type="slidenum">
              <a:rPr lang="en-US" altLang="en-US" sz="1200" smtClean="0">
                <a:latin typeface="Calibri" panose="020F0502020204030204" pitchFamily="34" charset="0"/>
              </a:rPr>
              <a:pPr/>
              <a:t>12</a:t>
            </a:fld>
            <a:endParaRPr lang="en-US" altLang="en-US" sz="1200">
              <a:latin typeface="Calibri" panose="020F0502020204030204" pitchFamily="34" charset="0"/>
            </a:endParaRPr>
          </a:p>
        </p:txBody>
      </p:sp>
    </p:spTree>
    <p:extLst>
      <p:ext uri="{BB962C8B-B14F-4D97-AF65-F5344CB8AC3E}">
        <p14:creationId xmlns:p14="http://schemas.microsoft.com/office/powerpoint/2010/main" val="2469300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A2DEA2A-5CCA-474E-867B-60217F8C5533}"/>
              </a:ext>
            </a:extLst>
          </p:cNvPr>
          <p:cNvCxnSpPr/>
          <p:nvPr userDrawn="1"/>
        </p:nvCxnSpPr>
        <p:spPr>
          <a:xfrm>
            <a:off x="2073275" y="571500"/>
            <a:ext cx="0" cy="3476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Text Placeholder 4"/>
          <p:cNvSpPr>
            <a:spLocks noGrp="1"/>
          </p:cNvSpPr>
          <p:nvPr>
            <p:ph type="body" sz="quarter" idx="10"/>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a:t>Edit Master text styles</a:t>
            </a:r>
          </a:p>
        </p:txBody>
      </p:sp>
      <p:sp>
        <p:nvSpPr>
          <p:cNvPr id="9" name="Text Placeholder 5"/>
          <p:cNvSpPr>
            <a:spLocks noGrp="1"/>
          </p:cNvSpPr>
          <p:nvPr>
            <p:ph type="body" sz="quarter" idx="1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11" name="Text Placeholder 11"/>
          <p:cNvSpPr>
            <a:spLocks noGrp="1"/>
          </p:cNvSpPr>
          <p:nvPr>
            <p:ph type="body" sz="quarter" idx="17"/>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a:t>Edit Master text styles</a:t>
            </a:r>
          </a:p>
        </p:txBody>
      </p:sp>
      <p:sp>
        <p:nvSpPr>
          <p:cNvPr id="3" name="Picture Placeholder 2"/>
          <p:cNvSpPr>
            <a:spLocks noGrp="1"/>
          </p:cNvSpPr>
          <p:nvPr>
            <p:ph type="pic" sz="quarter" idx="18"/>
          </p:nvPr>
        </p:nvSpPr>
        <p:spPr>
          <a:xfrm>
            <a:off x="627880" y="504826"/>
            <a:ext cx="1243502" cy="458237"/>
          </a:xfrm>
          <a:prstGeom prst="rect">
            <a:avLst/>
          </a:prstGeom>
        </p:spPr>
        <p:txBody>
          <a:bodyPr vert="horz" lIns="68580" tIns="34290" rIns="68580" bIns="34290"/>
          <a:lstStyle>
            <a:lvl1pPr marL="0" indent="0" algn="ctr">
              <a:buNone/>
              <a:defRPr/>
            </a:lvl1pPr>
          </a:lstStyle>
          <a:p>
            <a:pPr lvl="0"/>
            <a:r>
              <a:rPr lang="en-US" noProof="0"/>
              <a:t>Click icon to add picture</a:t>
            </a:r>
            <a:endParaRPr lang="en-US" noProof="0" dirty="0"/>
          </a:p>
        </p:txBody>
      </p:sp>
      <p:sp>
        <p:nvSpPr>
          <p:cNvPr id="17" name="Picture Placeholder 2"/>
          <p:cNvSpPr>
            <a:spLocks noGrp="1"/>
          </p:cNvSpPr>
          <p:nvPr>
            <p:ph type="pic" sz="quarter" idx="19"/>
          </p:nvPr>
        </p:nvSpPr>
        <p:spPr>
          <a:xfrm>
            <a:off x="2286351" y="504825"/>
            <a:ext cx="1411591" cy="458881"/>
          </a:xfrm>
          <a:prstGeom prst="rect">
            <a:avLst/>
          </a:prstGeom>
        </p:spPr>
        <p:txBody>
          <a:bodyPr vert="horz" lIns="68580" tIns="34290" rIns="68580" bIns="34290"/>
          <a:lstStyle>
            <a:lvl1pPr marL="0" indent="0" algn="ctr">
              <a:buNone/>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15482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p:nvPr>
        </p:nvSpPr>
        <p:spPr>
          <a:xfrm>
            <a:off x="0" y="0"/>
            <a:ext cx="9144000" cy="5143500"/>
          </a:xfrm>
          <a:prstGeom prst="rect">
            <a:avLst/>
          </a:prstGeom>
        </p:spPr>
        <p:txBody>
          <a:bodyPr vert="horz" lIns="68580" tIns="34290" rIns="68580" bIns="34290" anchor="ctr"/>
          <a:lstStyle>
            <a:lvl1pPr marL="0" indent="0" algn="ctr">
              <a:buNone/>
              <a:defRPr/>
            </a:lvl1pPr>
          </a:lstStyle>
          <a:p>
            <a:pPr lvl="0"/>
            <a:r>
              <a:rPr lang="en-US" noProof="0"/>
              <a:t>Click icon to add picture</a:t>
            </a:r>
            <a:endParaRPr lang="en-US" noProof="0" dirty="0"/>
          </a:p>
        </p:txBody>
      </p:sp>
      <p:sp>
        <p:nvSpPr>
          <p:cNvPr id="3" name="Text Placeholder 4"/>
          <p:cNvSpPr>
            <a:spLocks noGrp="1"/>
          </p:cNvSpPr>
          <p:nvPr>
            <p:ph type="body" sz="quarter" idx="15"/>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a:t>Edit Master text styles</a:t>
            </a:r>
          </a:p>
        </p:txBody>
      </p:sp>
      <p:sp>
        <p:nvSpPr>
          <p:cNvPr id="4" name="Text Placeholder 7"/>
          <p:cNvSpPr>
            <a:spLocks noGrp="1"/>
          </p:cNvSpPr>
          <p:nvPr>
            <p:ph type="body" sz="quarter" idx="16"/>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a:t>Edit Master text styles</a:t>
            </a:r>
          </a:p>
        </p:txBody>
      </p:sp>
      <p:sp>
        <p:nvSpPr>
          <p:cNvPr id="5" name="Text Placeholder 11"/>
          <p:cNvSpPr>
            <a:spLocks noGrp="1"/>
          </p:cNvSpPr>
          <p:nvPr>
            <p:ph type="body" sz="quarter" idx="17"/>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a:t>Edit Master text styles</a:t>
            </a:r>
          </a:p>
        </p:txBody>
      </p:sp>
      <p:sp>
        <p:nvSpPr>
          <p:cNvPr id="7" name="Picture Placeholder 2"/>
          <p:cNvSpPr>
            <a:spLocks noGrp="1"/>
          </p:cNvSpPr>
          <p:nvPr>
            <p:ph type="pic" sz="quarter" idx="19"/>
          </p:nvPr>
        </p:nvSpPr>
        <p:spPr>
          <a:xfrm>
            <a:off x="627880" y="504826"/>
            <a:ext cx="1243502" cy="458237"/>
          </a:xfrm>
          <a:prstGeom prst="rect">
            <a:avLst/>
          </a:prstGeom>
        </p:spPr>
        <p:txBody>
          <a:bodyPr vert="horz" lIns="68580" tIns="34290" rIns="68580" bIns="34290"/>
          <a:lstStyle>
            <a:lvl1pPr marL="0" indent="0" algn="ctr">
              <a:buNone/>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45527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a:t>Edit Master text styles</a:t>
            </a:r>
          </a:p>
        </p:txBody>
      </p:sp>
    </p:spTree>
    <p:extLst>
      <p:ext uri="{BB962C8B-B14F-4D97-AF65-F5344CB8AC3E}">
        <p14:creationId xmlns:p14="http://schemas.microsoft.com/office/powerpoint/2010/main" val="418379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p:nvPr>
        </p:nvSpPr>
        <p:spPr>
          <a:xfrm>
            <a:off x="360363" y="1332311"/>
            <a:ext cx="8329612" cy="3147325"/>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a:t>Edit Master text styles</a:t>
            </a:r>
          </a:p>
        </p:txBody>
      </p:sp>
      <p:sp>
        <p:nvSpPr>
          <p:cNvPr id="9" name="Text Placeholder 2"/>
          <p:cNvSpPr>
            <a:spLocks noGrp="1"/>
          </p:cNvSpPr>
          <p:nvPr>
            <p:ph type="body" sz="quarter" idx="12"/>
          </p:nvPr>
        </p:nvSpPr>
        <p:spPr>
          <a:xfrm>
            <a:off x="418148"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a:t>Edit Master text styles</a:t>
            </a:r>
          </a:p>
        </p:txBody>
      </p:sp>
    </p:spTree>
    <p:extLst>
      <p:ext uri="{BB962C8B-B14F-4D97-AF65-F5344CB8AC3E}">
        <p14:creationId xmlns:p14="http://schemas.microsoft.com/office/powerpoint/2010/main" val="1717803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0"/>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a:t>Edit Master text styles</a:t>
            </a:r>
          </a:p>
        </p:txBody>
      </p:sp>
    </p:spTree>
    <p:extLst>
      <p:ext uri="{BB962C8B-B14F-4D97-AF65-F5344CB8AC3E}">
        <p14:creationId xmlns:p14="http://schemas.microsoft.com/office/powerpoint/2010/main" val="1651835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051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013C4352-715F-4A2A-BA2F-5C1B88356A2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a:extLst>
              <a:ext uri="{FF2B5EF4-FFF2-40B4-BE49-F238E27FC236}">
                <a16:creationId xmlns:a16="http://schemas.microsoft.com/office/drawing/2014/main" id="{13D9E691-0E9B-402F-9FB9-703ACBDCF2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1813" y="403225"/>
            <a:ext cx="1049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5" name="Date Placeholder 2">
            <a:extLst>
              <a:ext uri="{FF2B5EF4-FFF2-40B4-BE49-F238E27FC236}">
                <a16:creationId xmlns:a16="http://schemas.microsoft.com/office/drawing/2014/main" id="{D4700D79-2288-4F8D-9E5D-212D867F8623}"/>
              </a:ext>
            </a:extLst>
          </p:cNvPr>
          <p:cNvSpPr>
            <a:spLocks noGrp="1"/>
          </p:cNvSpPr>
          <p:nvPr>
            <p:ph type="dt" sz="half" idx="10"/>
          </p:nvPr>
        </p:nvSpPr>
        <p:spPr>
          <a:xfrm>
            <a:off x="0" y="0"/>
            <a:ext cx="0" cy="0"/>
          </a:xfrm>
        </p:spPr>
        <p:txBody>
          <a:bodyPr/>
          <a:lstStyle>
            <a:lvl1pPr defTabSz="685783">
              <a:defRPr>
                <a:solidFill>
                  <a:srgbClr val="FFFFFF"/>
                </a:solidFill>
              </a:defRPr>
            </a:lvl1pPr>
          </a:lstStyle>
          <a:p>
            <a:pPr>
              <a:defRPr/>
            </a:pPr>
            <a:endParaRPr lang="en-US"/>
          </a:p>
        </p:txBody>
      </p:sp>
    </p:spTree>
    <p:extLst>
      <p:ext uri="{BB962C8B-B14F-4D97-AF65-F5344CB8AC3E}">
        <p14:creationId xmlns:p14="http://schemas.microsoft.com/office/powerpoint/2010/main" val="1473206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Text Placeholder 6"/>
          <p:cNvSpPr>
            <a:spLocks noGrp="1"/>
          </p:cNvSpPr>
          <p:nvPr>
            <p:ph type="body" sz="quarter" idx="10"/>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a:t>Edit Master text styles</a:t>
            </a:r>
          </a:p>
        </p:txBody>
      </p:sp>
    </p:spTree>
    <p:extLst>
      <p:ext uri="{BB962C8B-B14F-4D97-AF65-F5344CB8AC3E}">
        <p14:creationId xmlns:p14="http://schemas.microsoft.com/office/powerpoint/2010/main" val="4055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4" name="Rectangle 13"/>
          <p:cNvSpPr/>
          <p:nvPr userDrawn="1"/>
        </p:nvSpPr>
        <p:spPr>
          <a:xfrm>
            <a:off x="0" y="4762306"/>
            <a:ext cx="9144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sp>
        <p:nvSpPr>
          <p:cNvPr id="12" name="Picture Placeholder 5"/>
          <p:cNvSpPr>
            <a:spLocks noGrp="1"/>
          </p:cNvSpPr>
          <p:nvPr>
            <p:ph type="pic" sz="quarter" idx="10" hasCustomPrompt="1"/>
          </p:nvPr>
        </p:nvSpPr>
        <p:spPr>
          <a:xfrm>
            <a:off x="0" y="0"/>
            <a:ext cx="9144000" cy="5143500"/>
          </a:xfrm>
          <a:prstGeom prst="rect">
            <a:avLst/>
          </a:prstGeom>
        </p:spPr>
        <p:txBody>
          <a:bodyPr lIns="68580" tIns="34290" rIns="68580" bIns="34290" anchor="t"/>
          <a:lstStyle>
            <a:lvl1pPr marL="0" indent="0" algn="ctr">
              <a:buNone/>
              <a:defRPr/>
            </a:lvl1pPr>
          </a:lstStyle>
          <a:p>
            <a:pPr lvl="0"/>
            <a:r>
              <a:rPr lang="en-US"/>
              <a:t>Insert Image</a:t>
            </a:r>
          </a:p>
        </p:txBody>
      </p:sp>
      <p:sp>
        <p:nvSpPr>
          <p:cNvPr id="7" name="Text Placeholder 12"/>
          <p:cNvSpPr>
            <a:spLocks noGrp="1"/>
          </p:cNvSpPr>
          <p:nvPr>
            <p:ph type="body" sz="quarter" idx="13" hasCustomPrompt="1"/>
          </p:nvPr>
        </p:nvSpPr>
        <p:spPr>
          <a:xfrm>
            <a:off x="872404" y="3947727"/>
            <a:ext cx="5012270"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2" indent="0">
              <a:buNone/>
              <a:defRPr sz="3800" b="0" i="0" cap="all">
                <a:latin typeface="Arial Black"/>
                <a:cs typeface="Arial Black"/>
              </a:defRPr>
            </a:lvl2pPr>
            <a:lvl3pPr marL="685783" indent="0">
              <a:buNone/>
              <a:defRPr sz="3800" b="0" i="0" cap="all">
                <a:latin typeface="Arial Black"/>
                <a:cs typeface="Arial Black"/>
              </a:defRPr>
            </a:lvl3pPr>
            <a:lvl4pPr marL="1028675"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a:t>And Line 3 Here</a:t>
            </a:r>
          </a:p>
        </p:txBody>
      </p:sp>
      <p:sp>
        <p:nvSpPr>
          <p:cNvPr id="13" name="Text Placeholder 12"/>
          <p:cNvSpPr>
            <a:spLocks noGrp="1"/>
          </p:cNvSpPr>
          <p:nvPr>
            <p:ph type="body" sz="quarter" idx="11" hasCustomPrompt="1"/>
          </p:nvPr>
        </p:nvSpPr>
        <p:spPr>
          <a:xfrm>
            <a:off x="872405" y="3394370"/>
            <a:ext cx="3688189"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2" indent="0">
              <a:buNone/>
              <a:defRPr sz="3800" b="0" i="0" cap="all">
                <a:latin typeface="Arial Black"/>
                <a:cs typeface="Arial Black"/>
              </a:defRPr>
            </a:lvl2pPr>
            <a:lvl3pPr marL="685783" indent="0">
              <a:buNone/>
              <a:defRPr sz="3800" b="0" i="0" cap="all">
                <a:latin typeface="Arial Black"/>
                <a:cs typeface="Arial Black"/>
              </a:defRPr>
            </a:lvl3pPr>
            <a:lvl4pPr marL="1028675"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a:t>Line 2 Here</a:t>
            </a:r>
          </a:p>
        </p:txBody>
      </p:sp>
      <p:sp>
        <p:nvSpPr>
          <p:cNvPr id="2" name="Title 1"/>
          <p:cNvSpPr>
            <a:spLocks noGrp="1"/>
          </p:cNvSpPr>
          <p:nvPr>
            <p:ph type="title" hasCustomPrompt="1"/>
          </p:nvPr>
        </p:nvSpPr>
        <p:spPr>
          <a:xfrm>
            <a:off x="872405" y="2869953"/>
            <a:ext cx="4148251"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a:t>Type line 1 here</a:t>
            </a:r>
          </a:p>
        </p:txBody>
      </p:sp>
      <p:sp>
        <p:nvSpPr>
          <p:cNvPr id="8" name="Text Placeholder 13"/>
          <p:cNvSpPr txBox="1">
            <a:spLocks/>
          </p:cNvSpPr>
          <p:nvPr userDrawn="1"/>
        </p:nvSpPr>
        <p:spPr>
          <a:xfrm>
            <a:off x="781355" y="2496459"/>
            <a:ext cx="6488113" cy="692498"/>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500"/>
          </a:p>
        </p:txBody>
      </p:sp>
      <p:sp>
        <p:nvSpPr>
          <p:cNvPr id="15" name="Text Placeholder 14"/>
          <p:cNvSpPr>
            <a:spLocks noGrp="1"/>
          </p:cNvSpPr>
          <p:nvPr>
            <p:ph type="body" sz="quarter" idx="14" hasCustomPrompt="1"/>
          </p:nvPr>
        </p:nvSpPr>
        <p:spPr>
          <a:xfrm>
            <a:off x="866629" y="2457127"/>
            <a:ext cx="3727752"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a:t>OPTIONAL EYEBROW HEADER HERE</a:t>
            </a:r>
          </a:p>
        </p:txBody>
      </p:sp>
    </p:spTree>
    <p:extLst>
      <p:ext uri="{BB962C8B-B14F-4D97-AF65-F5344CB8AC3E}">
        <p14:creationId xmlns:p14="http://schemas.microsoft.com/office/powerpoint/2010/main" val="1408989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41C472-2910-4716-95C8-0105C21A2AD8}"/>
              </a:ext>
            </a:extLst>
          </p:cNvPr>
          <p:cNvSpPr/>
          <p:nvPr userDrawn="1"/>
        </p:nvSpPr>
        <p:spPr>
          <a:xfrm>
            <a:off x="0" y="4856163"/>
            <a:ext cx="9155113" cy="2984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en-US" dirty="0"/>
          </a:p>
        </p:txBody>
      </p:sp>
      <p:sp>
        <p:nvSpPr>
          <p:cNvPr id="1027" name="TextBox 2">
            <a:extLst>
              <a:ext uri="{FF2B5EF4-FFF2-40B4-BE49-F238E27FC236}">
                <a16:creationId xmlns:a16="http://schemas.microsoft.com/office/drawing/2014/main" id="{7FB09E14-E5E4-414A-B23B-07D2DC6651C4}"/>
              </a:ext>
            </a:extLst>
          </p:cNvPr>
          <p:cNvSpPr txBox="1">
            <a:spLocks noChangeArrowheads="1"/>
          </p:cNvSpPr>
          <p:nvPr userDrawn="1"/>
        </p:nvSpPr>
        <p:spPr bwMode="auto">
          <a:xfrm>
            <a:off x="7421563" y="4900613"/>
            <a:ext cx="1493837"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lgn="r" eaLnBrk="1" hangingPunct="1">
              <a:defRPr/>
            </a:pPr>
            <a:fld id="{E028C504-9B6A-40B7-A257-86606D2A4E57}" type="slidenum">
              <a:rPr lang="en-US" altLang="en-US" sz="800" smtClean="0">
                <a:solidFill>
                  <a:srgbClr val="CCCCCC"/>
                </a:solidFill>
                <a:ea typeface="Trebuchet MS" panose="020B0603020202020204" pitchFamily="34" charset="0"/>
                <a:cs typeface="Trebuchet MS" panose="020B0603020202020204" pitchFamily="34" charset="0"/>
              </a:rPr>
              <a:pPr algn="r" eaLnBrk="1" hangingPunct="1">
                <a:defRPr/>
              </a:pPr>
              <a:t>‹#›</a:t>
            </a:fld>
            <a:endParaRPr lang="en-US" altLang="en-US" sz="800">
              <a:solidFill>
                <a:srgbClr val="CCCCCC"/>
              </a:solidFill>
              <a:ea typeface="Trebuchet MS" panose="020B0603020202020204" pitchFamily="34" charset="0"/>
              <a:cs typeface="Trebuchet MS" panose="020B0603020202020204" pitchFamily="34" charset="0"/>
            </a:endParaRPr>
          </a:p>
        </p:txBody>
      </p:sp>
      <p:sp>
        <p:nvSpPr>
          <p:cNvPr id="4" name="TextBox 3">
            <a:extLst>
              <a:ext uri="{FF2B5EF4-FFF2-40B4-BE49-F238E27FC236}">
                <a16:creationId xmlns:a16="http://schemas.microsoft.com/office/drawing/2014/main" id="{FD52E519-AB4C-47B2-9902-0478DF5F1DB3}"/>
              </a:ext>
            </a:extLst>
          </p:cNvPr>
          <p:cNvSpPr txBox="1"/>
          <p:nvPr userDrawn="1"/>
        </p:nvSpPr>
        <p:spPr>
          <a:xfrm>
            <a:off x="881063" y="4921250"/>
            <a:ext cx="2316162" cy="161925"/>
          </a:xfrm>
          <a:prstGeom prst="rect">
            <a:avLst/>
          </a:prstGeom>
          <a:noFill/>
        </p:spPr>
        <p:txBody>
          <a:bodyPr lIns="68580" tIns="34290" rIns="68580" bIns="34290">
            <a:spAutoFit/>
          </a:bodyPr>
          <a:lstStyle/>
          <a:p>
            <a:pPr eaLnBrk="1" fontAlgn="auto" hangingPunct="1">
              <a:spcBef>
                <a:spcPts val="0"/>
              </a:spcBef>
              <a:spcAft>
                <a:spcPts val="0"/>
              </a:spcAft>
              <a:defRPr/>
            </a:pPr>
            <a:r>
              <a:rPr lang="en-US" sz="600" kern="0" spc="15" dirty="0">
                <a:solidFill>
                  <a:schemeClr val="accent1"/>
                </a:solidFill>
                <a:latin typeface="Trebuchet MS"/>
                <a:cs typeface="Trebuchet MS"/>
              </a:rPr>
              <a:t>CONFIDENTIAL</a:t>
            </a:r>
          </a:p>
        </p:txBody>
      </p:sp>
      <p:cxnSp>
        <p:nvCxnSpPr>
          <p:cNvPr id="5" name="Straight Connector 4">
            <a:extLst>
              <a:ext uri="{FF2B5EF4-FFF2-40B4-BE49-F238E27FC236}">
                <a16:creationId xmlns:a16="http://schemas.microsoft.com/office/drawing/2014/main" id="{35375CB3-4A27-4C2F-9F44-2C7C4EC6BFB8}"/>
              </a:ext>
            </a:extLst>
          </p:cNvPr>
          <p:cNvCxnSpPr/>
          <p:nvPr userDrawn="1"/>
        </p:nvCxnSpPr>
        <p:spPr>
          <a:xfrm>
            <a:off x="812800" y="4940300"/>
            <a:ext cx="0" cy="123825"/>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30" name="Picture 5" descr="logo_footer.png">
            <a:extLst>
              <a:ext uri="{FF2B5EF4-FFF2-40B4-BE49-F238E27FC236}">
                <a16:creationId xmlns:a16="http://schemas.microsoft.com/office/drawing/2014/main" id="{B7C2F61C-2251-4615-925D-320932ED64AF}"/>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231775" y="4930775"/>
            <a:ext cx="4762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39" r:id="rId1"/>
    <p:sldLayoutId id="2147484133" r:id="rId2"/>
    <p:sldLayoutId id="2147484134" r:id="rId3"/>
    <p:sldLayoutId id="2147484135" r:id="rId4"/>
    <p:sldLayoutId id="2147484136" r:id="rId5"/>
    <p:sldLayoutId id="2147484137" r:id="rId6"/>
    <p:sldLayoutId id="2147484140" r:id="rId7"/>
    <p:sldLayoutId id="2147484138" r:id="rId8"/>
    <p:sldLayoutId id="2147484141" r:id="rId9"/>
  </p:sldLayoutIdLst>
  <p:txStyles>
    <p:titleStyle>
      <a:lvl1pPr algn="ctr" defTabSz="342900" rtl="0" eaLnBrk="0" fontAlgn="base" hangingPunct="0">
        <a:spcBef>
          <a:spcPct val="0"/>
        </a:spcBef>
        <a:spcAft>
          <a:spcPct val="0"/>
        </a:spcAft>
        <a:defRPr sz="3300" kern="1200">
          <a:solidFill>
            <a:schemeClr val="tx1"/>
          </a:solidFill>
          <a:latin typeface="+mj-lt"/>
          <a:ea typeface="+mj-ea"/>
          <a:cs typeface="+mj-cs"/>
        </a:defRPr>
      </a:lvl1pPr>
      <a:lvl2pPr algn="ctr" defTabSz="342900" rtl="0" eaLnBrk="0" fontAlgn="base" hangingPunct="0">
        <a:spcBef>
          <a:spcPct val="0"/>
        </a:spcBef>
        <a:spcAft>
          <a:spcPct val="0"/>
        </a:spcAft>
        <a:defRPr sz="3300">
          <a:solidFill>
            <a:schemeClr val="tx1"/>
          </a:solidFill>
          <a:latin typeface="Trebuchet MS" pitchFamily="34" charset="0"/>
        </a:defRPr>
      </a:lvl2pPr>
      <a:lvl3pPr algn="ctr" defTabSz="342900" rtl="0" eaLnBrk="0" fontAlgn="base" hangingPunct="0">
        <a:spcBef>
          <a:spcPct val="0"/>
        </a:spcBef>
        <a:spcAft>
          <a:spcPct val="0"/>
        </a:spcAft>
        <a:defRPr sz="3300">
          <a:solidFill>
            <a:schemeClr val="tx1"/>
          </a:solidFill>
          <a:latin typeface="Trebuchet MS" pitchFamily="34" charset="0"/>
        </a:defRPr>
      </a:lvl3pPr>
      <a:lvl4pPr algn="ctr" defTabSz="342900" rtl="0" eaLnBrk="0" fontAlgn="base" hangingPunct="0">
        <a:spcBef>
          <a:spcPct val="0"/>
        </a:spcBef>
        <a:spcAft>
          <a:spcPct val="0"/>
        </a:spcAft>
        <a:defRPr sz="3300">
          <a:solidFill>
            <a:schemeClr val="tx1"/>
          </a:solidFill>
          <a:latin typeface="Trebuchet MS" pitchFamily="34" charset="0"/>
        </a:defRPr>
      </a:lvl4pPr>
      <a:lvl5pPr algn="ctr" defTabSz="342900" rtl="0" eaLnBrk="0" fontAlgn="base" hangingPunct="0">
        <a:spcBef>
          <a:spcPct val="0"/>
        </a:spcBef>
        <a:spcAft>
          <a:spcPct val="0"/>
        </a:spcAft>
        <a:defRPr sz="3300">
          <a:solidFill>
            <a:schemeClr val="tx1"/>
          </a:solidFill>
          <a:latin typeface="Trebuchet MS" pitchFamily="34" charset="0"/>
        </a:defRPr>
      </a:lvl5pPr>
      <a:lvl6pPr marL="457200" algn="ctr" defTabSz="342900" rtl="0" fontAlgn="base">
        <a:spcBef>
          <a:spcPct val="0"/>
        </a:spcBef>
        <a:spcAft>
          <a:spcPct val="0"/>
        </a:spcAft>
        <a:defRPr sz="3300">
          <a:solidFill>
            <a:schemeClr val="tx1"/>
          </a:solidFill>
          <a:latin typeface="Trebuchet MS" pitchFamily="34" charset="0"/>
        </a:defRPr>
      </a:lvl6pPr>
      <a:lvl7pPr marL="914400" algn="ctr" defTabSz="342900" rtl="0" fontAlgn="base">
        <a:spcBef>
          <a:spcPct val="0"/>
        </a:spcBef>
        <a:spcAft>
          <a:spcPct val="0"/>
        </a:spcAft>
        <a:defRPr sz="3300">
          <a:solidFill>
            <a:schemeClr val="tx1"/>
          </a:solidFill>
          <a:latin typeface="Trebuchet MS" pitchFamily="34" charset="0"/>
        </a:defRPr>
      </a:lvl7pPr>
      <a:lvl8pPr marL="1371600" algn="ctr" defTabSz="342900" rtl="0" fontAlgn="base">
        <a:spcBef>
          <a:spcPct val="0"/>
        </a:spcBef>
        <a:spcAft>
          <a:spcPct val="0"/>
        </a:spcAft>
        <a:defRPr sz="3300">
          <a:solidFill>
            <a:schemeClr val="tx1"/>
          </a:solidFill>
          <a:latin typeface="Trebuchet MS" pitchFamily="34" charset="0"/>
        </a:defRPr>
      </a:lvl8pPr>
      <a:lvl9pPr marL="1828800" algn="ctr" defTabSz="342900" rtl="0" fontAlgn="base">
        <a:spcBef>
          <a:spcPct val="0"/>
        </a:spcBef>
        <a:spcAft>
          <a:spcPct val="0"/>
        </a:spcAft>
        <a:defRPr sz="3300">
          <a:solidFill>
            <a:schemeClr val="tx1"/>
          </a:solidFill>
          <a:latin typeface="Trebuchet MS" pitchFamily="34" charset="0"/>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Placeholder 2">
            <a:extLst>
              <a:ext uri="{FF2B5EF4-FFF2-40B4-BE49-F238E27FC236}">
                <a16:creationId xmlns:a16="http://schemas.microsoft.com/office/drawing/2014/main" id="{6C8CB1EB-78AF-4CA6-94C7-1843BA0E1DF2}"/>
              </a:ext>
            </a:extLst>
          </p:cNvPr>
          <p:cNvSpPr txBox="1">
            <a:spLocks noChangeArrowheads="1"/>
          </p:cNvSpPr>
          <p:nvPr/>
        </p:nvSpPr>
        <p:spPr bwMode="auto">
          <a:xfrm>
            <a:off x="514135" y="1678240"/>
            <a:ext cx="43164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defTabSz="912813">
              <a:defRPr sz="1400">
                <a:solidFill>
                  <a:schemeClr val="tx1"/>
                </a:solidFill>
                <a:latin typeface="Trebuchet MS" panose="020B0603020202020204" pitchFamily="34" charset="0"/>
              </a:defRPr>
            </a:lvl1pPr>
            <a:lvl2pPr marL="742950" indent="-285750" defTabSz="912813">
              <a:defRPr sz="1400">
                <a:solidFill>
                  <a:schemeClr val="tx1"/>
                </a:solidFill>
                <a:latin typeface="Trebuchet MS" panose="020B0603020202020204" pitchFamily="34" charset="0"/>
              </a:defRPr>
            </a:lvl2pPr>
            <a:lvl3pPr marL="1143000" indent="-228600" defTabSz="912813">
              <a:defRPr sz="1400">
                <a:solidFill>
                  <a:schemeClr val="tx1"/>
                </a:solidFill>
                <a:latin typeface="Trebuchet MS" panose="020B0603020202020204" pitchFamily="34" charset="0"/>
              </a:defRPr>
            </a:lvl3pPr>
            <a:lvl4pPr marL="1600200" indent="-228600" defTabSz="912813">
              <a:defRPr sz="1400">
                <a:solidFill>
                  <a:schemeClr val="tx1"/>
                </a:solidFill>
                <a:latin typeface="Trebuchet MS" panose="020B0603020202020204" pitchFamily="34" charset="0"/>
              </a:defRPr>
            </a:lvl4pPr>
            <a:lvl5pPr marL="2057400" indent="-228600" defTabSz="912813">
              <a:defRPr sz="1400">
                <a:solidFill>
                  <a:schemeClr val="tx1"/>
                </a:solidFill>
                <a:latin typeface="Trebuchet MS" panose="020B0603020202020204" pitchFamily="34" charset="0"/>
              </a:defRPr>
            </a:lvl5pPr>
            <a:lvl6pPr marL="2514600" indent="-228600" defTabSz="912813"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912813"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912813"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912813" eaLnBrk="0" fontAlgn="base" hangingPunct="0">
              <a:spcBef>
                <a:spcPct val="0"/>
              </a:spcBef>
              <a:spcAft>
                <a:spcPct val="0"/>
              </a:spcAft>
              <a:defRPr sz="1400">
                <a:solidFill>
                  <a:schemeClr val="tx1"/>
                </a:solidFill>
                <a:latin typeface="Trebuchet MS" panose="020B0603020202020204" pitchFamily="34" charset="0"/>
              </a:defRPr>
            </a:lvl9pPr>
          </a:lstStyle>
          <a:p>
            <a:pPr eaLnBrk="1" hangingPunct="1">
              <a:lnSpc>
                <a:spcPct val="90000"/>
              </a:lnSpc>
              <a:spcBef>
                <a:spcPts val="1000"/>
              </a:spcBef>
              <a:buFont typeface="Arial" panose="020B0604020202020204" pitchFamily="34" charset="0"/>
              <a:buNone/>
            </a:pPr>
            <a:r>
              <a:rPr lang="en-IN" sz="2800" b="1" i="0" dirty="0">
                <a:solidFill>
                  <a:srgbClr val="114C7F"/>
                </a:solidFill>
                <a:effectLst/>
                <a:latin typeface="Helvetica Neue"/>
              </a:rPr>
              <a:t>Introduction To OOPS, Classes, Objects</a:t>
            </a:r>
            <a:endParaRPr lang="en-US" altLang="en-US" sz="2000" b="1" dirty="0">
              <a:solidFill>
                <a:schemeClr val="tx2"/>
              </a:solidFill>
              <a:latin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838EEE-2785-44E1-852F-D987ED4303D2}"/>
              </a:ext>
            </a:extLst>
          </p:cNvPr>
          <p:cNvSpPr>
            <a:spLocks noGrp="1"/>
          </p:cNvSpPr>
          <p:nvPr>
            <p:ph type="body" sz="quarter" idx="11"/>
          </p:nvPr>
        </p:nvSpPr>
        <p:spPr>
          <a:xfrm>
            <a:off x="0" y="0"/>
            <a:ext cx="9144000" cy="700088"/>
          </a:xfrm>
        </p:spPr>
        <p:txBody>
          <a:bodyPr/>
          <a:lstStyle/>
          <a:p>
            <a:pPr eaLnBrk="1" fontAlgn="auto" hangingPunct="1">
              <a:spcAft>
                <a:spcPts val="0"/>
              </a:spcAft>
              <a:buFont typeface="Arial" charset="0"/>
              <a:buNone/>
              <a:defRPr/>
            </a:pPr>
            <a:r>
              <a:rPr lang="en-US" b="1" dirty="0">
                <a:solidFill>
                  <a:schemeClr val="accent2"/>
                </a:solidFill>
                <a:latin typeface="Calibri" panose="020F0502020204030204" pitchFamily="34" charset="0"/>
              </a:rPr>
              <a:t>Default Constructors</a:t>
            </a:r>
            <a:endParaRPr lang="en-US" dirty="0">
              <a:solidFill>
                <a:schemeClr val="accent2"/>
              </a:solidFill>
              <a:latin typeface="Calibri" panose="020F0502020204030204" pitchFamily="34" charset="0"/>
            </a:endParaRPr>
          </a:p>
        </p:txBody>
      </p:sp>
      <p:sp>
        <p:nvSpPr>
          <p:cNvPr id="110595" name="Rectangle 12">
            <a:extLst>
              <a:ext uri="{FF2B5EF4-FFF2-40B4-BE49-F238E27FC236}">
                <a16:creationId xmlns:a16="http://schemas.microsoft.com/office/drawing/2014/main" id="{BB110E42-E446-4015-83A3-B6D9BB9FDD57}"/>
              </a:ext>
            </a:extLst>
          </p:cNvPr>
          <p:cNvSpPr>
            <a:spLocks noChangeArrowheads="1"/>
          </p:cNvSpPr>
          <p:nvPr/>
        </p:nvSpPr>
        <p:spPr bwMode="auto">
          <a:xfrm>
            <a:off x="311150" y="3160713"/>
            <a:ext cx="2438400" cy="9540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r>
              <a:rPr lang="en-US" altLang="en-US" b="1">
                <a:latin typeface="Calibri" panose="020F0502020204030204" pitchFamily="34" charset="0"/>
              </a:rPr>
              <a:t>Output</a:t>
            </a:r>
            <a:r>
              <a:rPr lang="en-US" altLang="en-US">
                <a:latin typeface="Calibri" panose="020F0502020204030204" pitchFamily="34" charset="0"/>
              </a:rPr>
              <a:t>:</a:t>
            </a:r>
          </a:p>
          <a:p>
            <a:r>
              <a:rPr lang="en-US" altLang="en-US" i="1">
                <a:latin typeface="Calibri" panose="020F0502020204030204" pitchFamily="34" charset="0"/>
                <a:cs typeface="Calibri" panose="020F0502020204030204" pitchFamily="34" charset="0"/>
              </a:rPr>
              <a:t>Default  </a:t>
            </a:r>
            <a:r>
              <a:rPr lang="en-US" altLang="en-US">
                <a:latin typeface="Calibri" panose="020F0502020204030204" pitchFamily="34" charset="0"/>
              </a:rPr>
              <a:t>Constructor called</a:t>
            </a:r>
          </a:p>
          <a:p>
            <a:r>
              <a:rPr lang="en-US" altLang="en-US">
                <a:latin typeface="Calibri" panose="020F0502020204030204" pitchFamily="34" charset="0"/>
              </a:rPr>
              <a:t>20</a:t>
            </a:r>
          </a:p>
          <a:p>
            <a:r>
              <a:rPr lang="en-US" altLang="en-US">
                <a:latin typeface="Calibri" panose="020F0502020204030204" pitchFamily="34" charset="0"/>
              </a:rPr>
              <a:t>java</a:t>
            </a:r>
          </a:p>
        </p:txBody>
      </p:sp>
      <p:sp>
        <p:nvSpPr>
          <p:cNvPr id="110596" name="TextBox 4">
            <a:extLst>
              <a:ext uri="{FF2B5EF4-FFF2-40B4-BE49-F238E27FC236}">
                <a16:creationId xmlns:a16="http://schemas.microsoft.com/office/drawing/2014/main" id="{DA9C5344-1FA0-4586-81B0-E96CD5552811}"/>
              </a:ext>
            </a:extLst>
          </p:cNvPr>
          <p:cNvSpPr txBox="1">
            <a:spLocks noChangeArrowheads="1"/>
          </p:cNvSpPr>
          <p:nvPr/>
        </p:nvSpPr>
        <p:spPr bwMode="auto">
          <a:xfrm>
            <a:off x="3924300" y="981075"/>
            <a:ext cx="203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r>
              <a:rPr lang="en-US" altLang="en-US">
                <a:latin typeface="Calibri" panose="020F0502020204030204" pitchFamily="34" charset="0"/>
              </a:rPr>
              <a:t>Default Constructor</a:t>
            </a:r>
          </a:p>
        </p:txBody>
      </p:sp>
      <p:pic>
        <p:nvPicPr>
          <p:cNvPr id="110597" name="Picture 8">
            <a:extLst>
              <a:ext uri="{FF2B5EF4-FFF2-40B4-BE49-F238E27FC236}">
                <a16:creationId xmlns:a16="http://schemas.microsoft.com/office/drawing/2014/main" id="{B89659E5-F9A9-4A6D-B456-71BB78C87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722313"/>
            <a:ext cx="359092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a:extLst>
              <a:ext uri="{FF2B5EF4-FFF2-40B4-BE49-F238E27FC236}">
                <a16:creationId xmlns:a16="http://schemas.microsoft.com/office/drawing/2014/main" id="{553B6D9B-1B10-4EAE-BCA5-88FB9AA37854}"/>
              </a:ext>
            </a:extLst>
          </p:cNvPr>
          <p:cNvCxnSpPr>
            <a:endCxn id="110596" idx="1"/>
          </p:cNvCxnSpPr>
          <p:nvPr/>
        </p:nvCxnSpPr>
        <p:spPr>
          <a:xfrm flipV="1">
            <a:off x="895350" y="1135063"/>
            <a:ext cx="3028950" cy="1539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605BCA-0D8B-4C10-B9AD-C52BA0DB92C0}"/>
              </a:ext>
            </a:extLst>
          </p:cNvPr>
          <p:cNvSpPr>
            <a:spLocks noGrp="1"/>
          </p:cNvSpPr>
          <p:nvPr>
            <p:ph type="body" sz="quarter" idx="11"/>
          </p:nvPr>
        </p:nvSpPr>
        <p:spPr>
          <a:xfrm>
            <a:off x="0" y="0"/>
            <a:ext cx="9144000" cy="700088"/>
          </a:xfrm>
        </p:spPr>
        <p:txBody>
          <a:bodyPr>
            <a:normAutofit lnSpcReduction="10000"/>
          </a:bodyPr>
          <a:lstStyle/>
          <a:p>
            <a:pPr eaLnBrk="1" fontAlgn="auto" hangingPunct="1">
              <a:spcAft>
                <a:spcPts val="0"/>
              </a:spcAft>
              <a:buFont typeface="Arial" charset="0"/>
              <a:buNone/>
              <a:defRPr/>
            </a:pPr>
            <a:endParaRPr lang="en-US" dirty="0"/>
          </a:p>
          <a:p>
            <a:pPr eaLnBrk="1" fontAlgn="auto" hangingPunct="1">
              <a:spcAft>
                <a:spcPts val="0"/>
              </a:spcAft>
              <a:buFont typeface="Arial" charset="0"/>
              <a:buNone/>
              <a:defRPr/>
            </a:pPr>
            <a:r>
              <a:rPr lang="en-US" b="1" dirty="0">
                <a:solidFill>
                  <a:schemeClr val="accent2"/>
                </a:solidFill>
                <a:latin typeface="Calibri" panose="020F0502020204030204" pitchFamily="34" charset="0"/>
                <a:cs typeface="Calibri" panose="020F0502020204030204" pitchFamily="34" charset="0"/>
              </a:rPr>
              <a:t>Parameterized Constructors</a:t>
            </a:r>
          </a:p>
          <a:p>
            <a:pPr eaLnBrk="1" fontAlgn="auto" hangingPunct="1">
              <a:spcAft>
                <a:spcPts val="0"/>
              </a:spcAft>
              <a:buFont typeface="Arial"/>
              <a:buNone/>
              <a:defRPr/>
            </a:pPr>
            <a:endParaRPr lang="en-US" dirty="0"/>
          </a:p>
        </p:txBody>
      </p:sp>
      <p:sp>
        <p:nvSpPr>
          <p:cNvPr id="112643" name="Text Placeholder 3">
            <a:extLst>
              <a:ext uri="{FF2B5EF4-FFF2-40B4-BE49-F238E27FC236}">
                <a16:creationId xmlns:a16="http://schemas.microsoft.com/office/drawing/2014/main" id="{1C9AD439-93D5-41AE-8D96-ECCC3E4A0358}"/>
              </a:ext>
            </a:extLst>
          </p:cNvPr>
          <p:cNvSpPr txBox="1">
            <a:spLocks noChangeArrowheads="1"/>
          </p:cNvSpPr>
          <p:nvPr/>
        </p:nvSpPr>
        <p:spPr bwMode="auto">
          <a:xfrm>
            <a:off x="407988" y="781050"/>
            <a:ext cx="2497137" cy="355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80" tIns="54864" rIns="68580" bIns="54864" anchor="ct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buFont typeface="Arial" panose="020B0604020202020204" pitchFamily="34" charset="0"/>
              <a:buNone/>
            </a:pPr>
            <a:r>
              <a:rPr lang="en-US" altLang="en-US" sz="1600" b="1">
                <a:solidFill>
                  <a:schemeClr val="bg1"/>
                </a:solidFill>
                <a:latin typeface="Calibri" panose="020F0502020204030204" pitchFamily="34" charset="0"/>
                <a:ea typeface="Arial Black" panose="020B0A04020102020204" pitchFamily="34" charset="0"/>
                <a:cs typeface="Arial Black" panose="020B0A04020102020204" pitchFamily="34" charset="0"/>
              </a:rPr>
              <a:t>Parameterized Constructors</a:t>
            </a:r>
            <a:endParaRPr lang="en-US" altLang="en-US" sz="1600">
              <a:solidFill>
                <a:schemeClr val="bg1"/>
              </a:solidFill>
              <a:latin typeface="Calibri" panose="020F0502020204030204" pitchFamily="34" charset="0"/>
              <a:ea typeface="Arial Black" panose="020B0A04020102020204" pitchFamily="34" charset="0"/>
              <a:cs typeface="Arial Black" panose="020B0A04020102020204" pitchFamily="34" charset="0"/>
            </a:endParaRPr>
          </a:p>
        </p:txBody>
      </p:sp>
      <p:sp>
        <p:nvSpPr>
          <p:cNvPr id="112644" name="Rectangle 1">
            <a:extLst>
              <a:ext uri="{FF2B5EF4-FFF2-40B4-BE49-F238E27FC236}">
                <a16:creationId xmlns:a16="http://schemas.microsoft.com/office/drawing/2014/main" id="{EC94A1FE-5FFE-4B95-83DC-BCC871E6DB34}"/>
              </a:ext>
            </a:extLst>
          </p:cNvPr>
          <p:cNvSpPr>
            <a:spLocks noChangeArrowheads="1"/>
          </p:cNvSpPr>
          <p:nvPr/>
        </p:nvSpPr>
        <p:spPr bwMode="auto">
          <a:xfrm>
            <a:off x="609600" y="1146175"/>
            <a:ext cx="5257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r>
              <a:rPr lang="en-US" altLang="en-US">
                <a:latin typeface="Calibri" panose="020F0502020204030204" pitchFamily="34" charset="0"/>
              </a:rPr>
              <a:t>A constructor that has parameters is known as parameterized constructor. </a:t>
            </a:r>
          </a:p>
          <a:p>
            <a:r>
              <a:rPr lang="en-US" altLang="en-US" b="1">
                <a:solidFill>
                  <a:schemeClr val="accent2"/>
                </a:solidFill>
                <a:latin typeface="Calibri" panose="020F0502020204030204" pitchFamily="34" charset="0"/>
                <a:cs typeface="Calibri" panose="020F0502020204030204" pitchFamily="34" charset="0"/>
              </a:rPr>
              <a:t>Syntax: </a:t>
            </a:r>
          </a:p>
          <a:p>
            <a:r>
              <a:rPr lang="en-US" altLang="en-US" b="1">
                <a:solidFill>
                  <a:schemeClr val="accent2"/>
                </a:solidFill>
                <a:latin typeface="Calibri" panose="020F0502020204030204" pitchFamily="34" charset="0"/>
                <a:cs typeface="Calibri" panose="020F0502020204030204" pitchFamily="34" charset="0"/>
              </a:rPr>
              <a:t>         </a:t>
            </a:r>
            <a:r>
              <a:rPr lang="en-US" altLang="en-US">
                <a:latin typeface="Calibri" panose="020F0502020204030204" pitchFamily="34" charset="0"/>
                <a:cs typeface="Calibri" panose="020F0502020204030204" pitchFamily="34" charset="0"/>
              </a:rPr>
              <a:t>Sample(param1,praram2)</a:t>
            </a:r>
          </a:p>
          <a:p>
            <a:r>
              <a:rPr lang="en-US" altLang="en-US">
                <a:latin typeface="Calibri" panose="020F0502020204030204" pitchFamily="34" charset="0"/>
                <a:cs typeface="Calibri" panose="020F0502020204030204" pitchFamily="34" charset="0"/>
              </a:rPr>
              <a:t>		{</a:t>
            </a:r>
          </a:p>
          <a:p>
            <a:r>
              <a:rPr lang="en-US" altLang="en-US">
                <a:latin typeface="Calibri" panose="020F0502020204030204" pitchFamily="34" charset="0"/>
                <a:cs typeface="Calibri" panose="020F0502020204030204" pitchFamily="34" charset="0"/>
              </a:rPr>
              <a:t>			System.out.println(“Parameter Constructor”);</a:t>
            </a:r>
          </a:p>
          <a:p>
            <a:r>
              <a:rPr lang="en-US" altLang="en-US">
                <a:latin typeface="Calibri" panose="020F0502020204030204" pitchFamily="34" charset="0"/>
                <a:cs typeface="Calibri" panose="020F0502020204030204" pitchFamily="34" charset="0"/>
              </a:rPr>
              <a:t>		 }</a:t>
            </a:r>
          </a:p>
        </p:txBody>
      </p:sp>
      <p:sp>
        <p:nvSpPr>
          <p:cNvPr id="112645" name="Text Placeholder 3">
            <a:extLst>
              <a:ext uri="{FF2B5EF4-FFF2-40B4-BE49-F238E27FC236}">
                <a16:creationId xmlns:a16="http://schemas.microsoft.com/office/drawing/2014/main" id="{1D43D99A-E25B-4D3B-916C-6E4A92F80961}"/>
              </a:ext>
            </a:extLst>
          </p:cNvPr>
          <p:cNvSpPr txBox="1">
            <a:spLocks noChangeArrowheads="1"/>
          </p:cNvSpPr>
          <p:nvPr/>
        </p:nvSpPr>
        <p:spPr bwMode="auto">
          <a:xfrm>
            <a:off x="560388" y="3111500"/>
            <a:ext cx="3675062" cy="355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80" tIns="54864" rIns="68580" bIns="54864" anchor="ct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buFont typeface="Arial" panose="020B0604020202020204" pitchFamily="34" charset="0"/>
              <a:buNone/>
            </a:pPr>
            <a:r>
              <a:rPr lang="en-US" altLang="en-US" sz="1600" b="1">
                <a:solidFill>
                  <a:schemeClr val="bg1"/>
                </a:solidFill>
                <a:latin typeface="Calibri" panose="020F0502020204030204" pitchFamily="34" charset="0"/>
                <a:ea typeface="Arial Black" panose="020B0A04020102020204" pitchFamily="34" charset="0"/>
                <a:cs typeface="Arial Black" panose="020B0A04020102020204" pitchFamily="34" charset="0"/>
              </a:rPr>
              <a:t>Advantage of Parameterized Constructors</a:t>
            </a:r>
            <a:endParaRPr lang="en-US" altLang="en-US" sz="1600">
              <a:solidFill>
                <a:schemeClr val="bg1"/>
              </a:solidFill>
              <a:latin typeface="Calibri" panose="020F0502020204030204" pitchFamily="34" charset="0"/>
              <a:ea typeface="Arial Black" panose="020B0A04020102020204" pitchFamily="34" charset="0"/>
              <a:cs typeface="Arial Black" panose="020B0A04020102020204" pitchFamily="34" charset="0"/>
            </a:endParaRPr>
          </a:p>
        </p:txBody>
      </p:sp>
      <p:sp>
        <p:nvSpPr>
          <p:cNvPr id="112646" name="Rectangle 6">
            <a:extLst>
              <a:ext uri="{FF2B5EF4-FFF2-40B4-BE49-F238E27FC236}">
                <a16:creationId xmlns:a16="http://schemas.microsoft.com/office/drawing/2014/main" id="{1DACC89B-6F6D-43D1-B3C9-E966A422677C}"/>
              </a:ext>
            </a:extLst>
          </p:cNvPr>
          <p:cNvSpPr>
            <a:spLocks noChangeArrowheads="1"/>
          </p:cNvSpPr>
          <p:nvPr/>
        </p:nvSpPr>
        <p:spPr bwMode="auto">
          <a:xfrm>
            <a:off x="571500" y="3576638"/>
            <a:ext cx="4743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r>
              <a:rPr lang="en-US" altLang="en-US">
                <a:latin typeface="Calibri" panose="020F0502020204030204" pitchFamily="34" charset="0"/>
                <a:cs typeface="Calibri" panose="020F0502020204030204" pitchFamily="34" charset="0"/>
              </a:rPr>
              <a:t>The main advantage of parameter constructor is to pass different instance values.</a:t>
            </a:r>
          </a:p>
        </p:txBody>
      </p:sp>
      <p:sp>
        <p:nvSpPr>
          <p:cNvPr id="112647" name="TextBox 11">
            <a:extLst>
              <a:ext uri="{FF2B5EF4-FFF2-40B4-BE49-F238E27FC236}">
                <a16:creationId xmlns:a16="http://schemas.microsoft.com/office/drawing/2014/main" id="{1FBA403C-209D-4A02-A0C6-37F0D7F295B0}"/>
              </a:ext>
            </a:extLst>
          </p:cNvPr>
          <p:cNvSpPr txBox="1">
            <a:spLocks noChangeArrowheads="1"/>
          </p:cNvSpPr>
          <p:nvPr/>
        </p:nvSpPr>
        <p:spPr bwMode="auto">
          <a:xfrm>
            <a:off x="36513" y="2146300"/>
            <a:ext cx="1433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r>
              <a:rPr lang="en-US" altLang="en-US">
                <a:latin typeface="Calibri" panose="020F0502020204030204" pitchFamily="34" charset="0"/>
              </a:rPr>
              <a:t>Parameter</a:t>
            </a:r>
            <a:r>
              <a:rPr lang="en-US" altLang="en-US" sz="1200">
                <a:latin typeface="Calibri" panose="020F0502020204030204" pitchFamily="34" charset="0"/>
              </a:rPr>
              <a:t> </a:t>
            </a:r>
            <a:r>
              <a:rPr lang="en-US" altLang="en-US">
                <a:latin typeface="Calibri" panose="020F0502020204030204" pitchFamily="34" charset="0"/>
              </a:rPr>
              <a:t>Constructor</a:t>
            </a:r>
          </a:p>
        </p:txBody>
      </p:sp>
      <p:sp>
        <p:nvSpPr>
          <p:cNvPr id="112648" name="TextBox 14">
            <a:extLst>
              <a:ext uri="{FF2B5EF4-FFF2-40B4-BE49-F238E27FC236}">
                <a16:creationId xmlns:a16="http://schemas.microsoft.com/office/drawing/2014/main" id="{DB34F84C-E2ED-4DC8-89E0-46253738E788}"/>
              </a:ext>
            </a:extLst>
          </p:cNvPr>
          <p:cNvSpPr txBox="1">
            <a:spLocks noChangeArrowheads="1"/>
          </p:cNvSpPr>
          <p:nvPr/>
        </p:nvSpPr>
        <p:spPr bwMode="auto">
          <a:xfrm>
            <a:off x="3425825" y="1587500"/>
            <a:ext cx="2082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r>
              <a:rPr lang="en-US" altLang="en-US">
                <a:latin typeface="Calibri" panose="020F0502020204030204" pitchFamily="34" charset="0"/>
              </a:rPr>
              <a:t>Method arguments</a:t>
            </a:r>
          </a:p>
        </p:txBody>
      </p:sp>
      <p:cxnSp>
        <p:nvCxnSpPr>
          <p:cNvPr id="7" name="Straight Arrow Connector 6">
            <a:extLst>
              <a:ext uri="{FF2B5EF4-FFF2-40B4-BE49-F238E27FC236}">
                <a16:creationId xmlns:a16="http://schemas.microsoft.com/office/drawing/2014/main" id="{E17244A2-CF79-4424-A37E-22FF70618AC1}"/>
              </a:ext>
            </a:extLst>
          </p:cNvPr>
          <p:cNvCxnSpPr/>
          <p:nvPr/>
        </p:nvCxnSpPr>
        <p:spPr>
          <a:xfrm flipV="1">
            <a:off x="2905125" y="1704975"/>
            <a:ext cx="485775" cy="241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DA80D07-8315-4FD4-8A8D-78C201D356C4}"/>
              </a:ext>
            </a:extLst>
          </p:cNvPr>
          <p:cNvCxnSpPr/>
          <p:nvPr/>
        </p:nvCxnSpPr>
        <p:spPr>
          <a:xfrm flipV="1">
            <a:off x="609600" y="1946275"/>
            <a:ext cx="438150" cy="2000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605BCA-0D8B-4C10-B9AD-C52BA0DB92C0}"/>
              </a:ext>
            </a:extLst>
          </p:cNvPr>
          <p:cNvSpPr>
            <a:spLocks noGrp="1"/>
          </p:cNvSpPr>
          <p:nvPr>
            <p:ph type="body" sz="quarter" idx="11"/>
          </p:nvPr>
        </p:nvSpPr>
        <p:spPr>
          <a:xfrm>
            <a:off x="0" y="0"/>
            <a:ext cx="9144000" cy="700088"/>
          </a:xfrm>
        </p:spPr>
        <p:txBody>
          <a:bodyPr>
            <a:normAutofit lnSpcReduction="10000"/>
          </a:bodyPr>
          <a:lstStyle/>
          <a:p>
            <a:pPr eaLnBrk="1" fontAlgn="auto" hangingPunct="1">
              <a:spcAft>
                <a:spcPts val="0"/>
              </a:spcAft>
              <a:buFont typeface="Arial" charset="0"/>
              <a:buNone/>
              <a:defRPr/>
            </a:pPr>
            <a:endParaRPr lang="en-US" dirty="0"/>
          </a:p>
          <a:p>
            <a:pPr eaLnBrk="1" fontAlgn="auto" hangingPunct="1">
              <a:spcAft>
                <a:spcPts val="0"/>
              </a:spcAft>
              <a:buFont typeface="Arial" charset="0"/>
              <a:buNone/>
              <a:defRPr/>
            </a:pPr>
            <a:r>
              <a:rPr lang="en-US" b="1" dirty="0">
                <a:solidFill>
                  <a:schemeClr val="accent2"/>
                </a:solidFill>
                <a:latin typeface="Calibri" panose="020F0502020204030204" pitchFamily="34" charset="0"/>
                <a:cs typeface="Calibri" panose="020F0502020204030204" pitchFamily="34" charset="0"/>
              </a:rPr>
              <a:t>Parameterized Constructors</a:t>
            </a:r>
          </a:p>
          <a:p>
            <a:pPr eaLnBrk="1" fontAlgn="auto" hangingPunct="1">
              <a:spcAft>
                <a:spcPts val="0"/>
              </a:spcAft>
              <a:buFont typeface="Arial"/>
              <a:buNone/>
              <a:defRPr/>
            </a:pPr>
            <a:endParaRPr lang="en-US" dirty="0"/>
          </a:p>
        </p:txBody>
      </p:sp>
      <p:pic>
        <p:nvPicPr>
          <p:cNvPr id="10" name="Picture 9">
            <a:extLst>
              <a:ext uri="{FF2B5EF4-FFF2-40B4-BE49-F238E27FC236}">
                <a16:creationId xmlns:a16="http://schemas.microsoft.com/office/drawing/2014/main" id="{54B942D7-E3D2-4E95-8AD8-6991A722ED6D}"/>
              </a:ext>
            </a:extLst>
          </p:cNvPr>
          <p:cNvPicPr>
            <a:picLocks noChangeAspect="1"/>
          </p:cNvPicPr>
          <p:nvPr/>
        </p:nvPicPr>
        <p:blipFill>
          <a:blip r:embed="rId3"/>
          <a:stretch>
            <a:fillRect/>
          </a:stretch>
        </p:blipFill>
        <p:spPr>
          <a:xfrm>
            <a:off x="331596" y="700088"/>
            <a:ext cx="5506498" cy="4065480"/>
          </a:xfrm>
          <a:prstGeom prst="rect">
            <a:avLst/>
          </a:prstGeom>
        </p:spPr>
      </p:pic>
      <p:sp>
        <p:nvSpPr>
          <p:cNvPr id="11" name="TextBox 10">
            <a:extLst>
              <a:ext uri="{FF2B5EF4-FFF2-40B4-BE49-F238E27FC236}">
                <a16:creationId xmlns:a16="http://schemas.microsoft.com/office/drawing/2014/main" id="{FF930E8D-49CA-496D-AF46-27CC35F7F27E}"/>
              </a:ext>
            </a:extLst>
          </p:cNvPr>
          <p:cNvSpPr txBox="1"/>
          <p:nvPr/>
        </p:nvSpPr>
        <p:spPr>
          <a:xfrm>
            <a:off x="5938576" y="1105319"/>
            <a:ext cx="2808782" cy="738664"/>
          </a:xfrm>
          <a:prstGeom prst="rect">
            <a:avLst/>
          </a:prstGeom>
          <a:noFill/>
        </p:spPr>
        <p:txBody>
          <a:bodyPr wrap="none" rtlCol="0">
            <a:spAutoFit/>
          </a:bodyPr>
          <a:lstStyle/>
          <a:p>
            <a:pPr marL="285750" indent="-285750">
              <a:buFont typeface="Arial" panose="020B0604020202020204" pitchFamily="34" charset="0"/>
              <a:buChar char="•"/>
            </a:pPr>
            <a:r>
              <a:rPr lang="en-US" dirty="0"/>
              <a:t>“this” keyword refers to the </a:t>
            </a:r>
          </a:p>
          <a:p>
            <a:r>
              <a:rPr lang="en-US" dirty="0"/>
              <a:t>Current object in method or</a:t>
            </a:r>
          </a:p>
          <a:p>
            <a:r>
              <a:rPr lang="en-US" dirty="0"/>
              <a:t> constructor</a:t>
            </a:r>
          </a:p>
        </p:txBody>
      </p:sp>
    </p:spTree>
    <p:extLst>
      <p:ext uri="{BB962C8B-B14F-4D97-AF65-F5344CB8AC3E}">
        <p14:creationId xmlns:p14="http://schemas.microsoft.com/office/powerpoint/2010/main" val="2773877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305" t="-15673" r="-305" b="15673"/>
          <a:stretch/>
        </p:blipFill>
        <p:spPr>
          <a:xfrm>
            <a:off x="-1" y="-958042"/>
            <a:ext cx="9206821" cy="6101542"/>
          </a:xfrm>
        </p:spPr>
      </p:pic>
      <p:sp>
        <p:nvSpPr>
          <p:cNvPr id="5" name="Title 4"/>
          <p:cNvSpPr>
            <a:spLocks noGrp="1"/>
          </p:cNvSpPr>
          <p:nvPr>
            <p:ph type="title"/>
          </p:nvPr>
        </p:nvSpPr>
        <p:spPr>
          <a:xfrm>
            <a:off x="872405" y="2869953"/>
            <a:ext cx="2764411" cy="647100"/>
          </a:xfrm>
        </p:spPr>
        <p:txBody>
          <a:bodyPr/>
          <a:lstStyle/>
          <a:p>
            <a:r>
              <a:rPr lang="hu-HU"/>
              <a:t>operators</a:t>
            </a:r>
            <a:endParaRPr lang="en-US"/>
          </a:p>
        </p:txBody>
      </p:sp>
    </p:spTree>
    <p:extLst>
      <p:ext uri="{BB962C8B-B14F-4D97-AF65-F5344CB8AC3E}">
        <p14:creationId xmlns:p14="http://schemas.microsoft.com/office/powerpoint/2010/main" val="33098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hu-HU"/>
              <a:t>Operators</a:t>
            </a:r>
            <a:endParaRPr lang="en-US"/>
          </a:p>
        </p:txBody>
      </p:sp>
      <p:sp>
        <p:nvSpPr>
          <p:cNvPr id="4" name="Text Placeholder 3"/>
          <p:cNvSpPr>
            <a:spLocks noGrp="1"/>
          </p:cNvSpPr>
          <p:nvPr>
            <p:ph type="body" sz="quarter" idx="12"/>
          </p:nvPr>
        </p:nvSpPr>
        <p:spPr>
          <a:xfrm>
            <a:off x="418148" y="987552"/>
            <a:ext cx="2031646" cy="264688"/>
          </a:xfrm>
        </p:spPr>
        <p:txBody>
          <a:bodyPr/>
          <a:lstStyle/>
          <a:p>
            <a:r>
              <a:rPr lang="hu-HU"/>
              <a:t>ASSIGNMENT OPERATORS</a:t>
            </a:r>
            <a:endParaRPr lang="en-US"/>
          </a:p>
        </p:txBody>
      </p:sp>
      <p:graphicFrame>
        <p:nvGraphicFramePr>
          <p:cNvPr id="5" name="Content Placeholder 33"/>
          <p:cNvGraphicFramePr>
            <a:graphicFrameLocks noGrp="1"/>
          </p:cNvGraphicFramePr>
          <p:nvPr>
            <p:ph idx="1"/>
          </p:nvPr>
        </p:nvGraphicFramePr>
        <p:xfrm>
          <a:off x="2617063" y="987552"/>
          <a:ext cx="4613077" cy="3765200"/>
        </p:xfrm>
        <a:graphic>
          <a:graphicData uri="http://schemas.openxmlformats.org/drawingml/2006/table">
            <a:tbl>
              <a:tblPr firstRow="1" bandRow="1">
                <a:tableStyleId>{9DCAF9ED-07DC-4A11-8D7F-57B35C25682E}</a:tableStyleId>
              </a:tblPr>
              <a:tblGrid>
                <a:gridCol w="1419285">
                  <a:extLst>
                    <a:ext uri="{9D8B030D-6E8A-4147-A177-3AD203B41FA5}">
                      <a16:colId xmlns:a16="http://schemas.microsoft.com/office/drawing/2014/main" val="20000"/>
                    </a:ext>
                  </a:extLst>
                </a:gridCol>
                <a:gridCol w="3193792">
                  <a:extLst>
                    <a:ext uri="{9D8B030D-6E8A-4147-A177-3AD203B41FA5}">
                      <a16:colId xmlns:a16="http://schemas.microsoft.com/office/drawing/2014/main" val="20001"/>
                    </a:ext>
                  </a:extLst>
                </a:gridCol>
              </a:tblGrid>
              <a:tr h="551132">
                <a:tc>
                  <a:txBody>
                    <a:bodyPr/>
                    <a:lstStyle/>
                    <a:p>
                      <a:r>
                        <a:rPr lang="hu-HU" sz="1600"/>
                        <a:t>OPERATOR</a:t>
                      </a:r>
                      <a:endParaRPr lang="en-US" sz="1600"/>
                    </a:p>
                  </a:txBody>
                  <a:tcPr marT="34290" marB="34290" anchor="ctr">
                    <a:lnR w="12700" cap="flat" cmpd="sng" algn="ctr">
                      <a:solidFill>
                        <a:schemeClr val="accent2"/>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hu-HU" sz="1600"/>
                        <a:t>MEANING</a:t>
                      </a:r>
                      <a:endParaRPr lang="en-US" sz="1600"/>
                    </a:p>
                  </a:txBody>
                  <a:tcPr marT="34290" marB="34290" anchor="ctr">
                    <a:lnL w="12700" cap="flat" cmpd="sng" algn="ctr">
                      <a:solidFill>
                        <a:schemeClr val="accent2"/>
                      </a:solidFill>
                      <a:prstDash val="solid"/>
                      <a:round/>
                      <a:headEnd type="none" w="med" len="med"/>
                      <a:tailEnd type="none" w="med" len="med"/>
                    </a:lnL>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520224">
                <a:tc>
                  <a:txBody>
                    <a:bodyPr/>
                    <a:lstStyle/>
                    <a:p>
                      <a:pPr algn="ctr"/>
                      <a:r>
                        <a:rPr lang="hu-HU" sz="1600" b="1">
                          <a:solidFill>
                            <a:schemeClr val="accent3"/>
                          </a:solidFill>
                          <a:latin typeface="Consolas" panose="020B0609020204030204" pitchFamily="49" charset="0"/>
                        </a:rPr>
                        <a:t>=</a:t>
                      </a:r>
                      <a:endParaRPr lang="en-US" sz="1600" b="1">
                        <a:solidFill>
                          <a:schemeClr val="accent3"/>
                        </a:solidFill>
                        <a:latin typeface="Consolas" panose="020B0609020204030204" pitchFamily="49" charset="0"/>
                      </a:endParaRPr>
                    </a:p>
                  </a:txBody>
                  <a:tcPr marT="34290" marB="34290" anchor="ctr">
                    <a:lnR w="1270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effectLst/>
                          <a:latin typeface="+mn-lt"/>
                          <a:ea typeface="+mn-ea"/>
                          <a:cs typeface="+mn-cs"/>
                        </a:rPr>
                        <a:t>Assignment</a:t>
                      </a:r>
                      <a:endParaRPr lang="en-US" sz="1600"/>
                    </a:p>
                  </a:txBody>
                  <a:tcPr marT="34290" marB="34290" anchor="ctr">
                    <a:lnL w="12700" cap="flat" cmpd="sng" algn="ctr">
                      <a:solidFill>
                        <a:schemeClr val="accent2"/>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520224">
                <a:tc>
                  <a:txBody>
                    <a:bodyPr/>
                    <a:lstStyle/>
                    <a:p>
                      <a:pPr algn="ctr"/>
                      <a:r>
                        <a:rPr lang="hu-HU" sz="1600" b="1">
                          <a:solidFill>
                            <a:schemeClr val="accent3"/>
                          </a:solidFill>
                          <a:latin typeface="Consolas" panose="020B0609020204030204" pitchFamily="49" charset="0"/>
                        </a:rPr>
                        <a:t>+=</a:t>
                      </a:r>
                      <a:endParaRPr lang="en-US" sz="1600" b="1">
                        <a:solidFill>
                          <a:schemeClr val="accent3"/>
                        </a:solidFill>
                        <a:latin typeface="Consolas" panose="020B0609020204030204" pitchFamily="49" charset="0"/>
                      </a:endParaRPr>
                    </a:p>
                  </a:txBody>
                  <a:tcPr marT="34290" marB="34290" anchor="ctr">
                    <a:lnR w="1270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effectLst/>
                          <a:latin typeface="+mn-lt"/>
                          <a:ea typeface="+mn-ea"/>
                          <a:cs typeface="+mn-cs"/>
                        </a:rPr>
                        <a:t>Assignment by addition</a:t>
                      </a:r>
                      <a:endParaRPr lang="en-US" sz="1600"/>
                    </a:p>
                  </a:txBody>
                  <a:tcPr marT="34290" marB="34290" anchor="ctr">
                    <a:lnL w="12700" cap="flat" cmpd="sng" algn="ctr">
                      <a:solidFill>
                        <a:schemeClr val="accent2"/>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551132">
                <a:tc>
                  <a:txBody>
                    <a:bodyPr/>
                    <a:lstStyle/>
                    <a:p>
                      <a:pPr algn="ctr"/>
                      <a:r>
                        <a:rPr lang="hu-HU" sz="1600" b="1">
                          <a:solidFill>
                            <a:schemeClr val="accent3"/>
                          </a:solidFill>
                          <a:latin typeface="Consolas" panose="020B0609020204030204" pitchFamily="49" charset="0"/>
                        </a:rPr>
                        <a:t>-=</a:t>
                      </a:r>
                      <a:endParaRPr lang="en-US" sz="1600" b="1">
                        <a:solidFill>
                          <a:schemeClr val="accent3"/>
                        </a:solidFill>
                        <a:latin typeface="Consolas" panose="020B0609020204030204" pitchFamily="49" charset="0"/>
                      </a:endParaRPr>
                    </a:p>
                  </a:txBody>
                  <a:tcPr marT="34290" marB="34290" anchor="ctr">
                    <a:lnR w="1270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effectLst/>
                          <a:latin typeface="+mn-lt"/>
                          <a:ea typeface="+mn-ea"/>
                          <a:cs typeface="+mn-cs"/>
                        </a:rPr>
                        <a:t>Assignment by subtraction</a:t>
                      </a:r>
                      <a:endParaRPr lang="en-US" sz="1600"/>
                    </a:p>
                  </a:txBody>
                  <a:tcPr marT="34290" marB="34290" anchor="ctr">
                    <a:lnL w="12700" cap="flat" cmpd="sng" algn="ctr">
                      <a:solidFill>
                        <a:schemeClr val="accent2"/>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551132">
                <a:tc>
                  <a:txBody>
                    <a:bodyPr/>
                    <a:lstStyle/>
                    <a:p>
                      <a:pPr algn="ctr"/>
                      <a:r>
                        <a:rPr lang="hu-HU" sz="1600" b="1">
                          <a:solidFill>
                            <a:schemeClr val="accent3"/>
                          </a:solidFill>
                          <a:latin typeface="Consolas" panose="020B0609020204030204" pitchFamily="49" charset="0"/>
                        </a:rPr>
                        <a:t>*=</a:t>
                      </a:r>
                      <a:endParaRPr lang="en-US" sz="1600" b="1">
                        <a:solidFill>
                          <a:schemeClr val="accent3"/>
                        </a:solidFill>
                        <a:latin typeface="Consolas" panose="020B0609020204030204" pitchFamily="49" charset="0"/>
                      </a:endParaRPr>
                    </a:p>
                  </a:txBody>
                  <a:tcPr marT="34290" marB="34290" anchor="ctr">
                    <a:lnR w="1270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effectLst/>
                          <a:latin typeface="+mn-lt"/>
                          <a:ea typeface="+mn-ea"/>
                          <a:cs typeface="+mn-cs"/>
                        </a:rPr>
                        <a:t>Assignment by multiplication</a:t>
                      </a:r>
                      <a:endParaRPr lang="en-US" sz="1600"/>
                    </a:p>
                  </a:txBody>
                  <a:tcPr marT="34290" marB="34290" anchor="ctr">
                    <a:lnL w="12700" cap="flat" cmpd="sng" algn="ctr">
                      <a:solidFill>
                        <a:schemeClr val="accent2"/>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520224">
                <a:tc>
                  <a:txBody>
                    <a:bodyPr/>
                    <a:lstStyle/>
                    <a:p>
                      <a:pPr algn="ctr"/>
                      <a:r>
                        <a:rPr lang="hu-HU" sz="1600" b="1">
                          <a:solidFill>
                            <a:schemeClr val="accent3"/>
                          </a:solidFill>
                          <a:latin typeface="Consolas" panose="020B0609020204030204" pitchFamily="49" charset="0"/>
                        </a:rPr>
                        <a:t>/=</a:t>
                      </a:r>
                      <a:endParaRPr lang="en-US" sz="1600" b="1">
                        <a:solidFill>
                          <a:schemeClr val="accent3"/>
                        </a:solidFill>
                        <a:latin typeface="Consolas" panose="020B0609020204030204" pitchFamily="49" charset="0"/>
                      </a:endParaRPr>
                    </a:p>
                  </a:txBody>
                  <a:tcPr marT="34290" marB="34290" anchor="ctr">
                    <a:lnR w="1270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effectLst/>
                          <a:latin typeface="+mn-lt"/>
                          <a:ea typeface="+mn-ea"/>
                          <a:cs typeface="+mn-cs"/>
                        </a:rPr>
                        <a:t>Assignment by division</a:t>
                      </a:r>
                      <a:endParaRPr lang="en-US" sz="1600"/>
                    </a:p>
                  </a:txBody>
                  <a:tcPr marT="34290" marB="34290" anchor="ctr">
                    <a:lnL w="12700" cap="flat" cmpd="sng" algn="ctr">
                      <a:solidFill>
                        <a:schemeClr val="accent2"/>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3715766"/>
                  </a:ext>
                </a:extLst>
              </a:tr>
              <a:tr h="551132">
                <a:tc>
                  <a:txBody>
                    <a:bodyPr/>
                    <a:lstStyle/>
                    <a:p>
                      <a:pPr algn="ctr"/>
                      <a:r>
                        <a:rPr lang="hu-HU" sz="1600" b="1">
                          <a:solidFill>
                            <a:schemeClr val="accent3"/>
                          </a:solidFill>
                          <a:latin typeface="Consolas" panose="020B0609020204030204" pitchFamily="49" charset="0"/>
                        </a:rPr>
                        <a:t>%=</a:t>
                      </a:r>
                      <a:endParaRPr lang="en-US" sz="1600" b="1">
                        <a:solidFill>
                          <a:schemeClr val="accent3"/>
                        </a:solidFill>
                        <a:latin typeface="Consolas" panose="020B0609020204030204" pitchFamily="49" charset="0"/>
                      </a:endParaRPr>
                    </a:p>
                  </a:txBody>
                  <a:tcPr marT="34290" marB="34290" anchor="ctr">
                    <a:lnR w="1270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effectLst/>
                          <a:latin typeface="+mn-lt"/>
                          <a:ea typeface="+mn-ea"/>
                          <a:cs typeface="+mn-cs"/>
                        </a:rPr>
                        <a:t>Assignment by modulo division</a:t>
                      </a:r>
                      <a:endParaRPr lang="en-US" sz="1600"/>
                    </a:p>
                  </a:txBody>
                  <a:tcPr marT="34290" marB="34290" anchor="ctr">
                    <a:lnL w="12700" cap="flat" cmpd="sng" algn="ctr">
                      <a:solidFill>
                        <a:schemeClr val="accent2"/>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4075147104"/>
                  </a:ext>
                </a:extLst>
              </a:tr>
            </a:tbl>
          </a:graphicData>
        </a:graphic>
      </p:graphicFrame>
    </p:spTree>
    <p:extLst>
      <p:ext uri="{BB962C8B-B14F-4D97-AF65-F5344CB8AC3E}">
        <p14:creationId xmlns:p14="http://schemas.microsoft.com/office/powerpoint/2010/main" val="2712681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hu-HU"/>
              <a:t>Operators</a:t>
            </a:r>
            <a:endParaRPr lang="en-US"/>
          </a:p>
        </p:txBody>
      </p:sp>
      <p:sp>
        <p:nvSpPr>
          <p:cNvPr id="4" name="Text Placeholder 3"/>
          <p:cNvSpPr>
            <a:spLocks noGrp="1"/>
          </p:cNvSpPr>
          <p:nvPr>
            <p:ph type="body" sz="quarter" idx="12"/>
          </p:nvPr>
        </p:nvSpPr>
        <p:spPr>
          <a:xfrm>
            <a:off x="418148" y="987552"/>
            <a:ext cx="1972335" cy="264688"/>
          </a:xfrm>
        </p:spPr>
        <p:txBody>
          <a:bodyPr/>
          <a:lstStyle/>
          <a:p>
            <a:r>
              <a:rPr lang="en-US"/>
              <a:t>ARITHMETIC OPERATORS</a:t>
            </a:r>
          </a:p>
        </p:txBody>
      </p:sp>
      <p:graphicFrame>
        <p:nvGraphicFramePr>
          <p:cNvPr id="5" name="Content Placeholder 33"/>
          <p:cNvGraphicFramePr>
            <a:graphicFrameLocks noGrp="1"/>
          </p:cNvGraphicFramePr>
          <p:nvPr>
            <p:ph idx="1"/>
          </p:nvPr>
        </p:nvGraphicFramePr>
        <p:xfrm>
          <a:off x="595424" y="1716127"/>
          <a:ext cx="2929708" cy="2434483"/>
        </p:xfrm>
        <a:graphic>
          <a:graphicData uri="http://schemas.openxmlformats.org/drawingml/2006/table">
            <a:tbl>
              <a:tblPr firstRow="1" bandRow="1">
                <a:tableStyleId>{9DCAF9ED-07DC-4A11-8D7F-57B35C25682E}</a:tableStyleId>
              </a:tblPr>
              <a:tblGrid>
                <a:gridCol w="1355352">
                  <a:extLst>
                    <a:ext uri="{9D8B030D-6E8A-4147-A177-3AD203B41FA5}">
                      <a16:colId xmlns:a16="http://schemas.microsoft.com/office/drawing/2014/main" val="20000"/>
                    </a:ext>
                  </a:extLst>
                </a:gridCol>
                <a:gridCol w="1574356">
                  <a:extLst>
                    <a:ext uri="{9D8B030D-6E8A-4147-A177-3AD203B41FA5}">
                      <a16:colId xmlns:a16="http://schemas.microsoft.com/office/drawing/2014/main" val="20001"/>
                    </a:ext>
                  </a:extLst>
                </a:gridCol>
              </a:tblGrid>
              <a:tr h="299608">
                <a:tc>
                  <a:txBody>
                    <a:bodyPr/>
                    <a:lstStyle/>
                    <a:p>
                      <a:r>
                        <a:rPr lang="hu-HU" sz="1600"/>
                        <a:t>OPERATOR</a:t>
                      </a:r>
                      <a:endParaRPr lang="en-US" sz="1600"/>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hu-HU" sz="1600"/>
                        <a:t>MEANING</a:t>
                      </a:r>
                      <a:endParaRPr lang="en-US" sz="1600"/>
                    </a:p>
                  </a:txBody>
                  <a:tcPr marL="74358" marR="74358" marT="27884" marB="27884" anchor="ctr"/>
                </a:tc>
                <a:extLst>
                  <a:ext uri="{0D108BD9-81ED-4DB2-BD59-A6C34878D82A}">
                    <a16:rowId xmlns:a16="http://schemas.microsoft.com/office/drawing/2014/main" val="10000"/>
                  </a:ext>
                </a:extLst>
              </a:tr>
              <a:tr h="426975">
                <a:tc>
                  <a:txBody>
                    <a:bodyPr/>
                    <a:lstStyle/>
                    <a:p>
                      <a:pPr algn="ctr"/>
                      <a:r>
                        <a:rPr lang="hu-HU" sz="1600" b="1">
                          <a:solidFill>
                            <a:schemeClr val="accent3"/>
                          </a:solidFill>
                          <a:latin typeface="Consolas" panose="020B0609020204030204" pitchFamily="49" charset="0"/>
                        </a:rPr>
                        <a:t>+</a:t>
                      </a:r>
                      <a:endParaRPr lang="en-US" sz="1600" b="1">
                        <a:solidFill>
                          <a:schemeClr val="accent3"/>
                        </a:solidFill>
                        <a:latin typeface="Consolas" panose="020B0609020204030204" pitchFamily="49" charset="0"/>
                      </a:endParaRPr>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effectLst/>
                          <a:latin typeface="+mn-lt"/>
                          <a:ea typeface="+mn-ea"/>
                          <a:cs typeface="+mn-cs"/>
                        </a:rPr>
                        <a:t>Addition</a:t>
                      </a:r>
                      <a:endParaRPr lang="en-US" sz="1600"/>
                    </a:p>
                  </a:txBody>
                  <a:tcPr marL="74358" marR="74358" marT="27884" marB="27884" anchor="ctr"/>
                </a:tc>
                <a:extLst>
                  <a:ext uri="{0D108BD9-81ED-4DB2-BD59-A6C34878D82A}">
                    <a16:rowId xmlns:a16="http://schemas.microsoft.com/office/drawing/2014/main" val="10001"/>
                  </a:ext>
                </a:extLst>
              </a:tr>
              <a:tr h="426975">
                <a:tc>
                  <a:txBody>
                    <a:bodyPr/>
                    <a:lstStyle/>
                    <a:p>
                      <a:pPr algn="ctr"/>
                      <a:r>
                        <a:rPr lang="hu-HU" sz="1600" b="1">
                          <a:solidFill>
                            <a:schemeClr val="accent3"/>
                          </a:solidFill>
                          <a:latin typeface="Consolas" panose="020B0609020204030204" pitchFamily="49" charset="0"/>
                        </a:rPr>
                        <a:t>-</a:t>
                      </a:r>
                      <a:endParaRPr lang="en-US" sz="1600" b="1">
                        <a:solidFill>
                          <a:schemeClr val="accent3"/>
                        </a:solidFill>
                        <a:latin typeface="Consolas" panose="020B0609020204030204" pitchFamily="49" charset="0"/>
                      </a:endParaRPr>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effectLst/>
                          <a:latin typeface="+mn-lt"/>
                          <a:ea typeface="+mn-ea"/>
                          <a:cs typeface="+mn-cs"/>
                        </a:rPr>
                        <a:t>Subtraction</a:t>
                      </a:r>
                      <a:endParaRPr lang="en-US" sz="1600"/>
                    </a:p>
                  </a:txBody>
                  <a:tcPr marL="74358" marR="74358" marT="27884" marB="27884" anchor="ctr"/>
                </a:tc>
                <a:extLst>
                  <a:ext uri="{0D108BD9-81ED-4DB2-BD59-A6C34878D82A}">
                    <a16:rowId xmlns:a16="http://schemas.microsoft.com/office/drawing/2014/main" val="10002"/>
                  </a:ext>
                </a:extLst>
              </a:tr>
              <a:tr h="426975">
                <a:tc>
                  <a:txBody>
                    <a:bodyPr/>
                    <a:lstStyle/>
                    <a:p>
                      <a:pPr algn="ctr"/>
                      <a:r>
                        <a:rPr lang="hu-HU" sz="1600" b="1">
                          <a:solidFill>
                            <a:schemeClr val="accent3"/>
                          </a:solidFill>
                          <a:latin typeface="Consolas" panose="020B0609020204030204" pitchFamily="49" charset="0"/>
                        </a:rPr>
                        <a:t>*</a:t>
                      </a:r>
                      <a:endParaRPr lang="en-US" sz="1600" b="1">
                        <a:solidFill>
                          <a:schemeClr val="accent3"/>
                        </a:solidFill>
                        <a:latin typeface="Consolas" panose="020B0609020204030204" pitchFamily="49" charset="0"/>
                      </a:endParaRPr>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effectLst/>
                          <a:latin typeface="+mn-lt"/>
                          <a:ea typeface="+mn-ea"/>
                          <a:cs typeface="+mn-cs"/>
                        </a:rPr>
                        <a:t>Multiplication</a:t>
                      </a:r>
                      <a:endParaRPr lang="en-US" sz="1600"/>
                    </a:p>
                  </a:txBody>
                  <a:tcPr marL="74358" marR="74358" marT="27884" marB="27884" anchor="ctr"/>
                </a:tc>
                <a:extLst>
                  <a:ext uri="{0D108BD9-81ED-4DB2-BD59-A6C34878D82A}">
                    <a16:rowId xmlns:a16="http://schemas.microsoft.com/office/drawing/2014/main" val="10003"/>
                  </a:ext>
                </a:extLst>
              </a:tr>
              <a:tr h="426975">
                <a:tc>
                  <a:txBody>
                    <a:bodyPr/>
                    <a:lstStyle/>
                    <a:p>
                      <a:pPr algn="ctr"/>
                      <a:r>
                        <a:rPr lang="hu-HU" sz="1600" b="1">
                          <a:solidFill>
                            <a:schemeClr val="accent3"/>
                          </a:solidFill>
                          <a:latin typeface="Consolas" panose="020B0609020204030204" pitchFamily="49" charset="0"/>
                        </a:rPr>
                        <a:t>/</a:t>
                      </a:r>
                      <a:endParaRPr lang="en-US" sz="1600" b="1">
                        <a:solidFill>
                          <a:schemeClr val="accent3"/>
                        </a:solidFill>
                        <a:latin typeface="Consolas" panose="020B0609020204030204" pitchFamily="49" charset="0"/>
                      </a:endParaRPr>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effectLst/>
                          <a:latin typeface="+mn-lt"/>
                          <a:ea typeface="+mn-ea"/>
                          <a:cs typeface="+mn-cs"/>
                        </a:rPr>
                        <a:t>Division</a:t>
                      </a:r>
                      <a:endParaRPr lang="en-US" sz="1600"/>
                    </a:p>
                  </a:txBody>
                  <a:tcPr marL="74358" marR="74358" marT="27884" marB="27884" anchor="ctr"/>
                </a:tc>
                <a:extLst>
                  <a:ext uri="{0D108BD9-81ED-4DB2-BD59-A6C34878D82A}">
                    <a16:rowId xmlns:a16="http://schemas.microsoft.com/office/drawing/2014/main" val="10004"/>
                  </a:ext>
                </a:extLst>
              </a:tr>
              <a:tr h="426975">
                <a:tc>
                  <a:txBody>
                    <a:bodyPr/>
                    <a:lstStyle/>
                    <a:p>
                      <a:pPr algn="ctr"/>
                      <a:r>
                        <a:rPr lang="hu-HU" sz="1600" b="1">
                          <a:solidFill>
                            <a:schemeClr val="accent3"/>
                          </a:solidFill>
                          <a:latin typeface="Consolas" panose="020B0609020204030204" pitchFamily="49" charset="0"/>
                        </a:rPr>
                        <a:t>%</a:t>
                      </a:r>
                      <a:endParaRPr lang="en-US" sz="1600" b="1">
                        <a:solidFill>
                          <a:schemeClr val="accent3"/>
                        </a:solidFill>
                        <a:latin typeface="Consolas" panose="020B0609020204030204" pitchFamily="49" charset="0"/>
                      </a:endParaRPr>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effectLst/>
                          <a:latin typeface="+mn-lt"/>
                          <a:ea typeface="+mn-ea"/>
                          <a:cs typeface="+mn-cs"/>
                        </a:rPr>
                        <a:t>Modulus</a:t>
                      </a:r>
                      <a:endParaRPr lang="en-US" sz="1600"/>
                    </a:p>
                  </a:txBody>
                  <a:tcPr marL="74358" marR="74358" marT="27884" marB="27884" anchor="ctr"/>
                </a:tc>
                <a:extLst>
                  <a:ext uri="{0D108BD9-81ED-4DB2-BD59-A6C34878D82A}">
                    <a16:rowId xmlns:a16="http://schemas.microsoft.com/office/drawing/2014/main" val="403715766"/>
                  </a:ext>
                </a:extLst>
              </a:tr>
            </a:tbl>
          </a:graphicData>
        </a:graphic>
      </p:graphicFrame>
      <p:sp>
        <p:nvSpPr>
          <p:cNvPr id="6" name="Rectangle 5"/>
          <p:cNvSpPr/>
          <p:nvPr/>
        </p:nvSpPr>
        <p:spPr>
          <a:xfrm>
            <a:off x="3732763" y="2140575"/>
            <a:ext cx="4985935" cy="1569660"/>
          </a:xfrm>
          <a:prstGeom prst="rect">
            <a:avLst/>
          </a:prstGeom>
        </p:spPr>
        <p:txBody>
          <a:bodyPr wrap="square">
            <a:spAutoFit/>
          </a:bodyPr>
          <a:lstStyle/>
          <a:p>
            <a:pPr marL="285743" indent="-285743">
              <a:buClr>
                <a:schemeClr val="accent2"/>
              </a:buClr>
              <a:buFont typeface="Arial" panose="020B0604020202020204" pitchFamily="34" charset="0"/>
              <a:buChar char="•"/>
            </a:pPr>
            <a:r>
              <a:rPr lang="en-US" sz="1600" dirty="0"/>
              <a:t>Value of the expression is the wider type of its operands.</a:t>
            </a:r>
          </a:p>
          <a:p>
            <a:pPr marL="628634" lvl="1" indent="-285743">
              <a:buClr>
                <a:schemeClr val="accent2"/>
              </a:buClr>
              <a:buFont typeface="Courier New" panose="02070309020205020404" pitchFamily="49" charset="0"/>
              <a:buChar char="o"/>
            </a:pPr>
            <a:r>
              <a:rPr lang="en-US" sz="1600" dirty="0"/>
              <a:t>double d = 1 / 2;</a:t>
            </a:r>
          </a:p>
          <a:p>
            <a:pPr marL="628634" lvl="1" indent="-285743">
              <a:buClr>
                <a:schemeClr val="accent2"/>
              </a:buClr>
              <a:buFont typeface="Courier New" panose="02070309020205020404" pitchFamily="49" charset="0"/>
              <a:buChar char="o"/>
            </a:pPr>
            <a:r>
              <a:rPr lang="en-US" sz="1600" dirty="0"/>
              <a:t>byte b = 1+2; // compilation error</a:t>
            </a:r>
          </a:p>
          <a:p>
            <a:pPr marL="285743" indent="-285743">
              <a:buClr>
                <a:schemeClr val="accent2"/>
              </a:buClr>
              <a:buFont typeface="Arial" panose="020B0604020202020204" pitchFamily="34" charset="0"/>
              <a:buChar char="•"/>
            </a:pPr>
            <a:r>
              <a:rPr lang="en-US" sz="1600" dirty="0"/>
              <a:t>Strict evaluation order:</a:t>
            </a:r>
          </a:p>
          <a:p>
            <a:pPr marL="628634" lvl="1" indent="-285743">
              <a:buClr>
                <a:schemeClr val="accent2"/>
              </a:buClr>
              <a:buFont typeface="Courier New" panose="02070309020205020404" pitchFamily="49" charset="0"/>
              <a:buChar char="o"/>
            </a:pPr>
            <a:r>
              <a:rPr lang="en-US" sz="1600" dirty="0"/>
              <a:t>System.out.println("" + i++ + ++i); // cf. C++</a:t>
            </a:r>
          </a:p>
        </p:txBody>
      </p:sp>
    </p:spTree>
    <p:extLst>
      <p:ext uri="{BB962C8B-B14F-4D97-AF65-F5344CB8AC3E}">
        <p14:creationId xmlns:p14="http://schemas.microsoft.com/office/powerpoint/2010/main" val="2567664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hu-HU"/>
              <a:t>Operators</a:t>
            </a:r>
            <a:endParaRPr lang="en-US"/>
          </a:p>
        </p:txBody>
      </p:sp>
      <p:sp>
        <p:nvSpPr>
          <p:cNvPr id="4" name="Text Placeholder 3"/>
          <p:cNvSpPr>
            <a:spLocks noGrp="1"/>
          </p:cNvSpPr>
          <p:nvPr>
            <p:ph type="body" sz="quarter" idx="12"/>
          </p:nvPr>
        </p:nvSpPr>
        <p:spPr>
          <a:xfrm>
            <a:off x="531628" y="996909"/>
            <a:ext cx="1985159" cy="264688"/>
          </a:xfrm>
        </p:spPr>
        <p:txBody>
          <a:bodyPr/>
          <a:lstStyle/>
          <a:p>
            <a:r>
              <a:rPr lang="hu-HU"/>
              <a:t>RELATIONAL OPERATORS</a:t>
            </a:r>
            <a:endParaRPr lang="en-US"/>
          </a:p>
        </p:txBody>
      </p:sp>
      <p:graphicFrame>
        <p:nvGraphicFramePr>
          <p:cNvPr id="5" name="Content Placeholder 33"/>
          <p:cNvGraphicFramePr>
            <a:graphicFrameLocks noGrp="1"/>
          </p:cNvGraphicFramePr>
          <p:nvPr>
            <p:ph idx="1"/>
          </p:nvPr>
        </p:nvGraphicFramePr>
        <p:xfrm>
          <a:off x="531627" y="1540277"/>
          <a:ext cx="3912782" cy="2861458"/>
        </p:xfrm>
        <a:graphic>
          <a:graphicData uri="http://schemas.openxmlformats.org/drawingml/2006/table">
            <a:tbl>
              <a:tblPr firstRow="1" bandRow="1">
                <a:tableStyleId>{9DCAF9ED-07DC-4A11-8D7F-57B35C25682E}</a:tableStyleId>
              </a:tblPr>
              <a:tblGrid>
                <a:gridCol w="1152685">
                  <a:extLst>
                    <a:ext uri="{9D8B030D-6E8A-4147-A177-3AD203B41FA5}">
                      <a16:colId xmlns:a16="http://schemas.microsoft.com/office/drawing/2014/main" val="20000"/>
                    </a:ext>
                  </a:extLst>
                </a:gridCol>
                <a:gridCol w="2760097">
                  <a:extLst>
                    <a:ext uri="{9D8B030D-6E8A-4147-A177-3AD203B41FA5}">
                      <a16:colId xmlns:a16="http://schemas.microsoft.com/office/drawing/2014/main" val="20001"/>
                    </a:ext>
                  </a:extLst>
                </a:gridCol>
              </a:tblGrid>
              <a:tr h="299608">
                <a:tc>
                  <a:txBody>
                    <a:bodyPr/>
                    <a:lstStyle/>
                    <a:p>
                      <a:r>
                        <a:rPr lang="hu-HU" sz="1600"/>
                        <a:t>OPERATOR</a:t>
                      </a:r>
                      <a:endParaRPr lang="en-US" sz="1600"/>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hu-HU" sz="1600"/>
                        <a:t>MEANING</a:t>
                      </a:r>
                      <a:endParaRPr lang="en-US" sz="1600"/>
                    </a:p>
                  </a:txBody>
                  <a:tcPr marL="74358" marR="74358" marT="27884" marB="27884" anchor="ctr"/>
                </a:tc>
                <a:extLst>
                  <a:ext uri="{0D108BD9-81ED-4DB2-BD59-A6C34878D82A}">
                    <a16:rowId xmlns:a16="http://schemas.microsoft.com/office/drawing/2014/main" val="10000"/>
                  </a:ext>
                </a:extLst>
              </a:tr>
              <a:tr h="426975">
                <a:tc>
                  <a:txBody>
                    <a:bodyPr/>
                    <a:lstStyle/>
                    <a:p>
                      <a:pPr algn="ctr"/>
                      <a:r>
                        <a:rPr lang="hu-HU" sz="1600" b="1">
                          <a:solidFill>
                            <a:schemeClr val="accent3"/>
                          </a:solidFill>
                          <a:latin typeface="Consolas" panose="020B0609020204030204" pitchFamily="49" charset="0"/>
                        </a:rPr>
                        <a:t>==</a:t>
                      </a:r>
                      <a:endParaRPr lang="en-US" sz="1600" b="1">
                        <a:solidFill>
                          <a:schemeClr val="accent3"/>
                        </a:solidFill>
                        <a:latin typeface="Consolas" panose="020B0609020204030204" pitchFamily="49" charset="0"/>
                      </a:endParaRPr>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effectLst/>
                          <a:latin typeface="+mn-lt"/>
                          <a:ea typeface="+mn-ea"/>
                          <a:cs typeface="+mn-cs"/>
                        </a:rPr>
                        <a:t>Equal to</a:t>
                      </a:r>
                      <a:endParaRPr lang="en-US" sz="1600"/>
                    </a:p>
                  </a:txBody>
                  <a:tcPr marL="74358" marR="74358" marT="27884" marB="27884" anchor="ctr"/>
                </a:tc>
                <a:extLst>
                  <a:ext uri="{0D108BD9-81ED-4DB2-BD59-A6C34878D82A}">
                    <a16:rowId xmlns:a16="http://schemas.microsoft.com/office/drawing/2014/main" val="10001"/>
                  </a:ext>
                </a:extLst>
              </a:tr>
              <a:tr h="426975">
                <a:tc>
                  <a:txBody>
                    <a:bodyPr/>
                    <a:lstStyle/>
                    <a:p>
                      <a:pPr algn="ctr"/>
                      <a:r>
                        <a:rPr lang="hu-HU" sz="1600" b="1">
                          <a:solidFill>
                            <a:schemeClr val="accent3"/>
                          </a:solidFill>
                          <a:latin typeface="Consolas" panose="020B0609020204030204" pitchFamily="49" charset="0"/>
                        </a:rPr>
                        <a:t>!=</a:t>
                      </a:r>
                      <a:endParaRPr lang="en-US" sz="1600" b="1">
                        <a:solidFill>
                          <a:schemeClr val="accent3"/>
                        </a:solidFill>
                        <a:latin typeface="Consolas" panose="020B0609020204030204" pitchFamily="49" charset="0"/>
                      </a:endParaRPr>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effectLst/>
                          <a:latin typeface="+mn-lt"/>
                          <a:ea typeface="+mn-ea"/>
                          <a:cs typeface="+mn-cs"/>
                        </a:rPr>
                        <a:t>Not equal to</a:t>
                      </a:r>
                      <a:endParaRPr lang="en-US" sz="1600"/>
                    </a:p>
                  </a:txBody>
                  <a:tcPr marL="74358" marR="74358" marT="27884" marB="27884" anchor="ctr"/>
                </a:tc>
                <a:extLst>
                  <a:ext uri="{0D108BD9-81ED-4DB2-BD59-A6C34878D82A}">
                    <a16:rowId xmlns:a16="http://schemas.microsoft.com/office/drawing/2014/main" val="10002"/>
                  </a:ext>
                </a:extLst>
              </a:tr>
              <a:tr h="426975">
                <a:tc>
                  <a:txBody>
                    <a:bodyPr/>
                    <a:lstStyle/>
                    <a:p>
                      <a:pPr algn="ctr"/>
                      <a:r>
                        <a:rPr lang="hu-HU" sz="1600" b="1">
                          <a:solidFill>
                            <a:schemeClr val="accent3"/>
                          </a:solidFill>
                          <a:latin typeface="Consolas" panose="020B0609020204030204" pitchFamily="49" charset="0"/>
                        </a:rPr>
                        <a:t>&lt;</a:t>
                      </a:r>
                      <a:endParaRPr lang="en-US" sz="1600" b="1">
                        <a:solidFill>
                          <a:schemeClr val="accent3"/>
                        </a:solidFill>
                        <a:latin typeface="Consolas" panose="020B0609020204030204" pitchFamily="49" charset="0"/>
                      </a:endParaRPr>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effectLst/>
                          <a:latin typeface="+mn-lt"/>
                          <a:ea typeface="+mn-ea"/>
                          <a:cs typeface="+mn-cs"/>
                        </a:rPr>
                        <a:t>Less than</a:t>
                      </a:r>
                      <a:endParaRPr lang="en-US" sz="1600"/>
                    </a:p>
                  </a:txBody>
                  <a:tcPr marL="74358" marR="74358" marT="27884" marB="27884" anchor="ctr"/>
                </a:tc>
                <a:extLst>
                  <a:ext uri="{0D108BD9-81ED-4DB2-BD59-A6C34878D82A}">
                    <a16:rowId xmlns:a16="http://schemas.microsoft.com/office/drawing/2014/main" val="10003"/>
                  </a:ext>
                </a:extLst>
              </a:tr>
              <a:tr h="426975">
                <a:tc>
                  <a:txBody>
                    <a:bodyPr/>
                    <a:lstStyle/>
                    <a:p>
                      <a:pPr algn="ctr"/>
                      <a:r>
                        <a:rPr lang="hu-HU" sz="1600" b="1">
                          <a:solidFill>
                            <a:schemeClr val="accent3"/>
                          </a:solidFill>
                          <a:latin typeface="Consolas" panose="020B0609020204030204" pitchFamily="49" charset="0"/>
                        </a:rPr>
                        <a:t>&gt;</a:t>
                      </a:r>
                      <a:endParaRPr lang="en-US" sz="1600" b="1">
                        <a:solidFill>
                          <a:schemeClr val="accent3"/>
                        </a:solidFill>
                        <a:latin typeface="Consolas" panose="020B0609020204030204" pitchFamily="49" charset="0"/>
                      </a:endParaRPr>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effectLst/>
                          <a:latin typeface="+mn-lt"/>
                          <a:ea typeface="+mn-ea"/>
                          <a:cs typeface="+mn-cs"/>
                        </a:rPr>
                        <a:t>Greater than</a:t>
                      </a:r>
                      <a:endParaRPr lang="en-US" sz="1600"/>
                    </a:p>
                  </a:txBody>
                  <a:tcPr marL="74358" marR="74358" marT="27884" marB="27884" anchor="ctr"/>
                </a:tc>
                <a:extLst>
                  <a:ext uri="{0D108BD9-81ED-4DB2-BD59-A6C34878D82A}">
                    <a16:rowId xmlns:a16="http://schemas.microsoft.com/office/drawing/2014/main" val="10004"/>
                  </a:ext>
                </a:extLst>
              </a:tr>
              <a:tr h="426975">
                <a:tc>
                  <a:txBody>
                    <a:bodyPr/>
                    <a:lstStyle/>
                    <a:p>
                      <a:pPr algn="ctr"/>
                      <a:r>
                        <a:rPr lang="hu-HU" sz="1600" b="1">
                          <a:solidFill>
                            <a:schemeClr val="accent3"/>
                          </a:solidFill>
                          <a:latin typeface="Consolas" panose="020B0609020204030204" pitchFamily="49" charset="0"/>
                        </a:rPr>
                        <a:t>&lt;=</a:t>
                      </a:r>
                      <a:endParaRPr lang="en-US" sz="1600" b="1">
                        <a:solidFill>
                          <a:schemeClr val="accent3"/>
                        </a:solidFill>
                        <a:latin typeface="Consolas" panose="020B0609020204030204" pitchFamily="49" charset="0"/>
                      </a:endParaRPr>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effectLst/>
                          <a:latin typeface="+mn-lt"/>
                          <a:ea typeface="+mn-ea"/>
                          <a:cs typeface="+mn-cs"/>
                        </a:rPr>
                        <a:t>Less than or equal</a:t>
                      </a:r>
                      <a:endParaRPr lang="en-US" sz="1600"/>
                    </a:p>
                  </a:txBody>
                  <a:tcPr marL="74358" marR="74358" marT="27884" marB="27884" anchor="ctr"/>
                </a:tc>
                <a:extLst>
                  <a:ext uri="{0D108BD9-81ED-4DB2-BD59-A6C34878D82A}">
                    <a16:rowId xmlns:a16="http://schemas.microsoft.com/office/drawing/2014/main" val="403715766"/>
                  </a:ext>
                </a:extLst>
              </a:tr>
              <a:tr h="426975">
                <a:tc>
                  <a:txBody>
                    <a:bodyPr/>
                    <a:lstStyle/>
                    <a:p>
                      <a:pPr algn="ctr"/>
                      <a:r>
                        <a:rPr lang="hu-HU" sz="1600" b="1">
                          <a:solidFill>
                            <a:schemeClr val="accent3"/>
                          </a:solidFill>
                          <a:latin typeface="Consolas" panose="020B0609020204030204" pitchFamily="49" charset="0"/>
                        </a:rPr>
                        <a:t>&gt;=</a:t>
                      </a:r>
                      <a:endParaRPr lang="en-US" sz="1600" b="1">
                        <a:solidFill>
                          <a:schemeClr val="accent3"/>
                        </a:solidFill>
                        <a:latin typeface="Consolas" panose="020B0609020204030204" pitchFamily="49" charset="0"/>
                      </a:endParaRPr>
                    </a:p>
                  </a:txBody>
                  <a:tcPr marL="74358" marR="74358" marT="27884" marB="27884" anchor="ctr"/>
                </a:tc>
                <a:tc>
                  <a:txBody>
                    <a:bodyPr/>
                    <a:lstStyle/>
                    <a:p>
                      <a:r>
                        <a:rPr lang="en-US" sz="1600"/>
                        <a:t>Greater than or</a:t>
                      </a:r>
                      <a:r>
                        <a:rPr lang="hu-HU" sz="1600" baseline="0"/>
                        <a:t> </a:t>
                      </a:r>
                      <a:r>
                        <a:rPr lang="en-US" sz="1600"/>
                        <a:t>equal</a:t>
                      </a:r>
                    </a:p>
                  </a:txBody>
                  <a:tcPr anchor="ctr"/>
                </a:tc>
                <a:extLst>
                  <a:ext uri="{0D108BD9-81ED-4DB2-BD59-A6C34878D82A}">
                    <a16:rowId xmlns:a16="http://schemas.microsoft.com/office/drawing/2014/main" val="2690085830"/>
                  </a:ext>
                </a:extLst>
              </a:tr>
            </a:tbl>
          </a:graphicData>
        </a:graphic>
      </p:graphicFrame>
      <p:sp>
        <p:nvSpPr>
          <p:cNvPr id="7" name="Text Placeholder 3"/>
          <p:cNvSpPr txBox="1">
            <a:spLocks/>
          </p:cNvSpPr>
          <p:nvPr/>
        </p:nvSpPr>
        <p:spPr>
          <a:xfrm>
            <a:off x="4830559" y="996909"/>
            <a:ext cx="1740363" cy="264688"/>
          </a:xfrm>
          <a:prstGeom prst="rect">
            <a:avLst/>
          </a:prstGeom>
          <a:solidFill>
            <a:schemeClr val="accent2"/>
          </a:solidFill>
          <a:ln>
            <a:noFill/>
          </a:ln>
        </p:spPr>
        <p:txBody>
          <a:bodyPr wrap="square" lIns="68580" tIns="54864" rIns="68580" bIns="54864" anchor="ctr" anchorCtr="0">
            <a:spAutoFit/>
          </a:bodyPr>
          <a:lstStyle>
            <a:lvl1pPr marL="0" indent="0" algn="l" defTabSz="342900" rtl="0" eaLnBrk="1" latinLnBrk="0" hangingPunct="1">
              <a:spcBef>
                <a:spcPts val="0"/>
              </a:spcBef>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hu-HU"/>
              <a:t>LOGICAL OPERATORS</a:t>
            </a:r>
            <a:endParaRPr lang="en-US"/>
          </a:p>
        </p:txBody>
      </p:sp>
      <p:sp>
        <p:nvSpPr>
          <p:cNvPr id="2" name="Rectangle 1"/>
          <p:cNvSpPr/>
          <p:nvPr/>
        </p:nvSpPr>
        <p:spPr>
          <a:xfrm>
            <a:off x="4830558" y="1540276"/>
            <a:ext cx="3516000" cy="3139321"/>
          </a:xfrm>
          <a:prstGeom prst="rect">
            <a:avLst/>
          </a:prstGeom>
          <a:solidFill>
            <a:schemeClr val="bg1">
              <a:lumMod val="95000"/>
            </a:schemeClr>
          </a:solidFill>
          <a:ln>
            <a:solidFill>
              <a:schemeClr val="tx1">
                <a:lumMod val="40000"/>
                <a:lumOff val="60000"/>
              </a:schemeClr>
            </a:solidFill>
          </a:ln>
        </p:spPr>
        <p:txBody>
          <a:bodyPr wrap="square">
            <a:spAutoFit/>
          </a:bodyPr>
          <a:lstStyle/>
          <a:p>
            <a:r>
              <a:rPr lang="en-US" sz="1800" dirty="0">
                <a:solidFill>
                  <a:srgbClr val="7F0055"/>
                </a:solidFill>
                <a:latin typeface="Consolas" panose="020B0609020204030204" pitchFamily="49" charset="0"/>
              </a:rPr>
              <a:t>boolean</a:t>
            </a:r>
            <a:r>
              <a:rPr lang="en-US" sz="1800" dirty="0">
                <a:solidFill>
                  <a:srgbClr val="000000"/>
                </a:solidFill>
                <a:latin typeface="Consolas" panose="020B0609020204030204" pitchFamily="49" charset="0"/>
              </a:rPr>
              <a:t> ab = </a:t>
            </a:r>
            <a:r>
              <a:rPr lang="en-US" sz="1800" dirty="0" err="1">
                <a:solidFill>
                  <a:srgbClr val="000000"/>
                </a:solidFill>
                <a:latin typeface="Consolas" panose="020B0609020204030204" pitchFamily="49" charset="0"/>
              </a:rPr>
              <a:t>doA</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doB</a:t>
            </a:r>
            <a:r>
              <a:rPr lang="en-US" sz="1800" dirty="0">
                <a:solidFill>
                  <a:srgbClr val="000000"/>
                </a:solidFill>
                <a:latin typeface="Consolas" panose="020B0609020204030204" pitchFamily="49" charset="0"/>
              </a:rPr>
              <a:t>();</a:t>
            </a:r>
          </a:p>
          <a:p>
            <a:r>
              <a:rPr lang="en-US" sz="1800" dirty="0">
                <a:solidFill>
                  <a:srgbClr val="7F0055"/>
                </a:solidFill>
                <a:latin typeface="Consolas" panose="020B0609020204030204" pitchFamily="49" charset="0"/>
              </a:rPr>
              <a:t>boolean</a:t>
            </a:r>
            <a:r>
              <a:rPr lang="en-US" sz="1800" dirty="0">
                <a:solidFill>
                  <a:srgbClr val="000000"/>
                </a:solidFill>
                <a:latin typeface="Consolas" panose="020B0609020204030204" pitchFamily="49" charset="0"/>
              </a:rPr>
              <a:t> cd = </a:t>
            </a:r>
            <a:r>
              <a:rPr lang="en-US" sz="1800" dirty="0" err="1">
                <a:solidFill>
                  <a:srgbClr val="000000"/>
                </a:solidFill>
                <a:latin typeface="Consolas" panose="020B0609020204030204" pitchFamily="49" charset="0"/>
              </a:rPr>
              <a:t>doC</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doD</a:t>
            </a:r>
            <a:r>
              <a:rPr lang="en-US" sz="1800" dirty="0">
                <a:solidFill>
                  <a:srgbClr val="000000"/>
                </a:solidFill>
                <a:latin typeface="Consolas" panose="020B0609020204030204" pitchFamily="49" charset="0"/>
              </a:rPr>
              <a:t>();</a:t>
            </a:r>
          </a:p>
          <a:p>
            <a:r>
              <a:rPr lang="en-US" sz="1800" dirty="0">
                <a:solidFill>
                  <a:srgbClr val="7F0055"/>
                </a:solidFill>
                <a:latin typeface="Consolas" panose="020B0609020204030204" pitchFamily="49" charset="0"/>
              </a:rPr>
              <a:t>boolean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ef</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doE</a:t>
            </a:r>
            <a:r>
              <a:rPr lang="en-US" sz="1800" dirty="0">
                <a:solidFill>
                  <a:srgbClr val="000000"/>
                </a:solidFill>
                <a:latin typeface="Consolas" panose="020B0609020204030204" pitchFamily="49" charset="0"/>
              </a:rPr>
              <a:t>() &amp; </a:t>
            </a:r>
            <a:r>
              <a:rPr lang="en-US" sz="1800" dirty="0" err="1">
                <a:solidFill>
                  <a:srgbClr val="000000"/>
                </a:solidFill>
                <a:latin typeface="Consolas" panose="020B0609020204030204" pitchFamily="49" charset="0"/>
              </a:rPr>
              <a:t>doF</a:t>
            </a:r>
            <a:r>
              <a:rPr lang="en-US" sz="1800" dirty="0">
                <a:solidFill>
                  <a:srgbClr val="000000"/>
                </a:solidFill>
                <a:latin typeface="Consolas" panose="020B0609020204030204" pitchFamily="49" charset="0"/>
              </a:rPr>
              <a:t>();</a:t>
            </a:r>
          </a:p>
          <a:p>
            <a:r>
              <a:rPr lang="en-US" sz="1800" dirty="0">
                <a:solidFill>
                  <a:srgbClr val="7F0055"/>
                </a:solidFill>
                <a:latin typeface="Consolas" panose="020B0609020204030204" pitchFamily="49" charset="0"/>
              </a:rPr>
              <a:t>boolean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gh</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doG</a:t>
            </a:r>
            <a:r>
              <a:rPr lang="en-US" sz="1800" dirty="0">
                <a:solidFill>
                  <a:srgbClr val="000000"/>
                </a:solidFill>
                <a:latin typeface="Consolas" panose="020B0609020204030204" pitchFamily="49" charset="0"/>
              </a:rPr>
              <a:t>() &amp;&amp; </a:t>
            </a:r>
            <a:r>
              <a:rPr lang="en-US" sz="1800" dirty="0" err="1">
                <a:solidFill>
                  <a:srgbClr val="000000"/>
                </a:solidFill>
                <a:latin typeface="Consolas" panose="020B0609020204030204" pitchFamily="49" charset="0"/>
              </a:rPr>
              <a:t>doH</a:t>
            </a:r>
            <a:r>
              <a:rPr lang="en-US" sz="1800" dirty="0">
                <a:solidFill>
                  <a:srgbClr val="000000"/>
                </a:solidFill>
                <a:latin typeface="Consolas" panose="020B0609020204030204" pitchFamily="49" charset="0"/>
              </a:rPr>
              <a:t>();</a:t>
            </a:r>
          </a:p>
          <a:p>
            <a:r>
              <a:rPr lang="en-US" sz="1800" dirty="0">
                <a:solidFill>
                  <a:srgbClr val="7F0055"/>
                </a:solidFill>
                <a:latin typeface="Consolas" panose="020B0609020204030204" pitchFamily="49" charset="0"/>
              </a:rPr>
              <a:t>boolean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ij</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doI</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doJ</a:t>
            </a:r>
            <a:r>
              <a:rPr lang="en-US" sz="1800" dirty="0">
                <a:solidFill>
                  <a:srgbClr val="000000"/>
                </a:solidFill>
                <a:latin typeface="Consolas" panose="020B0609020204030204" pitchFamily="49" charset="0"/>
              </a:rPr>
              <a:t>();</a:t>
            </a:r>
          </a:p>
          <a:p>
            <a:r>
              <a:rPr lang="en-US" sz="1800" dirty="0">
                <a:solidFill>
                  <a:srgbClr val="7F0055"/>
                </a:solidFill>
                <a:latin typeface="Consolas" panose="020B0609020204030204" pitchFamily="49" charset="0"/>
              </a:rPr>
              <a:t>boolean</a:t>
            </a:r>
            <a:r>
              <a:rPr lang="en-US" sz="1800" dirty="0">
                <a:solidFill>
                  <a:srgbClr val="000000"/>
                </a:solidFill>
                <a:latin typeface="Consolas" panose="020B0609020204030204" pitchFamily="49" charset="0"/>
              </a:rPr>
              <a:t> k = !do</a:t>
            </a:r>
            <a:r>
              <a:rPr lang="hu-HU" sz="1800" dirty="0">
                <a:solidFill>
                  <a:srgbClr val="000000"/>
                </a:solidFill>
                <a:latin typeface="Consolas" panose="020B0609020204030204" pitchFamily="49" charset="0"/>
              </a:rPr>
              <a:t>K</a:t>
            </a:r>
            <a:r>
              <a:rPr lang="en-US" sz="1800" dirty="0">
                <a:solidFill>
                  <a:srgbClr val="000000"/>
                </a:solidFill>
                <a:latin typeface="Consolas" panose="020B0609020204030204" pitchFamily="49" charset="0"/>
              </a:rPr>
              <a:t>();</a:t>
            </a:r>
            <a:endParaRPr lang="en-US" sz="1800" dirty="0"/>
          </a:p>
        </p:txBody>
      </p:sp>
    </p:spTree>
    <p:extLst>
      <p:ext uri="{BB962C8B-B14F-4D97-AF65-F5344CB8AC3E}">
        <p14:creationId xmlns:p14="http://schemas.microsoft.com/office/powerpoint/2010/main" val="1968223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hu-HU"/>
              <a:t>Operators</a:t>
            </a:r>
            <a:endParaRPr lang="en-US"/>
          </a:p>
        </p:txBody>
      </p:sp>
      <p:sp>
        <p:nvSpPr>
          <p:cNvPr id="4" name="Text Placeholder 3"/>
          <p:cNvSpPr>
            <a:spLocks noGrp="1"/>
          </p:cNvSpPr>
          <p:nvPr>
            <p:ph type="body" sz="quarter" idx="12"/>
          </p:nvPr>
        </p:nvSpPr>
        <p:spPr>
          <a:xfrm>
            <a:off x="584225" y="914059"/>
            <a:ext cx="2778646" cy="264688"/>
          </a:xfrm>
        </p:spPr>
        <p:txBody>
          <a:bodyPr/>
          <a:lstStyle/>
          <a:p>
            <a:r>
              <a:rPr lang="en-US" dirty="0"/>
              <a:t>BITWISE AND BIT SHIFT OPERATORS</a:t>
            </a:r>
          </a:p>
        </p:txBody>
      </p:sp>
      <p:graphicFrame>
        <p:nvGraphicFramePr>
          <p:cNvPr id="5" name="Content Placeholder 33"/>
          <p:cNvGraphicFramePr>
            <a:graphicFrameLocks noGrp="1"/>
          </p:cNvGraphicFramePr>
          <p:nvPr>
            <p:ph idx="1"/>
            <p:extLst>
              <p:ext uri="{D42A27DB-BD31-4B8C-83A1-F6EECF244321}">
                <p14:modId xmlns:p14="http://schemas.microsoft.com/office/powerpoint/2010/main" val="3533775506"/>
              </p:ext>
            </p:extLst>
          </p:nvPr>
        </p:nvGraphicFramePr>
        <p:xfrm>
          <a:off x="584225" y="1299519"/>
          <a:ext cx="4398339" cy="3338244"/>
        </p:xfrm>
        <a:graphic>
          <a:graphicData uri="http://schemas.openxmlformats.org/drawingml/2006/table">
            <a:tbl>
              <a:tblPr firstRow="1" bandRow="1">
                <a:tableStyleId>{9DCAF9ED-07DC-4A11-8D7F-57B35C25682E}</a:tableStyleId>
              </a:tblPr>
              <a:tblGrid>
                <a:gridCol w="848459">
                  <a:extLst>
                    <a:ext uri="{9D8B030D-6E8A-4147-A177-3AD203B41FA5}">
                      <a16:colId xmlns:a16="http://schemas.microsoft.com/office/drawing/2014/main" val="20000"/>
                    </a:ext>
                  </a:extLst>
                </a:gridCol>
                <a:gridCol w="1774940">
                  <a:extLst>
                    <a:ext uri="{9D8B030D-6E8A-4147-A177-3AD203B41FA5}">
                      <a16:colId xmlns:a16="http://schemas.microsoft.com/office/drawing/2014/main" val="20001"/>
                    </a:ext>
                  </a:extLst>
                </a:gridCol>
                <a:gridCol w="1774940">
                  <a:extLst>
                    <a:ext uri="{9D8B030D-6E8A-4147-A177-3AD203B41FA5}">
                      <a16:colId xmlns:a16="http://schemas.microsoft.com/office/drawing/2014/main" val="1438222663"/>
                    </a:ext>
                  </a:extLst>
                </a:gridCol>
              </a:tblGrid>
              <a:tr h="299608">
                <a:tc>
                  <a:txBody>
                    <a:bodyPr/>
                    <a:lstStyle/>
                    <a:p>
                      <a:pPr>
                        <a:buNone/>
                      </a:pPr>
                      <a:r>
                        <a:rPr lang="hu-HU" sz="1600"/>
                        <a:t>OPERATOR</a:t>
                      </a:r>
                      <a:endParaRPr lang="en-US" sz="1600"/>
                    </a:p>
                  </a:txBody>
                  <a:tcPr marL="74358" marR="74358" marT="27884" marB="27884"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hu-HU" sz="1600"/>
                        <a:t>MEANING</a:t>
                      </a:r>
                      <a:endParaRPr lang="en-US" sz="1600"/>
                    </a:p>
                  </a:txBody>
                  <a:tcPr marL="74358" marR="74358" marT="27884" marB="27884"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600"/>
                    </a:p>
                  </a:txBody>
                  <a:tcPr marL="74358" marR="74358" marT="27884" marB="27884" anchor="ctr"/>
                </a:tc>
                <a:extLst>
                  <a:ext uri="{0D108BD9-81ED-4DB2-BD59-A6C34878D82A}">
                    <a16:rowId xmlns:a16="http://schemas.microsoft.com/office/drawing/2014/main" val="10000"/>
                  </a:ext>
                </a:extLst>
              </a:tr>
              <a:tr h="426975">
                <a:tc>
                  <a:txBody>
                    <a:bodyPr/>
                    <a:lstStyle/>
                    <a:p>
                      <a:pPr algn="ctr"/>
                      <a:r>
                        <a:rPr lang="hu-HU" sz="1600" b="1">
                          <a:solidFill>
                            <a:schemeClr val="accent3"/>
                          </a:solidFill>
                          <a:latin typeface="Consolas"/>
                        </a:rPr>
                        <a:t>~</a:t>
                      </a:r>
                      <a:endParaRPr lang="en-US" sz="1600" b="1">
                        <a:solidFill>
                          <a:schemeClr val="accent3"/>
                        </a:solidFill>
                        <a:latin typeface="Consolas"/>
                      </a:endParaRPr>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effectLst/>
                          <a:latin typeface="+mn-lt"/>
                          <a:ea typeface="+mn-ea"/>
                          <a:cs typeface="+mn-cs"/>
                        </a:rPr>
                        <a:t>Unary bitwise complement</a:t>
                      </a:r>
                      <a:endParaRPr lang="en-US" sz="1100"/>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a:p>
                  </a:txBody>
                  <a:tcPr marL="74358" marR="74358" marT="27884" marB="27884" anchor="ctr"/>
                </a:tc>
                <a:extLst>
                  <a:ext uri="{0D108BD9-81ED-4DB2-BD59-A6C34878D82A}">
                    <a16:rowId xmlns:a16="http://schemas.microsoft.com/office/drawing/2014/main" val="10001"/>
                  </a:ext>
                </a:extLst>
              </a:tr>
              <a:tr h="426975">
                <a:tc>
                  <a:txBody>
                    <a:bodyPr/>
                    <a:lstStyle/>
                    <a:p>
                      <a:pPr algn="ctr"/>
                      <a:r>
                        <a:rPr lang="hu-HU" sz="1600" b="1">
                          <a:solidFill>
                            <a:schemeClr val="accent3"/>
                          </a:solidFill>
                          <a:latin typeface="Consolas"/>
                        </a:rPr>
                        <a:t>&lt;&lt;</a:t>
                      </a:r>
                      <a:endParaRPr lang="en-US" sz="1600" b="1">
                        <a:solidFill>
                          <a:schemeClr val="accent3"/>
                        </a:solidFill>
                        <a:latin typeface="Consolas"/>
                      </a:endParaRPr>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effectLst/>
                          <a:latin typeface="+mn-lt"/>
                          <a:ea typeface="+mn-ea"/>
                          <a:cs typeface="+mn-cs"/>
                        </a:rPr>
                        <a:t>Signed left shift</a:t>
                      </a:r>
                      <a:endParaRPr lang="en-US" sz="1100"/>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a:p>
                  </a:txBody>
                  <a:tcPr marL="74358" marR="74358" marT="27884" marB="27884" anchor="ctr"/>
                </a:tc>
                <a:extLst>
                  <a:ext uri="{0D108BD9-81ED-4DB2-BD59-A6C34878D82A}">
                    <a16:rowId xmlns:a16="http://schemas.microsoft.com/office/drawing/2014/main" val="10002"/>
                  </a:ext>
                </a:extLst>
              </a:tr>
              <a:tr h="426975">
                <a:tc>
                  <a:txBody>
                    <a:bodyPr/>
                    <a:lstStyle/>
                    <a:p>
                      <a:pPr algn="ctr"/>
                      <a:r>
                        <a:rPr lang="hu-HU" sz="1600" b="1">
                          <a:solidFill>
                            <a:schemeClr val="accent3"/>
                          </a:solidFill>
                          <a:latin typeface="Consolas"/>
                        </a:rPr>
                        <a:t>&gt;&gt;</a:t>
                      </a:r>
                      <a:endParaRPr lang="en-US" sz="1600" b="1">
                        <a:solidFill>
                          <a:schemeClr val="accent3"/>
                        </a:solidFill>
                        <a:latin typeface="Consolas"/>
                      </a:endParaRPr>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Signed right shift</a:t>
                      </a:r>
                      <a:endParaRPr lang="en-US" sz="1100" dirty="0"/>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dirty="0"/>
                    </a:p>
                  </a:txBody>
                  <a:tcPr marL="74358" marR="74358" marT="27884" marB="27884" anchor="ctr"/>
                </a:tc>
                <a:extLst>
                  <a:ext uri="{0D108BD9-81ED-4DB2-BD59-A6C34878D82A}">
                    <a16:rowId xmlns:a16="http://schemas.microsoft.com/office/drawing/2014/main" val="10003"/>
                  </a:ext>
                </a:extLst>
              </a:tr>
              <a:tr h="426975">
                <a:tc>
                  <a:txBody>
                    <a:bodyPr/>
                    <a:lstStyle/>
                    <a:p>
                      <a:pPr algn="ctr"/>
                      <a:r>
                        <a:rPr lang="en-US" sz="1600" b="1" dirty="0">
                          <a:solidFill>
                            <a:schemeClr val="accent3"/>
                          </a:solidFill>
                          <a:latin typeface="Consolas"/>
                        </a:rPr>
                        <a:t>|</a:t>
                      </a:r>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Bitwise or</a:t>
                      </a:r>
                      <a:endParaRPr lang="en-US" sz="1100" dirty="0"/>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dirty="0"/>
                    </a:p>
                  </a:txBody>
                  <a:tcPr marL="74358" marR="74358" marT="27884" marB="27884" anchor="ctr"/>
                </a:tc>
                <a:extLst>
                  <a:ext uri="{0D108BD9-81ED-4DB2-BD59-A6C34878D82A}">
                    <a16:rowId xmlns:a16="http://schemas.microsoft.com/office/drawing/2014/main" val="10004"/>
                  </a:ext>
                </a:extLst>
              </a:tr>
              <a:tr h="426975">
                <a:tc>
                  <a:txBody>
                    <a:bodyPr/>
                    <a:lstStyle/>
                    <a:p>
                      <a:pPr algn="ctr"/>
                      <a:r>
                        <a:rPr lang="hu-HU" sz="1600" b="1" dirty="0">
                          <a:solidFill>
                            <a:schemeClr val="accent3"/>
                          </a:solidFill>
                          <a:latin typeface="Consolas"/>
                        </a:rPr>
                        <a:t>&amp;</a:t>
                      </a:r>
                      <a:endParaRPr lang="en-US" sz="1600" b="1" dirty="0">
                        <a:solidFill>
                          <a:schemeClr val="accent3"/>
                        </a:solidFill>
                        <a:latin typeface="Consolas"/>
                      </a:endParaRPr>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Bitwise AND</a:t>
                      </a:r>
                      <a:endParaRPr lang="en-US" sz="1100" dirty="0"/>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a:p>
                  </a:txBody>
                  <a:tcPr marL="74358" marR="74358" marT="27884" marB="27884" anchor="ctr"/>
                </a:tc>
                <a:extLst>
                  <a:ext uri="{0D108BD9-81ED-4DB2-BD59-A6C34878D82A}">
                    <a16:rowId xmlns:a16="http://schemas.microsoft.com/office/drawing/2014/main" val="403715766"/>
                  </a:ext>
                </a:extLst>
              </a:tr>
              <a:tr h="426975">
                <a:tc>
                  <a:txBody>
                    <a:bodyPr/>
                    <a:lstStyle/>
                    <a:p>
                      <a:pPr algn="ctr"/>
                      <a:r>
                        <a:rPr lang="hu-HU" sz="1600" b="1">
                          <a:solidFill>
                            <a:schemeClr val="accent3"/>
                          </a:solidFill>
                          <a:latin typeface="Consolas"/>
                        </a:rPr>
                        <a:t>^</a:t>
                      </a:r>
                      <a:endParaRPr lang="en-US" sz="1600" b="1">
                        <a:solidFill>
                          <a:schemeClr val="accent3"/>
                        </a:solidFill>
                        <a:latin typeface="Consolas"/>
                      </a:endParaRPr>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Bitwise exclusive OR</a:t>
                      </a:r>
                      <a:endParaRPr lang="en-US" sz="1100" dirty="0"/>
                    </a:p>
                  </a:txBody>
                  <a:tcPr marL="74358" marR="74358" marT="27884" marB="27884"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dirty="0"/>
                    </a:p>
                  </a:txBody>
                  <a:tcPr marL="74358" marR="74358" marT="27884" marB="27884" anchor="ctr"/>
                </a:tc>
                <a:extLst>
                  <a:ext uri="{0D108BD9-81ED-4DB2-BD59-A6C34878D82A}">
                    <a16:rowId xmlns:a16="http://schemas.microsoft.com/office/drawing/2014/main" val="1177653650"/>
                  </a:ext>
                </a:extLst>
              </a:tr>
            </a:tbl>
          </a:graphicData>
        </a:graphic>
      </p:graphicFrame>
      <p:sp>
        <p:nvSpPr>
          <p:cNvPr id="6" name="TextBox 5">
            <a:extLst>
              <a:ext uri="{FF2B5EF4-FFF2-40B4-BE49-F238E27FC236}">
                <a16:creationId xmlns:a16="http://schemas.microsoft.com/office/drawing/2014/main" id="{07505CDB-EA54-46C1-BD7C-1D5A682D4F6D}"/>
              </a:ext>
            </a:extLst>
          </p:cNvPr>
          <p:cNvSpPr txBox="1"/>
          <p:nvPr/>
        </p:nvSpPr>
        <p:spPr>
          <a:xfrm>
            <a:off x="5265336" y="714743"/>
            <a:ext cx="3294439" cy="4401205"/>
          </a:xfrm>
          <a:prstGeom prst="rect">
            <a:avLst/>
          </a:prstGeom>
          <a:noFill/>
        </p:spPr>
        <p:txBody>
          <a:bodyPr wrap="square" rtlCol="0">
            <a:spAutoFit/>
          </a:bodyPr>
          <a:lstStyle/>
          <a:p>
            <a:r>
              <a:rPr lang="en-US" dirty="0"/>
              <a:t>For example, let us take , A as 60 and B as 13.</a:t>
            </a:r>
          </a:p>
          <a:p>
            <a:r>
              <a:rPr lang="en-US" dirty="0"/>
              <a:t>Binary value of 60 is </a:t>
            </a:r>
            <a:r>
              <a:rPr lang="en-US" b="0" i="0" dirty="0">
                <a:solidFill>
                  <a:srgbClr val="222222"/>
                </a:solidFill>
                <a:effectLst/>
                <a:latin typeface="arial" panose="020B0604020202020204" pitchFamily="34" charset="0"/>
              </a:rPr>
              <a:t>111100</a:t>
            </a:r>
          </a:p>
          <a:p>
            <a:r>
              <a:rPr lang="en-US" dirty="0">
                <a:solidFill>
                  <a:srgbClr val="222222"/>
                </a:solidFill>
                <a:latin typeface="arial" panose="020B0604020202020204" pitchFamily="34" charset="0"/>
              </a:rPr>
              <a:t>Binary value of 13 is 00</a:t>
            </a:r>
            <a:r>
              <a:rPr lang="en-US" b="0" i="0" dirty="0">
                <a:solidFill>
                  <a:srgbClr val="222222"/>
                </a:solidFill>
                <a:effectLst/>
                <a:latin typeface="arial" panose="020B0604020202020204" pitchFamily="34" charset="0"/>
              </a:rPr>
              <a:t>1101</a:t>
            </a:r>
            <a:endParaRPr lang="en-US" dirty="0"/>
          </a:p>
          <a:p>
            <a:endParaRPr lang="en-US" b="0" i="0" dirty="0">
              <a:effectLst/>
              <a:latin typeface="Arial" panose="020B0604020202020204" pitchFamily="34" charset="0"/>
            </a:endParaRPr>
          </a:p>
          <a:p>
            <a:endParaRPr lang="en-US" dirty="0">
              <a:latin typeface="Arial" panose="020B0604020202020204" pitchFamily="34" charset="0"/>
            </a:endParaRPr>
          </a:p>
          <a:p>
            <a:r>
              <a:rPr lang="en-US" b="0" i="0" dirty="0">
                <a:effectLst/>
                <a:latin typeface="Arial" panose="020B0604020202020204" pitchFamily="34" charset="0"/>
              </a:rPr>
              <a:t>(~A ) will give -61 which is 1100</a:t>
            </a:r>
            <a:endParaRPr lang="en-US" dirty="0">
              <a:latin typeface="Arial" panose="020B0604020202020204" pitchFamily="34" charset="0"/>
            </a:endParaRPr>
          </a:p>
          <a:p>
            <a:endParaRPr lang="en-US" b="0" i="0" dirty="0">
              <a:effectLst/>
              <a:latin typeface="Arial" panose="020B0604020202020204" pitchFamily="34" charset="0"/>
            </a:endParaRPr>
          </a:p>
          <a:p>
            <a:r>
              <a:rPr lang="en-US" b="0" i="0" dirty="0">
                <a:effectLst/>
                <a:latin typeface="Arial" panose="020B0604020202020204" pitchFamily="34" charset="0"/>
              </a:rPr>
              <a:t>A &lt;&lt; 2 will give 240 which is 1111 0000</a:t>
            </a:r>
            <a:endParaRPr lang="en-US" dirty="0">
              <a:latin typeface="Arial" panose="020B0604020202020204" pitchFamily="34" charset="0"/>
            </a:endParaRPr>
          </a:p>
          <a:p>
            <a:endParaRPr lang="en-US" dirty="0">
              <a:latin typeface="Arial" panose="020B0604020202020204" pitchFamily="34" charset="0"/>
            </a:endParaRPr>
          </a:p>
          <a:p>
            <a:r>
              <a:rPr lang="en-US" b="0" i="0" dirty="0">
                <a:effectLst/>
                <a:latin typeface="Arial" panose="020B0604020202020204" pitchFamily="34" charset="0"/>
              </a:rPr>
              <a:t>A &gt;&gt; 2 will give 15 which is 1111</a:t>
            </a:r>
            <a:endParaRPr lang="en-US" dirty="0"/>
          </a:p>
          <a:p>
            <a:endParaRPr lang="en-US" dirty="0"/>
          </a:p>
          <a:p>
            <a:r>
              <a:rPr lang="en-US" b="0" i="0" dirty="0">
                <a:effectLst/>
                <a:latin typeface="Arial" panose="020B0604020202020204" pitchFamily="34" charset="0"/>
              </a:rPr>
              <a:t>(A | B) will give 61 which is 0011 1101</a:t>
            </a:r>
          </a:p>
          <a:p>
            <a:endParaRPr lang="en-US" dirty="0">
              <a:latin typeface="Arial" panose="020B0604020202020204" pitchFamily="34" charset="0"/>
            </a:endParaRPr>
          </a:p>
          <a:p>
            <a:r>
              <a:rPr lang="en-US" b="0" i="0" dirty="0">
                <a:effectLst/>
                <a:latin typeface="Arial" panose="020B0604020202020204" pitchFamily="34" charset="0"/>
              </a:rPr>
              <a:t>(A &amp; B) will give 12 which is 0000 1100</a:t>
            </a:r>
          </a:p>
          <a:p>
            <a:endParaRPr lang="en-US" b="0" i="0" dirty="0">
              <a:effectLst/>
              <a:latin typeface="Arial" panose="020B0604020202020204" pitchFamily="34" charset="0"/>
            </a:endParaRPr>
          </a:p>
          <a:p>
            <a:r>
              <a:rPr lang="en-US" b="0" i="0" dirty="0">
                <a:effectLst/>
                <a:latin typeface="Arial" panose="020B0604020202020204" pitchFamily="34" charset="0"/>
              </a:rPr>
              <a:t>(A ^ B) will give 49 which is 0011 0001</a:t>
            </a:r>
            <a:endParaRPr lang="en-US" dirty="0">
              <a:latin typeface="Arial" panose="020B0604020202020204" pitchFamily="34" charset="0"/>
            </a:endParaRPr>
          </a:p>
          <a:p>
            <a:endParaRPr lang="en-US" b="0" i="0" dirty="0">
              <a:effectLst/>
              <a:latin typeface="Arial" panose="020B0604020202020204" pitchFamily="34" charset="0"/>
            </a:endParaRPr>
          </a:p>
          <a:p>
            <a:endParaRPr lang="en-US" b="0" i="0"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93109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389D6B-9AF2-49ED-BE4F-67936B53BC97}"/>
              </a:ext>
            </a:extLst>
          </p:cNvPr>
          <p:cNvPicPr>
            <a:picLocks noGrp="1" noChangeAspect="1"/>
          </p:cNvPicPr>
          <p:nvPr>
            <p:ph idx="1"/>
          </p:nvPr>
        </p:nvPicPr>
        <p:blipFill>
          <a:blip r:embed="rId2"/>
          <a:stretch>
            <a:fillRect/>
          </a:stretch>
        </p:blipFill>
        <p:spPr>
          <a:xfrm>
            <a:off x="2101870" y="998538"/>
            <a:ext cx="4891783" cy="3459008"/>
          </a:xfrm>
        </p:spPr>
      </p:pic>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p:txBody>
          <a:bodyPr>
            <a:normAutofit/>
          </a:bodyPr>
          <a:lstStyle/>
          <a:p>
            <a:r>
              <a:rPr lang="en-US" dirty="0"/>
              <a:t>OOPS</a:t>
            </a:r>
          </a:p>
        </p:txBody>
      </p:sp>
    </p:spTree>
    <p:extLst>
      <p:ext uri="{BB962C8B-B14F-4D97-AF65-F5344CB8AC3E}">
        <p14:creationId xmlns:p14="http://schemas.microsoft.com/office/powerpoint/2010/main" val="1971851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ACFA3E-9D9C-4A34-835C-0A56FD7BBC5C}"/>
              </a:ext>
            </a:extLst>
          </p:cNvPr>
          <p:cNvSpPr>
            <a:spLocks noGrp="1"/>
          </p:cNvSpPr>
          <p:nvPr>
            <p:ph idx="1"/>
          </p:nvPr>
        </p:nvSpPr>
        <p:spPr>
          <a:xfrm>
            <a:off x="161580" y="998087"/>
            <a:ext cx="8329612" cy="3147325"/>
          </a:xfrm>
        </p:spPr>
        <p:txBody>
          <a:bodyPr vert="horz" lIns="68580" tIns="34290" rIns="68580" bIns="34290" rtlCol="0" anchor="t">
            <a:normAutofit/>
          </a:bodyPr>
          <a:lstStyle/>
          <a:p>
            <a:pPr marL="285750" indent="-285750">
              <a:buFont typeface="Wingdings" panose="05000000000000000000" pitchFamily="2" charset="2"/>
              <a:buChar char="Ø"/>
            </a:pPr>
            <a:r>
              <a:rPr lang="en-US" sz="1400" b="1" dirty="0"/>
              <a:t>Encapsulation</a:t>
            </a:r>
            <a:r>
              <a:rPr lang="en-US" sz="1400" dirty="0"/>
              <a:t> – hiding the internal implementation of class behavior from external environment . Only method calls are available for the external environment</a:t>
            </a:r>
          </a:p>
          <a:p>
            <a:pPr marL="285750" indent="-285750">
              <a:buFont typeface="Wingdings" panose="05000000000000000000" pitchFamily="2" charset="2"/>
              <a:buChar char="Ø"/>
            </a:pPr>
            <a:r>
              <a:rPr lang="en-US" sz="1400" b="1" dirty="0"/>
              <a:t>Inheritance</a:t>
            </a:r>
            <a:r>
              <a:rPr lang="en-US" sz="1400" dirty="0"/>
              <a:t> – To be able to create  a new class based on existing one .</a:t>
            </a:r>
          </a:p>
          <a:p>
            <a:pPr marL="285750" indent="-285750">
              <a:buFont typeface="Wingdings" panose="05000000000000000000" pitchFamily="2" charset="2"/>
              <a:buChar char="Ø"/>
            </a:pPr>
            <a:r>
              <a:rPr lang="en-US" sz="1400" b="1" dirty="0"/>
              <a:t>Polymorphism</a:t>
            </a:r>
            <a:r>
              <a:rPr lang="en-US" sz="1400" dirty="0"/>
              <a:t> – The Ability to use object with same interface without information about type and internal structure of object .</a:t>
            </a:r>
          </a:p>
          <a:p>
            <a:pPr marL="285750" indent="-285750">
              <a:buFont typeface="Wingdings" panose="05000000000000000000" pitchFamily="2" charset="2"/>
              <a:buChar char="Ø"/>
            </a:pPr>
            <a:r>
              <a:rPr lang="en-US" sz="1400" b="1" dirty="0"/>
              <a:t>Abstraction</a:t>
            </a:r>
            <a:r>
              <a:rPr lang="en-US" sz="1400" dirty="0"/>
              <a:t> - </a:t>
            </a:r>
            <a:r>
              <a:rPr lang="en-IN" b="0" i="0" dirty="0">
                <a:effectLst/>
                <a:latin typeface="+mj-lt"/>
              </a:rPr>
              <a:t>Data </a:t>
            </a:r>
            <a:r>
              <a:rPr lang="en-IN" b="1" i="0" dirty="0">
                <a:effectLst/>
                <a:latin typeface="+mj-lt"/>
              </a:rPr>
              <a:t>abstraction</a:t>
            </a:r>
            <a:r>
              <a:rPr lang="en-IN" b="0" i="0" dirty="0">
                <a:effectLst/>
                <a:latin typeface="+mj-lt"/>
              </a:rPr>
              <a:t> is the process of hiding certain details and showing only essential information to the user.</a:t>
            </a:r>
            <a:endParaRPr lang="en-US" sz="1400" dirty="0">
              <a:latin typeface="+mj-lt"/>
            </a:endParaRP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endParaRPr lang="en-US" sz="1400" dirty="0"/>
          </a:p>
          <a:p>
            <a:pPr marL="0" indent="0">
              <a:buNone/>
            </a:pPr>
            <a:endParaRPr lang="en-US" dirty="0"/>
          </a:p>
        </p:txBody>
      </p:sp>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p:txBody>
          <a:bodyPr>
            <a:normAutofit lnSpcReduction="10000"/>
          </a:bodyPr>
          <a:lstStyle/>
          <a:p>
            <a:endParaRPr lang="en-US" sz="2000" b="1" dirty="0">
              <a:solidFill>
                <a:schemeClr val="accent2">
                  <a:lumMod val="75000"/>
                </a:schemeClr>
              </a:solidFill>
            </a:endParaRPr>
          </a:p>
          <a:p>
            <a:r>
              <a:rPr lang="en-US" sz="2000" b="1" dirty="0">
                <a:solidFill>
                  <a:schemeClr val="accent2">
                    <a:lumMod val="75000"/>
                  </a:schemeClr>
                </a:solidFill>
              </a:rPr>
              <a:t>Basic OOP principles</a:t>
            </a:r>
            <a:endParaRPr lang="en-US" dirty="0"/>
          </a:p>
          <a:p>
            <a:endParaRPr lang="en-US" dirty="0"/>
          </a:p>
        </p:txBody>
      </p:sp>
    </p:spTree>
    <p:extLst>
      <p:ext uri="{BB962C8B-B14F-4D97-AF65-F5344CB8AC3E}">
        <p14:creationId xmlns:p14="http://schemas.microsoft.com/office/powerpoint/2010/main" val="618751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FAFB70-2A53-4856-AF58-6A18DB4DA274}"/>
              </a:ext>
            </a:extLst>
          </p:cNvPr>
          <p:cNvSpPr>
            <a:spLocks noGrp="1"/>
          </p:cNvSpPr>
          <p:nvPr>
            <p:ph type="body" sz="quarter" idx="10"/>
          </p:nvPr>
        </p:nvSpPr>
        <p:spPr>
          <a:xfrm>
            <a:off x="0" y="0"/>
            <a:ext cx="9144000" cy="700088"/>
          </a:xfrm>
        </p:spPr>
        <p:txBody>
          <a:bodyPr/>
          <a:lstStyle/>
          <a:p>
            <a:pPr>
              <a:defRPr/>
            </a:pPr>
            <a:r>
              <a:rPr lang="en-US" dirty="0"/>
              <a:t>AGENDA</a:t>
            </a:r>
          </a:p>
        </p:txBody>
      </p:sp>
      <p:grpSp>
        <p:nvGrpSpPr>
          <p:cNvPr id="8220" name="Group 4">
            <a:extLst>
              <a:ext uri="{FF2B5EF4-FFF2-40B4-BE49-F238E27FC236}">
                <a16:creationId xmlns:a16="http://schemas.microsoft.com/office/drawing/2014/main" id="{3613BDF7-1C61-455B-A8F1-1E72D5B2E0D0}"/>
              </a:ext>
            </a:extLst>
          </p:cNvPr>
          <p:cNvGrpSpPr>
            <a:grpSpLocks/>
          </p:cNvGrpSpPr>
          <p:nvPr/>
        </p:nvGrpSpPr>
        <p:grpSpPr bwMode="auto">
          <a:xfrm>
            <a:off x="461963" y="1044575"/>
            <a:ext cx="288745" cy="336962"/>
            <a:chOff x="422318" y="1385718"/>
            <a:chExt cx="513533" cy="598203"/>
          </a:xfrm>
        </p:grpSpPr>
        <p:sp>
          <p:nvSpPr>
            <p:cNvPr id="6" name="Oval 5">
              <a:extLst>
                <a:ext uri="{FF2B5EF4-FFF2-40B4-BE49-F238E27FC236}">
                  <a16:creationId xmlns:a16="http://schemas.microsoft.com/office/drawing/2014/main" id="{C09CBF90-AE70-4DFD-8CD2-840E7465BCBD}"/>
                </a:ext>
              </a:extLst>
            </p:cNvPr>
            <p:cNvSpPr/>
            <p:nvPr/>
          </p:nvSpPr>
          <p:spPr>
            <a:xfrm>
              <a:off x="447727" y="1385718"/>
              <a:ext cx="465857" cy="465014"/>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050" dirty="0"/>
            </a:p>
          </p:txBody>
        </p:sp>
        <p:sp>
          <p:nvSpPr>
            <p:cNvPr id="8222" name="TextBox 6">
              <a:extLst>
                <a:ext uri="{FF2B5EF4-FFF2-40B4-BE49-F238E27FC236}">
                  <a16:creationId xmlns:a16="http://schemas.microsoft.com/office/drawing/2014/main" id="{590046E4-D5CC-4AD2-B428-7E1D9EA19359}"/>
                </a:ext>
              </a:extLst>
            </p:cNvPr>
            <p:cNvSpPr txBox="1">
              <a:spLocks noChangeArrowheads="1"/>
            </p:cNvSpPr>
            <p:nvPr/>
          </p:nvSpPr>
          <p:spPr bwMode="auto">
            <a:xfrm>
              <a:off x="422318" y="1427188"/>
              <a:ext cx="513533" cy="556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0574">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lgn="ctr"/>
              <a:r>
                <a:rPr lang="en-US" altLang="en-US" sz="1600" b="1">
                  <a:solidFill>
                    <a:schemeClr val="bg1"/>
                  </a:solidFill>
                  <a:latin typeface="Calibri" panose="020F0502020204030204" pitchFamily="34" charset="0"/>
                  <a:cs typeface="Calibri" panose="020F0502020204030204" pitchFamily="34" charset="0"/>
                </a:rPr>
                <a:t>1</a:t>
              </a:r>
            </a:p>
          </p:txBody>
        </p:sp>
      </p:grpSp>
      <p:grpSp>
        <p:nvGrpSpPr>
          <p:cNvPr id="8216" name="Group 9">
            <a:extLst>
              <a:ext uri="{FF2B5EF4-FFF2-40B4-BE49-F238E27FC236}">
                <a16:creationId xmlns:a16="http://schemas.microsoft.com/office/drawing/2014/main" id="{E6C49797-6B3D-4157-A92A-3CAC4DD30CCD}"/>
              </a:ext>
            </a:extLst>
          </p:cNvPr>
          <p:cNvGrpSpPr>
            <a:grpSpLocks/>
          </p:cNvGrpSpPr>
          <p:nvPr/>
        </p:nvGrpSpPr>
        <p:grpSpPr bwMode="auto">
          <a:xfrm>
            <a:off x="466725" y="1514477"/>
            <a:ext cx="280805" cy="263764"/>
            <a:chOff x="431512" y="2071851"/>
            <a:chExt cx="499284" cy="468253"/>
          </a:xfrm>
        </p:grpSpPr>
        <p:sp>
          <p:nvSpPr>
            <p:cNvPr id="11" name="Oval 10">
              <a:extLst>
                <a:ext uri="{FF2B5EF4-FFF2-40B4-BE49-F238E27FC236}">
                  <a16:creationId xmlns:a16="http://schemas.microsoft.com/office/drawing/2014/main" id="{068F526E-E93A-40DD-99F7-FABB878F0E89}"/>
                </a:ext>
              </a:extLst>
            </p:cNvPr>
            <p:cNvSpPr/>
            <p:nvPr/>
          </p:nvSpPr>
          <p:spPr>
            <a:xfrm>
              <a:off x="448448" y="2071851"/>
              <a:ext cx="465738" cy="465011"/>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050"/>
            </a:p>
          </p:txBody>
        </p:sp>
        <p:sp>
          <p:nvSpPr>
            <p:cNvPr id="12" name="TextBox 11">
              <a:extLst>
                <a:ext uri="{FF2B5EF4-FFF2-40B4-BE49-F238E27FC236}">
                  <a16:creationId xmlns:a16="http://schemas.microsoft.com/office/drawing/2014/main" id="{3913055C-476F-41BE-A6AA-7AB19C8646CB}"/>
                </a:ext>
              </a:extLst>
            </p:cNvPr>
            <p:cNvSpPr txBox="1"/>
            <p:nvPr/>
          </p:nvSpPr>
          <p:spPr>
            <a:xfrm>
              <a:off x="431512" y="2114126"/>
              <a:ext cx="499609" cy="425554"/>
            </a:xfrm>
            <a:prstGeom prst="rect">
              <a:avLst/>
            </a:prstGeom>
            <a:noFill/>
          </p:spPr>
          <p:txBody>
            <a:bodyPr wrap="none" tIns="20574">
              <a:spAutoFit/>
            </a:bodyPr>
            <a:lstStyle/>
            <a:p>
              <a:pPr algn="ctr">
                <a:defRPr/>
              </a:pPr>
              <a:r>
                <a:rPr lang="en-US" sz="1125" dirty="0">
                  <a:solidFill>
                    <a:schemeClr val="bg1"/>
                  </a:solidFill>
                  <a:latin typeface="Arial Black"/>
                  <a:cs typeface="Arial Black"/>
                </a:rPr>
                <a:t>2</a:t>
              </a:r>
            </a:p>
          </p:txBody>
        </p:sp>
      </p:grpSp>
      <p:grpSp>
        <p:nvGrpSpPr>
          <p:cNvPr id="8212" name="Group 14">
            <a:extLst>
              <a:ext uri="{FF2B5EF4-FFF2-40B4-BE49-F238E27FC236}">
                <a16:creationId xmlns:a16="http://schemas.microsoft.com/office/drawing/2014/main" id="{B5617170-E88D-4808-BC09-50A62155F413}"/>
              </a:ext>
            </a:extLst>
          </p:cNvPr>
          <p:cNvGrpSpPr>
            <a:grpSpLocks/>
          </p:cNvGrpSpPr>
          <p:nvPr/>
        </p:nvGrpSpPr>
        <p:grpSpPr bwMode="auto">
          <a:xfrm>
            <a:off x="463550" y="1984375"/>
            <a:ext cx="280877" cy="712788"/>
            <a:chOff x="222469" y="2705050"/>
            <a:chExt cx="499284" cy="1266504"/>
          </a:xfrm>
        </p:grpSpPr>
        <p:sp>
          <p:nvSpPr>
            <p:cNvPr id="16" name="Oval 15">
              <a:extLst>
                <a:ext uri="{FF2B5EF4-FFF2-40B4-BE49-F238E27FC236}">
                  <a16:creationId xmlns:a16="http://schemas.microsoft.com/office/drawing/2014/main" id="{DE363463-9BD2-4C27-9033-75251DF933B6}"/>
                </a:ext>
              </a:extLst>
            </p:cNvPr>
            <p:cNvSpPr/>
            <p:nvPr/>
          </p:nvSpPr>
          <p:spPr>
            <a:xfrm>
              <a:off x="239401" y="2705050"/>
              <a:ext cx="465618" cy="465420"/>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panose="020F0502020204030204" pitchFamily="34" charset="0"/>
                  <a:cs typeface="Calibri" panose="020F0502020204030204" pitchFamily="34" charset="0"/>
                </a:rPr>
                <a:t>3</a:t>
              </a:r>
            </a:p>
          </p:txBody>
        </p:sp>
        <p:sp>
          <p:nvSpPr>
            <p:cNvPr id="17" name="TextBox 16">
              <a:extLst>
                <a:ext uri="{FF2B5EF4-FFF2-40B4-BE49-F238E27FC236}">
                  <a16:creationId xmlns:a16="http://schemas.microsoft.com/office/drawing/2014/main" id="{3E0E6002-6703-4150-BC5D-D10953241339}"/>
                </a:ext>
              </a:extLst>
            </p:cNvPr>
            <p:cNvSpPr txBox="1"/>
            <p:nvPr/>
          </p:nvSpPr>
          <p:spPr>
            <a:xfrm>
              <a:off x="222469" y="3545624"/>
              <a:ext cx="499481" cy="425930"/>
            </a:xfrm>
            <a:prstGeom prst="rect">
              <a:avLst/>
            </a:prstGeom>
            <a:noFill/>
          </p:spPr>
          <p:txBody>
            <a:bodyPr wrap="none" tIns="20574">
              <a:spAutoFit/>
            </a:bodyPr>
            <a:lstStyle/>
            <a:p>
              <a:pPr algn="ctr">
                <a:defRPr/>
              </a:pPr>
              <a:r>
                <a:rPr lang="en-US" sz="1125" dirty="0">
                  <a:solidFill>
                    <a:schemeClr val="bg1"/>
                  </a:solidFill>
                  <a:latin typeface="Arial Black"/>
                  <a:cs typeface="Arial Black"/>
                </a:rPr>
                <a:t>2</a:t>
              </a:r>
            </a:p>
          </p:txBody>
        </p:sp>
      </p:grpSp>
      <p:sp>
        <p:nvSpPr>
          <p:cNvPr id="19" name="TextBox 18">
            <a:extLst>
              <a:ext uri="{FF2B5EF4-FFF2-40B4-BE49-F238E27FC236}">
                <a16:creationId xmlns:a16="http://schemas.microsoft.com/office/drawing/2014/main" id="{603370FE-DB3E-4DFD-B84D-5DF4F722A6CE}"/>
              </a:ext>
            </a:extLst>
          </p:cNvPr>
          <p:cNvSpPr txBox="1"/>
          <p:nvPr/>
        </p:nvSpPr>
        <p:spPr>
          <a:xfrm>
            <a:off x="1064749" y="2455863"/>
            <a:ext cx="280988" cy="241300"/>
          </a:xfrm>
          <a:prstGeom prst="rect">
            <a:avLst/>
          </a:prstGeom>
          <a:noFill/>
        </p:spPr>
        <p:txBody>
          <a:bodyPr wrap="none" tIns="20574">
            <a:spAutoFit/>
          </a:bodyPr>
          <a:lstStyle/>
          <a:p>
            <a:pPr algn="ctr">
              <a:defRPr/>
            </a:pPr>
            <a:r>
              <a:rPr lang="en-US" sz="1125">
                <a:solidFill>
                  <a:schemeClr val="bg1"/>
                </a:solidFill>
                <a:latin typeface="Arial Black"/>
                <a:cs typeface="Arial Black"/>
              </a:rPr>
              <a:t>2</a:t>
            </a:r>
            <a:endParaRPr lang="en-US" sz="1125" dirty="0">
              <a:solidFill>
                <a:schemeClr val="bg1"/>
              </a:solidFill>
              <a:latin typeface="Arial Black"/>
              <a:cs typeface="Arial Black"/>
            </a:endParaRPr>
          </a:p>
        </p:txBody>
      </p:sp>
      <p:sp>
        <p:nvSpPr>
          <p:cNvPr id="26" name="Oval 25">
            <a:extLst>
              <a:ext uri="{FF2B5EF4-FFF2-40B4-BE49-F238E27FC236}">
                <a16:creationId xmlns:a16="http://schemas.microsoft.com/office/drawing/2014/main" id="{DCDB5DB6-4674-42E4-BCA4-13333C17F5DC}"/>
              </a:ext>
            </a:extLst>
          </p:cNvPr>
          <p:cNvSpPr/>
          <p:nvPr/>
        </p:nvSpPr>
        <p:spPr bwMode="auto">
          <a:xfrm>
            <a:off x="1012749" y="3030042"/>
            <a:ext cx="261937" cy="239713"/>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panose="020F0502020204030204" pitchFamily="34" charset="0"/>
                <a:cs typeface="Calibri" panose="020F0502020204030204" pitchFamily="34" charset="0"/>
              </a:rPr>
              <a:t>b</a:t>
            </a:r>
          </a:p>
        </p:txBody>
      </p:sp>
      <p:grpSp>
        <p:nvGrpSpPr>
          <p:cNvPr id="8201" name="Group 26">
            <a:extLst>
              <a:ext uri="{FF2B5EF4-FFF2-40B4-BE49-F238E27FC236}">
                <a16:creationId xmlns:a16="http://schemas.microsoft.com/office/drawing/2014/main" id="{0CC49C5D-F1C2-4E28-BA96-699630CE7C86}"/>
              </a:ext>
            </a:extLst>
          </p:cNvPr>
          <p:cNvGrpSpPr>
            <a:grpSpLocks/>
          </p:cNvGrpSpPr>
          <p:nvPr/>
        </p:nvGrpSpPr>
        <p:grpSpPr bwMode="auto">
          <a:xfrm>
            <a:off x="764995" y="1008698"/>
            <a:ext cx="3900107" cy="2754852"/>
            <a:chOff x="578074" y="-1067344"/>
            <a:chExt cx="6933831" cy="4891625"/>
          </a:xfrm>
        </p:grpSpPr>
        <p:sp>
          <p:nvSpPr>
            <p:cNvPr id="8205" name="TextBox 27">
              <a:extLst>
                <a:ext uri="{FF2B5EF4-FFF2-40B4-BE49-F238E27FC236}">
                  <a16:creationId xmlns:a16="http://schemas.microsoft.com/office/drawing/2014/main" id="{C0BBA806-C6E3-46EE-9ACC-E2D8F89D2686}"/>
                </a:ext>
              </a:extLst>
            </p:cNvPr>
            <p:cNvSpPr txBox="1">
              <a:spLocks noChangeArrowheads="1"/>
            </p:cNvSpPr>
            <p:nvPr/>
          </p:nvSpPr>
          <p:spPr bwMode="auto">
            <a:xfrm>
              <a:off x="578074" y="-1067344"/>
              <a:ext cx="6933831" cy="60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buClr>
                  <a:schemeClr val="bg1"/>
                </a:buClr>
                <a:buSzPct val="140000"/>
              </a:pPr>
              <a:r>
                <a:rPr lang="en-US" altLang="en-US" sz="1600" dirty="0">
                  <a:solidFill>
                    <a:srgbClr val="444444"/>
                  </a:solidFill>
                  <a:latin typeface="Calibri" panose="020F0502020204030204" pitchFamily="34" charset="0"/>
                  <a:cs typeface="Calibri" panose="020F0502020204030204" pitchFamily="34" charset="0"/>
                </a:rPr>
                <a:t>Constructors</a:t>
              </a:r>
            </a:p>
          </p:txBody>
        </p:sp>
        <p:sp>
          <p:nvSpPr>
            <p:cNvPr id="29" name="Oval 28">
              <a:extLst>
                <a:ext uri="{FF2B5EF4-FFF2-40B4-BE49-F238E27FC236}">
                  <a16:creationId xmlns:a16="http://schemas.microsoft.com/office/drawing/2014/main" id="{E71090B1-9F5C-45BF-A797-F1AA7D8B0A98}"/>
                </a:ext>
              </a:extLst>
            </p:cNvPr>
            <p:cNvSpPr/>
            <p:nvPr/>
          </p:nvSpPr>
          <p:spPr>
            <a:xfrm>
              <a:off x="1016512" y="3359175"/>
              <a:ext cx="465686" cy="465106"/>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panose="020F0502020204030204" pitchFamily="34" charset="0"/>
                  <a:cs typeface="Calibri" panose="020F0502020204030204" pitchFamily="34" charset="0"/>
                </a:rPr>
                <a:t>c</a:t>
              </a:r>
            </a:p>
          </p:txBody>
        </p:sp>
      </p:grpSp>
      <p:sp>
        <p:nvSpPr>
          <p:cNvPr id="32" name="Oval 31">
            <a:extLst>
              <a:ext uri="{FF2B5EF4-FFF2-40B4-BE49-F238E27FC236}">
                <a16:creationId xmlns:a16="http://schemas.microsoft.com/office/drawing/2014/main" id="{0B29D3B3-E807-4BD4-BF7A-BA441EBE0DF0}"/>
              </a:ext>
            </a:extLst>
          </p:cNvPr>
          <p:cNvSpPr/>
          <p:nvPr/>
        </p:nvSpPr>
        <p:spPr bwMode="auto">
          <a:xfrm>
            <a:off x="1011605" y="4004627"/>
            <a:ext cx="261938" cy="260350"/>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panose="020F0502020204030204" pitchFamily="34" charset="0"/>
                <a:cs typeface="Calibri" panose="020F0502020204030204" pitchFamily="34" charset="0"/>
              </a:rPr>
              <a:t>dd7</a:t>
            </a:r>
          </a:p>
        </p:txBody>
      </p:sp>
      <p:sp>
        <p:nvSpPr>
          <p:cNvPr id="3" name="TextBox 30">
            <a:extLst>
              <a:ext uri="{FF2B5EF4-FFF2-40B4-BE49-F238E27FC236}">
                <a16:creationId xmlns:a16="http://schemas.microsoft.com/office/drawing/2014/main" id="{CEA54CF9-9B11-4F12-91CE-97C5BC792F83}"/>
              </a:ext>
            </a:extLst>
          </p:cNvPr>
          <p:cNvSpPr txBox="1">
            <a:spLocks noChangeArrowheads="1"/>
          </p:cNvSpPr>
          <p:nvPr/>
        </p:nvSpPr>
        <p:spPr bwMode="auto">
          <a:xfrm>
            <a:off x="804863" y="1984375"/>
            <a:ext cx="3900107" cy="33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buClr>
                <a:schemeClr val="bg1"/>
              </a:buClr>
              <a:buSzPct val="140000"/>
            </a:pPr>
            <a:r>
              <a:rPr lang="en-US" altLang="en-US" sz="1600" dirty="0">
                <a:solidFill>
                  <a:srgbClr val="444444"/>
                </a:solidFill>
                <a:latin typeface="Calibri" panose="020F0502020204030204" pitchFamily="34" charset="0"/>
                <a:cs typeface="Calibri" panose="020F0502020204030204" pitchFamily="34" charset="0"/>
              </a:rPr>
              <a:t>Oops concepts</a:t>
            </a:r>
          </a:p>
        </p:txBody>
      </p:sp>
      <p:sp>
        <p:nvSpPr>
          <p:cNvPr id="4" name="TextBox 30">
            <a:extLst>
              <a:ext uri="{FF2B5EF4-FFF2-40B4-BE49-F238E27FC236}">
                <a16:creationId xmlns:a16="http://schemas.microsoft.com/office/drawing/2014/main" id="{24C6DC09-B76F-4263-A227-097D477B5E28}"/>
              </a:ext>
            </a:extLst>
          </p:cNvPr>
          <p:cNvSpPr txBox="1">
            <a:spLocks noChangeArrowheads="1"/>
          </p:cNvSpPr>
          <p:nvPr/>
        </p:nvSpPr>
        <p:spPr bwMode="auto">
          <a:xfrm>
            <a:off x="1468288" y="2525249"/>
            <a:ext cx="3900107" cy="33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buClr>
                <a:schemeClr val="bg1"/>
              </a:buClr>
              <a:buSzPct val="140000"/>
            </a:pPr>
            <a:r>
              <a:rPr lang="en-US" altLang="en-US" sz="1600" dirty="0">
                <a:solidFill>
                  <a:srgbClr val="444444"/>
                </a:solidFill>
                <a:latin typeface="Calibri" panose="020F0502020204030204" pitchFamily="34" charset="0"/>
                <a:cs typeface="Calibri" panose="020F0502020204030204" pitchFamily="34" charset="0"/>
              </a:rPr>
              <a:t>Classes and Objects</a:t>
            </a:r>
          </a:p>
        </p:txBody>
      </p:sp>
      <p:sp>
        <p:nvSpPr>
          <p:cNvPr id="5" name="TextBox 4">
            <a:extLst>
              <a:ext uri="{FF2B5EF4-FFF2-40B4-BE49-F238E27FC236}">
                <a16:creationId xmlns:a16="http://schemas.microsoft.com/office/drawing/2014/main" id="{3B7D4395-9FAA-443A-91B5-F2D483F8605E}"/>
              </a:ext>
            </a:extLst>
          </p:cNvPr>
          <p:cNvSpPr txBox="1"/>
          <p:nvPr/>
        </p:nvSpPr>
        <p:spPr>
          <a:xfrm>
            <a:off x="764995" y="1476247"/>
            <a:ext cx="915122" cy="307777"/>
          </a:xfrm>
          <a:prstGeom prst="rect">
            <a:avLst/>
          </a:prstGeom>
          <a:noFill/>
        </p:spPr>
        <p:txBody>
          <a:bodyPr wrap="none" rtlCol="0">
            <a:spAutoFit/>
          </a:bodyPr>
          <a:lstStyle/>
          <a:p>
            <a:r>
              <a:rPr lang="en-US" altLang="en-US" sz="1400" dirty="0">
                <a:solidFill>
                  <a:srgbClr val="444444"/>
                </a:solidFill>
                <a:latin typeface="Calibri" panose="020F0502020204030204" pitchFamily="34" charset="0"/>
                <a:cs typeface="Calibri" panose="020F0502020204030204" pitchFamily="34" charset="0"/>
              </a:rPr>
              <a:t>Operators</a:t>
            </a:r>
            <a:endParaRPr lang="en-US" dirty="0"/>
          </a:p>
        </p:txBody>
      </p:sp>
      <p:sp>
        <p:nvSpPr>
          <p:cNvPr id="7" name="Oval 6">
            <a:extLst>
              <a:ext uri="{FF2B5EF4-FFF2-40B4-BE49-F238E27FC236}">
                <a16:creationId xmlns:a16="http://schemas.microsoft.com/office/drawing/2014/main" id="{75C262E8-FE64-41DC-AEA6-35150E6F1361}"/>
              </a:ext>
            </a:extLst>
          </p:cNvPr>
          <p:cNvSpPr/>
          <p:nvPr/>
        </p:nvSpPr>
        <p:spPr bwMode="auto">
          <a:xfrm>
            <a:off x="1011605" y="2600774"/>
            <a:ext cx="261937" cy="261937"/>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panose="020F0502020204030204" pitchFamily="34" charset="0"/>
                <a:cs typeface="Calibri" panose="020F0502020204030204" pitchFamily="34" charset="0"/>
              </a:rPr>
              <a:t>a</a:t>
            </a:r>
          </a:p>
        </p:txBody>
      </p:sp>
      <p:sp>
        <p:nvSpPr>
          <p:cNvPr id="8" name="TextBox 30">
            <a:extLst>
              <a:ext uri="{FF2B5EF4-FFF2-40B4-BE49-F238E27FC236}">
                <a16:creationId xmlns:a16="http://schemas.microsoft.com/office/drawing/2014/main" id="{6082E711-061F-43A3-B280-03AF7F36560D}"/>
              </a:ext>
            </a:extLst>
          </p:cNvPr>
          <p:cNvSpPr txBox="1">
            <a:spLocks noChangeArrowheads="1"/>
          </p:cNvSpPr>
          <p:nvPr/>
        </p:nvSpPr>
        <p:spPr bwMode="auto">
          <a:xfrm>
            <a:off x="1468287" y="2960116"/>
            <a:ext cx="3900107" cy="33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buClr>
                <a:schemeClr val="bg1"/>
              </a:buClr>
              <a:buSzPct val="140000"/>
            </a:pPr>
            <a:r>
              <a:rPr lang="en-US" altLang="en-US" sz="1600" dirty="0">
                <a:solidFill>
                  <a:srgbClr val="444444"/>
                </a:solidFill>
                <a:latin typeface="Calibri" panose="020F0502020204030204" pitchFamily="34" charset="0"/>
                <a:cs typeface="Calibri" panose="020F0502020204030204" pitchFamily="34" charset="0"/>
              </a:rPr>
              <a:t>Inheritance</a:t>
            </a:r>
          </a:p>
        </p:txBody>
      </p:sp>
      <p:sp>
        <p:nvSpPr>
          <p:cNvPr id="9" name="TextBox 30">
            <a:extLst>
              <a:ext uri="{FF2B5EF4-FFF2-40B4-BE49-F238E27FC236}">
                <a16:creationId xmlns:a16="http://schemas.microsoft.com/office/drawing/2014/main" id="{E5D62498-829C-45FD-B471-A47380A26680}"/>
              </a:ext>
            </a:extLst>
          </p:cNvPr>
          <p:cNvSpPr txBox="1">
            <a:spLocks noChangeArrowheads="1"/>
          </p:cNvSpPr>
          <p:nvPr/>
        </p:nvSpPr>
        <p:spPr bwMode="auto">
          <a:xfrm>
            <a:off x="1468287" y="3422483"/>
            <a:ext cx="3900107" cy="33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buClr>
                <a:schemeClr val="bg1"/>
              </a:buClr>
              <a:buSzPct val="140000"/>
            </a:pPr>
            <a:r>
              <a:rPr lang="en-US" altLang="en-US" sz="1600" dirty="0">
                <a:solidFill>
                  <a:srgbClr val="444444"/>
                </a:solidFill>
                <a:latin typeface="Calibri" panose="020F0502020204030204" pitchFamily="34" charset="0"/>
                <a:cs typeface="Calibri" panose="020F0502020204030204" pitchFamily="34" charset="0"/>
              </a:rPr>
              <a:t>Polymorphism</a:t>
            </a:r>
          </a:p>
        </p:txBody>
      </p:sp>
      <p:sp>
        <p:nvSpPr>
          <p:cNvPr id="10" name="TextBox 30">
            <a:extLst>
              <a:ext uri="{FF2B5EF4-FFF2-40B4-BE49-F238E27FC236}">
                <a16:creationId xmlns:a16="http://schemas.microsoft.com/office/drawing/2014/main" id="{9261F505-67DA-4F5D-A87E-CF806F53572C}"/>
              </a:ext>
            </a:extLst>
          </p:cNvPr>
          <p:cNvSpPr txBox="1">
            <a:spLocks noChangeArrowheads="1"/>
          </p:cNvSpPr>
          <p:nvPr/>
        </p:nvSpPr>
        <p:spPr bwMode="auto">
          <a:xfrm>
            <a:off x="1468286" y="3911200"/>
            <a:ext cx="3900107" cy="33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buClr>
                <a:schemeClr val="bg1"/>
              </a:buClr>
              <a:buSzPct val="140000"/>
            </a:pPr>
            <a:r>
              <a:rPr lang="en-US" altLang="en-US" sz="1600" dirty="0">
                <a:solidFill>
                  <a:srgbClr val="444444"/>
                </a:solidFill>
                <a:latin typeface="Calibri" panose="020F0502020204030204" pitchFamily="34" charset="0"/>
                <a:cs typeface="Calibri" panose="020F0502020204030204" pitchFamily="34" charset="0"/>
              </a:rPr>
              <a:t>Abstraction</a:t>
            </a:r>
          </a:p>
        </p:txBody>
      </p:sp>
      <p:sp>
        <p:nvSpPr>
          <p:cNvPr id="13" name="Oval 12">
            <a:extLst>
              <a:ext uri="{FF2B5EF4-FFF2-40B4-BE49-F238E27FC236}">
                <a16:creationId xmlns:a16="http://schemas.microsoft.com/office/drawing/2014/main" id="{CE58E651-A2EE-45E7-955B-3ACD45D220BC}"/>
              </a:ext>
            </a:extLst>
          </p:cNvPr>
          <p:cNvSpPr/>
          <p:nvPr/>
        </p:nvSpPr>
        <p:spPr bwMode="auto">
          <a:xfrm>
            <a:off x="1009574" y="4448717"/>
            <a:ext cx="261938" cy="260350"/>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panose="020F0502020204030204" pitchFamily="34" charset="0"/>
                <a:cs typeface="Calibri" panose="020F0502020204030204" pitchFamily="34" charset="0"/>
              </a:rPr>
              <a:t>e</a:t>
            </a:r>
          </a:p>
        </p:txBody>
      </p:sp>
      <p:sp>
        <p:nvSpPr>
          <p:cNvPr id="14" name="TextBox 30">
            <a:extLst>
              <a:ext uri="{FF2B5EF4-FFF2-40B4-BE49-F238E27FC236}">
                <a16:creationId xmlns:a16="http://schemas.microsoft.com/office/drawing/2014/main" id="{0DC4238F-FCD4-4B42-9727-2282EB3E6F02}"/>
              </a:ext>
            </a:extLst>
          </p:cNvPr>
          <p:cNvSpPr txBox="1">
            <a:spLocks noChangeArrowheads="1"/>
          </p:cNvSpPr>
          <p:nvPr/>
        </p:nvSpPr>
        <p:spPr bwMode="auto">
          <a:xfrm>
            <a:off x="1468285" y="4371605"/>
            <a:ext cx="3900107" cy="33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buClr>
                <a:schemeClr val="bg1"/>
              </a:buClr>
              <a:buSzPct val="140000"/>
            </a:pPr>
            <a:r>
              <a:rPr lang="en-US" altLang="en-US" sz="1600" dirty="0">
                <a:solidFill>
                  <a:srgbClr val="444444"/>
                </a:solidFill>
                <a:latin typeface="Calibri" panose="020F0502020204030204" pitchFamily="34" charset="0"/>
                <a:cs typeface="Calibri" panose="020F0502020204030204" pitchFamily="34" charset="0"/>
              </a:rPr>
              <a:t>Encapsulation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p:txBody>
          <a:bodyPr>
            <a:normAutofit lnSpcReduction="10000"/>
          </a:bodyPr>
          <a:lstStyle/>
          <a:p>
            <a:endParaRPr lang="en-US" sz="2000" b="1" dirty="0">
              <a:solidFill>
                <a:schemeClr val="accent2">
                  <a:lumMod val="75000"/>
                </a:schemeClr>
              </a:solidFill>
            </a:endParaRPr>
          </a:p>
          <a:p>
            <a:r>
              <a:rPr lang="en-US" sz="2000" b="1" dirty="0">
                <a:solidFill>
                  <a:schemeClr val="accent2">
                    <a:lumMod val="75000"/>
                  </a:schemeClr>
                </a:solidFill>
              </a:rPr>
              <a:t>Objects and Class</a:t>
            </a:r>
            <a:endParaRPr lang="en-US" dirty="0"/>
          </a:p>
          <a:p>
            <a:endParaRPr lang="en-US" dirty="0"/>
          </a:p>
        </p:txBody>
      </p:sp>
      <p:sp>
        <p:nvSpPr>
          <p:cNvPr id="4" name="Content Placeholder 3">
            <a:extLst>
              <a:ext uri="{FF2B5EF4-FFF2-40B4-BE49-F238E27FC236}">
                <a16:creationId xmlns:a16="http://schemas.microsoft.com/office/drawing/2014/main" id="{655AEB85-F831-460B-BB09-7CBDFF618042}"/>
              </a:ext>
            </a:extLst>
          </p:cNvPr>
          <p:cNvSpPr>
            <a:spLocks noGrp="1"/>
          </p:cNvSpPr>
          <p:nvPr>
            <p:ph idx="1"/>
          </p:nvPr>
        </p:nvSpPr>
        <p:spPr>
          <a:xfrm>
            <a:off x="209638" y="998087"/>
            <a:ext cx="8329612" cy="3147325"/>
          </a:xfrm>
        </p:spPr>
        <p:txBody>
          <a:bodyPr>
            <a:normAutofit/>
          </a:bodyPr>
          <a:lstStyle/>
          <a:p>
            <a:pPr algn="just"/>
            <a:r>
              <a:rPr lang="en-US" sz="1600" b="0" i="0" dirty="0">
                <a:solidFill>
                  <a:srgbClr val="000000"/>
                </a:solidFill>
                <a:effectLst/>
                <a:latin typeface="Calibri" panose="020F0502020204030204" pitchFamily="34" charset="0"/>
                <a:cs typeface="Calibri" panose="020F0502020204030204" pitchFamily="34" charset="0"/>
              </a:rPr>
              <a:t>Any entity that has state and behavior is known as an object.</a:t>
            </a:r>
          </a:p>
          <a:p>
            <a:pPr algn="just"/>
            <a:r>
              <a:rPr lang="en-US" sz="1600" b="0" i="0" dirty="0">
                <a:solidFill>
                  <a:srgbClr val="000000"/>
                </a:solidFill>
                <a:effectLst/>
                <a:latin typeface="Calibri" panose="020F0502020204030204" pitchFamily="34" charset="0"/>
                <a:cs typeface="Calibri" panose="020F0502020204030204" pitchFamily="34" charset="0"/>
              </a:rPr>
              <a:t>An Object can be defined as an instance of a class. An object contains an address and takes up some space in memory. Objects can communicate without knowing the details of each other's data or code. </a:t>
            </a:r>
            <a:endParaRPr lang="en-US" sz="1600" dirty="0">
              <a:solidFill>
                <a:srgbClr val="000000"/>
              </a:solidFill>
              <a:latin typeface="Calibri" panose="020F0502020204030204" pitchFamily="34" charset="0"/>
              <a:cs typeface="Calibri" panose="020F0502020204030204" pitchFamily="34" charset="0"/>
            </a:endParaRPr>
          </a:p>
          <a:p>
            <a:pPr algn="just"/>
            <a:r>
              <a:rPr lang="en-US" sz="1600" b="0" i="0" dirty="0">
                <a:solidFill>
                  <a:srgbClr val="000000"/>
                </a:solidFill>
                <a:effectLst/>
                <a:latin typeface="Calibri" panose="020F0502020204030204" pitchFamily="34" charset="0"/>
                <a:cs typeface="Calibri" panose="020F0502020204030204" pitchFamily="34" charset="0"/>
              </a:rPr>
              <a:t>Collection of objects is called class. It is a logical entity.</a:t>
            </a:r>
          </a:p>
          <a:p>
            <a:pPr algn="just"/>
            <a:r>
              <a:rPr lang="en-US" sz="1600" b="0" i="0" dirty="0">
                <a:solidFill>
                  <a:srgbClr val="000000"/>
                </a:solidFill>
                <a:effectLst/>
                <a:latin typeface="Calibri" panose="020F0502020204030204" pitchFamily="34" charset="0"/>
                <a:cs typeface="Calibri" panose="020F0502020204030204" pitchFamily="34" charset="0"/>
              </a:rPr>
              <a:t>A class can also be defined as a blueprint from which you can create an individual object. Class doesn't consume any space.</a:t>
            </a:r>
          </a:p>
          <a:p>
            <a:pPr algn="just"/>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2342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p:txBody>
          <a:bodyPr/>
          <a:lstStyle/>
          <a:p>
            <a:r>
              <a:rPr lang="en-US" dirty="0"/>
              <a:t>Encapsulation</a:t>
            </a:r>
          </a:p>
        </p:txBody>
      </p:sp>
      <p:pic>
        <p:nvPicPr>
          <p:cNvPr id="8" name="Content Placeholder 7">
            <a:extLst>
              <a:ext uri="{FF2B5EF4-FFF2-40B4-BE49-F238E27FC236}">
                <a16:creationId xmlns:a16="http://schemas.microsoft.com/office/drawing/2014/main" id="{549DC074-F6E0-46CE-93C9-A475BFE3A32F}"/>
              </a:ext>
            </a:extLst>
          </p:cNvPr>
          <p:cNvPicPr>
            <a:picLocks noGrp="1" noChangeAspect="1"/>
          </p:cNvPicPr>
          <p:nvPr>
            <p:ph idx="1"/>
          </p:nvPr>
        </p:nvPicPr>
        <p:blipFill>
          <a:blip r:embed="rId2"/>
          <a:stretch>
            <a:fillRect/>
          </a:stretch>
        </p:blipFill>
        <p:spPr>
          <a:xfrm>
            <a:off x="1028024" y="2068705"/>
            <a:ext cx="5962650" cy="2228850"/>
          </a:xfrm>
          <a:prstGeom prst="rect">
            <a:avLst/>
          </a:prstGeom>
        </p:spPr>
      </p:pic>
      <p:sp>
        <p:nvSpPr>
          <p:cNvPr id="12" name="TextBox 11">
            <a:extLst>
              <a:ext uri="{FF2B5EF4-FFF2-40B4-BE49-F238E27FC236}">
                <a16:creationId xmlns:a16="http://schemas.microsoft.com/office/drawing/2014/main" id="{7053DD90-3618-4954-A26B-1E34CF1F6E6E}"/>
              </a:ext>
            </a:extLst>
          </p:cNvPr>
          <p:cNvSpPr txBox="1"/>
          <p:nvPr/>
        </p:nvSpPr>
        <p:spPr>
          <a:xfrm>
            <a:off x="150070" y="699516"/>
            <a:ext cx="8481874" cy="1323439"/>
          </a:xfrm>
          <a:prstGeom prst="rect">
            <a:avLst/>
          </a:prstGeom>
          <a:noFill/>
        </p:spPr>
        <p:txBody>
          <a:bodyPr wrap="none" rtlCol="0">
            <a:spAutoFit/>
          </a:bodyPr>
          <a:lstStyle/>
          <a:p>
            <a:pPr marL="285750" indent="-285750" algn="just">
              <a:buFont typeface="Wingdings" panose="05000000000000000000" pitchFamily="2" charset="2"/>
              <a:buChar char="Ø"/>
            </a:pPr>
            <a:r>
              <a:rPr lang="en-US" sz="1600" b="0" i="0" dirty="0">
                <a:solidFill>
                  <a:srgbClr val="000000"/>
                </a:solidFill>
                <a:effectLst/>
                <a:latin typeface="Calibri" panose="020F0502020204030204" pitchFamily="34" charset="0"/>
                <a:cs typeface="Calibri" panose="020F0502020204030204" pitchFamily="34" charset="0"/>
              </a:rPr>
              <a:t>Encapsulation in Java is a mechanism of wrapping the data (variables) and code acting on the </a:t>
            </a:r>
          </a:p>
          <a:p>
            <a:pPr algn="just"/>
            <a:r>
              <a:rPr lang="en-US" sz="1600" b="0" i="0" dirty="0">
                <a:solidFill>
                  <a:srgbClr val="000000"/>
                </a:solidFill>
                <a:effectLst/>
                <a:latin typeface="Calibri" panose="020F0502020204030204" pitchFamily="34" charset="0"/>
                <a:cs typeface="Calibri" panose="020F0502020204030204" pitchFamily="34" charset="0"/>
              </a:rPr>
              <a:t>	data (methods) together as a single unit.</a:t>
            </a:r>
          </a:p>
          <a:p>
            <a:pPr marL="285750" indent="-285750" algn="just">
              <a:buFont typeface="Wingdings" panose="05000000000000000000" pitchFamily="2" charset="2"/>
              <a:buChar char="Ø"/>
            </a:pPr>
            <a:r>
              <a:rPr lang="en-US" sz="1600" b="0" i="0" dirty="0">
                <a:solidFill>
                  <a:srgbClr val="000000"/>
                </a:solidFill>
                <a:effectLst/>
                <a:latin typeface="Calibri" panose="020F0502020204030204" pitchFamily="34" charset="0"/>
                <a:cs typeface="Calibri" panose="020F0502020204030204" pitchFamily="34" charset="0"/>
              </a:rPr>
              <a:t> In encapsulation, the variables of a class will be hidden from other classes, and can be accessed </a:t>
            </a:r>
          </a:p>
          <a:p>
            <a:pPr algn="just"/>
            <a:r>
              <a:rPr lang="en-US" sz="1600" b="0" i="0" dirty="0">
                <a:solidFill>
                  <a:srgbClr val="000000"/>
                </a:solidFill>
                <a:effectLst/>
                <a:latin typeface="Calibri" panose="020F0502020204030204" pitchFamily="34" charset="0"/>
                <a:cs typeface="Calibri" panose="020F0502020204030204" pitchFamily="34" charset="0"/>
              </a:rPr>
              <a:t>	only through the methods of their current class. Therefore, it is also known as </a:t>
            </a:r>
            <a:r>
              <a:rPr lang="en-US" sz="1600" b="1" i="0" dirty="0">
                <a:solidFill>
                  <a:srgbClr val="000000"/>
                </a:solidFill>
                <a:effectLst/>
                <a:latin typeface="Calibri" panose="020F0502020204030204" pitchFamily="34" charset="0"/>
                <a:cs typeface="Calibri" panose="020F0502020204030204" pitchFamily="34" charset="0"/>
              </a:rPr>
              <a:t>data hiding</a:t>
            </a:r>
            <a:r>
              <a:rPr lang="en-US" sz="1600" b="0" i="0" dirty="0">
                <a:solidFill>
                  <a:srgbClr val="000000"/>
                </a:solidFill>
                <a:effectLst/>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8485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p:txBody>
          <a:bodyPr/>
          <a:lstStyle/>
          <a:p>
            <a:r>
              <a:rPr lang="en-US" dirty="0"/>
              <a:t>Encapsulation</a:t>
            </a:r>
          </a:p>
        </p:txBody>
      </p:sp>
      <p:sp>
        <p:nvSpPr>
          <p:cNvPr id="4" name="Content Placeholder 3">
            <a:extLst>
              <a:ext uri="{FF2B5EF4-FFF2-40B4-BE49-F238E27FC236}">
                <a16:creationId xmlns:a16="http://schemas.microsoft.com/office/drawing/2014/main" id="{234179EC-99EE-496A-81CB-DCEF79E810D8}"/>
              </a:ext>
            </a:extLst>
          </p:cNvPr>
          <p:cNvSpPr>
            <a:spLocks noGrp="1"/>
          </p:cNvSpPr>
          <p:nvPr>
            <p:ph idx="1"/>
          </p:nvPr>
        </p:nvSpPr>
        <p:spPr>
          <a:xfrm>
            <a:off x="279976" y="920329"/>
            <a:ext cx="8329612" cy="3147325"/>
          </a:xfrm>
        </p:spPr>
        <p:txBody>
          <a:bodyPr/>
          <a:lstStyle/>
          <a:p>
            <a:pPr marL="285750" indent="-285750" algn="just">
              <a:buFont typeface="Wingdings" panose="05000000000000000000" pitchFamily="2" charset="2"/>
              <a:buChar char="Ø"/>
            </a:pPr>
            <a:r>
              <a:rPr lang="en-US" sz="1400" b="0" i="0" dirty="0">
                <a:solidFill>
                  <a:srgbClr val="000000"/>
                </a:solidFill>
                <a:effectLst/>
                <a:latin typeface="Calibri" panose="020F0502020204030204" pitchFamily="34" charset="0"/>
                <a:cs typeface="Calibri" panose="020F0502020204030204" pitchFamily="34" charset="0"/>
              </a:rPr>
              <a:t>To achieve encapsulation in Java −</a:t>
            </a:r>
          </a:p>
          <a:p>
            <a:pPr algn="just"/>
            <a:r>
              <a:rPr lang="en-US" sz="1400" b="0" i="0" dirty="0">
                <a:solidFill>
                  <a:srgbClr val="000000"/>
                </a:solidFill>
                <a:effectLst/>
                <a:latin typeface="Calibri" panose="020F0502020204030204" pitchFamily="34" charset="0"/>
                <a:cs typeface="Calibri" panose="020F0502020204030204" pitchFamily="34" charset="0"/>
              </a:rPr>
              <a:t>		- Declare the variables of a class as private.</a:t>
            </a:r>
          </a:p>
          <a:p>
            <a:pPr algn="just"/>
            <a:r>
              <a:rPr lang="en-US" sz="1400" b="0" i="0" dirty="0">
                <a:solidFill>
                  <a:srgbClr val="000000"/>
                </a:solidFill>
                <a:effectLst/>
                <a:latin typeface="Calibri" panose="020F0502020204030204" pitchFamily="34" charset="0"/>
                <a:cs typeface="Calibri" panose="020F0502020204030204" pitchFamily="34" charset="0"/>
              </a:rPr>
              <a:t>		- Provide public setter and getter methods to modify and view the variables values.</a:t>
            </a:r>
          </a:p>
          <a:p>
            <a:pPr algn="just">
              <a:buFont typeface="Wingdings" panose="05000000000000000000" pitchFamily="2" charset="2"/>
              <a:buChar char="Ø"/>
            </a:pPr>
            <a:r>
              <a:rPr lang="en-US" dirty="0"/>
              <a:t> </a:t>
            </a:r>
            <a:r>
              <a:rPr lang="en-US" dirty="0">
                <a:latin typeface="Calibri" panose="020F0502020204030204" pitchFamily="34" charset="0"/>
                <a:cs typeface="Calibri" panose="020F0502020204030204" pitchFamily="34" charset="0"/>
              </a:rPr>
              <a:t>Benefits of Encapsulation:</a:t>
            </a:r>
          </a:p>
          <a:p>
            <a:pPr algn="just">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The fields of a class can be made read-only or write-only.</a:t>
            </a:r>
          </a:p>
          <a:p>
            <a:pPr algn="just">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A class can have total control over what is stored in its fields.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4622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p:txBody>
          <a:bodyPr/>
          <a:lstStyle/>
          <a:p>
            <a:r>
              <a:rPr lang="en-US" dirty="0"/>
              <a:t>Encapsulation</a:t>
            </a:r>
          </a:p>
        </p:txBody>
      </p:sp>
      <p:pic>
        <p:nvPicPr>
          <p:cNvPr id="6" name="Content Placeholder 5">
            <a:extLst>
              <a:ext uri="{FF2B5EF4-FFF2-40B4-BE49-F238E27FC236}">
                <a16:creationId xmlns:a16="http://schemas.microsoft.com/office/drawing/2014/main" id="{F947FA97-D270-4E03-89E7-84644C59AFD9}"/>
              </a:ext>
            </a:extLst>
          </p:cNvPr>
          <p:cNvPicPr>
            <a:picLocks noGrp="1" noChangeAspect="1"/>
          </p:cNvPicPr>
          <p:nvPr>
            <p:ph idx="1"/>
          </p:nvPr>
        </p:nvPicPr>
        <p:blipFill>
          <a:blip r:embed="rId2"/>
          <a:stretch>
            <a:fillRect/>
          </a:stretch>
        </p:blipFill>
        <p:spPr>
          <a:xfrm>
            <a:off x="808358" y="1123191"/>
            <a:ext cx="5306648" cy="3148012"/>
          </a:xfrm>
          <a:prstGeom prst="rect">
            <a:avLst/>
          </a:prstGeom>
        </p:spPr>
      </p:pic>
    </p:spTree>
    <p:extLst>
      <p:ext uri="{BB962C8B-B14F-4D97-AF65-F5344CB8AC3E}">
        <p14:creationId xmlns:p14="http://schemas.microsoft.com/office/powerpoint/2010/main" val="2484685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a:xfrm>
            <a:off x="-9939" y="0"/>
            <a:ext cx="9144000" cy="699516"/>
          </a:xfrm>
        </p:spPr>
        <p:txBody>
          <a:bodyPr/>
          <a:lstStyle/>
          <a:p>
            <a:r>
              <a:rPr lang="en-US" dirty="0"/>
              <a:t>Inheritance</a:t>
            </a:r>
          </a:p>
        </p:txBody>
      </p:sp>
      <p:sp>
        <p:nvSpPr>
          <p:cNvPr id="4" name="Content Placeholder 3">
            <a:extLst>
              <a:ext uri="{FF2B5EF4-FFF2-40B4-BE49-F238E27FC236}">
                <a16:creationId xmlns:a16="http://schemas.microsoft.com/office/drawing/2014/main" id="{010636D1-E1CF-415B-9E3A-169D213FA7E5}"/>
              </a:ext>
            </a:extLst>
          </p:cNvPr>
          <p:cNvSpPr>
            <a:spLocks noGrp="1"/>
          </p:cNvSpPr>
          <p:nvPr>
            <p:ph idx="1"/>
          </p:nvPr>
        </p:nvSpPr>
        <p:spPr>
          <a:xfrm>
            <a:off x="279977" y="849990"/>
            <a:ext cx="8329612" cy="3147325"/>
          </a:xfrm>
        </p:spPr>
        <p:txBody>
          <a:bodyPr>
            <a:normAutofit/>
          </a:bodyPr>
          <a:lstStyle/>
          <a:p>
            <a:pPr marL="285750" indent="-285750" algn="just">
              <a:buFont typeface="Wingdings" panose="05000000000000000000" pitchFamily="2" charset="2"/>
              <a:buChar char="Ø"/>
            </a:pPr>
            <a:r>
              <a:rPr lang="en-US" sz="1600" dirty="0">
                <a:solidFill>
                  <a:schemeClr val="tx1">
                    <a:lumMod val="50000"/>
                  </a:schemeClr>
                </a:solidFill>
                <a:latin typeface="Calibri" panose="020F0502020204030204" pitchFamily="34" charset="0"/>
                <a:cs typeface="Calibri" panose="020F0502020204030204" pitchFamily="34" charset="0"/>
              </a:rPr>
              <a:t>One object can inherit properties of other object and add to their features (and behavior) </a:t>
            </a:r>
          </a:p>
          <a:p>
            <a:pPr marL="285750" indent="-285750" algn="just">
              <a:buFont typeface="Wingdings" panose="05000000000000000000" pitchFamily="2" charset="2"/>
              <a:buChar char="Ø"/>
            </a:pPr>
            <a:r>
              <a:rPr lang="en-US" sz="1600" b="0" i="0" dirty="0">
                <a:solidFill>
                  <a:schemeClr val="tx1">
                    <a:lumMod val="50000"/>
                  </a:schemeClr>
                </a:solidFill>
                <a:effectLst/>
                <a:latin typeface="Calibri" panose="020F0502020204030204" pitchFamily="34" charset="0"/>
                <a:cs typeface="Calibri" panose="020F0502020204030204" pitchFamily="34" charset="0"/>
              </a:rPr>
              <a:t>The class which inherits the properties of other is known as subclass (derived class, child class) and the class whose properties are inherited is known as superclass (base class, parent class).</a:t>
            </a:r>
          </a:p>
          <a:p>
            <a:pPr marL="285750" indent="-285750" algn="just">
              <a:buFont typeface="Wingdings" panose="05000000000000000000" pitchFamily="2" charset="2"/>
              <a:buChar char="Ø"/>
            </a:pPr>
            <a:r>
              <a:rPr lang="en-US" sz="1600" b="0" i="0" dirty="0">
                <a:solidFill>
                  <a:srgbClr val="292929"/>
                </a:solidFill>
                <a:effectLst/>
                <a:latin typeface="Calibri" panose="020F0502020204030204" pitchFamily="34" charset="0"/>
                <a:cs typeface="Calibri" panose="020F0502020204030204" pitchFamily="34" charset="0"/>
              </a:rPr>
              <a:t>Inheritances expresses “is-a” and/or “has-a” relationship between two objects. Using Inheritance, In derived classes we can reuse the code of existing super classes.</a:t>
            </a:r>
            <a:endParaRPr lang="en-US" sz="1600" b="0" i="0" dirty="0">
              <a:solidFill>
                <a:schemeClr val="tx1">
                  <a:lumMod val="50000"/>
                </a:schemeClr>
              </a:solidFill>
              <a:effectLst/>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600" b="1" i="0" dirty="0">
                <a:solidFill>
                  <a:srgbClr val="000000"/>
                </a:solidFill>
                <a:effectLst/>
                <a:latin typeface="Calibri" panose="020F0502020204030204" pitchFamily="34" charset="0"/>
                <a:cs typeface="Calibri" panose="020F0502020204030204" pitchFamily="34" charset="0"/>
              </a:rPr>
              <a:t>extends</a:t>
            </a:r>
            <a:r>
              <a:rPr lang="en-US" sz="1600" b="0" i="0" dirty="0">
                <a:solidFill>
                  <a:srgbClr val="000000"/>
                </a:solidFill>
                <a:effectLst/>
                <a:latin typeface="Calibri" panose="020F0502020204030204" pitchFamily="34" charset="0"/>
                <a:cs typeface="Calibri" panose="020F0502020204030204" pitchFamily="34" charset="0"/>
              </a:rPr>
              <a:t> is the keyword used to inherit the properties of a class.</a:t>
            </a:r>
          </a:p>
          <a:p>
            <a:pPr marL="285750" indent="-285750" algn="just">
              <a:buFont typeface="Wingdings" panose="05000000000000000000" pitchFamily="2" charset="2"/>
              <a:buChar char="Ø"/>
            </a:pPr>
            <a:r>
              <a:rPr lang="en-US" sz="1600" dirty="0">
                <a:solidFill>
                  <a:srgbClr val="000000"/>
                </a:solidFill>
                <a:latin typeface="Calibri" panose="020F0502020204030204" pitchFamily="34" charset="0"/>
                <a:cs typeface="Calibri" panose="020F0502020204030204" pitchFamily="34" charset="0"/>
              </a:rPr>
              <a:t>Syntax:</a:t>
            </a:r>
          </a:p>
          <a:p>
            <a:pPr marL="712661" lvl="1" indent="-285750" algn="just">
              <a:buFont typeface="Wingdings" panose="05000000000000000000" pitchFamily="2" charset="2"/>
              <a:buChar char="Ø"/>
            </a:pPr>
            <a:endParaRPr lang="en-US" sz="1400" dirty="0">
              <a:solidFill>
                <a:schemeClr val="tx1">
                  <a:lumMod val="50000"/>
                </a:schemeClr>
              </a:solidFill>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sz="1600" dirty="0">
              <a:solidFill>
                <a:schemeClr val="tx1">
                  <a:lumMod val="50000"/>
                </a:schemeClr>
              </a:solidFill>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sz="1600" dirty="0">
              <a:solidFill>
                <a:schemeClr val="tx1">
                  <a:lumMod val="50000"/>
                </a:schemeClr>
              </a:solidFill>
              <a:latin typeface="Calibri" panose="020F0502020204030204" pitchFamily="34" charset="0"/>
              <a:cs typeface="Calibri" panose="020F0502020204030204" pitchFamily="34" charset="0"/>
            </a:endParaRPr>
          </a:p>
          <a:p>
            <a:pPr algn="just"/>
            <a:endParaRPr lang="en-US" sz="1600" dirty="0">
              <a:solidFill>
                <a:schemeClr val="tx1">
                  <a:lumMod val="50000"/>
                </a:schemeClr>
              </a:solidFill>
              <a:latin typeface="Calibri" panose="020F0502020204030204" pitchFamily="34" charset="0"/>
              <a:cs typeface="Calibri" panose="020F0502020204030204" pitchFamily="34" charset="0"/>
            </a:endParaRPr>
          </a:p>
          <a:p>
            <a:pPr algn="just"/>
            <a:endParaRPr lang="en-US" sz="1600" dirty="0">
              <a:solidFill>
                <a:schemeClr val="tx1">
                  <a:lumMod val="50000"/>
                </a:schemeClr>
              </a:solidFill>
              <a:latin typeface="Calibri" panose="020F0502020204030204" pitchFamily="34" charset="0"/>
              <a:cs typeface="Calibri" panose="020F0502020204030204" pitchFamily="34" charset="0"/>
            </a:endParaRPr>
          </a:p>
        </p:txBody>
      </p:sp>
      <p:sp>
        <p:nvSpPr>
          <p:cNvPr id="5" name="Rectangle 1">
            <a:extLst>
              <a:ext uri="{FF2B5EF4-FFF2-40B4-BE49-F238E27FC236}">
                <a16:creationId xmlns:a16="http://schemas.microsoft.com/office/drawing/2014/main" id="{BD67E616-49D5-4E24-AFF7-7C99E6312DC1}"/>
              </a:ext>
            </a:extLst>
          </p:cNvPr>
          <p:cNvSpPr>
            <a:spLocks noChangeArrowheads="1"/>
          </p:cNvSpPr>
          <p:nvPr/>
        </p:nvSpPr>
        <p:spPr bwMode="auto">
          <a:xfrm>
            <a:off x="1266092" y="3547625"/>
            <a:ext cx="3768132" cy="60016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urier New" panose="02070309020205020404" pitchFamily="49" charset="0"/>
              </a:rPr>
              <a:t>class Super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urier New" panose="02070309020205020404" pitchFamily="49" charset="0"/>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urier New" panose="02070309020205020404" pitchFamily="49" charset="0"/>
              </a:rPr>
              <a:t>class Sub extends Super { ..... .....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478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a:xfrm>
            <a:off x="-9939" y="0"/>
            <a:ext cx="9144000" cy="699516"/>
          </a:xfrm>
        </p:spPr>
        <p:txBody>
          <a:bodyPr/>
          <a:lstStyle/>
          <a:p>
            <a:r>
              <a:rPr lang="en-US" dirty="0"/>
              <a:t>Inheritance</a:t>
            </a:r>
          </a:p>
        </p:txBody>
      </p:sp>
      <p:pic>
        <p:nvPicPr>
          <p:cNvPr id="2050" name="Picture 2" descr="Inheritance in Java - Javatpoint">
            <a:extLst>
              <a:ext uri="{FF2B5EF4-FFF2-40B4-BE49-F238E27FC236}">
                <a16:creationId xmlns:a16="http://schemas.microsoft.com/office/drawing/2014/main" id="{711D2244-52B2-4211-AD1C-86B60826B2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8077" y="1233942"/>
            <a:ext cx="5932183" cy="3148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618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a:xfrm>
            <a:off x="-9939" y="0"/>
            <a:ext cx="9144000" cy="699516"/>
          </a:xfrm>
        </p:spPr>
        <p:txBody>
          <a:bodyPr/>
          <a:lstStyle/>
          <a:p>
            <a:r>
              <a:rPr lang="en-US" dirty="0"/>
              <a:t>Super keyword</a:t>
            </a:r>
          </a:p>
        </p:txBody>
      </p:sp>
      <p:sp>
        <p:nvSpPr>
          <p:cNvPr id="4" name="Content Placeholder 3">
            <a:extLst>
              <a:ext uri="{FF2B5EF4-FFF2-40B4-BE49-F238E27FC236}">
                <a16:creationId xmlns:a16="http://schemas.microsoft.com/office/drawing/2014/main" id="{010636D1-E1CF-415B-9E3A-169D213FA7E5}"/>
              </a:ext>
            </a:extLst>
          </p:cNvPr>
          <p:cNvSpPr>
            <a:spLocks noGrp="1"/>
          </p:cNvSpPr>
          <p:nvPr>
            <p:ph idx="1"/>
          </p:nvPr>
        </p:nvSpPr>
        <p:spPr>
          <a:xfrm>
            <a:off x="279977" y="849990"/>
            <a:ext cx="8329612" cy="3147325"/>
          </a:xfrm>
        </p:spPr>
        <p:txBody>
          <a:bodyPr>
            <a:normAutofit/>
          </a:bodyPr>
          <a:lstStyle/>
          <a:p>
            <a:pPr algn="just"/>
            <a:r>
              <a:rPr lang="en-IN" sz="1600" b="0" i="0" dirty="0">
                <a:effectLst/>
                <a:latin typeface="Calibri" panose="020F0502020204030204" pitchFamily="34" charset="0"/>
                <a:cs typeface="Calibri" panose="020F0502020204030204" pitchFamily="34" charset="0"/>
              </a:rPr>
              <a:t>The</a:t>
            </a:r>
            <a:r>
              <a:rPr lang="en-IN" sz="1600" b="1" i="0" dirty="0">
                <a:effectLst/>
                <a:latin typeface="Calibri" panose="020F0502020204030204" pitchFamily="34" charset="0"/>
                <a:cs typeface="Calibri" panose="020F0502020204030204" pitchFamily="34" charset="0"/>
              </a:rPr>
              <a:t> super</a:t>
            </a:r>
            <a:r>
              <a:rPr lang="en-IN" sz="1600" b="0" i="0" dirty="0">
                <a:effectLst/>
                <a:latin typeface="Calibri" panose="020F0502020204030204" pitchFamily="34" charset="0"/>
                <a:cs typeface="Calibri" panose="020F0502020204030204" pitchFamily="34" charset="0"/>
              </a:rPr>
              <a:t> keyword in java is a reference variable that is used to refer parent class objects.  </a:t>
            </a:r>
          </a:p>
          <a:p>
            <a:pPr algn="just"/>
            <a:r>
              <a:rPr lang="en-IN" sz="1600" b="0" i="0" dirty="0">
                <a:effectLst/>
                <a:latin typeface="Calibri" panose="020F0502020204030204" pitchFamily="34" charset="0"/>
                <a:cs typeface="Calibri" panose="020F0502020204030204" pitchFamily="34" charset="0"/>
              </a:rPr>
              <a:t>The keyword “super” came into the picture with the concept of Inheritance.</a:t>
            </a:r>
          </a:p>
          <a:p>
            <a:pPr algn="just"/>
            <a:r>
              <a:rPr lang="en-IN" sz="1600" b="0" i="0" dirty="0">
                <a:effectLst/>
                <a:latin typeface="Calibri" panose="020F0502020204030204" pitchFamily="34" charset="0"/>
                <a:cs typeface="Calibri" panose="020F0502020204030204" pitchFamily="34" charset="0"/>
              </a:rPr>
              <a:t>Call to super() must be first statement in </a:t>
            </a:r>
            <a:r>
              <a:rPr lang="en-IN" sz="1600" b="0" i="0" dirty="0" err="1">
                <a:effectLst/>
                <a:latin typeface="Calibri" panose="020F0502020204030204" pitchFamily="34" charset="0"/>
                <a:cs typeface="Calibri" panose="020F0502020204030204" pitchFamily="34" charset="0"/>
              </a:rPr>
              <a:t>DerivedClass</a:t>
            </a:r>
            <a:r>
              <a:rPr lang="en-IN" sz="1600" b="0" i="0" dirty="0">
                <a:effectLst/>
                <a:latin typeface="Calibri" panose="020F0502020204030204" pitchFamily="34" charset="0"/>
                <a:cs typeface="Calibri" panose="020F0502020204030204" pitchFamily="34" charset="0"/>
              </a:rPr>
              <a:t> constructor.</a:t>
            </a:r>
          </a:p>
          <a:p>
            <a:pPr algn="just"/>
            <a:r>
              <a:rPr lang="en-IN" sz="1600" b="0" i="0" dirty="0">
                <a:effectLst/>
                <a:latin typeface="Calibri" panose="020F0502020204030204" pitchFamily="34" charset="0"/>
                <a:cs typeface="Calibri" panose="020F0502020204030204" pitchFamily="34" charset="0"/>
              </a:rPr>
              <a:t>If a constructor does not explicitly invoke a superclass constructor, the Java compiler automatically inserts a call to the no-argument constructor of the superclass. </a:t>
            </a:r>
          </a:p>
          <a:p>
            <a:pPr algn="just"/>
            <a:endParaRPr lang="en-IN" sz="1600" b="0" i="0" dirty="0">
              <a:effectLst/>
              <a:latin typeface="Calibri" panose="020F0502020204030204" pitchFamily="34" charset="0"/>
              <a:cs typeface="Calibri" panose="020F0502020204030204" pitchFamily="34" charset="0"/>
            </a:endParaRPr>
          </a:p>
          <a:p>
            <a:pPr algn="just"/>
            <a:endParaRPr lang="en-IN" sz="1600" b="0" i="0" dirty="0">
              <a:effectLst/>
              <a:latin typeface="Calibri" panose="020F0502020204030204" pitchFamily="34" charset="0"/>
              <a:cs typeface="Calibri" panose="020F0502020204030204" pitchFamily="34" charset="0"/>
            </a:endParaRPr>
          </a:p>
          <a:p>
            <a:pPr algn="just"/>
            <a:endParaRPr lang="en-US" sz="1600" dirty="0">
              <a:solidFill>
                <a:schemeClr val="tx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4280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a:xfrm>
            <a:off x="-9939" y="0"/>
            <a:ext cx="9144000" cy="507705"/>
          </a:xfrm>
        </p:spPr>
        <p:txBody>
          <a:bodyPr/>
          <a:lstStyle/>
          <a:p>
            <a:r>
              <a:rPr lang="en-US" dirty="0"/>
              <a:t>Multiple Inheritance</a:t>
            </a:r>
          </a:p>
        </p:txBody>
      </p:sp>
      <p:sp>
        <p:nvSpPr>
          <p:cNvPr id="2" name="Content Placeholder 1">
            <a:extLst>
              <a:ext uri="{FF2B5EF4-FFF2-40B4-BE49-F238E27FC236}">
                <a16:creationId xmlns:a16="http://schemas.microsoft.com/office/drawing/2014/main" id="{43D03F7F-C4BC-4454-B495-37F37D793282}"/>
              </a:ext>
            </a:extLst>
          </p:cNvPr>
          <p:cNvSpPr>
            <a:spLocks noGrp="1"/>
          </p:cNvSpPr>
          <p:nvPr>
            <p:ph idx="1"/>
          </p:nvPr>
        </p:nvSpPr>
        <p:spPr>
          <a:xfrm>
            <a:off x="147712" y="885743"/>
            <a:ext cx="3392930" cy="3750052"/>
          </a:xfrm>
        </p:spPr>
        <p:txBody>
          <a:bodyPr/>
          <a:lstStyle/>
          <a:p>
            <a:pPr algn="just"/>
            <a:r>
              <a:rPr lang="en-IN" b="0" i="0" dirty="0">
                <a:effectLst/>
                <a:latin typeface="Roboto"/>
              </a:rPr>
              <a:t>Multiple Inheritance is a feature of object oriented concept, where a class can inherit properties of more than one parent class. </a:t>
            </a:r>
          </a:p>
          <a:p>
            <a:pPr algn="just"/>
            <a:r>
              <a:rPr lang="en-IN" b="0" i="0" dirty="0">
                <a:effectLst/>
                <a:latin typeface="Roboto"/>
              </a:rPr>
              <a:t>The problem occurs when there exist methods with same signature in both the super classes and subclass. </a:t>
            </a:r>
          </a:p>
          <a:p>
            <a:pPr algn="just"/>
            <a:r>
              <a:rPr lang="en-IN" b="0" i="0" dirty="0">
                <a:effectLst/>
                <a:latin typeface="Roboto"/>
              </a:rPr>
              <a:t>On calling the method, the compiler cannot determine which class method to be called and even on calling which class method gets the priority.</a:t>
            </a:r>
            <a:endParaRPr lang="en-IN" dirty="0"/>
          </a:p>
        </p:txBody>
      </p:sp>
      <p:pic>
        <p:nvPicPr>
          <p:cNvPr id="5" name="Picture 4">
            <a:extLst>
              <a:ext uri="{FF2B5EF4-FFF2-40B4-BE49-F238E27FC236}">
                <a16:creationId xmlns:a16="http://schemas.microsoft.com/office/drawing/2014/main" id="{C044E5F4-5FFE-47A4-892C-0C3A83549585}"/>
              </a:ext>
            </a:extLst>
          </p:cNvPr>
          <p:cNvPicPr>
            <a:picLocks noChangeAspect="1"/>
          </p:cNvPicPr>
          <p:nvPr/>
        </p:nvPicPr>
        <p:blipFill>
          <a:blip r:embed="rId2"/>
          <a:stretch>
            <a:fillRect/>
          </a:stretch>
        </p:blipFill>
        <p:spPr>
          <a:xfrm>
            <a:off x="4229876" y="591800"/>
            <a:ext cx="4212376" cy="4167816"/>
          </a:xfrm>
          <a:prstGeom prst="rect">
            <a:avLst/>
          </a:prstGeom>
        </p:spPr>
      </p:pic>
    </p:spTree>
    <p:extLst>
      <p:ext uri="{BB962C8B-B14F-4D97-AF65-F5344CB8AC3E}">
        <p14:creationId xmlns:p14="http://schemas.microsoft.com/office/powerpoint/2010/main" val="832431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p:txBody>
          <a:bodyPr/>
          <a:lstStyle/>
          <a:p>
            <a:r>
              <a:rPr lang="en-US" dirty="0"/>
              <a:t>Method overloading</a:t>
            </a:r>
          </a:p>
        </p:txBody>
      </p:sp>
      <p:sp>
        <p:nvSpPr>
          <p:cNvPr id="4" name="Content Placeholder 3">
            <a:extLst>
              <a:ext uri="{FF2B5EF4-FFF2-40B4-BE49-F238E27FC236}">
                <a16:creationId xmlns:a16="http://schemas.microsoft.com/office/drawing/2014/main" id="{2E294D6B-1785-4803-A46E-E8E5FE8CE42D}"/>
              </a:ext>
            </a:extLst>
          </p:cNvPr>
          <p:cNvSpPr>
            <a:spLocks noGrp="1"/>
          </p:cNvSpPr>
          <p:nvPr>
            <p:ph idx="1"/>
          </p:nvPr>
        </p:nvSpPr>
        <p:spPr>
          <a:xfrm>
            <a:off x="199589" y="998087"/>
            <a:ext cx="8329612" cy="3147325"/>
          </a:xfrm>
        </p:spPr>
        <p:txBody>
          <a:bodyPr>
            <a:normAutofit lnSpcReduction="10000"/>
          </a:bodyPr>
          <a:lstStyle/>
          <a:p>
            <a:pPr algn="just"/>
            <a:r>
              <a:rPr lang="en-US" sz="1600" dirty="0">
                <a:solidFill>
                  <a:schemeClr val="tx1">
                    <a:lumMod val="50000"/>
                  </a:schemeClr>
                </a:solidFill>
                <a:effectLst/>
                <a:latin typeface="Calibri" panose="020F0502020204030204" pitchFamily="34" charset="0"/>
                <a:cs typeface="Calibri" panose="020F0502020204030204" pitchFamily="34" charset="0"/>
              </a:rPr>
              <a:t>If a class has multiple methods having same name but different in parameters, it is known as Method Overloading.</a:t>
            </a:r>
          </a:p>
          <a:p>
            <a:pPr algn="just"/>
            <a:r>
              <a:rPr lang="en-US" sz="1600" dirty="0">
                <a:solidFill>
                  <a:schemeClr val="tx1">
                    <a:lumMod val="50000"/>
                  </a:schemeClr>
                </a:solidFill>
                <a:effectLst/>
                <a:latin typeface="Calibri" panose="020F0502020204030204" pitchFamily="34" charset="0"/>
                <a:cs typeface="Calibri" panose="020F0502020204030204" pitchFamily="34" charset="0"/>
              </a:rPr>
              <a:t>If we have to perform only one operation, having same name of the methods increases the readability of the </a:t>
            </a:r>
            <a:r>
              <a:rPr lang="en-US" sz="1600" strike="noStrike" dirty="0">
                <a:solidFill>
                  <a:schemeClr val="tx1">
                    <a:lumMod val="50000"/>
                  </a:schemeClr>
                </a:solidFill>
                <a:effectLst/>
                <a:latin typeface="Calibri" panose="020F0502020204030204" pitchFamily="34" charset="0"/>
                <a:cs typeface="Calibri" panose="020F0502020204030204" pitchFamily="34" charset="0"/>
              </a:rPr>
              <a:t>program</a:t>
            </a:r>
            <a:r>
              <a:rPr lang="en-US" sz="1600" dirty="0">
                <a:solidFill>
                  <a:schemeClr val="tx1">
                    <a:lumMod val="50000"/>
                  </a:schemeClr>
                </a:solidFill>
                <a:effectLst/>
                <a:latin typeface="Calibri" panose="020F0502020204030204" pitchFamily="34" charset="0"/>
                <a:cs typeface="Calibri" panose="020F0502020204030204" pitchFamily="34" charset="0"/>
              </a:rPr>
              <a:t>.</a:t>
            </a:r>
          </a:p>
          <a:p>
            <a:pPr algn="just"/>
            <a:r>
              <a:rPr lang="en-US" sz="1600" dirty="0">
                <a:solidFill>
                  <a:schemeClr val="tx1">
                    <a:lumMod val="50000"/>
                  </a:schemeClr>
                </a:solidFill>
                <a:effectLst/>
                <a:latin typeface="Calibri" panose="020F0502020204030204" pitchFamily="34" charset="0"/>
                <a:cs typeface="Calibri" panose="020F0502020204030204" pitchFamily="34" charset="0"/>
              </a:rPr>
              <a:t>Bad practice: </a:t>
            </a:r>
          </a:p>
          <a:p>
            <a:pPr marL="0" indent="0" algn="just">
              <a:buNone/>
            </a:pPr>
            <a:r>
              <a:rPr lang="en-US" sz="1600" dirty="0">
                <a:solidFill>
                  <a:schemeClr val="tx1">
                    <a:lumMod val="50000"/>
                  </a:schemeClr>
                </a:solidFill>
                <a:effectLst/>
                <a:latin typeface="Calibri" panose="020F0502020204030204" pitchFamily="34" charset="0"/>
                <a:cs typeface="Calibri" panose="020F0502020204030204" pitchFamily="34" charset="0"/>
              </a:rPr>
              <a:t>	class A{</a:t>
            </a:r>
          </a:p>
          <a:p>
            <a:pPr marL="0" indent="0" algn="just">
              <a:buNone/>
            </a:pPr>
            <a:r>
              <a:rPr lang="en-US" sz="1600" dirty="0">
                <a:solidFill>
                  <a:schemeClr val="tx1">
                    <a:lumMod val="50000"/>
                  </a:schemeClr>
                </a:solidFill>
                <a:latin typeface="Calibri" panose="020F0502020204030204" pitchFamily="34" charset="0"/>
                <a:cs typeface="Calibri" panose="020F0502020204030204" pitchFamily="34" charset="0"/>
              </a:rPr>
              <a:t>		public int add1(int a, int b){ return </a:t>
            </a:r>
            <a:r>
              <a:rPr lang="en-US" sz="1600" dirty="0" err="1">
                <a:solidFill>
                  <a:schemeClr val="tx1">
                    <a:lumMod val="50000"/>
                  </a:schemeClr>
                </a:solidFill>
                <a:latin typeface="Calibri" panose="020F0502020204030204" pitchFamily="34" charset="0"/>
                <a:cs typeface="Calibri" panose="020F0502020204030204" pitchFamily="34" charset="0"/>
              </a:rPr>
              <a:t>a+b</a:t>
            </a:r>
            <a:r>
              <a:rPr lang="en-US" sz="1600" dirty="0">
                <a:solidFill>
                  <a:schemeClr val="tx1">
                    <a:lumMod val="50000"/>
                  </a:schemeClr>
                </a:solidFill>
                <a:latin typeface="Calibri" panose="020F0502020204030204" pitchFamily="34" charset="0"/>
                <a:cs typeface="Calibri" panose="020F0502020204030204" pitchFamily="34" charset="0"/>
              </a:rPr>
              <a:t>; }</a:t>
            </a:r>
          </a:p>
          <a:p>
            <a:pPr marL="0" indent="0" algn="just">
              <a:buNone/>
            </a:pPr>
            <a:r>
              <a:rPr lang="en-US" sz="1600" dirty="0">
                <a:solidFill>
                  <a:schemeClr val="tx1">
                    <a:lumMod val="50000"/>
                  </a:schemeClr>
                </a:solidFill>
                <a:latin typeface="Calibri" panose="020F0502020204030204" pitchFamily="34" charset="0"/>
                <a:cs typeface="Calibri" panose="020F0502020204030204" pitchFamily="34" charset="0"/>
              </a:rPr>
              <a:t>		public int add2(int a, int b, int c){ return </a:t>
            </a:r>
            <a:r>
              <a:rPr lang="en-US" sz="1600" dirty="0" err="1">
                <a:solidFill>
                  <a:schemeClr val="tx1">
                    <a:lumMod val="50000"/>
                  </a:schemeClr>
                </a:solidFill>
                <a:latin typeface="Calibri" panose="020F0502020204030204" pitchFamily="34" charset="0"/>
                <a:cs typeface="Calibri" panose="020F0502020204030204" pitchFamily="34" charset="0"/>
              </a:rPr>
              <a:t>a+b+c</a:t>
            </a:r>
            <a:r>
              <a:rPr lang="en-US" sz="1600" dirty="0">
                <a:solidFill>
                  <a:schemeClr val="tx1">
                    <a:lumMod val="50000"/>
                  </a:schemeClr>
                </a:solidFill>
                <a:latin typeface="Calibri" panose="020F0502020204030204" pitchFamily="34" charset="0"/>
                <a:cs typeface="Calibri" panose="020F0502020204030204" pitchFamily="34" charset="0"/>
              </a:rPr>
              <a:t>; }</a:t>
            </a:r>
          </a:p>
          <a:p>
            <a:pPr marL="0" indent="0" algn="just">
              <a:buNone/>
            </a:pPr>
            <a:r>
              <a:rPr lang="en-US" sz="1600" dirty="0">
                <a:solidFill>
                  <a:schemeClr val="tx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347289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p:txBody>
          <a:bodyPr/>
          <a:lstStyle/>
          <a:p>
            <a:r>
              <a:rPr lang="en-US" dirty="0"/>
              <a:t>Method overloading</a:t>
            </a:r>
          </a:p>
        </p:txBody>
      </p:sp>
      <p:sp>
        <p:nvSpPr>
          <p:cNvPr id="4" name="Content Placeholder 3">
            <a:extLst>
              <a:ext uri="{FF2B5EF4-FFF2-40B4-BE49-F238E27FC236}">
                <a16:creationId xmlns:a16="http://schemas.microsoft.com/office/drawing/2014/main" id="{2E294D6B-1785-4803-A46E-E8E5FE8CE42D}"/>
              </a:ext>
            </a:extLst>
          </p:cNvPr>
          <p:cNvSpPr>
            <a:spLocks noGrp="1"/>
          </p:cNvSpPr>
          <p:nvPr>
            <p:ph idx="1"/>
          </p:nvPr>
        </p:nvSpPr>
        <p:spPr>
          <a:xfrm>
            <a:off x="199589" y="998088"/>
            <a:ext cx="8329612" cy="1081922"/>
          </a:xfrm>
        </p:spPr>
        <p:txBody>
          <a:bodyPr>
            <a:normAutofit/>
          </a:bodyPr>
          <a:lstStyle/>
          <a:p>
            <a:pPr algn="just"/>
            <a:r>
              <a:rPr lang="en-US" sz="1600" b="0" i="0" dirty="0">
                <a:solidFill>
                  <a:srgbClr val="000000"/>
                </a:solidFill>
                <a:effectLst/>
                <a:latin typeface="Calibri" panose="020F0502020204030204" pitchFamily="34" charset="0"/>
                <a:cs typeface="Calibri" panose="020F0502020204030204" pitchFamily="34" charset="0"/>
              </a:rPr>
              <a:t>There are two ways to overload the method in java</a:t>
            </a:r>
          </a:p>
          <a:p>
            <a:pPr lvl="1" algn="just"/>
            <a:r>
              <a:rPr lang="en-US" sz="1600" b="0" i="0" dirty="0">
                <a:solidFill>
                  <a:srgbClr val="000000"/>
                </a:solidFill>
                <a:effectLst/>
                <a:latin typeface="Calibri" panose="020F0502020204030204" pitchFamily="34" charset="0"/>
                <a:cs typeface="Calibri" panose="020F0502020204030204" pitchFamily="34" charset="0"/>
              </a:rPr>
              <a:t>By changing number of arguments</a:t>
            </a:r>
          </a:p>
          <a:p>
            <a:pPr lvl="1" algn="just"/>
            <a:r>
              <a:rPr lang="en-US" sz="1600" b="0" i="0" dirty="0">
                <a:solidFill>
                  <a:srgbClr val="000000"/>
                </a:solidFill>
                <a:effectLst/>
                <a:latin typeface="Calibri" panose="020F0502020204030204" pitchFamily="34" charset="0"/>
                <a:cs typeface="Calibri" panose="020F0502020204030204" pitchFamily="34" charset="0"/>
              </a:rPr>
              <a:t>By changing the data type</a:t>
            </a:r>
          </a:p>
          <a:p>
            <a:pPr lvl="1" algn="just"/>
            <a:endParaRPr lang="en-US" sz="1600" dirty="0">
              <a:solidFill>
                <a:srgbClr val="000000"/>
              </a:solidFill>
              <a:latin typeface="Calibri" panose="020F0502020204030204" pitchFamily="34" charset="0"/>
              <a:cs typeface="Calibri" panose="020F0502020204030204" pitchFamily="34" charset="0"/>
            </a:endParaRPr>
          </a:p>
          <a:p>
            <a:pPr lvl="1" algn="just"/>
            <a:endParaRPr lang="en-US" sz="1600" b="0" i="0" dirty="0">
              <a:solidFill>
                <a:srgbClr val="000000"/>
              </a:solidFill>
              <a:effectLst/>
              <a:latin typeface="Calibri" panose="020F0502020204030204" pitchFamily="34" charset="0"/>
              <a:cs typeface="Calibri" panose="020F0502020204030204" pitchFamily="34" charset="0"/>
            </a:endParaRPr>
          </a:p>
          <a:p>
            <a:pPr lvl="1" algn="just"/>
            <a:endParaRPr lang="en-US" sz="1600" dirty="0">
              <a:solidFill>
                <a:schemeClr val="tx1">
                  <a:lumMod val="50000"/>
                </a:schemeClr>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AD5FE83-7E5D-42D3-8384-F23A1AE1E6B5}"/>
              </a:ext>
            </a:extLst>
          </p:cNvPr>
          <p:cNvSpPr txBox="1"/>
          <p:nvPr/>
        </p:nvSpPr>
        <p:spPr>
          <a:xfrm>
            <a:off x="199589" y="2249561"/>
            <a:ext cx="6992940" cy="2246769"/>
          </a:xfrm>
          <a:prstGeom prst="rect">
            <a:avLst/>
          </a:prstGeom>
          <a:noFill/>
        </p:spPr>
        <p:txBody>
          <a:bodyPr wrap="none" rtlCol="0">
            <a:spAutoFit/>
          </a:bodyPr>
          <a:lstStyle/>
          <a:p>
            <a:pPr marL="285750" indent="-285750" algn="l">
              <a:buFont typeface="Arial" panose="020B0604020202020204" pitchFamily="34" charset="0"/>
              <a:buChar char="•"/>
            </a:pPr>
            <a:r>
              <a:rPr lang="en-US" b="0" i="0" dirty="0">
                <a:solidFill>
                  <a:srgbClr val="610B4B"/>
                </a:solidFill>
                <a:effectLst/>
                <a:latin typeface="Calibri" panose="020F0502020204030204" pitchFamily="34" charset="0"/>
                <a:cs typeface="Calibri" panose="020F0502020204030204" pitchFamily="34" charset="0"/>
              </a:rPr>
              <a:t>Can we overload java main() method?</a:t>
            </a:r>
          </a:p>
          <a:p>
            <a:pPr algn="l"/>
            <a:r>
              <a:rPr lang="en-US" b="0" i="0" dirty="0">
                <a:solidFill>
                  <a:srgbClr val="000000"/>
                </a:solidFill>
                <a:effectLst/>
                <a:latin typeface="Calibri" panose="020F0502020204030204" pitchFamily="34" charset="0"/>
                <a:cs typeface="Calibri" panose="020F0502020204030204" pitchFamily="34" charset="0"/>
              </a:rPr>
              <a:t>Yes, by method overloading. You can have any number of main methods in a class by method </a:t>
            </a:r>
          </a:p>
          <a:p>
            <a:pPr algn="l"/>
            <a:r>
              <a:rPr lang="en-US" b="0" i="0" dirty="0">
                <a:solidFill>
                  <a:srgbClr val="000000"/>
                </a:solidFill>
                <a:effectLst/>
                <a:latin typeface="Calibri" panose="020F0502020204030204" pitchFamily="34" charset="0"/>
                <a:cs typeface="Calibri" panose="020F0502020204030204" pitchFamily="34" charset="0"/>
              </a:rPr>
              <a:t>overloading. But </a:t>
            </a:r>
            <a:r>
              <a:rPr lang="en-US" b="0" i="0" u="none" strike="noStrike" dirty="0">
                <a:solidFill>
                  <a:srgbClr val="008000"/>
                </a:solidFill>
                <a:effectLst/>
                <a:latin typeface="Calibri" panose="020F0502020204030204" pitchFamily="34" charset="0"/>
                <a:cs typeface="Calibri" panose="020F0502020204030204" pitchFamily="34" charset="0"/>
              </a:rPr>
              <a:t>JVM</a:t>
            </a:r>
            <a:r>
              <a:rPr lang="en-US" b="0" i="0" dirty="0">
                <a:solidFill>
                  <a:srgbClr val="000000"/>
                </a:solidFill>
                <a:effectLst/>
                <a:latin typeface="Calibri" panose="020F0502020204030204" pitchFamily="34" charset="0"/>
                <a:cs typeface="Calibri" panose="020F0502020204030204" pitchFamily="34" charset="0"/>
              </a:rPr>
              <a:t> calls main() method which receives string array as arguments only. </a:t>
            </a:r>
          </a:p>
          <a:p>
            <a:pPr algn="l"/>
            <a:r>
              <a:rPr lang="en-US" b="0" i="0" dirty="0">
                <a:solidFill>
                  <a:srgbClr val="000000"/>
                </a:solidFill>
                <a:effectLst/>
                <a:latin typeface="Calibri" panose="020F0502020204030204" pitchFamily="34" charset="0"/>
                <a:cs typeface="Calibri" panose="020F0502020204030204" pitchFamily="34" charset="0"/>
              </a:rPr>
              <a:t>Let's see the simple example:</a:t>
            </a:r>
          </a:p>
          <a:p>
            <a:pPr algn="l"/>
            <a:r>
              <a:rPr lang="en-US" b="1" i="0" dirty="0">
                <a:solidFill>
                  <a:srgbClr val="006699"/>
                </a:solidFill>
                <a:effectLst/>
                <a:latin typeface="Calibri" panose="020F0502020204030204" pitchFamily="34" charset="0"/>
                <a:cs typeface="Calibri" panose="020F0502020204030204" pitchFamily="34" charset="0"/>
              </a:rPr>
              <a:t>class</a:t>
            </a:r>
            <a:r>
              <a:rPr lang="en-US" b="0" i="0" dirty="0">
                <a:solidFill>
                  <a:srgbClr val="000000"/>
                </a:solidFill>
                <a:effectLst/>
                <a:latin typeface="Calibri" panose="020F0502020204030204" pitchFamily="34" charset="0"/>
                <a:cs typeface="Calibri" panose="020F0502020204030204" pitchFamily="34" charset="0"/>
              </a:rPr>
              <a:t> TestOverloading4{  </a:t>
            </a:r>
          </a:p>
          <a:p>
            <a:pPr algn="l"/>
            <a:r>
              <a:rPr lang="en-US" b="1" i="0" dirty="0">
                <a:solidFill>
                  <a:srgbClr val="006699"/>
                </a:solidFill>
                <a:effectLst/>
                <a:latin typeface="Calibri" panose="020F0502020204030204" pitchFamily="34" charset="0"/>
                <a:cs typeface="Calibri" panose="020F0502020204030204" pitchFamily="34" charset="0"/>
              </a:rPr>
              <a:t>	public</a:t>
            </a:r>
            <a:r>
              <a:rPr lang="en-US" b="0" i="0" dirty="0">
                <a:solidFill>
                  <a:srgbClr val="000000"/>
                </a:solidFill>
                <a:effectLst/>
                <a:latin typeface="Calibri" panose="020F0502020204030204" pitchFamily="34" charset="0"/>
                <a:cs typeface="Calibri" panose="020F0502020204030204" pitchFamily="34" charset="0"/>
              </a:rPr>
              <a:t> </a:t>
            </a:r>
            <a:r>
              <a:rPr lang="en-US" b="1" i="0" dirty="0">
                <a:solidFill>
                  <a:srgbClr val="006699"/>
                </a:solidFill>
                <a:effectLst/>
                <a:latin typeface="Calibri" panose="020F0502020204030204" pitchFamily="34" charset="0"/>
                <a:cs typeface="Calibri" panose="020F0502020204030204" pitchFamily="34" charset="0"/>
              </a:rPr>
              <a:t>static</a:t>
            </a:r>
            <a:r>
              <a:rPr lang="en-US" b="0" i="0" dirty="0">
                <a:solidFill>
                  <a:srgbClr val="000000"/>
                </a:solidFill>
                <a:effectLst/>
                <a:latin typeface="Calibri" panose="020F0502020204030204" pitchFamily="34" charset="0"/>
                <a:cs typeface="Calibri" panose="020F0502020204030204" pitchFamily="34" charset="0"/>
              </a:rPr>
              <a:t> </a:t>
            </a:r>
            <a:r>
              <a:rPr lang="en-US" b="1" i="0" dirty="0">
                <a:solidFill>
                  <a:srgbClr val="006699"/>
                </a:solidFill>
                <a:effectLst/>
                <a:latin typeface="Calibri" panose="020F0502020204030204" pitchFamily="34" charset="0"/>
                <a:cs typeface="Calibri" panose="020F0502020204030204" pitchFamily="34" charset="0"/>
              </a:rPr>
              <a:t>void</a:t>
            </a:r>
            <a:r>
              <a:rPr lang="en-US" b="0" i="0" dirty="0">
                <a:solidFill>
                  <a:srgbClr val="000000"/>
                </a:solidFill>
                <a:effectLst/>
                <a:latin typeface="Calibri" panose="020F0502020204030204" pitchFamily="34" charset="0"/>
                <a:cs typeface="Calibri" panose="020F0502020204030204" pitchFamily="34" charset="0"/>
              </a:rPr>
              <a:t> main(String[] </a:t>
            </a:r>
            <a:r>
              <a:rPr lang="en-US" b="0" i="0" dirty="0" err="1">
                <a:solidFill>
                  <a:srgbClr val="000000"/>
                </a:solidFill>
                <a:effectLst/>
                <a:latin typeface="Calibri" panose="020F0502020204030204" pitchFamily="34" charset="0"/>
                <a:cs typeface="Calibri" panose="020F0502020204030204" pitchFamily="34" charset="0"/>
              </a:rPr>
              <a:t>args</a:t>
            </a:r>
            <a:r>
              <a:rPr lang="en-US" b="0" i="0" dirty="0">
                <a:solidFill>
                  <a:srgbClr val="000000"/>
                </a:solidFill>
                <a:effectLst/>
                <a:latin typeface="Calibri" panose="020F0502020204030204" pitchFamily="34" charset="0"/>
                <a:cs typeface="Calibri" panose="020F0502020204030204" pitchFamily="34" charset="0"/>
              </a:rPr>
              <a:t>){</a:t>
            </a:r>
            <a:r>
              <a:rPr lang="en-US" b="0" i="0" dirty="0" err="1">
                <a:solidFill>
                  <a:srgbClr val="000000"/>
                </a:solidFill>
                <a:effectLst/>
                <a:latin typeface="Calibri" panose="020F0502020204030204" pitchFamily="34" charset="0"/>
                <a:cs typeface="Calibri" panose="020F0502020204030204" pitchFamily="34" charset="0"/>
              </a:rPr>
              <a:t>System.out.println</a:t>
            </a:r>
            <a:r>
              <a:rPr lang="en-US" b="0" i="0" dirty="0">
                <a:solidFill>
                  <a:srgbClr val="000000"/>
                </a:solidFill>
                <a:effectLst/>
                <a:latin typeface="Calibri" panose="020F0502020204030204" pitchFamily="34" charset="0"/>
                <a:cs typeface="Calibri" panose="020F0502020204030204" pitchFamily="34" charset="0"/>
              </a:rPr>
              <a:t>(</a:t>
            </a:r>
            <a:r>
              <a:rPr lang="en-US" b="0" i="0" dirty="0">
                <a:solidFill>
                  <a:srgbClr val="0000FF"/>
                </a:solidFill>
                <a:effectLst/>
                <a:latin typeface="Calibri" panose="020F0502020204030204" pitchFamily="34" charset="0"/>
                <a:cs typeface="Calibri" panose="020F0502020204030204" pitchFamily="34" charset="0"/>
              </a:rPr>
              <a:t>"main with String[]"</a:t>
            </a:r>
            <a:r>
              <a:rPr lang="en-US" b="0" i="0" dirty="0">
                <a:solidFill>
                  <a:srgbClr val="000000"/>
                </a:solidFill>
                <a:effectLst/>
                <a:latin typeface="Calibri" panose="020F0502020204030204" pitchFamily="34" charset="0"/>
                <a:cs typeface="Calibri" panose="020F0502020204030204" pitchFamily="34" charset="0"/>
              </a:rPr>
              <a:t>);}  </a:t>
            </a:r>
          </a:p>
          <a:p>
            <a:pPr algn="l"/>
            <a:r>
              <a:rPr lang="en-US" b="1" i="0" dirty="0">
                <a:solidFill>
                  <a:srgbClr val="006699"/>
                </a:solidFill>
                <a:effectLst/>
                <a:latin typeface="Calibri" panose="020F0502020204030204" pitchFamily="34" charset="0"/>
                <a:cs typeface="Calibri" panose="020F0502020204030204" pitchFamily="34" charset="0"/>
              </a:rPr>
              <a:t>	public</a:t>
            </a:r>
            <a:r>
              <a:rPr lang="en-US" b="0" i="0" dirty="0">
                <a:solidFill>
                  <a:srgbClr val="000000"/>
                </a:solidFill>
                <a:effectLst/>
                <a:latin typeface="Calibri" panose="020F0502020204030204" pitchFamily="34" charset="0"/>
                <a:cs typeface="Calibri" panose="020F0502020204030204" pitchFamily="34" charset="0"/>
              </a:rPr>
              <a:t> </a:t>
            </a:r>
            <a:r>
              <a:rPr lang="en-US" b="1" i="0" dirty="0">
                <a:solidFill>
                  <a:srgbClr val="006699"/>
                </a:solidFill>
                <a:effectLst/>
                <a:latin typeface="Calibri" panose="020F0502020204030204" pitchFamily="34" charset="0"/>
                <a:cs typeface="Calibri" panose="020F0502020204030204" pitchFamily="34" charset="0"/>
              </a:rPr>
              <a:t>static</a:t>
            </a:r>
            <a:r>
              <a:rPr lang="en-US" b="0" i="0" dirty="0">
                <a:solidFill>
                  <a:srgbClr val="000000"/>
                </a:solidFill>
                <a:effectLst/>
                <a:latin typeface="Calibri" panose="020F0502020204030204" pitchFamily="34" charset="0"/>
                <a:cs typeface="Calibri" panose="020F0502020204030204" pitchFamily="34" charset="0"/>
              </a:rPr>
              <a:t> </a:t>
            </a:r>
            <a:r>
              <a:rPr lang="en-US" b="1" i="0" dirty="0">
                <a:solidFill>
                  <a:srgbClr val="006699"/>
                </a:solidFill>
                <a:effectLst/>
                <a:latin typeface="Calibri" panose="020F0502020204030204" pitchFamily="34" charset="0"/>
                <a:cs typeface="Calibri" panose="020F0502020204030204" pitchFamily="34" charset="0"/>
              </a:rPr>
              <a:t>void</a:t>
            </a:r>
            <a:r>
              <a:rPr lang="en-US" b="0" i="0" dirty="0">
                <a:solidFill>
                  <a:srgbClr val="000000"/>
                </a:solidFill>
                <a:effectLst/>
                <a:latin typeface="Calibri" panose="020F0502020204030204" pitchFamily="34" charset="0"/>
                <a:cs typeface="Calibri" panose="020F0502020204030204" pitchFamily="34" charset="0"/>
              </a:rPr>
              <a:t> main(String </a:t>
            </a:r>
            <a:r>
              <a:rPr lang="en-US" b="0" i="0" dirty="0" err="1">
                <a:solidFill>
                  <a:srgbClr val="000000"/>
                </a:solidFill>
                <a:effectLst/>
                <a:latin typeface="Calibri" panose="020F0502020204030204" pitchFamily="34" charset="0"/>
                <a:cs typeface="Calibri" panose="020F0502020204030204" pitchFamily="34" charset="0"/>
              </a:rPr>
              <a:t>args</a:t>
            </a:r>
            <a:r>
              <a:rPr lang="en-US" b="0" i="0" dirty="0">
                <a:solidFill>
                  <a:srgbClr val="000000"/>
                </a:solidFill>
                <a:effectLst/>
                <a:latin typeface="Calibri" panose="020F0502020204030204" pitchFamily="34" charset="0"/>
                <a:cs typeface="Calibri" panose="020F0502020204030204" pitchFamily="34" charset="0"/>
              </a:rPr>
              <a:t>){</a:t>
            </a:r>
            <a:r>
              <a:rPr lang="en-US" b="0" i="0" dirty="0" err="1">
                <a:solidFill>
                  <a:srgbClr val="000000"/>
                </a:solidFill>
                <a:effectLst/>
                <a:latin typeface="Calibri" panose="020F0502020204030204" pitchFamily="34" charset="0"/>
                <a:cs typeface="Calibri" panose="020F0502020204030204" pitchFamily="34" charset="0"/>
              </a:rPr>
              <a:t>System.out.println</a:t>
            </a:r>
            <a:r>
              <a:rPr lang="en-US" b="0" i="0" dirty="0">
                <a:solidFill>
                  <a:srgbClr val="000000"/>
                </a:solidFill>
                <a:effectLst/>
                <a:latin typeface="Calibri" panose="020F0502020204030204" pitchFamily="34" charset="0"/>
                <a:cs typeface="Calibri" panose="020F0502020204030204" pitchFamily="34" charset="0"/>
              </a:rPr>
              <a:t>(</a:t>
            </a:r>
            <a:r>
              <a:rPr lang="en-US" b="0" i="0" dirty="0">
                <a:solidFill>
                  <a:srgbClr val="0000FF"/>
                </a:solidFill>
                <a:effectLst/>
                <a:latin typeface="Calibri" panose="020F0502020204030204" pitchFamily="34" charset="0"/>
                <a:cs typeface="Calibri" panose="020F0502020204030204" pitchFamily="34" charset="0"/>
              </a:rPr>
              <a:t>"main with String"</a:t>
            </a:r>
            <a:r>
              <a:rPr lang="en-US" b="0" i="0" dirty="0">
                <a:solidFill>
                  <a:srgbClr val="000000"/>
                </a:solidFill>
                <a:effectLst/>
                <a:latin typeface="Calibri" panose="020F0502020204030204" pitchFamily="34" charset="0"/>
                <a:cs typeface="Calibri" panose="020F0502020204030204" pitchFamily="34" charset="0"/>
              </a:rPr>
              <a:t>);}  </a:t>
            </a:r>
          </a:p>
          <a:p>
            <a:pPr algn="l"/>
            <a:r>
              <a:rPr lang="en-US" b="1" i="0" dirty="0">
                <a:solidFill>
                  <a:srgbClr val="006699"/>
                </a:solidFill>
                <a:effectLst/>
                <a:latin typeface="Calibri" panose="020F0502020204030204" pitchFamily="34" charset="0"/>
                <a:cs typeface="Calibri" panose="020F0502020204030204" pitchFamily="34" charset="0"/>
              </a:rPr>
              <a:t>	public</a:t>
            </a:r>
            <a:r>
              <a:rPr lang="en-US" b="0" i="0" dirty="0">
                <a:solidFill>
                  <a:srgbClr val="000000"/>
                </a:solidFill>
                <a:effectLst/>
                <a:latin typeface="Calibri" panose="020F0502020204030204" pitchFamily="34" charset="0"/>
                <a:cs typeface="Calibri" panose="020F0502020204030204" pitchFamily="34" charset="0"/>
              </a:rPr>
              <a:t> </a:t>
            </a:r>
            <a:r>
              <a:rPr lang="en-US" b="1" i="0" dirty="0">
                <a:solidFill>
                  <a:srgbClr val="006699"/>
                </a:solidFill>
                <a:effectLst/>
                <a:latin typeface="Calibri" panose="020F0502020204030204" pitchFamily="34" charset="0"/>
                <a:cs typeface="Calibri" panose="020F0502020204030204" pitchFamily="34" charset="0"/>
              </a:rPr>
              <a:t>static</a:t>
            </a:r>
            <a:r>
              <a:rPr lang="en-US" b="0" i="0" dirty="0">
                <a:solidFill>
                  <a:srgbClr val="000000"/>
                </a:solidFill>
                <a:effectLst/>
                <a:latin typeface="Calibri" panose="020F0502020204030204" pitchFamily="34" charset="0"/>
                <a:cs typeface="Calibri" panose="020F0502020204030204" pitchFamily="34" charset="0"/>
              </a:rPr>
              <a:t> </a:t>
            </a:r>
            <a:r>
              <a:rPr lang="en-US" b="1" i="0" dirty="0">
                <a:solidFill>
                  <a:srgbClr val="006699"/>
                </a:solidFill>
                <a:effectLst/>
                <a:latin typeface="Calibri" panose="020F0502020204030204" pitchFamily="34" charset="0"/>
                <a:cs typeface="Calibri" panose="020F0502020204030204" pitchFamily="34" charset="0"/>
              </a:rPr>
              <a:t>void</a:t>
            </a:r>
            <a:r>
              <a:rPr lang="en-US" b="0" i="0" dirty="0">
                <a:solidFill>
                  <a:srgbClr val="000000"/>
                </a:solidFill>
                <a:effectLst/>
                <a:latin typeface="Calibri" panose="020F0502020204030204" pitchFamily="34" charset="0"/>
                <a:cs typeface="Calibri" panose="020F0502020204030204" pitchFamily="34" charset="0"/>
              </a:rPr>
              <a:t> main(){</a:t>
            </a:r>
            <a:r>
              <a:rPr lang="en-US" b="0" i="0" dirty="0" err="1">
                <a:solidFill>
                  <a:srgbClr val="000000"/>
                </a:solidFill>
                <a:effectLst/>
                <a:latin typeface="Calibri" panose="020F0502020204030204" pitchFamily="34" charset="0"/>
                <a:cs typeface="Calibri" panose="020F0502020204030204" pitchFamily="34" charset="0"/>
              </a:rPr>
              <a:t>System.out.println</a:t>
            </a:r>
            <a:r>
              <a:rPr lang="en-US" b="0" i="0" dirty="0">
                <a:solidFill>
                  <a:srgbClr val="000000"/>
                </a:solidFill>
                <a:effectLst/>
                <a:latin typeface="Calibri" panose="020F0502020204030204" pitchFamily="34" charset="0"/>
                <a:cs typeface="Calibri" panose="020F0502020204030204" pitchFamily="34" charset="0"/>
              </a:rPr>
              <a:t>(</a:t>
            </a:r>
            <a:r>
              <a:rPr lang="en-US" b="0" i="0" dirty="0">
                <a:solidFill>
                  <a:srgbClr val="0000FF"/>
                </a:solidFill>
                <a:effectLst/>
                <a:latin typeface="Calibri" panose="020F0502020204030204" pitchFamily="34" charset="0"/>
                <a:cs typeface="Calibri" panose="020F0502020204030204" pitchFamily="34" charset="0"/>
              </a:rPr>
              <a:t>"main without </a:t>
            </a:r>
            <a:r>
              <a:rPr lang="en-US" b="0" i="0" dirty="0" err="1">
                <a:solidFill>
                  <a:srgbClr val="0000FF"/>
                </a:solidFill>
                <a:effectLst/>
                <a:latin typeface="Calibri" panose="020F0502020204030204" pitchFamily="34" charset="0"/>
                <a:cs typeface="Calibri" panose="020F0502020204030204" pitchFamily="34" charset="0"/>
              </a:rPr>
              <a:t>args</a:t>
            </a:r>
            <a:r>
              <a:rPr lang="en-US" b="0" i="0" dirty="0">
                <a:solidFill>
                  <a:srgbClr val="0000FF"/>
                </a:solidFill>
                <a:effectLst/>
                <a:latin typeface="Calibri" panose="020F0502020204030204" pitchFamily="34" charset="0"/>
                <a:cs typeface="Calibri" panose="020F0502020204030204" pitchFamily="34" charset="0"/>
              </a:rPr>
              <a:t>"</a:t>
            </a:r>
            <a:r>
              <a:rPr lang="en-US" b="0" i="0" dirty="0">
                <a:solidFill>
                  <a:srgbClr val="000000"/>
                </a:solidFill>
                <a:effectLst/>
                <a:latin typeface="Calibri" panose="020F0502020204030204" pitchFamily="34" charset="0"/>
                <a:cs typeface="Calibri" panose="020F0502020204030204" pitchFamily="34" charset="0"/>
              </a:rPr>
              <a:t>);}  </a:t>
            </a:r>
          </a:p>
          <a:p>
            <a:pPr algn="l"/>
            <a:r>
              <a:rPr lang="en-US" b="0" i="0" dirty="0">
                <a:solidFill>
                  <a:srgbClr val="000000"/>
                </a:solidFill>
                <a:effectLst/>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119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8DA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516E7B-4A8A-4E15-990E-D65D4F62405D}"/>
              </a:ext>
            </a:extLst>
          </p:cNvPr>
          <p:cNvSpPr>
            <a:spLocks noGrp="1"/>
          </p:cNvSpPr>
          <p:nvPr>
            <p:ph type="body" sz="quarter" idx="15"/>
          </p:nvPr>
        </p:nvSpPr>
        <p:spPr>
          <a:xfrm>
            <a:off x="219842" y="2069804"/>
            <a:ext cx="7650163" cy="585787"/>
          </a:xfrm>
        </p:spPr>
        <p:txBody>
          <a:bodyPr/>
          <a:lstStyle/>
          <a:p>
            <a:pPr eaLnBrk="1" fontAlgn="auto" hangingPunct="1">
              <a:spcAft>
                <a:spcPts val="0"/>
              </a:spcAft>
              <a:buFont typeface="Arial"/>
              <a:buNone/>
              <a:defRPr/>
            </a:pPr>
            <a:r>
              <a:rPr lang="en-US" dirty="0">
                <a:latin typeface="Calibri" panose="020F0502020204030204" pitchFamily="34" charset="0"/>
              </a:rPr>
              <a:t>                           Constructors</a:t>
            </a:r>
            <a:endParaRPr lang="en-US" dirty="0">
              <a:latin typeface="Cambria" panose="02040503050406030204" pitchFamily="18" charset="0"/>
            </a:endParaRPr>
          </a:p>
        </p:txBody>
      </p:sp>
      <p:pic>
        <p:nvPicPr>
          <p:cNvPr id="97283" name="Picture Placeholder 17" descr="logo_cover_5.png">
            <a:extLst>
              <a:ext uri="{FF2B5EF4-FFF2-40B4-BE49-F238E27FC236}">
                <a16:creationId xmlns:a16="http://schemas.microsoft.com/office/drawing/2014/main" id="{A0707997-3A6F-4E24-B4C7-0185E58CBC16}"/>
              </a:ext>
            </a:extLst>
          </p:cNvPr>
          <p:cNvPicPr>
            <a:picLocks noGrp="1" noChangeAspect="1" noChangeArrowheads="1"/>
          </p:cNvPicPr>
          <p:nvPr>
            <p:ph type="pic" sz="quarter" idx="19"/>
          </p:nvPr>
        </p:nvPicPr>
        <p:blipFill>
          <a:blip r:embed="rId2">
            <a:extLst>
              <a:ext uri="{28A0092B-C50C-407E-A947-70E740481C1C}">
                <a14:useLocalDpi xmlns:a14="http://schemas.microsoft.com/office/drawing/2010/main" val="0"/>
              </a:ext>
            </a:extLst>
          </a:blip>
          <a:srcRect t="3539" b="3539"/>
          <a:stretch>
            <a:fillRect/>
          </a:stretch>
        </p:blipFill>
        <p:spPr bwMode="auto">
          <a:xfrm>
            <a:off x="628650" y="504825"/>
            <a:ext cx="1243013" cy="4587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p:txBody>
          <a:bodyPr/>
          <a:lstStyle/>
          <a:p>
            <a:r>
              <a:rPr lang="en-US" dirty="0"/>
              <a:t>Abstraction</a:t>
            </a:r>
          </a:p>
        </p:txBody>
      </p:sp>
      <p:sp>
        <p:nvSpPr>
          <p:cNvPr id="4" name="Content Placeholder 3">
            <a:extLst>
              <a:ext uri="{FF2B5EF4-FFF2-40B4-BE49-F238E27FC236}">
                <a16:creationId xmlns:a16="http://schemas.microsoft.com/office/drawing/2014/main" id="{A76AB7CC-F17E-408C-A70B-6DBCFF14D5EA}"/>
              </a:ext>
            </a:extLst>
          </p:cNvPr>
          <p:cNvSpPr>
            <a:spLocks noGrp="1"/>
          </p:cNvSpPr>
          <p:nvPr>
            <p:ph idx="1"/>
          </p:nvPr>
        </p:nvSpPr>
        <p:spPr>
          <a:xfrm>
            <a:off x="199589" y="904460"/>
            <a:ext cx="8329612" cy="3147325"/>
          </a:xfrm>
        </p:spPr>
        <p:txBody>
          <a:bodyPr>
            <a:normAutofit/>
          </a:bodyPr>
          <a:lstStyle/>
          <a:p>
            <a:pPr algn="just"/>
            <a:r>
              <a:rPr lang="en-IN" sz="1600" i="0" dirty="0">
                <a:solidFill>
                  <a:schemeClr val="tx1">
                    <a:lumMod val="75000"/>
                  </a:schemeClr>
                </a:solidFill>
                <a:effectLst/>
                <a:latin typeface="Calibri" panose="020F0502020204030204" pitchFamily="34" charset="0"/>
                <a:cs typeface="Calibri" panose="020F0502020204030204" pitchFamily="34" charset="0"/>
              </a:rPr>
              <a:t>Data abstraction is the process of hiding certain details and showing only essential information to the user.</a:t>
            </a:r>
          </a:p>
          <a:p>
            <a:pPr algn="just"/>
            <a:r>
              <a:rPr lang="en-IN" sz="1600" i="0" dirty="0">
                <a:solidFill>
                  <a:schemeClr val="tx1">
                    <a:lumMod val="75000"/>
                  </a:schemeClr>
                </a:solidFill>
                <a:effectLst/>
                <a:latin typeface="Calibri" panose="020F0502020204030204" pitchFamily="34" charset="0"/>
                <a:cs typeface="Calibri" panose="020F0502020204030204" pitchFamily="34" charset="0"/>
              </a:rPr>
              <a:t>Abstraction can be achieved with either abstract classes or interfaces.</a:t>
            </a:r>
          </a:p>
          <a:p>
            <a:pPr algn="just"/>
            <a:r>
              <a:rPr lang="en-US" sz="1600" dirty="0">
                <a:solidFill>
                  <a:schemeClr val="tx1">
                    <a:lumMod val="75000"/>
                  </a:schemeClr>
                </a:solidFill>
                <a:latin typeface="Calibri" panose="020F0502020204030204" pitchFamily="34" charset="0"/>
                <a:cs typeface="Calibri" panose="020F0502020204030204" pitchFamily="34" charset="0"/>
              </a:rPr>
              <a:t>The ‘abstract’ keyword can be used with classes and methods.</a:t>
            </a:r>
          </a:p>
          <a:p>
            <a:pPr lvl="1" algn="just"/>
            <a:r>
              <a:rPr lang="en-US" sz="1400" dirty="0">
                <a:solidFill>
                  <a:schemeClr val="tx1">
                    <a:lumMod val="75000"/>
                  </a:schemeClr>
                </a:solidFill>
                <a:latin typeface="Calibri" panose="020F0502020204030204" pitchFamily="34" charset="0"/>
                <a:cs typeface="Calibri" panose="020F0502020204030204" pitchFamily="34" charset="0"/>
              </a:rPr>
              <a:t>Abstract class - </a:t>
            </a:r>
            <a:r>
              <a:rPr lang="en-IN" sz="1600" b="0" i="0" dirty="0">
                <a:solidFill>
                  <a:schemeClr val="tx1">
                    <a:lumMod val="75000"/>
                  </a:schemeClr>
                </a:solidFill>
                <a:effectLst/>
                <a:latin typeface="Calibri" panose="020F0502020204030204" pitchFamily="34" charset="0"/>
                <a:cs typeface="Calibri" panose="020F0502020204030204" pitchFamily="34" charset="0"/>
              </a:rPr>
              <a:t>is a restricted class that cannot be used to create objects (to access it, it must be inherited from another class).</a:t>
            </a:r>
          </a:p>
          <a:p>
            <a:pPr lvl="1" algn="just"/>
            <a:r>
              <a:rPr lang="en-IN" sz="1600" dirty="0">
                <a:solidFill>
                  <a:schemeClr val="tx1">
                    <a:lumMod val="75000"/>
                  </a:schemeClr>
                </a:solidFill>
                <a:latin typeface="Calibri" panose="020F0502020204030204" pitchFamily="34" charset="0"/>
                <a:cs typeface="Calibri" panose="020F0502020204030204" pitchFamily="34" charset="0"/>
              </a:rPr>
              <a:t>Abstract method - </a:t>
            </a:r>
            <a:r>
              <a:rPr lang="en-IN" sz="1600" b="0" i="0" dirty="0">
                <a:solidFill>
                  <a:schemeClr val="tx1">
                    <a:lumMod val="75000"/>
                  </a:schemeClr>
                </a:solidFill>
                <a:effectLst/>
                <a:latin typeface="Calibri" panose="020F0502020204030204" pitchFamily="34" charset="0"/>
                <a:cs typeface="Calibri" panose="020F0502020204030204" pitchFamily="34" charset="0"/>
              </a:rPr>
              <a:t>can only be used in an abstract class, and it does not have a body. The body is provided by the subclass (inherited from).</a:t>
            </a:r>
            <a:endParaRPr lang="en-US" sz="1600" dirty="0">
              <a:solidFill>
                <a:schemeClr val="tx1">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570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p:txBody>
          <a:bodyPr/>
          <a:lstStyle/>
          <a:p>
            <a:r>
              <a:rPr lang="en-US" dirty="0"/>
              <a:t>Abstract Class</a:t>
            </a:r>
          </a:p>
        </p:txBody>
      </p:sp>
      <p:sp>
        <p:nvSpPr>
          <p:cNvPr id="4" name="Content Placeholder 3">
            <a:extLst>
              <a:ext uri="{FF2B5EF4-FFF2-40B4-BE49-F238E27FC236}">
                <a16:creationId xmlns:a16="http://schemas.microsoft.com/office/drawing/2014/main" id="{A76AB7CC-F17E-408C-A70B-6DBCFF14D5EA}"/>
              </a:ext>
            </a:extLst>
          </p:cNvPr>
          <p:cNvSpPr>
            <a:spLocks noGrp="1"/>
          </p:cNvSpPr>
          <p:nvPr>
            <p:ph idx="1"/>
          </p:nvPr>
        </p:nvSpPr>
        <p:spPr>
          <a:xfrm>
            <a:off x="199589" y="904460"/>
            <a:ext cx="8329612" cy="3147325"/>
          </a:xfrm>
        </p:spPr>
        <p:txBody>
          <a:bodyPr>
            <a:normAutofit/>
          </a:bodyPr>
          <a:lstStyle/>
          <a:p>
            <a:r>
              <a:rPr lang="en-IN" sz="1600" b="0" i="0" dirty="0">
                <a:solidFill>
                  <a:srgbClr val="000000"/>
                </a:solidFill>
                <a:effectLst/>
                <a:latin typeface="Calibri" panose="020F0502020204030204" pitchFamily="34" charset="0"/>
                <a:cs typeface="Calibri" panose="020F0502020204030204" pitchFamily="34" charset="0"/>
              </a:rPr>
              <a:t>An abstract class can have both abstract and regular methods.</a:t>
            </a:r>
            <a:endParaRPr lang="en-US" sz="1600" dirty="0">
              <a:solidFill>
                <a:schemeClr val="tx1">
                  <a:lumMod val="75000"/>
                </a:schemeClr>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49A30EC-F722-46D7-819E-701772A47101}"/>
              </a:ext>
            </a:extLst>
          </p:cNvPr>
          <p:cNvPicPr>
            <a:picLocks noChangeAspect="1"/>
          </p:cNvPicPr>
          <p:nvPr/>
        </p:nvPicPr>
        <p:blipFill>
          <a:blip r:embed="rId3"/>
          <a:stretch>
            <a:fillRect/>
          </a:stretch>
        </p:blipFill>
        <p:spPr>
          <a:xfrm>
            <a:off x="1778627" y="1482687"/>
            <a:ext cx="4714875" cy="2390775"/>
          </a:xfrm>
          <a:prstGeom prst="rect">
            <a:avLst/>
          </a:prstGeom>
        </p:spPr>
      </p:pic>
    </p:spTree>
    <p:extLst>
      <p:ext uri="{BB962C8B-B14F-4D97-AF65-F5344CB8AC3E}">
        <p14:creationId xmlns:p14="http://schemas.microsoft.com/office/powerpoint/2010/main" val="2013571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p:txBody>
          <a:bodyPr/>
          <a:lstStyle/>
          <a:p>
            <a:r>
              <a:rPr lang="en-US" dirty="0"/>
              <a:t>Interfaces</a:t>
            </a:r>
          </a:p>
        </p:txBody>
      </p:sp>
      <p:sp>
        <p:nvSpPr>
          <p:cNvPr id="4" name="Content Placeholder 3">
            <a:extLst>
              <a:ext uri="{FF2B5EF4-FFF2-40B4-BE49-F238E27FC236}">
                <a16:creationId xmlns:a16="http://schemas.microsoft.com/office/drawing/2014/main" id="{A76AB7CC-F17E-408C-A70B-6DBCFF14D5EA}"/>
              </a:ext>
            </a:extLst>
          </p:cNvPr>
          <p:cNvSpPr>
            <a:spLocks noGrp="1"/>
          </p:cNvSpPr>
          <p:nvPr>
            <p:ph idx="1"/>
          </p:nvPr>
        </p:nvSpPr>
        <p:spPr>
          <a:xfrm>
            <a:off x="199589" y="904460"/>
            <a:ext cx="8329612" cy="3147325"/>
          </a:xfrm>
        </p:spPr>
        <p:txBody>
          <a:bodyPr>
            <a:normAutofit/>
          </a:bodyPr>
          <a:lstStyle/>
          <a:p>
            <a:pPr algn="just"/>
            <a:r>
              <a:rPr lang="en-IN" sz="1600" dirty="0">
                <a:solidFill>
                  <a:srgbClr val="000000"/>
                </a:solidFill>
                <a:effectLst/>
                <a:latin typeface="Calibri" panose="020F0502020204030204" pitchFamily="34" charset="0"/>
                <a:cs typeface="Calibri" panose="020F0502020204030204" pitchFamily="34" charset="0"/>
              </a:rPr>
              <a:t>An interface in Java is a blueprint of a class. It has static constants and abstract methods.</a:t>
            </a:r>
          </a:p>
          <a:p>
            <a:pPr algn="just"/>
            <a:r>
              <a:rPr lang="en-IN" sz="1600" dirty="0">
                <a:solidFill>
                  <a:srgbClr val="000000"/>
                </a:solidFill>
                <a:effectLst/>
                <a:latin typeface="Calibri" panose="020F0502020204030204" pitchFamily="34" charset="0"/>
                <a:cs typeface="Calibri" panose="020F0502020204030204" pitchFamily="34" charset="0"/>
              </a:rPr>
              <a:t>The interface in Java is a mechanism to achieve abstraction.</a:t>
            </a:r>
          </a:p>
          <a:p>
            <a:pPr algn="just"/>
            <a:r>
              <a:rPr lang="en-IN" sz="1600" dirty="0">
                <a:solidFill>
                  <a:srgbClr val="000000"/>
                </a:solidFill>
                <a:effectLst/>
                <a:latin typeface="Calibri" panose="020F0502020204030204" pitchFamily="34" charset="0"/>
                <a:cs typeface="Calibri" panose="020F0502020204030204" pitchFamily="34" charset="0"/>
              </a:rPr>
              <a:t>In other words, you can say that interfaces can have abstract methods and variables. It cannot have a method body.</a:t>
            </a:r>
          </a:p>
          <a:p>
            <a:pPr algn="just"/>
            <a:r>
              <a:rPr lang="en-IN" sz="1600" dirty="0">
                <a:solidFill>
                  <a:srgbClr val="000000"/>
                </a:solidFill>
                <a:latin typeface="Calibri" panose="020F0502020204030204" pitchFamily="34" charset="0"/>
                <a:cs typeface="Calibri" panose="020F0502020204030204" pitchFamily="34" charset="0"/>
              </a:rPr>
              <a:t>An interface is declared by using the ‘interface’ keyword.</a:t>
            </a:r>
          </a:p>
          <a:p>
            <a:pPr algn="just"/>
            <a:r>
              <a:rPr lang="en-IN" sz="1600" dirty="0">
                <a:solidFill>
                  <a:srgbClr val="000000"/>
                </a:solidFill>
                <a:latin typeface="Calibri" panose="020F0502020204030204" pitchFamily="34" charset="0"/>
                <a:cs typeface="Calibri" panose="020F0502020204030204" pitchFamily="34" charset="0"/>
              </a:rPr>
              <a:t>All the fields declared in interface are public, static and final by default.</a:t>
            </a:r>
          </a:p>
          <a:p>
            <a:pPr algn="just"/>
            <a:r>
              <a:rPr lang="en-IN" sz="1600" dirty="0">
                <a:solidFill>
                  <a:srgbClr val="000000"/>
                </a:solidFill>
                <a:effectLst/>
                <a:latin typeface="Calibri" panose="020F0502020204030204" pitchFamily="34" charset="0"/>
                <a:cs typeface="Calibri" panose="020F0502020204030204" pitchFamily="34" charset="0"/>
              </a:rPr>
              <a:t>A cl</a:t>
            </a:r>
            <a:r>
              <a:rPr lang="en-IN" sz="1600" dirty="0">
                <a:solidFill>
                  <a:srgbClr val="000000"/>
                </a:solidFill>
                <a:latin typeface="Calibri" panose="020F0502020204030204" pitchFamily="34" charset="0"/>
                <a:cs typeface="Calibri" panose="020F0502020204030204" pitchFamily="34" charset="0"/>
              </a:rPr>
              <a:t>ass that implements the interface must implement all the methods declared in an interface.</a:t>
            </a:r>
            <a:endParaRPr lang="en-IN" sz="160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8196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p:txBody>
          <a:bodyPr/>
          <a:lstStyle/>
          <a:p>
            <a:r>
              <a:rPr lang="en-US" dirty="0"/>
              <a:t>Interfaces</a:t>
            </a:r>
          </a:p>
        </p:txBody>
      </p:sp>
      <p:pic>
        <p:nvPicPr>
          <p:cNvPr id="6" name="Picture 5">
            <a:extLst>
              <a:ext uri="{FF2B5EF4-FFF2-40B4-BE49-F238E27FC236}">
                <a16:creationId xmlns:a16="http://schemas.microsoft.com/office/drawing/2014/main" id="{92B63485-DA6D-464C-97B2-3082C26DC4D4}"/>
              </a:ext>
            </a:extLst>
          </p:cNvPr>
          <p:cNvPicPr>
            <a:picLocks noChangeAspect="1"/>
          </p:cNvPicPr>
          <p:nvPr/>
        </p:nvPicPr>
        <p:blipFill>
          <a:blip r:embed="rId3"/>
          <a:stretch>
            <a:fillRect/>
          </a:stretch>
        </p:blipFill>
        <p:spPr>
          <a:xfrm>
            <a:off x="973495" y="858872"/>
            <a:ext cx="6781800" cy="1619250"/>
          </a:xfrm>
          <a:prstGeom prst="rect">
            <a:avLst/>
          </a:prstGeom>
        </p:spPr>
      </p:pic>
      <p:pic>
        <p:nvPicPr>
          <p:cNvPr id="5" name="Picture 4">
            <a:extLst>
              <a:ext uri="{FF2B5EF4-FFF2-40B4-BE49-F238E27FC236}">
                <a16:creationId xmlns:a16="http://schemas.microsoft.com/office/drawing/2014/main" id="{3CEBC26B-8977-4618-BAA5-7EDEF55C2CDA}"/>
              </a:ext>
            </a:extLst>
          </p:cNvPr>
          <p:cNvPicPr>
            <a:picLocks noChangeAspect="1"/>
          </p:cNvPicPr>
          <p:nvPr/>
        </p:nvPicPr>
        <p:blipFill>
          <a:blip r:embed="rId4"/>
          <a:stretch>
            <a:fillRect/>
          </a:stretch>
        </p:blipFill>
        <p:spPr>
          <a:xfrm>
            <a:off x="1131260" y="2637478"/>
            <a:ext cx="5924550" cy="2184659"/>
          </a:xfrm>
          <a:prstGeom prst="rect">
            <a:avLst/>
          </a:prstGeom>
        </p:spPr>
      </p:pic>
    </p:spTree>
    <p:extLst>
      <p:ext uri="{BB962C8B-B14F-4D97-AF65-F5344CB8AC3E}">
        <p14:creationId xmlns:p14="http://schemas.microsoft.com/office/powerpoint/2010/main" val="1682785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p:txBody>
          <a:bodyPr/>
          <a:lstStyle/>
          <a:p>
            <a:r>
              <a:rPr lang="en-US" dirty="0"/>
              <a:t>Multiple inheritance with interfaces</a:t>
            </a:r>
          </a:p>
        </p:txBody>
      </p:sp>
      <p:sp>
        <p:nvSpPr>
          <p:cNvPr id="4" name="Content Placeholder 3">
            <a:extLst>
              <a:ext uri="{FF2B5EF4-FFF2-40B4-BE49-F238E27FC236}">
                <a16:creationId xmlns:a16="http://schemas.microsoft.com/office/drawing/2014/main" id="{A76AB7CC-F17E-408C-A70B-6DBCFF14D5EA}"/>
              </a:ext>
            </a:extLst>
          </p:cNvPr>
          <p:cNvSpPr>
            <a:spLocks noGrp="1"/>
          </p:cNvSpPr>
          <p:nvPr>
            <p:ph idx="1"/>
          </p:nvPr>
        </p:nvSpPr>
        <p:spPr>
          <a:xfrm>
            <a:off x="199589" y="904460"/>
            <a:ext cx="8329612" cy="3147325"/>
          </a:xfrm>
        </p:spPr>
        <p:txBody>
          <a:bodyPr>
            <a:normAutofit/>
          </a:bodyPr>
          <a:lstStyle/>
          <a:p>
            <a:pPr algn="l"/>
            <a:r>
              <a:rPr lang="en-IN" sz="1600" b="0" i="0" dirty="0">
                <a:solidFill>
                  <a:srgbClr val="000000"/>
                </a:solidFill>
                <a:effectLst/>
                <a:latin typeface="Calibri" panose="020F0502020204030204" pitchFamily="34" charset="0"/>
                <a:cs typeface="Calibri" panose="020F0502020204030204" pitchFamily="34" charset="0"/>
              </a:rPr>
              <a:t>If a class implements multiple interfaces, or an interface extends multiple interfaces, it is known as multiple inheritance.</a:t>
            </a:r>
          </a:p>
          <a:p>
            <a:pPr algn="l"/>
            <a:endParaRPr lang="en-IN" sz="1600" dirty="0">
              <a:solidFill>
                <a:srgbClr val="000000"/>
              </a:solidFill>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616401C-216F-4A9B-9CD9-C67B474EFE19}"/>
              </a:ext>
            </a:extLst>
          </p:cNvPr>
          <p:cNvPicPr>
            <a:picLocks noChangeAspect="1"/>
          </p:cNvPicPr>
          <p:nvPr/>
        </p:nvPicPr>
        <p:blipFill>
          <a:blip r:embed="rId3"/>
          <a:stretch>
            <a:fillRect/>
          </a:stretch>
        </p:blipFill>
        <p:spPr>
          <a:xfrm>
            <a:off x="499626" y="1594329"/>
            <a:ext cx="8029575" cy="2847975"/>
          </a:xfrm>
          <a:prstGeom prst="rect">
            <a:avLst/>
          </a:prstGeom>
        </p:spPr>
      </p:pic>
    </p:spTree>
    <p:extLst>
      <p:ext uri="{BB962C8B-B14F-4D97-AF65-F5344CB8AC3E}">
        <p14:creationId xmlns:p14="http://schemas.microsoft.com/office/powerpoint/2010/main" val="745433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p:txBody>
          <a:bodyPr/>
          <a:lstStyle/>
          <a:p>
            <a:r>
              <a:rPr lang="en-US" dirty="0"/>
              <a:t>Multiple inheritance with interfaces</a:t>
            </a:r>
          </a:p>
        </p:txBody>
      </p:sp>
      <p:sp>
        <p:nvSpPr>
          <p:cNvPr id="4" name="Content Placeholder 3">
            <a:extLst>
              <a:ext uri="{FF2B5EF4-FFF2-40B4-BE49-F238E27FC236}">
                <a16:creationId xmlns:a16="http://schemas.microsoft.com/office/drawing/2014/main" id="{A76AB7CC-F17E-408C-A70B-6DBCFF14D5EA}"/>
              </a:ext>
            </a:extLst>
          </p:cNvPr>
          <p:cNvSpPr>
            <a:spLocks noGrp="1"/>
          </p:cNvSpPr>
          <p:nvPr>
            <p:ph idx="1"/>
          </p:nvPr>
        </p:nvSpPr>
        <p:spPr>
          <a:xfrm>
            <a:off x="199589" y="904460"/>
            <a:ext cx="8329612" cy="3147325"/>
          </a:xfrm>
        </p:spPr>
        <p:txBody>
          <a:bodyPr>
            <a:normAutofit/>
          </a:bodyPr>
          <a:lstStyle/>
          <a:p>
            <a:pPr algn="l"/>
            <a:r>
              <a:rPr lang="en-IN" sz="1600" b="0" i="0" dirty="0">
                <a:solidFill>
                  <a:srgbClr val="000000"/>
                </a:solidFill>
                <a:effectLst/>
                <a:latin typeface="Calibri" panose="020F0502020204030204" pitchFamily="34" charset="0"/>
                <a:cs typeface="Calibri" panose="020F0502020204030204" pitchFamily="34" charset="0"/>
              </a:rPr>
              <a:t>If a class implements multiple interfaces, or an interface extends multiple interfaces, it is known as multiple inheritance.</a:t>
            </a:r>
          </a:p>
          <a:p>
            <a:pPr algn="l"/>
            <a:endParaRPr lang="en-IN" sz="1600" dirty="0">
              <a:solidFill>
                <a:srgbClr val="000000"/>
              </a:solidFill>
              <a:effectLst/>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9E92518E-8BFD-4196-8E52-63959675A7EC}"/>
              </a:ext>
            </a:extLst>
          </p:cNvPr>
          <p:cNvPicPr>
            <a:picLocks noChangeAspect="1"/>
          </p:cNvPicPr>
          <p:nvPr/>
        </p:nvPicPr>
        <p:blipFill>
          <a:blip r:embed="rId3"/>
          <a:stretch>
            <a:fillRect/>
          </a:stretch>
        </p:blipFill>
        <p:spPr>
          <a:xfrm>
            <a:off x="2595126" y="1340699"/>
            <a:ext cx="5934075" cy="3465998"/>
          </a:xfrm>
          <a:prstGeom prst="rect">
            <a:avLst/>
          </a:prstGeom>
        </p:spPr>
      </p:pic>
    </p:spTree>
    <p:extLst>
      <p:ext uri="{BB962C8B-B14F-4D97-AF65-F5344CB8AC3E}">
        <p14:creationId xmlns:p14="http://schemas.microsoft.com/office/powerpoint/2010/main" val="84255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p:txBody>
          <a:bodyPr/>
          <a:lstStyle/>
          <a:p>
            <a:r>
              <a:rPr lang="en-US" dirty="0"/>
              <a:t>Difference between Interface and Abstract Class</a:t>
            </a:r>
          </a:p>
        </p:txBody>
      </p:sp>
      <p:pic>
        <p:nvPicPr>
          <p:cNvPr id="2050" name="Picture 2" descr="What is the difference between an interface and abstract class? - Stack  Overflow">
            <a:extLst>
              <a:ext uri="{FF2B5EF4-FFF2-40B4-BE49-F238E27FC236}">
                <a16:creationId xmlns:a16="http://schemas.microsoft.com/office/drawing/2014/main" id="{07C82E14-2D5D-47CA-BC64-F6B8353DF0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48885" y="904875"/>
            <a:ext cx="5631893" cy="314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879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p:txBody>
          <a:bodyPr/>
          <a:lstStyle/>
          <a:p>
            <a:r>
              <a:rPr lang="en-US" dirty="0"/>
              <a:t>Polymorphism</a:t>
            </a:r>
          </a:p>
        </p:txBody>
      </p:sp>
      <p:sp>
        <p:nvSpPr>
          <p:cNvPr id="4" name="Content Placeholder 3">
            <a:extLst>
              <a:ext uri="{FF2B5EF4-FFF2-40B4-BE49-F238E27FC236}">
                <a16:creationId xmlns:a16="http://schemas.microsoft.com/office/drawing/2014/main" id="{A76AB7CC-F17E-408C-A70B-6DBCFF14D5EA}"/>
              </a:ext>
            </a:extLst>
          </p:cNvPr>
          <p:cNvSpPr>
            <a:spLocks noGrp="1"/>
          </p:cNvSpPr>
          <p:nvPr>
            <p:ph idx="1"/>
          </p:nvPr>
        </p:nvSpPr>
        <p:spPr>
          <a:xfrm>
            <a:off x="199589" y="904460"/>
            <a:ext cx="8329612" cy="3147325"/>
          </a:xfrm>
        </p:spPr>
        <p:txBody>
          <a:bodyPr>
            <a:normAutofit/>
          </a:bodyPr>
          <a:lstStyle/>
          <a:p>
            <a:pPr algn="just"/>
            <a:r>
              <a:rPr lang="en-US" sz="1600" b="0" i="0" dirty="0">
                <a:effectLst/>
                <a:latin typeface="Calibri" panose="020F0502020204030204" pitchFamily="34" charset="0"/>
                <a:cs typeface="Calibri" panose="020F0502020204030204" pitchFamily="34" charset="0"/>
              </a:rPr>
              <a:t>Polymorphism means "many forms", and it occurs when we have many classes that are related to each other by inheritance.</a:t>
            </a:r>
          </a:p>
          <a:p>
            <a:pPr algn="just"/>
            <a:r>
              <a:rPr lang="en-US" sz="1600" dirty="0">
                <a:latin typeface="Calibri" panose="020F0502020204030204" pitchFamily="34" charset="0"/>
                <a:cs typeface="Calibri" panose="020F0502020204030204" pitchFamily="34" charset="0"/>
              </a:rPr>
              <a:t>Polymorphism allows one and same name to solve two or more similar but technically different tasks</a:t>
            </a:r>
          </a:p>
          <a:p>
            <a:pPr algn="just"/>
            <a:r>
              <a:rPr lang="en-US" sz="1600" b="0" i="0" dirty="0">
                <a:effectLst/>
                <a:latin typeface="Calibri" panose="020F0502020204030204" pitchFamily="34" charset="0"/>
                <a:cs typeface="Calibri" panose="020F0502020204030204" pitchFamily="34" charset="0"/>
              </a:rPr>
              <a:t> </a:t>
            </a:r>
            <a:r>
              <a:rPr lang="en-US" sz="1600" i="0" dirty="0">
                <a:effectLst/>
                <a:latin typeface="Calibri" panose="020F0502020204030204" pitchFamily="34" charset="0"/>
                <a:cs typeface="Calibri" panose="020F0502020204030204" pitchFamily="34" charset="0"/>
              </a:rPr>
              <a:t>Inheritance</a:t>
            </a:r>
            <a:r>
              <a:rPr lang="en-US" sz="1600" b="0" i="0" dirty="0">
                <a:effectLst/>
                <a:latin typeface="Calibri" panose="020F0502020204030204" pitchFamily="34" charset="0"/>
                <a:cs typeface="Calibri" panose="020F0502020204030204" pitchFamily="34" charset="0"/>
              </a:rPr>
              <a:t> lets us inherit attributes and methods from another class. </a:t>
            </a:r>
            <a:r>
              <a:rPr lang="en-US" sz="1600" i="0" dirty="0">
                <a:effectLst/>
                <a:latin typeface="Calibri" panose="020F0502020204030204" pitchFamily="34" charset="0"/>
                <a:cs typeface="Calibri" panose="020F0502020204030204" pitchFamily="34" charset="0"/>
              </a:rPr>
              <a:t>Polymorphism</a:t>
            </a:r>
            <a:r>
              <a:rPr lang="en-US" sz="1600" b="0" i="0" dirty="0">
                <a:effectLst/>
                <a:latin typeface="Calibri" panose="020F0502020204030204" pitchFamily="34" charset="0"/>
                <a:cs typeface="Calibri" panose="020F0502020204030204" pitchFamily="34" charset="0"/>
              </a:rPr>
              <a:t> uses those methods to perform different tasks. This allows us to perform a single action in different ways.</a:t>
            </a:r>
          </a:p>
          <a:p>
            <a:pPr algn="just"/>
            <a:r>
              <a:rPr lang="en-US" sz="1600" b="0" i="0" dirty="0">
                <a:effectLst/>
                <a:latin typeface="Calibri" panose="020F0502020204030204" pitchFamily="34" charset="0"/>
                <a:cs typeface="Calibri" panose="020F0502020204030204" pitchFamily="34" charset="0"/>
              </a:rPr>
              <a:t>There are two types of polymorphism in Java:</a:t>
            </a:r>
          </a:p>
          <a:p>
            <a:pPr lvl="1" algn="just"/>
            <a:r>
              <a:rPr lang="en-US" sz="1600" b="0" i="0" dirty="0">
                <a:effectLst/>
                <a:latin typeface="Calibri" panose="020F0502020204030204" pitchFamily="34" charset="0"/>
                <a:cs typeface="Calibri" panose="020F0502020204030204" pitchFamily="34" charset="0"/>
              </a:rPr>
              <a:t> compile-time polymorphism and runtime polymorphism. </a:t>
            </a:r>
          </a:p>
          <a:p>
            <a:pPr lvl="1" algn="just"/>
            <a:r>
              <a:rPr lang="en-US" sz="1600" b="0" i="0" dirty="0">
                <a:effectLst/>
                <a:latin typeface="Calibri" panose="020F0502020204030204" pitchFamily="34" charset="0"/>
                <a:cs typeface="Calibri" panose="020F0502020204030204" pitchFamily="34" charset="0"/>
              </a:rPr>
              <a:t>We can perform polymorphism in java by method overloading and method overriding.</a:t>
            </a:r>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193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p:txBody>
          <a:bodyPr/>
          <a:lstStyle/>
          <a:p>
            <a:r>
              <a:rPr lang="en-US" dirty="0"/>
              <a:t>Compile time Polymorphism</a:t>
            </a:r>
          </a:p>
        </p:txBody>
      </p:sp>
      <p:sp>
        <p:nvSpPr>
          <p:cNvPr id="4" name="Content Placeholder 3">
            <a:extLst>
              <a:ext uri="{FF2B5EF4-FFF2-40B4-BE49-F238E27FC236}">
                <a16:creationId xmlns:a16="http://schemas.microsoft.com/office/drawing/2014/main" id="{A76AB7CC-F17E-408C-A70B-6DBCFF14D5EA}"/>
              </a:ext>
            </a:extLst>
          </p:cNvPr>
          <p:cNvSpPr>
            <a:spLocks noGrp="1"/>
          </p:cNvSpPr>
          <p:nvPr>
            <p:ph idx="1"/>
          </p:nvPr>
        </p:nvSpPr>
        <p:spPr>
          <a:xfrm>
            <a:off x="199589" y="904460"/>
            <a:ext cx="8329612" cy="391777"/>
          </a:xfrm>
        </p:spPr>
        <p:txBody>
          <a:bodyPr>
            <a:normAutofit fontScale="85000" lnSpcReduction="20000"/>
          </a:bodyPr>
          <a:lstStyle/>
          <a:p>
            <a:r>
              <a:rPr lang="en-US" sz="1600" b="0" i="0" dirty="0">
                <a:solidFill>
                  <a:srgbClr val="000000"/>
                </a:solidFill>
                <a:effectLst/>
                <a:latin typeface="Calibri" panose="020F0502020204030204" pitchFamily="34" charset="0"/>
                <a:cs typeface="Calibri" panose="020F0502020204030204" pitchFamily="34" charset="0"/>
              </a:rPr>
              <a:t>If you overload a static method in Java, it is the example of compile time polymorphism.</a:t>
            </a:r>
          </a:p>
          <a:p>
            <a:endParaRPr lang="en-US" sz="16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6F70E43-6226-4214-9996-0EF4AC5E0AA3}"/>
              </a:ext>
            </a:extLst>
          </p:cNvPr>
          <p:cNvSpPr txBox="1"/>
          <p:nvPr/>
        </p:nvSpPr>
        <p:spPr>
          <a:xfrm>
            <a:off x="582805" y="1173182"/>
            <a:ext cx="6270170" cy="2677656"/>
          </a:xfrm>
          <a:prstGeom prst="rect">
            <a:avLst/>
          </a:prstGeom>
          <a:noFill/>
        </p:spPr>
        <p:txBody>
          <a:bodyPr wrap="square" rtlCol="0">
            <a:spAutoFit/>
          </a:bodyPr>
          <a:lstStyle/>
          <a:p>
            <a:pPr algn="l"/>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u="sng" dirty="0">
                <a:solidFill>
                  <a:srgbClr val="000000"/>
                </a:solidFill>
                <a:latin typeface="Consolas" panose="020B0609020204030204" pitchFamily="49" charset="0"/>
              </a:rPr>
              <a:t>Test { </a:t>
            </a:r>
          </a:p>
          <a:p>
            <a:pPr algn="l"/>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foo() { </a:t>
            </a:r>
          </a:p>
          <a:p>
            <a:pPr algn="l"/>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a:t>
            </a:r>
            <a:r>
              <a:rPr lang="en-US" b="1" i="1" dirty="0" err="1">
                <a:solidFill>
                  <a:srgbClr val="2A00FF"/>
                </a:solidFill>
                <a:latin typeface="Consolas" panose="020B0609020204030204" pitchFamily="49" charset="0"/>
              </a:rPr>
              <a:t>Test.foo</a:t>
            </a:r>
            <a:r>
              <a:rPr lang="en-US" b="1" i="1" dirty="0">
                <a:solidFill>
                  <a:srgbClr val="2A00FF"/>
                </a:solidFill>
                <a:latin typeface="Consolas" panose="020B0609020204030204" pitchFamily="49" charset="0"/>
              </a:rPr>
              <a:t>() called "</a:t>
            </a:r>
            <a:r>
              <a:rPr lang="en-US" b="1" i="1" dirty="0">
                <a:solidFill>
                  <a:srgbClr val="000000"/>
                </a:solidFill>
                <a:latin typeface="Consolas" panose="020B0609020204030204" pitchFamily="49" charset="0"/>
              </a:rPr>
              <a:t>); </a:t>
            </a:r>
          </a:p>
          <a:p>
            <a:pPr algn="l"/>
            <a:r>
              <a:rPr lang="en-US" dirty="0">
                <a:solidFill>
                  <a:srgbClr val="000000"/>
                </a:solidFill>
                <a:latin typeface="Consolas" panose="020B0609020204030204" pitchFamily="49" charset="0"/>
              </a:rPr>
              <a:t> } </a:t>
            </a:r>
          </a:p>
          <a:p>
            <a:pPr algn="l"/>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foo(</a:t>
            </a:r>
            <a:r>
              <a:rPr lang="en-US" b="1" dirty="0">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a</a:t>
            </a:r>
            <a:r>
              <a:rPr lang="en-US" b="1" dirty="0">
                <a:solidFill>
                  <a:srgbClr val="000000"/>
                </a:solidFill>
                <a:latin typeface="Consolas" panose="020B0609020204030204" pitchFamily="49" charset="0"/>
              </a:rPr>
              <a:t>) {  </a:t>
            </a:r>
          </a:p>
          <a:p>
            <a:pPr algn="l"/>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a:t>
            </a:r>
            <a:r>
              <a:rPr lang="en-US" b="1" i="1" dirty="0" err="1">
                <a:solidFill>
                  <a:srgbClr val="2A00FF"/>
                </a:solidFill>
                <a:latin typeface="Consolas" panose="020B0609020204030204" pitchFamily="49" charset="0"/>
              </a:rPr>
              <a:t>Test.foo</a:t>
            </a:r>
            <a:r>
              <a:rPr lang="en-US" b="1" i="1" dirty="0">
                <a:solidFill>
                  <a:srgbClr val="2A00FF"/>
                </a:solidFill>
                <a:latin typeface="Consolas" panose="020B0609020204030204" pitchFamily="49" charset="0"/>
              </a:rPr>
              <a:t>(int) called "</a:t>
            </a:r>
            <a:r>
              <a:rPr lang="en-US" b="1" i="1" dirty="0">
                <a:solidFill>
                  <a:srgbClr val="000000"/>
                </a:solidFill>
                <a:latin typeface="Consolas" panose="020B0609020204030204" pitchFamily="49" charset="0"/>
              </a:rPr>
              <a:t>); </a:t>
            </a:r>
          </a:p>
          <a:p>
            <a:pPr algn="l"/>
            <a:r>
              <a:rPr lang="en-US" dirty="0">
                <a:solidFill>
                  <a:srgbClr val="000000"/>
                </a:solidFill>
                <a:latin typeface="Consolas" panose="020B0609020204030204" pitchFamily="49" charset="0"/>
              </a:rPr>
              <a:t> } </a:t>
            </a:r>
          </a:p>
          <a:p>
            <a:pPr algn="l"/>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pPr algn="l"/>
            <a:r>
              <a:rPr lang="en-US" dirty="0">
                <a:solidFill>
                  <a:srgbClr val="000000"/>
                </a:solidFill>
                <a:latin typeface="Consolas" panose="020B0609020204030204" pitchFamily="49" charset="0"/>
              </a:rPr>
              <a:t> {  </a:t>
            </a:r>
          </a:p>
          <a:p>
            <a:pPr algn="l"/>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a:t>
            </a:r>
            <a:r>
              <a:rPr lang="en-US" i="1" dirty="0" err="1">
                <a:solidFill>
                  <a:srgbClr val="000000"/>
                </a:solidFill>
                <a:latin typeface="Consolas" panose="020B0609020204030204" pitchFamily="49" charset="0"/>
              </a:rPr>
              <a:t>foo</a:t>
            </a:r>
            <a:r>
              <a:rPr lang="en-US" i="1" dirty="0">
                <a:solidFill>
                  <a:srgbClr val="000000"/>
                </a:solidFill>
                <a:latin typeface="Consolas" panose="020B0609020204030204" pitchFamily="49" charset="0"/>
              </a:rPr>
              <a:t>(); </a:t>
            </a:r>
          </a:p>
          <a:p>
            <a:pPr algn="l"/>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a:t>
            </a:r>
            <a:r>
              <a:rPr lang="en-US" i="1" dirty="0" err="1">
                <a:solidFill>
                  <a:srgbClr val="000000"/>
                </a:solidFill>
                <a:latin typeface="Consolas" panose="020B0609020204030204" pitchFamily="49" charset="0"/>
              </a:rPr>
              <a:t>foo</a:t>
            </a:r>
            <a:r>
              <a:rPr lang="en-US" i="1" dirty="0">
                <a:solidFill>
                  <a:srgbClr val="000000"/>
                </a:solidFill>
                <a:latin typeface="Consolas" panose="020B0609020204030204" pitchFamily="49" charset="0"/>
              </a:rPr>
              <a:t>(10); </a:t>
            </a:r>
          </a:p>
          <a:p>
            <a:pPr algn="l"/>
            <a:r>
              <a:rPr lang="en-US" dirty="0">
                <a:solidFill>
                  <a:srgbClr val="000000"/>
                </a:solidFill>
                <a:latin typeface="Consolas" panose="020B0609020204030204" pitchFamily="49" charset="0"/>
              </a:rPr>
              <a:t> } }</a:t>
            </a:r>
            <a:endParaRPr lang="en-US" dirty="0"/>
          </a:p>
        </p:txBody>
      </p:sp>
    </p:spTree>
    <p:extLst>
      <p:ext uri="{BB962C8B-B14F-4D97-AF65-F5344CB8AC3E}">
        <p14:creationId xmlns:p14="http://schemas.microsoft.com/office/powerpoint/2010/main" val="7231199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p:txBody>
          <a:bodyPr/>
          <a:lstStyle/>
          <a:p>
            <a:r>
              <a:rPr lang="en-US" dirty="0"/>
              <a:t>Run time Polymorphism</a:t>
            </a:r>
          </a:p>
        </p:txBody>
      </p:sp>
      <p:sp>
        <p:nvSpPr>
          <p:cNvPr id="4" name="Content Placeholder 3">
            <a:extLst>
              <a:ext uri="{FF2B5EF4-FFF2-40B4-BE49-F238E27FC236}">
                <a16:creationId xmlns:a16="http://schemas.microsoft.com/office/drawing/2014/main" id="{A76AB7CC-F17E-408C-A70B-6DBCFF14D5EA}"/>
              </a:ext>
            </a:extLst>
          </p:cNvPr>
          <p:cNvSpPr>
            <a:spLocks noGrp="1"/>
          </p:cNvSpPr>
          <p:nvPr>
            <p:ph idx="1"/>
          </p:nvPr>
        </p:nvSpPr>
        <p:spPr>
          <a:xfrm>
            <a:off x="199589" y="840665"/>
            <a:ext cx="8329612" cy="3147325"/>
          </a:xfrm>
        </p:spPr>
        <p:txBody>
          <a:bodyPr>
            <a:noAutofit/>
          </a:bodyPr>
          <a:lstStyle/>
          <a:p>
            <a:pPr algn="l"/>
            <a:r>
              <a:rPr lang="en-US" sz="1600" i="0" dirty="0">
                <a:solidFill>
                  <a:srgbClr val="000000"/>
                </a:solidFill>
                <a:effectLst/>
                <a:latin typeface="Calibri" panose="020F0502020204030204" pitchFamily="34" charset="0"/>
                <a:cs typeface="Calibri" panose="020F0502020204030204" pitchFamily="34" charset="0"/>
              </a:rPr>
              <a:t>Runtime polymorphism or Dynamic Method Dispatch is a process in which a call to an overridden method is resolved at runtime rather than compile-time.</a:t>
            </a:r>
          </a:p>
          <a:p>
            <a:pPr algn="just"/>
            <a:r>
              <a:rPr lang="en-US" sz="1600" i="0" dirty="0">
                <a:solidFill>
                  <a:srgbClr val="000000"/>
                </a:solidFill>
                <a:effectLst/>
                <a:latin typeface="Calibri" panose="020F0502020204030204" pitchFamily="34" charset="0"/>
                <a:cs typeface="Calibri" panose="020F0502020204030204" pitchFamily="34" charset="0"/>
              </a:rPr>
              <a:t>In this process, an overridden method is called through the reference variable of a superclass. The determination of the method to be called is based on the object being referred to by the reference variable.</a:t>
            </a:r>
          </a:p>
          <a:p>
            <a:pPr algn="l"/>
            <a:r>
              <a:rPr lang="en-US" sz="1600" dirty="0">
                <a:solidFill>
                  <a:srgbClr val="000000"/>
                </a:solidFill>
                <a:latin typeface="Calibri" panose="020F0502020204030204" pitchFamily="34" charset="0"/>
                <a:cs typeface="Calibri" panose="020F0502020204030204" pitchFamily="34" charset="0"/>
              </a:rPr>
              <a:t>If there exists a method in super class and sub class, then the method is said to be overridden</a:t>
            </a:r>
          </a:p>
          <a:p>
            <a:pPr algn="l"/>
            <a:r>
              <a:rPr lang="en-US" sz="1600" b="0" i="0" dirty="0">
                <a:solidFill>
                  <a:srgbClr val="000000"/>
                </a:solidFill>
                <a:effectLst/>
                <a:latin typeface="Calibri" panose="020F0502020204030204" pitchFamily="34" charset="0"/>
                <a:cs typeface="Calibri" panose="020F0502020204030204" pitchFamily="34" charset="0"/>
              </a:rPr>
              <a:t>If the reference variable of Parent class refers to the object of Child class, it is known as upcasting. For example:</a:t>
            </a:r>
          </a:p>
          <a:p>
            <a:pPr marL="0" indent="0" algn="l">
              <a:buNone/>
            </a:pPr>
            <a:r>
              <a:rPr lang="en-US" sz="1600" b="1" i="0" dirty="0">
                <a:solidFill>
                  <a:srgbClr val="006699"/>
                </a:solidFill>
                <a:effectLst/>
                <a:latin typeface="Calibri" panose="020F0502020204030204" pitchFamily="34" charset="0"/>
                <a:cs typeface="Calibri" panose="020F0502020204030204" pitchFamily="34" charset="0"/>
              </a:rPr>
              <a:t>				</a:t>
            </a:r>
            <a:r>
              <a:rPr lang="en-US" b="1" i="0" dirty="0">
                <a:solidFill>
                  <a:srgbClr val="006699"/>
                </a:solidFill>
                <a:effectLst/>
                <a:latin typeface="Calibri" panose="020F0502020204030204" pitchFamily="34" charset="0"/>
                <a:cs typeface="Calibri" panose="020F0502020204030204" pitchFamily="34" charset="0"/>
              </a:rPr>
              <a:t>class</a:t>
            </a:r>
            <a:r>
              <a:rPr lang="en-US" b="0" i="0" dirty="0">
                <a:solidFill>
                  <a:srgbClr val="000000"/>
                </a:solidFill>
                <a:effectLst/>
                <a:latin typeface="Calibri" panose="020F0502020204030204" pitchFamily="34" charset="0"/>
                <a:cs typeface="Calibri" panose="020F0502020204030204" pitchFamily="34" charset="0"/>
              </a:rPr>
              <a:t> A{}  </a:t>
            </a:r>
          </a:p>
          <a:p>
            <a:pPr marL="0" indent="0" algn="l">
              <a:buNone/>
            </a:pPr>
            <a:r>
              <a:rPr lang="en-US" b="1" i="0" dirty="0">
                <a:solidFill>
                  <a:srgbClr val="006699"/>
                </a:solidFill>
                <a:effectLst/>
                <a:latin typeface="Calibri" panose="020F0502020204030204" pitchFamily="34" charset="0"/>
                <a:cs typeface="Calibri" panose="020F0502020204030204" pitchFamily="34" charset="0"/>
              </a:rPr>
              <a:t>				class</a:t>
            </a:r>
            <a:r>
              <a:rPr lang="en-US" b="0" i="0" dirty="0">
                <a:solidFill>
                  <a:srgbClr val="000000"/>
                </a:solidFill>
                <a:effectLst/>
                <a:latin typeface="Calibri" panose="020F0502020204030204" pitchFamily="34" charset="0"/>
                <a:cs typeface="Calibri" panose="020F0502020204030204" pitchFamily="34" charset="0"/>
              </a:rPr>
              <a:t> B </a:t>
            </a:r>
            <a:r>
              <a:rPr lang="en-US" b="1" i="0" dirty="0">
                <a:solidFill>
                  <a:srgbClr val="006699"/>
                </a:solidFill>
                <a:effectLst/>
                <a:latin typeface="Calibri" panose="020F0502020204030204" pitchFamily="34" charset="0"/>
                <a:cs typeface="Calibri" panose="020F0502020204030204" pitchFamily="34" charset="0"/>
              </a:rPr>
              <a:t>extends</a:t>
            </a:r>
            <a:r>
              <a:rPr lang="en-US" b="0" i="0" dirty="0">
                <a:solidFill>
                  <a:srgbClr val="000000"/>
                </a:solidFill>
                <a:effectLst/>
                <a:latin typeface="Calibri" panose="020F0502020204030204" pitchFamily="34" charset="0"/>
                <a:cs typeface="Calibri" panose="020F0502020204030204" pitchFamily="34" charset="0"/>
              </a:rPr>
              <a:t> A{}  </a:t>
            </a:r>
          </a:p>
          <a:p>
            <a:pPr marL="0" indent="0" algn="l">
              <a:buNone/>
            </a:pPr>
            <a:r>
              <a:rPr lang="en-US" b="0" i="0" dirty="0">
                <a:solidFill>
                  <a:srgbClr val="000000"/>
                </a:solidFill>
                <a:effectLst/>
                <a:latin typeface="Calibri" panose="020F0502020204030204" pitchFamily="34" charset="0"/>
                <a:cs typeface="Calibri" panose="020F0502020204030204" pitchFamily="34" charset="0"/>
              </a:rPr>
              <a:t>				A a=</a:t>
            </a:r>
            <a:r>
              <a:rPr lang="en-US" b="1" i="0" dirty="0">
                <a:solidFill>
                  <a:srgbClr val="006699"/>
                </a:solidFill>
                <a:effectLst/>
                <a:latin typeface="Calibri" panose="020F0502020204030204" pitchFamily="34" charset="0"/>
                <a:cs typeface="Calibri" panose="020F0502020204030204" pitchFamily="34" charset="0"/>
              </a:rPr>
              <a:t>new</a:t>
            </a:r>
            <a:r>
              <a:rPr lang="en-US" b="0" i="0" dirty="0">
                <a:solidFill>
                  <a:srgbClr val="000000"/>
                </a:solidFill>
                <a:effectLst/>
                <a:latin typeface="Calibri" panose="020F0502020204030204" pitchFamily="34" charset="0"/>
                <a:cs typeface="Calibri" panose="020F0502020204030204" pitchFamily="34" charset="0"/>
              </a:rPr>
              <a:t> B();</a:t>
            </a:r>
            <a:r>
              <a:rPr lang="en-US" b="0" i="0" dirty="0">
                <a:solidFill>
                  <a:srgbClr val="008200"/>
                </a:solidFill>
                <a:effectLst/>
                <a:latin typeface="Calibri" panose="020F0502020204030204" pitchFamily="34" charset="0"/>
                <a:cs typeface="Calibri" panose="020F0502020204030204" pitchFamily="34" charset="0"/>
              </a:rPr>
              <a:t>//upcasting</a:t>
            </a:r>
            <a:r>
              <a:rPr lang="en-US" b="0" i="0" dirty="0">
                <a:solidFill>
                  <a:srgbClr val="000000"/>
                </a:solidFill>
                <a:effectLst/>
                <a:latin typeface="Calibri" panose="020F0502020204030204" pitchFamily="34" charset="0"/>
                <a:cs typeface="Calibri" panose="020F0502020204030204" pitchFamily="34" charset="0"/>
              </a:rPr>
              <a:t> </a:t>
            </a:r>
          </a:p>
          <a:p>
            <a:pPr algn="l"/>
            <a:endParaRPr lang="en-US" sz="1600" i="0" dirty="0">
              <a:solidFill>
                <a:srgbClr val="000000"/>
              </a:solidFill>
              <a:effectLst/>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8765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3D6B8B-D314-4302-9C08-89ABA1972A38}"/>
              </a:ext>
            </a:extLst>
          </p:cNvPr>
          <p:cNvSpPr>
            <a:spLocks noGrp="1"/>
          </p:cNvSpPr>
          <p:nvPr>
            <p:ph type="body" sz="quarter" idx="11"/>
          </p:nvPr>
        </p:nvSpPr>
        <p:spPr>
          <a:xfrm>
            <a:off x="0" y="0"/>
            <a:ext cx="9144000" cy="700088"/>
          </a:xfrm>
        </p:spPr>
        <p:txBody>
          <a:bodyPr>
            <a:normAutofit lnSpcReduction="10000"/>
          </a:bodyPr>
          <a:lstStyle/>
          <a:p>
            <a:pPr eaLnBrk="1" fontAlgn="auto" hangingPunct="1">
              <a:spcAft>
                <a:spcPts val="0"/>
              </a:spcAft>
              <a:buFont typeface="Arial" charset="0"/>
              <a:buNone/>
              <a:defRPr/>
            </a:pPr>
            <a:endParaRPr lang="en-US" dirty="0"/>
          </a:p>
          <a:p>
            <a:pPr eaLnBrk="1" fontAlgn="auto" hangingPunct="1">
              <a:spcAft>
                <a:spcPts val="0"/>
              </a:spcAft>
              <a:buFont typeface="Arial" charset="0"/>
              <a:buNone/>
              <a:defRPr/>
            </a:pPr>
            <a:r>
              <a:rPr lang="en-US" b="1" dirty="0">
                <a:solidFill>
                  <a:schemeClr val="accent2"/>
                </a:solidFill>
                <a:latin typeface="Calibri" panose="020F0502020204030204" pitchFamily="34" charset="0"/>
                <a:cs typeface="Calibri" panose="020F0502020204030204" pitchFamily="34" charset="0"/>
              </a:rPr>
              <a:t>Constructor</a:t>
            </a:r>
          </a:p>
          <a:p>
            <a:pPr eaLnBrk="1" fontAlgn="auto" hangingPunct="1">
              <a:spcAft>
                <a:spcPts val="0"/>
              </a:spcAft>
              <a:buFont typeface="Arial"/>
              <a:buNone/>
              <a:defRPr/>
            </a:pPr>
            <a:endParaRPr lang="en-US" dirty="0"/>
          </a:p>
        </p:txBody>
      </p:sp>
      <p:sp>
        <p:nvSpPr>
          <p:cNvPr id="10" name="Content Placeholder 1">
            <a:extLst>
              <a:ext uri="{FF2B5EF4-FFF2-40B4-BE49-F238E27FC236}">
                <a16:creationId xmlns:a16="http://schemas.microsoft.com/office/drawing/2014/main" id="{82A0D38B-B9EC-498E-B4E3-DD3D21771A08}"/>
              </a:ext>
            </a:extLst>
          </p:cNvPr>
          <p:cNvSpPr txBox="1">
            <a:spLocks/>
          </p:cNvSpPr>
          <p:nvPr/>
        </p:nvSpPr>
        <p:spPr>
          <a:xfrm>
            <a:off x="408548" y="3406587"/>
            <a:ext cx="4979240" cy="1308847"/>
          </a:xfrm>
          <a:prstGeom prst="rect">
            <a:avLst/>
          </a:prstGeom>
        </p:spPr>
        <p:txBody>
          <a:bodyPr lIns="68580" tIns="34290" rIns="68580" bIns="34290"/>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kern="1200" baseline="0">
                <a:solidFill>
                  <a:schemeClr val="tx1"/>
                </a:solidFill>
                <a:latin typeface="+mn-lt"/>
                <a:ea typeface="+mn-ea"/>
                <a:cs typeface="+mn-cs"/>
              </a:defRPr>
            </a:lvl1pPr>
            <a:lvl2pPr marL="557213" indent="-214313" algn="l" defTabSz="342900" rtl="0" fontAlgn="base">
              <a:spcBef>
                <a:spcPct val="20000"/>
              </a:spcBef>
              <a:spcAft>
                <a:spcPct val="0"/>
              </a:spcAft>
              <a:buFont typeface="Arial" charset="0"/>
              <a:buChar char="–"/>
              <a:defRPr sz="1200" kern="1200">
                <a:solidFill>
                  <a:schemeClr val="tx1"/>
                </a:solidFill>
                <a:latin typeface="+mn-lt"/>
                <a:ea typeface="+mn-ea"/>
                <a:cs typeface="+mn-cs"/>
              </a:defRPr>
            </a:lvl2pPr>
            <a:lvl3pPr marL="8572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3pPr>
            <a:lvl4pPr marL="12001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4pPr>
            <a:lvl5pPr marL="15430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fontAlgn="base">
              <a:buFont typeface="Arial"/>
              <a:buNone/>
              <a:defRPr/>
            </a:pPr>
            <a:br>
              <a:rPr lang="en-US" sz="1600" dirty="0">
                <a:latin typeface="Calibri" panose="020F0502020204030204" pitchFamily="34" charset="0"/>
              </a:rPr>
            </a:br>
            <a:endParaRPr lang="en-US" sz="1600" dirty="0">
              <a:solidFill>
                <a:srgbClr val="444444"/>
              </a:solidFill>
              <a:highlight>
                <a:srgbClr val="FFFF00"/>
              </a:highlight>
              <a:latin typeface="Calibri" panose="020F0502020204030204" pitchFamily="34" charset="0"/>
            </a:endParaRPr>
          </a:p>
        </p:txBody>
      </p:sp>
      <p:sp>
        <p:nvSpPr>
          <p:cNvPr id="6" name="Content Placeholder 5">
            <a:extLst>
              <a:ext uri="{FF2B5EF4-FFF2-40B4-BE49-F238E27FC236}">
                <a16:creationId xmlns:a16="http://schemas.microsoft.com/office/drawing/2014/main" id="{805EF40D-20B1-42F0-8609-99356AECEBDF}"/>
              </a:ext>
            </a:extLst>
          </p:cNvPr>
          <p:cNvSpPr>
            <a:spLocks noGrp="1"/>
          </p:cNvSpPr>
          <p:nvPr>
            <p:ph idx="1"/>
          </p:nvPr>
        </p:nvSpPr>
        <p:spPr>
          <a:xfrm>
            <a:off x="199590" y="840765"/>
            <a:ext cx="8329612" cy="3147325"/>
          </a:xfrm>
        </p:spPr>
        <p:txBody>
          <a:bodyPr>
            <a:noAutofit/>
          </a:bodyPr>
          <a:lstStyle/>
          <a:p>
            <a:pPr marL="130175" indent="-130175" fontAlgn="base">
              <a:spcBef>
                <a:spcPct val="0"/>
              </a:spcBef>
              <a:buFont typeface="Arial" panose="020B0604020202020204" pitchFamily="34" charset="0"/>
              <a:buChar char="•"/>
              <a:defRPr/>
            </a:pPr>
            <a:r>
              <a:rPr lang="en-US" altLang="en-US" sz="1600" dirty="0">
                <a:solidFill>
                  <a:schemeClr val="accent1">
                    <a:lumMod val="10000"/>
                  </a:schemeClr>
                </a:solidFill>
                <a:latin typeface="Calibri" panose="020F0502020204030204" pitchFamily="34" charset="0"/>
              </a:rPr>
              <a:t>Constructor is a special method that gets invoked "automatically" at the time of object creation.</a:t>
            </a:r>
          </a:p>
          <a:p>
            <a:pPr marL="130175" indent="-130175" fontAlgn="base">
              <a:spcBef>
                <a:spcPct val="0"/>
              </a:spcBef>
              <a:buFont typeface="Arial" panose="020B0604020202020204" pitchFamily="34" charset="0"/>
              <a:buChar char="•"/>
              <a:defRPr/>
            </a:pPr>
            <a:r>
              <a:rPr lang="en-US" sz="1600" i="0" dirty="0">
                <a:solidFill>
                  <a:schemeClr val="accent1">
                    <a:lumMod val="10000"/>
                  </a:schemeClr>
                </a:solidFill>
                <a:effectLst/>
                <a:latin typeface="Calibri" panose="020F0502020204030204" pitchFamily="34" charset="0"/>
                <a:cs typeface="Calibri" panose="020F0502020204030204" pitchFamily="34" charset="0"/>
              </a:rPr>
              <a:t>A constructor in Java is a special method that is used to initialize objects. The constructor is called when an object of a class is created. It can be used to set initial values for object attributes.</a:t>
            </a:r>
            <a:endParaRPr lang="en-US" altLang="en-US" sz="1600" dirty="0">
              <a:solidFill>
                <a:schemeClr val="accent1">
                  <a:lumMod val="10000"/>
                </a:schemeClr>
              </a:solidFill>
              <a:latin typeface="Calibri" panose="020F0502020204030204" pitchFamily="34" charset="0"/>
            </a:endParaRPr>
          </a:p>
          <a:p>
            <a:pPr marL="0" indent="0" fontAlgn="base">
              <a:spcBef>
                <a:spcPct val="0"/>
              </a:spcBef>
              <a:buNone/>
              <a:defRPr/>
            </a:pPr>
            <a:r>
              <a:rPr lang="en-US" altLang="en-US" sz="1600" b="1" dirty="0">
                <a:solidFill>
                  <a:schemeClr val="accent1">
                    <a:lumMod val="10000"/>
                  </a:schemeClr>
                </a:solidFill>
                <a:latin typeface="Calibri" panose="020F0502020204030204" pitchFamily="34" charset="0"/>
              </a:rPr>
              <a:t>Rules For Constructor: </a:t>
            </a:r>
          </a:p>
          <a:p>
            <a:pPr marL="0" indent="0" fontAlgn="base">
              <a:spcBef>
                <a:spcPct val="0"/>
              </a:spcBef>
              <a:buFont typeface="Arial"/>
              <a:buNone/>
              <a:defRPr/>
            </a:pPr>
            <a:r>
              <a:rPr lang="en-US" altLang="en-US" sz="1600" dirty="0">
                <a:solidFill>
                  <a:schemeClr val="accent1">
                    <a:lumMod val="10000"/>
                  </a:schemeClr>
                </a:solidFill>
                <a:latin typeface="Calibri" panose="020F0502020204030204" pitchFamily="34" charset="0"/>
              </a:rPr>
              <a:t>1. Constructor name must be same as class name.</a:t>
            </a:r>
          </a:p>
          <a:p>
            <a:pPr marL="0" indent="0" fontAlgn="base">
              <a:spcBef>
                <a:spcPct val="0"/>
              </a:spcBef>
              <a:buFont typeface="Arial"/>
              <a:buNone/>
              <a:defRPr/>
            </a:pPr>
            <a:r>
              <a:rPr lang="en-US" altLang="en-US" sz="1600" dirty="0">
                <a:solidFill>
                  <a:schemeClr val="accent1">
                    <a:lumMod val="10000"/>
                  </a:schemeClr>
                </a:solidFill>
                <a:latin typeface="Calibri" panose="020F0502020204030204" pitchFamily="34" charset="0"/>
              </a:rPr>
              <a:t>2. Constructor doesn't have return type.</a:t>
            </a:r>
          </a:p>
          <a:p>
            <a:pPr marL="0" indent="0" fontAlgn="base">
              <a:spcBef>
                <a:spcPct val="0"/>
              </a:spcBef>
              <a:buFont typeface="Arial"/>
              <a:buNone/>
              <a:defRPr/>
            </a:pPr>
            <a:r>
              <a:rPr lang="en-US" altLang="en-US" sz="1600" dirty="0">
                <a:solidFill>
                  <a:schemeClr val="accent1">
                    <a:lumMod val="10000"/>
                  </a:schemeClr>
                </a:solidFill>
                <a:latin typeface="Calibri" panose="020F0502020204030204" pitchFamily="34" charset="0"/>
              </a:rPr>
              <a:t>3. Constructor can automatically invoked.</a:t>
            </a:r>
          </a:p>
          <a:p>
            <a:pPr marL="0" indent="0" fontAlgn="base">
              <a:spcBef>
                <a:spcPct val="0"/>
              </a:spcBef>
              <a:buFont typeface="Arial"/>
              <a:buNone/>
              <a:defRPr/>
            </a:pPr>
            <a:r>
              <a:rPr lang="en-US" altLang="en-US" sz="1600" dirty="0">
                <a:solidFill>
                  <a:schemeClr val="accent1">
                    <a:lumMod val="10000"/>
                  </a:schemeClr>
                </a:solidFill>
                <a:latin typeface="Calibri" panose="020F0502020204030204" pitchFamily="34" charset="0"/>
              </a:rPr>
              <a:t>4. Constructor should not have static.</a:t>
            </a:r>
          </a:p>
          <a:p>
            <a:pPr marL="0" indent="0" fontAlgn="base">
              <a:spcBef>
                <a:spcPct val="0"/>
              </a:spcBef>
              <a:buFont typeface="Arial"/>
              <a:buNone/>
              <a:defRPr/>
            </a:pPr>
            <a:r>
              <a:rPr lang="en-US" altLang="en-US" sz="1600" dirty="0">
                <a:solidFill>
                  <a:schemeClr val="accent1">
                    <a:lumMod val="10000"/>
                  </a:schemeClr>
                </a:solidFill>
                <a:latin typeface="Calibri" panose="020F0502020204030204" pitchFamily="34" charset="0"/>
              </a:rPr>
              <a:t>5. Constructor can't inherit</a:t>
            </a:r>
            <a:endParaRPr lang="en-US" sz="1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p:txBody>
          <a:bodyPr/>
          <a:lstStyle/>
          <a:p>
            <a:r>
              <a:rPr lang="en-US" dirty="0"/>
              <a:t>Polymorphism</a:t>
            </a:r>
          </a:p>
        </p:txBody>
      </p:sp>
      <p:pic>
        <p:nvPicPr>
          <p:cNvPr id="6" name="Content Placeholder 5">
            <a:extLst>
              <a:ext uri="{FF2B5EF4-FFF2-40B4-BE49-F238E27FC236}">
                <a16:creationId xmlns:a16="http://schemas.microsoft.com/office/drawing/2014/main" id="{DF385871-4D38-4D3E-9C7B-0C623FF11410}"/>
              </a:ext>
            </a:extLst>
          </p:cNvPr>
          <p:cNvPicPr>
            <a:picLocks noGrp="1" noChangeAspect="1"/>
          </p:cNvPicPr>
          <p:nvPr>
            <p:ph idx="1"/>
          </p:nvPr>
        </p:nvPicPr>
        <p:blipFill>
          <a:blip r:embed="rId2"/>
          <a:stretch>
            <a:fillRect/>
          </a:stretch>
        </p:blipFill>
        <p:spPr>
          <a:xfrm>
            <a:off x="934279" y="839650"/>
            <a:ext cx="6470373" cy="3878814"/>
          </a:xfrm>
          <a:prstGeom prst="rect">
            <a:avLst/>
          </a:prstGeom>
        </p:spPr>
      </p:pic>
    </p:spTree>
    <p:extLst>
      <p:ext uri="{BB962C8B-B14F-4D97-AF65-F5344CB8AC3E}">
        <p14:creationId xmlns:p14="http://schemas.microsoft.com/office/powerpoint/2010/main" val="1022639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ACFA3E-9D9C-4A34-835C-0A56FD7BBC5C}"/>
              </a:ext>
            </a:extLst>
          </p:cNvPr>
          <p:cNvSpPr>
            <a:spLocks noGrp="1"/>
          </p:cNvSpPr>
          <p:nvPr>
            <p:ph idx="1"/>
          </p:nvPr>
        </p:nvSpPr>
        <p:spPr>
          <a:xfrm>
            <a:off x="259880" y="900232"/>
            <a:ext cx="8329612" cy="3147325"/>
          </a:xfrm>
        </p:spPr>
        <p:txBody>
          <a:bodyPr vert="horz" lIns="68580" tIns="34290" rIns="68580" bIns="34290" rtlCol="0" anchor="t">
            <a:normAutofit/>
          </a:bodyPr>
          <a:lstStyle/>
          <a:p>
            <a:pPr marL="130175" indent="-130175"/>
            <a:r>
              <a:rPr lang="en-US" b="0" i="0" dirty="0">
                <a:effectLst/>
                <a:latin typeface="Segoe UI" panose="020B0502040204020203" pitchFamily="34" charset="0"/>
              </a:rPr>
              <a:t>Write a program to print the names of students by creating a Student class. If no name is passed while creating an object of Student class, then the name should be "Unknown", otherwise the name should be equal to the String value passed while creating object of Student class.</a:t>
            </a:r>
          </a:p>
          <a:p>
            <a:pPr marL="130175" indent="-130175"/>
            <a:r>
              <a:rPr lang="en-US" b="0" i="0" dirty="0">
                <a:effectLst/>
                <a:latin typeface="Segoe UI" panose="020B0502040204020203" pitchFamily="34" charset="0"/>
              </a:rPr>
              <a:t>Create an abstract class 'Animals' with two abstract methods 'cats' and 'dogs'. Now create a class 'Cats' with a method 'cats' which prints "Cats meow" and a class 'Dogs' with a method 'dogs' which prints "Dogs bark", both inheriting the class 'Animals'. Now create an object for each of the subclasses and call their respective methods.</a:t>
            </a:r>
          </a:p>
          <a:p>
            <a:pPr marL="130175" indent="-130175"/>
            <a:endParaRPr lang="en-US" b="0" i="0" dirty="0">
              <a:effectLst/>
              <a:latin typeface="Segoe UI" panose="020B0502040204020203" pitchFamily="34" charset="0"/>
            </a:endParaRPr>
          </a:p>
          <a:p>
            <a:pPr marL="130175" indent="-130175"/>
            <a:endParaRPr lang="en-US" dirty="0"/>
          </a:p>
        </p:txBody>
      </p:sp>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p:txBody>
          <a:bodyPr/>
          <a:lstStyle/>
          <a:p>
            <a:r>
              <a:rPr lang="en-US" dirty="0"/>
              <a:t>Practice Programs</a:t>
            </a:r>
          </a:p>
        </p:txBody>
      </p:sp>
    </p:spTree>
    <p:extLst>
      <p:ext uri="{BB962C8B-B14F-4D97-AF65-F5344CB8AC3E}">
        <p14:creationId xmlns:p14="http://schemas.microsoft.com/office/powerpoint/2010/main" val="42748037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88DAE7"/>
        </a:solidFill>
        <a:effectLst/>
      </p:bgPr>
    </p:bg>
    <p:spTree>
      <p:nvGrpSpPr>
        <p:cNvPr id="1" name=""/>
        <p:cNvGrpSpPr/>
        <p:nvPr/>
      </p:nvGrpSpPr>
      <p:grpSpPr>
        <a:xfrm>
          <a:off x="0" y="0"/>
          <a:ext cx="0" cy="0"/>
          <a:chOff x="0" y="0"/>
          <a:chExt cx="0" cy="0"/>
        </a:xfrm>
      </p:grpSpPr>
      <p:sp>
        <p:nvSpPr>
          <p:cNvPr id="166914" name="Content Placeholder 1">
            <a:extLst>
              <a:ext uri="{FF2B5EF4-FFF2-40B4-BE49-F238E27FC236}">
                <a16:creationId xmlns:a16="http://schemas.microsoft.com/office/drawing/2014/main" id="{0C3D0794-E121-44EE-AF0B-5E6D2E3CCDF4}"/>
              </a:ext>
            </a:extLst>
          </p:cNvPr>
          <p:cNvSpPr>
            <a:spLocks noGrp="1" noChangeArrowheads="1"/>
          </p:cNvSpPr>
          <p:nvPr>
            <p:ph idx="1"/>
          </p:nvPr>
        </p:nvSpPr>
        <p:spPr bwMode="auto">
          <a:xfrm>
            <a:off x="360363" y="1331913"/>
            <a:ext cx="8329612" cy="3148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30175" indent="-130175" fontAlgn="base">
              <a:spcBef>
                <a:spcPct val="0"/>
              </a:spcBef>
              <a:buFont typeface="Arial" panose="020B0604020202020204" pitchFamily="34" charset="0"/>
              <a:buChar char="•"/>
            </a:pPr>
            <a:endParaRPr lang="en-US" altLang="en-US"/>
          </a:p>
          <a:p>
            <a:pPr marL="130175" indent="-130175" fontAlgn="base">
              <a:spcBef>
                <a:spcPct val="0"/>
              </a:spcBef>
              <a:buFont typeface="Arial" panose="020B0604020202020204" pitchFamily="34" charset="0"/>
              <a:buChar char="•"/>
            </a:pPr>
            <a:endParaRPr lang="en-US" altLang="en-US"/>
          </a:p>
          <a:p>
            <a:pPr marL="1371600" lvl="4" indent="0">
              <a:buFont typeface="Arial" panose="020B0604020202020204" pitchFamily="34" charset="0"/>
              <a:buNone/>
            </a:pPr>
            <a:r>
              <a:rPr lang="en-US" altLang="en-US"/>
              <a:t> 					</a:t>
            </a:r>
            <a:r>
              <a:rPr lang="en-US" altLang="en-US" sz="3200">
                <a:latin typeface="Calibri" panose="020F0502020204030204" pitchFamily="34" charset="0"/>
                <a:cs typeface="Calibri" panose="020F0502020204030204" pitchFamily="34" charset="0"/>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BB96D5-D7C8-4DBF-B344-463F45058049}"/>
              </a:ext>
            </a:extLst>
          </p:cNvPr>
          <p:cNvSpPr>
            <a:spLocks noGrp="1"/>
          </p:cNvSpPr>
          <p:nvPr>
            <p:ph type="body" sz="quarter" idx="11"/>
          </p:nvPr>
        </p:nvSpPr>
        <p:spPr>
          <a:xfrm>
            <a:off x="0" y="0"/>
            <a:ext cx="9144000" cy="700088"/>
          </a:xfrm>
        </p:spPr>
        <p:txBody>
          <a:bodyPr/>
          <a:lstStyle/>
          <a:p>
            <a:pPr eaLnBrk="1" fontAlgn="auto" hangingPunct="1">
              <a:spcAft>
                <a:spcPts val="0"/>
              </a:spcAft>
              <a:buFont typeface="Arial" charset="0"/>
              <a:buNone/>
              <a:defRPr/>
            </a:pPr>
            <a:endParaRPr lang="en-US" dirty="0"/>
          </a:p>
          <a:p>
            <a:pPr eaLnBrk="1" fontAlgn="auto" hangingPunct="1">
              <a:spcAft>
                <a:spcPts val="0"/>
              </a:spcAft>
              <a:buFont typeface="Arial"/>
              <a:buNone/>
              <a:defRPr/>
            </a:pPr>
            <a:endParaRPr lang="en-US" dirty="0"/>
          </a:p>
        </p:txBody>
      </p:sp>
      <p:sp>
        <p:nvSpPr>
          <p:cNvPr id="10" name="Content Placeholder 1">
            <a:extLst>
              <a:ext uri="{FF2B5EF4-FFF2-40B4-BE49-F238E27FC236}">
                <a16:creationId xmlns:a16="http://schemas.microsoft.com/office/drawing/2014/main" id="{2F899079-A5CF-452B-93B2-90C4F3835BB2}"/>
              </a:ext>
            </a:extLst>
          </p:cNvPr>
          <p:cNvSpPr txBox="1">
            <a:spLocks/>
          </p:cNvSpPr>
          <p:nvPr/>
        </p:nvSpPr>
        <p:spPr>
          <a:xfrm>
            <a:off x="408548" y="3406587"/>
            <a:ext cx="4979240" cy="1308847"/>
          </a:xfrm>
          <a:prstGeom prst="rect">
            <a:avLst/>
          </a:prstGeom>
        </p:spPr>
        <p:txBody>
          <a:bodyPr lIns="68580" tIns="34290" rIns="68580" bIns="34290"/>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kern="1200" baseline="0">
                <a:solidFill>
                  <a:schemeClr val="tx1"/>
                </a:solidFill>
                <a:latin typeface="+mn-lt"/>
                <a:ea typeface="+mn-ea"/>
                <a:cs typeface="+mn-cs"/>
              </a:defRPr>
            </a:lvl1pPr>
            <a:lvl2pPr marL="557213" indent="-214313" algn="l" defTabSz="342900" rtl="0" fontAlgn="base">
              <a:spcBef>
                <a:spcPct val="20000"/>
              </a:spcBef>
              <a:spcAft>
                <a:spcPct val="0"/>
              </a:spcAft>
              <a:buFont typeface="Arial" charset="0"/>
              <a:buChar char="–"/>
              <a:defRPr sz="1200" kern="1200">
                <a:solidFill>
                  <a:schemeClr val="tx1"/>
                </a:solidFill>
                <a:latin typeface="+mn-lt"/>
                <a:ea typeface="+mn-ea"/>
                <a:cs typeface="+mn-cs"/>
              </a:defRPr>
            </a:lvl2pPr>
            <a:lvl3pPr marL="8572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3pPr>
            <a:lvl4pPr marL="12001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4pPr>
            <a:lvl5pPr marL="15430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fontAlgn="base">
              <a:buFont typeface="Arial"/>
              <a:buNone/>
              <a:defRPr/>
            </a:pPr>
            <a:br>
              <a:rPr lang="en-US" sz="1600" dirty="0">
                <a:latin typeface="Calibri" panose="020F0502020204030204" pitchFamily="34" charset="0"/>
              </a:rPr>
            </a:br>
            <a:endParaRPr lang="en-US" sz="1600" dirty="0">
              <a:solidFill>
                <a:srgbClr val="444444"/>
              </a:solidFill>
              <a:highlight>
                <a:srgbClr val="FFFF00"/>
              </a:highlight>
              <a:latin typeface="Calibri" panose="020F0502020204030204" pitchFamily="34" charset="0"/>
            </a:endParaRPr>
          </a:p>
        </p:txBody>
      </p:sp>
      <p:sp>
        <p:nvSpPr>
          <p:cNvPr id="100356" name="Content Placeholder 5">
            <a:extLst>
              <a:ext uri="{FF2B5EF4-FFF2-40B4-BE49-F238E27FC236}">
                <a16:creationId xmlns:a16="http://schemas.microsoft.com/office/drawing/2014/main" id="{EB508B79-0895-471E-B8B0-C9CB4952482B}"/>
              </a:ext>
            </a:extLst>
          </p:cNvPr>
          <p:cNvSpPr>
            <a:spLocks noGrp="1"/>
          </p:cNvSpPr>
          <p:nvPr>
            <p:ph idx="1"/>
          </p:nvPr>
        </p:nvSpPr>
        <p:spPr bwMode="auto">
          <a:xfrm>
            <a:off x="569913" y="3038475"/>
            <a:ext cx="8120062" cy="1076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Autofit/>
          </a:bodyPr>
          <a:lstStyle/>
          <a:p>
            <a:pPr marL="130175" indent="-130175" fontAlgn="base">
              <a:spcBef>
                <a:spcPct val="0"/>
              </a:spcBef>
              <a:buFont typeface="Arial" panose="020B0604020202020204" pitchFamily="34" charset="0"/>
              <a:buChar char="•"/>
            </a:pPr>
            <a:r>
              <a:rPr lang="en-US" altLang="en-US" sz="1600" dirty="0">
                <a:solidFill>
                  <a:schemeClr val="accent1">
                    <a:lumMod val="10000"/>
                  </a:schemeClr>
                </a:solidFill>
                <a:latin typeface="Calibri" panose="020F0502020204030204" pitchFamily="34" charset="0"/>
                <a:cs typeface="Calibri" panose="020F0502020204030204" pitchFamily="34" charset="0"/>
              </a:rPr>
              <a:t>The primary use of constructor in java is to initialize the instance and/or class variables. </a:t>
            </a:r>
          </a:p>
          <a:p>
            <a:pPr marL="130175" indent="-130175" fontAlgn="base">
              <a:spcBef>
                <a:spcPct val="0"/>
              </a:spcBef>
              <a:buFont typeface="Arial" panose="020B0604020202020204" pitchFamily="34" charset="0"/>
              <a:buChar char="•"/>
            </a:pPr>
            <a:r>
              <a:rPr lang="en-US" altLang="en-US" sz="1600" dirty="0">
                <a:solidFill>
                  <a:schemeClr val="accent1">
                    <a:lumMod val="10000"/>
                  </a:schemeClr>
                </a:solidFill>
                <a:latin typeface="Calibri" panose="020F0502020204030204" pitchFamily="34" charset="0"/>
                <a:cs typeface="Calibri" panose="020F0502020204030204" pitchFamily="34" charset="0"/>
              </a:rPr>
              <a:t>once you create object of the class all the variables get initialize, and you don't need to write extra code for initialization of variables.</a:t>
            </a:r>
          </a:p>
        </p:txBody>
      </p:sp>
      <p:sp>
        <p:nvSpPr>
          <p:cNvPr id="100357" name="Text Placeholder 3">
            <a:extLst>
              <a:ext uri="{FF2B5EF4-FFF2-40B4-BE49-F238E27FC236}">
                <a16:creationId xmlns:a16="http://schemas.microsoft.com/office/drawing/2014/main" id="{B0539189-6319-40EB-88A1-427ACB0C3D28}"/>
              </a:ext>
            </a:extLst>
          </p:cNvPr>
          <p:cNvSpPr txBox="1">
            <a:spLocks noChangeArrowheads="1"/>
          </p:cNvSpPr>
          <p:nvPr/>
        </p:nvSpPr>
        <p:spPr bwMode="auto">
          <a:xfrm>
            <a:off x="722313" y="2555875"/>
            <a:ext cx="2111375" cy="355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80" tIns="54864" rIns="68580" bIns="54864" anchor="ct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eaLnBrk="1" hangingPunct="1">
              <a:buFont typeface="Arial" panose="020B0604020202020204" pitchFamily="34" charset="0"/>
              <a:buNone/>
            </a:pPr>
            <a:r>
              <a:rPr lang="en-US" altLang="en-US" sz="1600" b="1">
                <a:solidFill>
                  <a:schemeClr val="bg1"/>
                </a:solidFill>
                <a:latin typeface="Calibri" panose="020F0502020204030204" pitchFamily="34" charset="0"/>
                <a:ea typeface="Arial Black" panose="020B0A04020102020204" pitchFamily="34" charset="0"/>
                <a:cs typeface="Arial Black" panose="020B0A04020102020204" pitchFamily="34" charset="0"/>
              </a:rPr>
              <a:t>Purpose of Constructor</a:t>
            </a:r>
          </a:p>
        </p:txBody>
      </p:sp>
      <p:sp>
        <p:nvSpPr>
          <p:cNvPr id="15" name="Content Placeholder 5">
            <a:extLst>
              <a:ext uri="{FF2B5EF4-FFF2-40B4-BE49-F238E27FC236}">
                <a16:creationId xmlns:a16="http://schemas.microsoft.com/office/drawing/2014/main" id="{709C2EA4-054C-4B40-95AD-64B3CBCE5157}"/>
              </a:ext>
            </a:extLst>
          </p:cNvPr>
          <p:cNvSpPr txBox="1">
            <a:spLocks/>
          </p:cNvSpPr>
          <p:nvPr/>
        </p:nvSpPr>
        <p:spPr>
          <a:xfrm>
            <a:off x="722313" y="771525"/>
            <a:ext cx="8120062" cy="1612900"/>
          </a:xfrm>
          <a:prstGeom prst="rect">
            <a:avLst/>
          </a:prstGeom>
        </p:spPr>
        <p:txBody>
          <a:bodyPr lIns="68580" tIns="34290" rIns="68580" bIns="34290">
            <a:normAutofit fontScale="92500" lnSpcReduction="20000"/>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kern="1200" baseline="0">
                <a:solidFill>
                  <a:schemeClr val="tx1"/>
                </a:solidFill>
                <a:latin typeface="+mn-lt"/>
                <a:ea typeface="+mn-ea"/>
                <a:cs typeface="+mn-cs"/>
              </a:defRPr>
            </a:lvl1pPr>
            <a:lvl2pPr marL="557213" indent="-214313" algn="l" defTabSz="342900" rtl="0" eaLnBrk="0" fontAlgn="base" hangingPunct="0">
              <a:spcBef>
                <a:spcPct val="20000"/>
              </a:spcBef>
              <a:spcAft>
                <a:spcPct val="0"/>
              </a:spcAft>
              <a:buFont typeface="Arial" charset="0"/>
              <a:buChar char="–"/>
              <a:defRPr sz="12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charset="0"/>
              <a:buChar char="•"/>
              <a:defRPr sz="1200"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charset="0"/>
              <a:buChar char="–"/>
              <a:defRPr sz="12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charset="0"/>
              <a:buChar char="»"/>
              <a:defRPr sz="12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Font typeface="Arial"/>
              <a:buNone/>
              <a:defRPr/>
            </a:pPr>
            <a:r>
              <a:rPr lang="en-US" dirty="0"/>
              <a:t>							public class Test{</a:t>
            </a:r>
          </a:p>
          <a:p>
            <a:pPr marL="0" indent="0">
              <a:buFont typeface="Arial"/>
              <a:buNone/>
              <a:defRPr/>
            </a:pPr>
            <a:r>
              <a:rPr lang="en-US" dirty="0"/>
              <a:t>		Constructor				Test(){</a:t>
            </a:r>
          </a:p>
          <a:p>
            <a:pPr marL="0" indent="0">
              <a:buFont typeface="Arial"/>
              <a:buNone/>
              <a:defRPr/>
            </a:pPr>
            <a:r>
              <a:rPr lang="en-US" dirty="0"/>
              <a:t>									System.out.println(“This is constructor”);</a:t>
            </a:r>
          </a:p>
          <a:p>
            <a:pPr marL="0" indent="0">
              <a:buFont typeface="Arial"/>
              <a:buNone/>
              <a:defRPr/>
            </a:pPr>
            <a:r>
              <a:rPr lang="en-US" dirty="0"/>
              <a:t>									}</a:t>
            </a:r>
          </a:p>
          <a:p>
            <a:pPr marL="0" indent="0">
              <a:buFont typeface="Arial"/>
              <a:buNone/>
              <a:defRPr/>
            </a:pPr>
            <a:r>
              <a:rPr lang="en-US" dirty="0"/>
              <a:t>								}</a:t>
            </a:r>
          </a:p>
          <a:p>
            <a:pPr marL="0" indent="0">
              <a:buFont typeface="Arial"/>
              <a:buNone/>
              <a:defRPr/>
            </a:pPr>
            <a:endParaRPr lang="en-US" dirty="0"/>
          </a:p>
        </p:txBody>
      </p:sp>
      <p:cxnSp>
        <p:nvCxnSpPr>
          <p:cNvPr id="13" name="Straight Arrow Connector 12">
            <a:extLst>
              <a:ext uri="{FF2B5EF4-FFF2-40B4-BE49-F238E27FC236}">
                <a16:creationId xmlns:a16="http://schemas.microsoft.com/office/drawing/2014/main" id="{178FCD0D-3A84-4DCA-83BC-F2874B13ED1D}"/>
              </a:ext>
            </a:extLst>
          </p:cNvPr>
          <p:cNvCxnSpPr/>
          <p:nvPr/>
        </p:nvCxnSpPr>
        <p:spPr>
          <a:xfrm flipH="1" flipV="1">
            <a:off x="2608263" y="1130300"/>
            <a:ext cx="950912" cy="71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56DDF9E-FBA2-4C84-A7A9-050D9A82C7D7}"/>
              </a:ext>
            </a:extLst>
          </p:cNvPr>
          <p:cNvSpPr>
            <a:spLocks noGrp="1"/>
          </p:cNvSpPr>
          <p:nvPr>
            <p:ph type="body" sz="quarter" idx="11"/>
          </p:nvPr>
        </p:nvSpPr>
        <p:spPr>
          <a:xfrm>
            <a:off x="0" y="0"/>
            <a:ext cx="9144000" cy="523875"/>
          </a:xfrm>
        </p:spPr>
        <p:txBody>
          <a:bodyPr>
            <a:noAutofit/>
          </a:bodyPr>
          <a:lstStyle/>
          <a:p>
            <a:pPr eaLnBrk="1" fontAlgn="auto" hangingPunct="1">
              <a:spcAft>
                <a:spcPts val="0"/>
              </a:spcAft>
              <a:buFont typeface="Arial" charset="0"/>
              <a:buNone/>
              <a:defRPr/>
            </a:pPr>
            <a:endParaRPr lang="en-US" dirty="0">
              <a:latin typeface="Calibri" panose="020F0502020204030204" pitchFamily="34" charset="0"/>
              <a:cs typeface="Calibri" panose="020F0502020204030204" pitchFamily="34" charset="0"/>
            </a:endParaRPr>
          </a:p>
          <a:p>
            <a:pPr eaLnBrk="1" fontAlgn="auto" hangingPunct="1">
              <a:spcAft>
                <a:spcPts val="0"/>
              </a:spcAft>
              <a:buFont typeface="Arial" charset="0"/>
              <a:buNone/>
              <a:defRPr/>
            </a:pPr>
            <a:r>
              <a:rPr lang="en-US" b="1" dirty="0">
                <a:solidFill>
                  <a:schemeClr val="accent2"/>
                </a:solidFill>
                <a:latin typeface="Calibri" panose="020F0502020204030204" pitchFamily="34" charset="0"/>
                <a:cs typeface="Calibri" panose="020F0502020204030204" pitchFamily="34" charset="0"/>
              </a:rPr>
              <a:t>Constructor Example</a:t>
            </a:r>
          </a:p>
          <a:p>
            <a:pPr eaLnBrk="1" fontAlgn="auto" hangingPunct="1">
              <a:spcAft>
                <a:spcPts val="0"/>
              </a:spcAft>
              <a:buFont typeface="Arial"/>
              <a:buNone/>
              <a:defRPr/>
            </a:pPr>
            <a:endParaRPr lang="en-US" dirty="0">
              <a:latin typeface="Calibri" panose="020F0502020204030204" pitchFamily="34" charset="0"/>
              <a:cs typeface="Calibri" panose="020F0502020204030204" pitchFamily="34" charset="0"/>
            </a:endParaRPr>
          </a:p>
        </p:txBody>
      </p:sp>
      <p:sp>
        <p:nvSpPr>
          <p:cNvPr id="10" name="Content Placeholder 1">
            <a:extLst>
              <a:ext uri="{FF2B5EF4-FFF2-40B4-BE49-F238E27FC236}">
                <a16:creationId xmlns:a16="http://schemas.microsoft.com/office/drawing/2014/main" id="{0D55F1D7-C9EF-40B7-9611-D38E3C76168B}"/>
              </a:ext>
            </a:extLst>
          </p:cNvPr>
          <p:cNvSpPr txBox="1">
            <a:spLocks/>
          </p:cNvSpPr>
          <p:nvPr/>
        </p:nvSpPr>
        <p:spPr>
          <a:xfrm>
            <a:off x="408548" y="3406587"/>
            <a:ext cx="4979240" cy="1308847"/>
          </a:xfrm>
          <a:prstGeom prst="rect">
            <a:avLst/>
          </a:prstGeom>
        </p:spPr>
        <p:txBody>
          <a:bodyPr lIns="68580" tIns="34290" rIns="68580" bIns="34290"/>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kern="1200" baseline="0">
                <a:solidFill>
                  <a:schemeClr val="tx1"/>
                </a:solidFill>
                <a:latin typeface="+mn-lt"/>
                <a:ea typeface="+mn-ea"/>
                <a:cs typeface="+mn-cs"/>
              </a:defRPr>
            </a:lvl1pPr>
            <a:lvl2pPr marL="557213" indent="-214313" algn="l" defTabSz="342900" rtl="0" fontAlgn="base">
              <a:spcBef>
                <a:spcPct val="20000"/>
              </a:spcBef>
              <a:spcAft>
                <a:spcPct val="0"/>
              </a:spcAft>
              <a:buFont typeface="Arial" charset="0"/>
              <a:buChar char="–"/>
              <a:defRPr sz="1200" kern="1200">
                <a:solidFill>
                  <a:schemeClr val="tx1"/>
                </a:solidFill>
                <a:latin typeface="+mn-lt"/>
                <a:ea typeface="+mn-ea"/>
                <a:cs typeface="+mn-cs"/>
              </a:defRPr>
            </a:lvl2pPr>
            <a:lvl3pPr marL="8572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3pPr>
            <a:lvl4pPr marL="12001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4pPr>
            <a:lvl5pPr marL="15430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fontAlgn="base">
              <a:buFont typeface="Arial"/>
              <a:buNone/>
              <a:defRPr/>
            </a:pPr>
            <a:br>
              <a:rPr lang="en-US" sz="1600" dirty="0">
                <a:latin typeface="Calibri" panose="020F0502020204030204" pitchFamily="34" charset="0"/>
              </a:rPr>
            </a:br>
            <a:endParaRPr lang="en-US" sz="1600" dirty="0">
              <a:solidFill>
                <a:srgbClr val="444444"/>
              </a:solidFill>
              <a:highlight>
                <a:srgbClr val="FFFF00"/>
              </a:highlight>
              <a:latin typeface="Calibri" panose="020F0502020204030204" pitchFamily="34" charset="0"/>
            </a:endParaRPr>
          </a:p>
        </p:txBody>
      </p:sp>
      <p:sp>
        <p:nvSpPr>
          <p:cNvPr id="102404" name="Content Placeholder 5">
            <a:extLst>
              <a:ext uri="{FF2B5EF4-FFF2-40B4-BE49-F238E27FC236}">
                <a16:creationId xmlns:a16="http://schemas.microsoft.com/office/drawing/2014/main" id="{C46B34E5-B3B2-4EBF-9BA6-57793F899AB9}"/>
              </a:ext>
            </a:extLst>
          </p:cNvPr>
          <p:cNvSpPr txBox="1">
            <a:spLocks/>
          </p:cNvSpPr>
          <p:nvPr/>
        </p:nvSpPr>
        <p:spPr bwMode="auto">
          <a:xfrm>
            <a:off x="722313" y="631825"/>
            <a:ext cx="4979987"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eaLnBrk="1" hangingPunct="1">
              <a:lnSpc>
                <a:spcPct val="120000"/>
              </a:lnSpc>
              <a:spcAft>
                <a:spcPts val="750"/>
              </a:spcAft>
              <a:buClr>
                <a:schemeClr val="accent2"/>
              </a:buClr>
              <a:buFont typeface="Arial" panose="020B0604020202020204" pitchFamily="34" charset="0"/>
              <a:buNone/>
            </a:pPr>
            <a:r>
              <a:rPr lang="en-US" altLang="en-US">
                <a:latin typeface="Calibri" panose="020F0502020204030204" pitchFamily="34" charset="0"/>
                <a:cs typeface="Calibri" panose="020F0502020204030204" pitchFamily="34" charset="0"/>
              </a:rPr>
              <a:t>public class Test {</a:t>
            </a:r>
          </a:p>
          <a:p>
            <a:pPr eaLnBrk="1" hangingPunct="1">
              <a:lnSpc>
                <a:spcPct val="120000"/>
              </a:lnSpc>
              <a:spcAft>
                <a:spcPts val="750"/>
              </a:spcAft>
              <a:buClr>
                <a:schemeClr val="accent2"/>
              </a:buClr>
              <a:buFont typeface="Arial" panose="020B0604020202020204" pitchFamily="34" charset="0"/>
              <a:buNone/>
            </a:pPr>
            <a:r>
              <a:rPr lang="en-US" altLang="en-US">
                <a:latin typeface="Calibri" panose="020F0502020204030204" pitchFamily="34" charset="0"/>
                <a:cs typeface="Calibri" panose="020F0502020204030204" pitchFamily="34" charset="0"/>
              </a:rPr>
              <a:t>	int num;</a:t>
            </a:r>
          </a:p>
          <a:p>
            <a:pPr eaLnBrk="1" hangingPunct="1">
              <a:lnSpc>
                <a:spcPct val="120000"/>
              </a:lnSpc>
              <a:spcAft>
                <a:spcPts val="750"/>
              </a:spcAft>
              <a:buClr>
                <a:schemeClr val="accent2"/>
              </a:buClr>
              <a:buFont typeface="Arial" panose="020B0604020202020204" pitchFamily="34" charset="0"/>
              <a:buNone/>
            </a:pPr>
            <a:r>
              <a:rPr lang="en-US" altLang="en-US">
                <a:latin typeface="Calibri" panose="020F0502020204030204" pitchFamily="34" charset="0"/>
                <a:cs typeface="Calibri" panose="020F0502020204030204" pitchFamily="34" charset="0"/>
              </a:rPr>
              <a:t>	String name;</a:t>
            </a:r>
          </a:p>
          <a:p>
            <a:pPr eaLnBrk="1" hangingPunct="1">
              <a:lnSpc>
                <a:spcPct val="120000"/>
              </a:lnSpc>
              <a:spcAft>
                <a:spcPts val="750"/>
              </a:spcAft>
              <a:buClr>
                <a:schemeClr val="accent2"/>
              </a:buClr>
              <a:buFont typeface="Arial" panose="020B0604020202020204" pitchFamily="34" charset="0"/>
              <a:buNone/>
            </a:pPr>
            <a:r>
              <a:rPr lang="en-US" altLang="en-US">
                <a:latin typeface="Calibri" panose="020F0502020204030204" pitchFamily="34" charset="0"/>
                <a:cs typeface="Calibri" panose="020F0502020204030204" pitchFamily="34" charset="0"/>
              </a:rPr>
              <a:t>	Test() {</a:t>
            </a:r>
          </a:p>
          <a:p>
            <a:pPr eaLnBrk="1" hangingPunct="1">
              <a:lnSpc>
                <a:spcPct val="120000"/>
              </a:lnSpc>
              <a:spcAft>
                <a:spcPts val="750"/>
              </a:spcAft>
              <a:buClr>
                <a:schemeClr val="accent2"/>
              </a:buClr>
              <a:buFont typeface="Arial" panose="020B0604020202020204" pitchFamily="34" charset="0"/>
              <a:buNone/>
            </a:pPr>
            <a:r>
              <a:rPr lang="en-US" altLang="en-US">
                <a:latin typeface="Calibri" panose="020F0502020204030204" pitchFamily="34" charset="0"/>
                <a:cs typeface="Calibri" panose="020F0502020204030204" pitchFamily="34" charset="0"/>
              </a:rPr>
              <a:t>		System.</a:t>
            </a:r>
            <a:r>
              <a:rPr lang="en-US" altLang="en-US" i="1">
                <a:latin typeface="Calibri" panose="020F0502020204030204" pitchFamily="34" charset="0"/>
                <a:cs typeface="Calibri" panose="020F0502020204030204" pitchFamily="34" charset="0"/>
              </a:rPr>
              <a:t>out.println("Constructor called");</a:t>
            </a:r>
          </a:p>
          <a:p>
            <a:pPr eaLnBrk="1" hangingPunct="1">
              <a:lnSpc>
                <a:spcPct val="120000"/>
              </a:lnSpc>
              <a:spcAft>
                <a:spcPts val="750"/>
              </a:spcAft>
              <a:buClr>
                <a:schemeClr val="accent2"/>
              </a:buClr>
              <a:buFont typeface="Arial" panose="020B0604020202020204" pitchFamily="34" charset="0"/>
              <a:buNone/>
            </a:pPr>
            <a:r>
              <a:rPr lang="en-US" altLang="en-US">
                <a:latin typeface="Calibri" panose="020F0502020204030204" pitchFamily="34" charset="0"/>
                <a:cs typeface="Calibri" panose="020F0502020204030204" pitchFamily="34" charset="0"/>
              </a:rPr>
              <a:t>	}</a:t>
            </a:r>
          </a:p>
          <a:p>
            <a:pPr eaLnBrk="1" hangingPunct="1">
              <a:lnSpc>
                <a:spcPct val="120000"/>
              </a:lnSpc>
              <a:spcAft>
                <a:spcPts val="750"/>
              </a:spcAft>
              <a:buClr>
                <a:schemeClr val="accent2"/>
              </a:buClr>
              <a:buFont typeface="Arial" panose="020B0604020202020204" pitchFamily="34" charset="0"/>
              <a:buNone/>
            </a:pPr>
            <a:r>
              <a:rPr lang="en-US" altLang="en-US">
                <a:latin typeface="Calibri" panose="020F0502020204030204" pitchFamily="34" charset="0"/>
                <a:cs typeface="Calibri" panose="020F0502020204030204" pitchFamily="34" charset="0"/>
              </a:rPr>
              <a:t>	public static void main(String []args){</a:t>
            </a:r>
          </a:p>
          <a:p>
            <a:pPr eaLnBrk="1" hangingPunct="1">
              <a:lnSpc>
                <a:spcPct val="120000"/>
              </a:lnSpc>
              <a:spcAft>
                <a:spcPts val="750"/>
              </a:spcAft>
              <a:buClr>
                <a:schemeClr val="accent2"/>
              </a:buClr>
              <a:buFont typeface="Arial" panose="020B0604020202020204" pitchFamily="34" charset="0"/>
              <a:buNone/>
            </a:pPr>
            <a:r>
              <a:rPr lang="en-US" altLang="en-US">
                <a:latin typeface="Calibri" panose="020F0502020204030204" pitchFamily="34" charset="0"/>
                <a:cs typeface="Calibri" panose="020F0502020204030204" pitchFamily="34" charset="0"/>
              </a:rPr>
              <a:t>		Test testObj=new Test();</a:t>
            </a:r>
          </a:p>
          <a:p>
            <a:pPr eaLnBrk="1" hangingPunct="1">
              <a:lnSpc>
                <a:spcPct val="120000"/>
              </a:lnSpc>
              <a:spcAft>
                <a:spcPts val="750"/>
              </a:spcAft>
              <a:buClr>
                <a:schemeClr val="accent2"/>
              </a:buClr>
              <a:buFont typeface="Arial" panose="020B0604020202020204" pitchFamily="34" charset="0"/>
              <a:buNone/>
            </a:pPr>
            <a:r>
              <a:rPr lang="en-US" altLang="en-US">
                <a:latin typeface="Calibri" panose="020F0502020204030204" pitchFamily="34" charset="0"/>
                <a:cs typeface="Calibri" panose="020F0502020204030204" pitchFamily="34" charset="0"/>
              </a:rPr>
              <a:t>	}</a:t>
            </a:r>
          </a:p>
          <a:p>
            <a:pPr eaLnBrk="1" hangingPunct="1">
              <a:lnSpc>
                <a:spcPct val="120000"/>
              </a:lnSpc>
              <a:spcAft>
                <a:spcPts val="750"/>
              </a:spcAft>
              <a:buClr>
                <a:schemeClr val="accent2"/>
              </a:buClr>
              <a:buFont typeface="Arial" panose="020B0604020202020204" pitchFamily="34" charset="0"/>
              <a:buNone/>
            </a:pPr>
            <a:r>
              <a:rPr lang="en-US" altLang="en-US">
                <a:latin typeface="Calibri" panose="020F0502020204030204" pitchFamily="34" charset="0"/>
                <a:cs typeface="Calibri" panose="020F0502020204030204" pitchFamily="34" charset="0"/>
              </a:rPr>
              <a:t>}</a:t>
            </a:r>
            <a:endParaRPr lang="en-US" altLang="en-US"/>
          </a:p>
        </p:txBody>
      </p:sp>
      <p:sp>
        <p:nvSpPr>
          <p:cNvPr id="102405" name="Rectangle 12">
            <a:extLst>
              <a:ext uri="{FF2B5EF4-FFF2-40B4-BE49-F238E27FC236}">
                <a16:creationId xmlns:a16="http://schemas.microsoft.com/office/drawing/2014/main" id="{B9A53B1B-6847-403A-AC46-698CEEC2ACAA}"/>
              </a:ext>
            </a:extLst>
          </p:cNvPr>
          <p:cNvSpPr>
            <a:spLocks noChangeArrowheads="1"/>
          </p:cNvSpPr>
          <p:nvPr/>
        </p:nvSpPr>
        <p:spPr bwMode="auto">
          <a:xfrm>
            <a:off x="4052888" y="3814763"/>
            <a:ext cx="2081212" cy="523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r>
              <a:rPr lang="en-US" altLang="en-US">
                <a:latin typeface="Calibri" panose="020F0502020204030204" pitchFamily="34" charset="0"/>
              </a:rPr>
              <a:t>Output:</a:t>
            </a:r>
          </a:p>
          <a:p>
            <a:r>
              <a:rPr lang="en-US" altLang="en-US">
                <a:latin typeface="Calibri" panose="020F0502020204030204" pitchFamily="34" charset="0"/>
              </a:rPr>
              <a:t>Constructor called</a:t>
            </a:r>
          </a:p>
        </p:txBody>
      </p:sp>
      <p:cxnSp>
        <p:nvCxnSpPr>
          <p:cNvPr id="6" name="Straight Arrow Connector 5">
            <a:extLst>
              <a:ext uri="{FF2B5EF4-FFF2-40B4-BE49-F238E27FC236}">
                <a16:creationId xmlns:a16="http://schemas.microsoft.com/office/drawing/2014/main" id="{60915B23-F71B-4328-970B-D7A0F52A6630}"/>
              </a:ext>
            </a:extLst>
          </p:cNvPr>
          <p:cNvCxnSpPr>
            <a:cxnSpLocks/>
          </p:cNvCxnSpPr>
          <p:nvPr/>
        </p:nvCxnSpPr>
        <p:spPr>
          <a:xfrm flipV="1">
            <a:off x="1447800" y="1549400"/>
            <a:ext cx="1371600" cy="1873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2407" name="TextBox 1">
            <a:extLst>
              <a:ext uri="{FF2B5EF4-FFF2-40B4-BE49-F238E27FC236}">
                <a16:creationId xmlns:a16="http://schemas.microsoft.com/office/drawing/2014/main" id="{1E601553-F0C7-4AD4-924A-7CF49329F5F2}"/>
              </a:ext>
            </a:extLst>
          </p:cNvPr>
          <p:cNvSpPr txBox="1">
            <a:spLocks noChangeArrowheads="1"/>
          </p:cNvSpPr>
          <p:nvPr/>
        </p:nvSpPr>
        <p:spPr bwMode="auto">
          <a:xfrm>
            <a:off x="2819400" y="1384300"/>
            <a:ext cx="1409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r>
              <a:rPr lang="en-US" altLang="en-US"/>
              <a:t>Constructor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024998-002F-4850-8D59-4005E9E2B7D4}"/>
              </a:ext>
            </a:extLst>
          </p:cNvPr>
          <p:cNvSpPr>
            <a:spLocks noGrp="1"/>
          </p:cNvSpPr>
          <p:nvPr>
            <p:ph type="body" sz="quarter" idx="11"/>
          </p:nvPr>
        </p:nvSpPr>
        <p:spPr>
          <a:xfrm>
            <a:off x="0" y="0"/>
            <a:ext cx="9144000" cy="700088"/>
          </a:xfrm>
        </p:spPr>
        <p:txBody>
          <a:bodyPr/>
          <a:lstStyle/>
          <a:p>
            <a:pPr eaLnBrk="1" fontAlgn="auto" hangingPunct="1">
              <a:spcAft>
                <a:spcPts val="0"/>
              </a:spcAft>
              <a:buFont typeface="Arial" charset="0"/>
              <a:buNone/>
              <a:defRPr/>
            </a:pPr>
            <a:r>
              <a:rPr lang="en-US" b="1" dirty="0">
                <a:solidFill>
                  <a:schemeClr val="accent2"/>
                </a:solidFill>
                <a:latin typeface="Calibri" panose="020F0502020204030204" pitchFamily="34" charset="0"/>
              </a:rPr>
              <a:t>Difference between Constructors and Method</a:t>
            </a:r>
            <a:endParaRPr lang="en-US" dirty="0">
              <a:solidFill>
                <a:schemeClr val="accent2"/>
              </a:solidFill>
              <a:latin typeface="Calibri" panose="020F0502020204030204" pitchFamily="34" charset="0"/>
            </a:endParaRPr>
          </a:p>
        </p:txBody>
      </p:sp>
      <p:pic>
        <p:nvPicPr>
          <p:cNvPr id="104451" name="Picture 2">
            <a:extLst>
              <a:ext uri="{FF2B5EF4-FFF2-40B4-BE49-F238E27FC236}">
                <a16:creationId xmlns:a16="http://schemas.microsoft.com/office/drawing/2014/main" id="{7199B2FB-F75E-49B4-B5AA-5DC022E6A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313" y="1057275"/>
            <a:ext cx="6600825" cy="350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56A6AC-EE8F-4E80-9733-C9CB5FE70186}"/>
              </a:ext>
            </a:extLst>
          </p:cNvPr>
          <p:cNvSpPr>
            <a:spLocks noGrp="1"/>
          </p:cNvSpPr>
          <p:nvPr>
            <p:ph type="body" sz="quarter" idx="11"/>
          </p:nvPr>
        </p:nvSpPr>
        <p:spPr>
          <a:xfrm>
            <a:off x="0" y="0"/>
            <a:ext cx="9144000" cy="700088"/>
          </a:xfrm>
        </p:spPr>
        <p:txBody>
          <a:bodyPr>
            <a:normAutofit lnSpcReduction="10000"/>
          </a:bodyPr>
          <a:lstStyle/>
          <a:p>
            <a:pPr eaLnBrk="1" fontAlgn="auto" hangingPunct="1">
              <a:spcAft>
                <a:spcPts val="0"/>
              </a:spcAft>
              <a:buFont typeface="Arial" charset="0"/>
              <a:buNone/>
              <a:defRPr/>
            </a:pPr>
            <a:endParaRPr lang="en-US" dirty="0">
              <a:latin typeface="Calibri" panose="020F0502020204030204" pitchFamily="34" charset="0"/>
              <a:cs typeface="Calibri" panose="020F0502020204030204" pitchFamily="34" charset="0"/>
            </a:endParaRPr>
          </a:p>
          <a:p>
            <a:pPr eaLnBrk="1" fontAlgn="auto" hangingPunct="1">
              <a:spcAft>
                <a:spcPts val="0"/>
              </a:spcAft>
              <a:buFont typeface="Arial" charset="0"/>
              <a:buNone/>
              <a:defRPr/>
            </a:pPr>
            <a:r>
              <a:rPr lang="en-US" b="1" dirty="0">
                <a:solidFill>
                  <a:schemeClr val="accent2"/>
                </a:solidFill>
                <a:latin typeface="Calibri" panose="020F0502020204030204" pitchFamily="34" charset="0"/>
                <a:cs typeface="Calibri" panose="020F0502020204030204" pitchFamily="34" charset="0"/>
              </a:rPr>
              <a:t>Types of Constructors</a:t>
            </a:r>
          </a:p>
          <a:p>
            <a:pPr eaLnBrk="1" fontAlgn="auto" hangingPunct="1">
              <a:spcAft>
                <a:spcPts val="0"/>
              </a:spcAft>
              <a:buFont typeface="Arial"/>
              <a:buNone/>
              <a:defRPr/>
            </a:pPr>
            <a:endParaRPr lang="en-US" dirty="0"/>
          </a:p>
        </p:txBody>
      </p:sp>
      <p:sp>
        <p:nvSpPr>
          <p:cNvPr id="108547" name="Text Placeholder 3">
            <a:extLst>
              <a:ext uri="{FF2B5EF4-FFF2-40B4-BE49-F238E27FC236}">
                <a16:creationId xmlns:a16="http://schemas.microsoft.com/office/drawing/2014/main" id="{419B1B46-B3CC-4975-B7DE-0B658103EFB0}"/>
              </a:ext>
            </a:extLst>
          </p:cNvPr>
          <p:cNvSpPr txBox="1">
            <a:spLocks noChangeArrowheads="1"/>
          </p:cNvSpPr>
          <p:nvPr/>
        </p:nvSpPr>
        <p:spPr bwMode="auto">
          <a:xfrm>
            <a:off x="407988" y="914400"/>
            <a:ext cx="1978025" cy="355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80" tIns="54864" rIns="68580" bIns="54864" anchor="ct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buFont typeface="Arial" panose="020B0604020202020204" pitchFamily="34" charset="0"/>
              <a:buNone/>
            </a:pPr>
            <a:r>
              <a:rPr lang="en-US" altLang="en-US" sz="1600" b="1">
                <a:solidFill>
                  <a:schemeClr val="bg1"/>
                </a:solidFill>
                <a:latin typeface="Calibri" panose="020F0502020204030204" pitchFamily="34" charset="0"/>
                <a:ea typeface="Arial Black" panose="020B0A04020102020204" pitchFamily="34" charset="0"/>
                <a:cs typeface="Arial Black" panose="020B0A04020102020204" pitchFamily="34" charset="0"/>
              </a:rPr>
              <a:t>Types of Constructors</a:t>
            </a:r>
            <a:endParaRPr lang="en-US" altLang="en-US" sz="1600">
              <a:solidFill>
                <a:schemeClr val="bg1"/>
              </a:solidFill>
              <a:latin typeface="Calibri" panose="020F0502020204030204" pitchFamily="34" charset="0"/>
              <a:ea typeface="Arial Black" panose="020B0A04020102020204" pitchFamily="34" charset="0"/>
              <a:cs typeface="Arial Black" panose="020B0A04020102020204" pitchFamily="34" charset="0"/>
            </a:endParaRPr>
          </a:p>
        </p:txBody>
      </p:sp>
      <p:sp>
        <p:nvSpPr>
          <p:cNvPr id="2" name="Rectangle 1">
            <a:extLst>
              <a:ext uri="{FF2B5EF4-FFF2-40B4-BE49-F238E27FC236}">
                <a16:creationId xmlns:a16="http://schemas.microsoft.com/office/drawing/2014/main" id="{63D18791-10AC-41F9-8DFE-D0D86DC8CC5C}"/>
              </a:ext>
            </a:extLst>
          </p:cNvPr>
          <p:cNvSpPr/>
          <p:nvPr/>
        </p:nvSpPr>
        <p:spPr>
          <a:xfrm>
            <a:off x="609600" y="1431925"/>
            <a:ext cx="4572000" cy="738188"/>
          </a:xfrm>
          <a:prstGeom prst="rect">
            <a:avLst/>
          </a:prstGeom>
        </p:spPr>
        <p:txBody>
          <a:bodyPr>
            <a:spAutoFit/>
          </a:bodyPr>
          <a:lstStyle/>
          <a:p>
            <a:pPr>
              <a:defRPr/>
            </a:pPr>
            <a:r>
              <a:rPr lang="en-US" dirty="0">
                <a:latin typeface="Calibri" pitchFamily="34" charset="0"/>
              </a:rPr>
              <a:t>There are two types of constructors in Java:</a:t>
            </a:r>
          </a:p>
          <a:p>
            <a:pPr marL="285750" indent="-285750">
              <a:buFont typeface="Arial" pitchFamily="34" charset="0"/>
              <a:buChar char="•"/>
              <a:defRPr/>
            </a:pPr>
            <a:r>
              <a:rPr lang="en-US" dirty="0">
                <a:latin typeface="Calibri" pitchFamily="34" charset="0"/>
              </a:rPr>
              <a:t>Default constructor (no-</a:t>
            </a:r>
            <a:r>
              <a:rPr lang="en-US" dirty="0" err="1">
                <a:latin typeface="Calibri" pitchFamily="34" charset="0"/>
              </a:rPr>
              <a:t>arg</a:t>
            </a:r>
            <a:r>
              <a:rPr lang="en-US" dirty="0">
                <a:latin typeface="Calibri" pitchFamily="34" charset="0"/>
              </a:rPr>
              <a:t> constructor)</a:t>
            </a:r>
          </a:p>
          <a:p>
            <a:pPr marL="285750" indent="-285750">
              <a:buFont typeface="Arial" pitchFamily="34" charset="0"/>
              <a:buChar char="•"/>
              <a:defRPr/>
            </a:pPr>
            <a:r>
              <a:rPr lang="en-US" dirty="0">
                <a:latin typeface="Calibri" pitchFamily="34" charset="0"/>
              </a:rPr>
              <a:t>Parameterized constructor</a:t>
            </a:r>
          </a:p>
        </p:txBody>
      </p:sp>
      <p:sp>
        <p:nvSpPr>
          <p:cNvPr id="4" name="Rectangle 3">
            <a:extLst>
              <a:ext uri="{FF2B5EF4-FFF2-40B4-BE49-F238E27FC236}">
                <a16:creationId xmlns:a16="http://schemas.microsoft.com/office/drawing/2014/main" id="{232DC4F2-38E7-4E54-96AE-B9F87AC009EC}"/>
              </a:ext>
            </a:extLst>
          </p:cNvPr>
          <p:cNvSpPr/>
          <p:nvPr/>
        </p:nvSpPr>
        <p:spPr>
          <a:xfrm>
            <a:off x="2895600" y="2527300"/>
            <a:ext cx="2546350" cy="538163"/>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panose="020F0502020204030204" pitchFamily="34" charset="0"/>
                <a:cs typeface="Calibri" panose="020F0502020204030204" pitchFamily="34" charset="0"/>
              </a:rPr>
              <a:t>Types of Constructors</a:t>
            </a:r>
          </a:p>
        </p:txBody>
      </p:sp>
      <p:sp>
        <p:nvSpPr>
          <p:cNvPr id="5" name="Rectangle 4">
            <a:extLst>
              <a:ext uri="{FF2B5EF4-FFF2-40B4-BE49-F238E27FC236}">
                <a16:creationId xmlns:a16="http://schemas.microsoft.com/office/drawing/2014/main" id="{306D5A21-8769-4CB1-BCD4-26255576E2BA}"/>
              </a:ext>
            </a:extLst>
          </p:cNvPr>
          <p:cNvSpPr/>
          <p:nvPr/>
        </p:nvSpPr>
        <p:spPr>
          <a:xfrm>
            <a:off x="1944688" y="3532188"/>
            <a:ext cx="1757362" cy="56991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panose="020F0502020204030204" pitchFamily="34" charset="0"/>
                <a:cs typeface="Calibri" panose="020F0502020204030204" pitchFamily="34" charset="0"/>
              </a:rPr>
              <a:t>Default Constructor</a:t>
            </a:r>
          </a:p>
        </p:txBody>
      </p:sp>
      <p:sp>
        <p:nvSpPr>
          <p:cNvPr id="6" name="Rectangle 5">
            <a:extLst>
              <a:ext uri="{FF2B5EF4-FFF2-40B4-BE49-F238E27FC236}">
                <a16:creationId xmlns:a16="http://schemas.microsoft.com/office/drawing/2014/main" id="{2DB111F3-D7A9-46FB-829A-E34B7074DDFB}"/>
              </a:ext>
            </a:extLst>
          </p:cNvPr>
          <p:cNvSpPr/>
          <p:nvPr/>
        </p:nvSpPr>
        <p:spPr>
          <a:xfrm>
            <a:off x="4778375" y="3532188"/>
            <a:ext cx="2187575" cy="56991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panose="020F0502020204030204" pitchFamily="34" charset="0"/>
                <a:cs typeface="Calibri" panose="020F0502020204030204" pitchFamily="34" charset="0"/>
              </a:rPr>
              <a:t>Parameter Constructor</a:t>
            </a:r>
          </a:p>
        </p:txBody>
      </p:sp>
      <p:cxnSp>
        <p:nvCxnSpPr>
          <p:cNvPr id="11" name="Straight Connector 10">
            <a:extLst>
              <a:ext uri="{FF2B5EF4-FFF2-40B4-BE49-F238E27FC236}">
                <a16:creationId xmlns:a16="http://schemas.microsoft.com/office/drawing/2014/main" id="{1BC3D8B3-DCEE-4095-9792-377045C1E3F3}"/>
              </a:ext>
            </a:extLst>
          </p:cNvPr>
          <p:cNvCxnSpPr>
            <a:stCxn id="4" idx="2"/>
          </p:cNvCxnSpPr>
          <p:nvPr/>
        </p:nvCxnSpPr>
        <p:spPr>
          <a:xfrm flipH="1">
            <a:off x="4168775" y="3065463"/>
            <a:ext cx="0" cy="250825"/>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55D56F8-D827-453D-83C2-65114986F7AC}"/>
              </a:ext>
            </a:extLst>
          </p:cNvPr>
          <p:cNvCxnSpPr/>
          <p:nvPr/>
        </p:nvCxnSpPr>
        <p:spPr>
          <a:xfrm>
            <a:off x="4168775" y="3316288"/>
            <a:ext cx="184626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4A43FE8-E8E6-47E6-88EC-08294DC32E28}"/>
              </a:ext>
            </a:extLst>
          </p:cNvPr>
          <p:cNvCxnSpPr/>
          <p:nvPr/>
        </p:nvCxnSpPr>
        <p:spPr>
          <a:xfrm flipH="1">
            <a:off x="2733675" y="3316288"/>
            <a:ext cx="14351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BE5ED62-5164-472F-89A4-5CAE58A89C9B}"/>
              </a:ext>
            </a:extLst>
          </p:cNvPr>
          <p:cNvCxnSpPr/>
          <p:nvPr/>
        </p:nvCxnSpPr>
        <p:spPr>
          <a:xfrm>
            <a:off x="2733675" y="3316288"/>
            <a:ext cx="0" cy="215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FF2EFCD0-241B-4A49-85D7-43A970D43A9F}"/>
              </a:ext>
            </a:extLst>
          </p:cNvPr>
          <p:cNvCxnSpPr/>
          <p:nvPr/>
        </p:nvCxnSpPr>
        <p:spPr>
          <a:xfrm>
            <a:off x="6015038" y="3316288"/>
            <a:ext cx="0" cy="215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F03D13-B75F-4007-9222-FDD662A2C527}"/>
              </a:ext>
            </a:extLst>
          </p:cNvPr>
          <p:cNvSpPr>
            <a:spLocks noGrp="1"/>
          </p:cNvSpPr>
          <p:nvPr>
            <p:ph type="body" sz="quarter" idx="11"/>
          </p:nvPr>
        </p:nvSpPr>
        <p:spPr>
          <a:xfrm>
            <a:off x="0" y="0"/>
            <a:ext cx="9144000" cy="700088"/>
          </a:xfrm>
        </p:spPr>
        <p:txBody>
          <a:bodyPr>
            <a:normAutofit fontScale="55000" lnSpcReduction="20000"/>
          </a:bodyPr>
          <a:lstStyle/>
          <a:p>
            <a:pPr eaLnBrk="1" fontAlgn="auto" hangingPunct="1">
              <a:spcAft>
                <a:spcPts val="0"/>
              </a:spcAft>
              <a:defRPr/>
            </a:pPr>
            <a:endParaRPr lang="en-US" b="1" dirty="0">
              <a:solidFill>
                <a:schemeClr val="accent2"/>
              </a:solidFill>
              <a:latin typeface="Calibri" panose="020F0502020204030204" pitchFamily="34" charset="0"/>
              <a:cs typeface="Calibri" panose="020F0502020204030204" pitchFamily="34" charset="0"/>
            </a:endParaRPr>
          </a:p>
          <a:p>
            <a:pPr eaLnBrk="1" fontAlgn="auto" hangingPunct="1">
              <a:spcAft>
                <a:spcPts val="0"/>
              </a:spcAft>
              <a:defRPr/>
            </a:pPr>
            <a:endParaRPr lang="en-US" b="1" dirty="0">
              <a:solidFill>
                <a:schemeClr val="accent2"/>
              </a:solidFill>
              <a:latin typeface="Calibri" panose="020F0502020204030204" pitchFamily="34" charset="0"/>
              <a:cs typeface="Calibri" panose="020F0502020204030204" pitchFamily="34" charset="0"/>
            </a:endParaRPr>
          </a:p>
          <a:p>
            <a:pPr eaLnBrk="1" fontAlgn="auto" hangingPunct="1">
              <a:spcAft>
                <a:spcPts val="0"/>
              </a:spcAft>
              <a:defRPr/>
            </a:pPr>
            <a:r>
              <a:rPr lang="en-US" sz="3200" b="1" dirty="0">
                <a:solidFill>
                  <a:schemeClr val="accent2"/>
                </a:solidFill>
                <a:latin typeface="Calibri" panose="020F0502020204030204" pitchFamily="34" charset="0"/>
                <a:cs typeface="Calibri" panose="020F0502020204030204" pitchFamily="34" charset="0"/>
              </a:rPr>
              <a:t>Types of Constructors</a:t>
            </a:r>
          </a:p>
          <a:p>
            <a:pPr eaLnBrk="1" fontAlgn="auto" hangingPunct="1">
              <a:spcAft>
                <a:spcPts val="0"/>
              </a:spcAft>
              <a:buFont typeface="Arial" charset="0"/>
              <a:buNone/>
              <a:defRPr/>
            </a:pPr>
            <a:endParaRPr lang="en-US" dirty="0"/>
          </a:p>
          <a:p>
            <a:pPr eaLnBrk="1" fontAlgn="auto" hangingPunct="1">
              <a:spcAft>
                <a:spcPts val="0"/>
              </a:spcAft>
              <a:buFont typeface="Arial"/>
              <a:buNone/>
              <a:defRPr/>
            </a:pPr>
            <a:endParaRPr lang="en-US" dirty="0"/>
          </a:p>
        </p:txBody>
      </p:sp>
      <p:sp>
        <p:nvSpPr>
          <p:cNvPr id="106499" name="Text Placeholder 3">
            <a:extLst>
              <a:ext uri="{FF2B5EF4-FFF2-40B4-BE49-F238E27FC236}">
                <a16:creationId xmlns:a16="http://schemas.microsoft.com/office/drawing/2014/main" id="{01A5FF8B-A7F5-452A-9462-73152C758524}"/>
              </a:ext>
            </a:extLst>
          </p:cNvPr>
          <p:cNvSpPr txBox="1">
            <a:spLocks noChangeArrowheads="1"/>
          </p:cNvSpPr>
          <p:nvPr/>
        </p:nvSpPr>
        <p:spPr bwMode="auto">
          <a:xfrm>
            <a:off x="407988" y="914400"/>
            <a:ext cx="1893887" cy="355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80" tIns="54864" rIns="68580" bIns="54864" anchor="ct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buFont typeface="Arial" panose="020B0604020202020204" pitchFamily="34" charset="0"/>
              <a:buNone/>
            </a:pPr>
            <a:r>
              <a:rPr lang="en-US" altLang="en-US" sz="1600" b="1">
                <a:solidFill>
                  <a:schemeClr val="bg1"/>
                </a:solidFill>
                <a:latin typeface="Calibri" panose="020F0502020204030204" pitchFamily="34" charset="0"/>
                <a:ea typeface="Arial Black" panose="020B0A04020102020204" pitchFamily="34" charset="0"/>
                <a:cs typeface="Arial Black" panose="020B0A04020102020204" pitchFamily="34" charset="0"/>
              </a:rPr>
              <a:t>Default Constructors</a:t>
            </a:r>
            <a:endParaRPr lang="en-US" altLang="en-US" sz="1600">
              <a:solidFill>
                <a:schemeClr val="bg1"/>
              </a:solidFill>
              <a:latin typeface="Calibri" panose="020F0502020204030204" pitchFamily="34" charset="0"/>
              <a:ea typeface="Arial Black" panose="020B0A04020102020204" pitchFamily="34" charset="0"/>
              <a:cs typeface="Arial Black" panose="020B0A04020102020204" pitchFamily="34" charset="0"/>
            </a:endParaRPr>
          </a:p>
        </p:txBody>
      </p:sp>
      <p:sp>
        <p:nvSpPr>
          <p:cNvPr id="2" name="Rectangle 1">
            <a:extLst>
              <a:ext uri="{FF2B5EF4-FFF2-40B4-BE49-F238E27FC236}">
                <a16:creationId xmlns:a16="http://schemas.microsoft.com/office/drawing/2014/main" id="{87B0B7E7-0C9D-4257-86F2-E18020C8CB03}"/>
              </a:ext>
            </a:extLst>
          </p:cNvPr>
          <p:cNvSpPr/>
          <p:nvPr/>
        </p:nvSpPr>
        <p:spPr>
          <a:xfrm>
            <a:off x="609600" y="1431925"/>
            <a:ext cx="7112000" cy="1169988"/>
          </a:xfrm>
          <a:prstGeom prst="rect">
            <a:avLst/>
          </a:prstGeom>
        </p:spPr>
        <p:txBody>
          <a:bodyPr>
            <a:spAutoFit/>
          </a:bodyPr>
          <a:lstStyle/>
          <a:p>
            <a:pPr>
              <a:defRPr/>
            </a:pPr>
            <a:r>
              <a:rPr lang="en-US" dirty="0">
                <a:latin typeface="Calibri" panose="020F0502020204030204" pitchFamily="34" charset="0"/>
                <a:cs typeface="Calibri" panose="020F0502020204030204" pitchFamily="34" charset="0"/>
              </a:rPr>
              <a:t>A constructor that has no parameter is known as default constructor.</a:t>
            </a:r>
          </a:p>
          <a:p>
            <a:pPr marL="285750" indent="-285750">
              <a:buFont typeface="Arial" panose="020B0604020202020204" pitchFamily="34" charset="0"/>
              <a:buChar char="•"/>
              <a:defRPr/>
            </a:pPr>
            <a:r>
              <a:rPr lang="en-US" dirty="0">
                <a:latin typeface="Calibri" panose="020F0502020204030204" pitchFamily="34" charset="0"/>
                <a:cs typeface="Calibri" panose="020F0502020204030204" pitchFamily="34" charset="0"/>
              </a:rPr>
              <a:t>If we don’t define a constructor in a class, then compiler creates </a:t>
            </a:r>
            <a:r>
              <a:rPr lang="en-US" b="1" dirty="0">
                <a:latin typeface="Calibri" panose="020F0502020204030204" pitchFamily="34" charset="0"/>
                <a:cs typeface="Calibri" panose="020F0502020204030204" pitchFamily="34" charset="0"/>
              </a:rPr>
              <a:t>default constructor(with no arguments)</a:t>
            </a:r>
            <a:r>
              <a:rPr lang="en-US" dirty="0">
                <a:latin typeface="Calibri" panose="020F0502020204030204" pitchFamily="34" charset="0"/>
                <a:cs typeface="Calibri" panose="020F0502020204030204" pitchFamily="34" charset="0"/>
              </a:rPr>
              <a:t> for the class.</a:t>
            </a:r>
          </a:p>
          <a:p>
            <a:pPr marL="285750" indent="-285750">
              <a:buFont typeface="Arial" panose="020B0604020202020204" pitchFamily="34" charset="0"/>
              <a:buChar char="•"/>
              <a:defRPr/>
            </a:pPr>
            <a:r>
              <a:rPr lang="en-US" dirty="0">
                <a:latin typeface="Calibri" panose="020F0502020204030204" pitchFamily="34" charset="0"/>
                <a:cs typeface="Calibri" panose="020F0502020204030204" pitchFamily="34" charset="0"/>
              </a:rPr>
              <a:t>And if we write a constructor with arguments or no-arguments then compiler does not create default constructor.</a:t>
            </a:r>
          </a:p>
        </p:txBody>
      </p:sp>
      <p:sp>
        <p:nvSpPr>
          <p:cNvPr id="106501" name="Text Placeholder 3">
            <a:extLst>
              <a:ext uri="{FF2B5EF4-FFF2-40B4-BE49-F238E27FC236}">
                <a16:creationId xmlns:a16="http://schemas.microsoft.com/office/drawing/2014/main" id="{E3B78839-5FB9-44A8-82B3-2A89690EFE09}"/>
              </a:ext>
            </a:extLst>
          </p:cNvPr>
          <p:cNvSpPr txBox="1">
            <a:spLocks noChangeArrowheads="1"/>
          </p:cNvSpPr>
          <p:nvPr/>
        </p:nvSpPr>
        <p:spPr bwMode="auto">
          <a:xfrm>
            <a:off x="560388" y="3073400"/>
            <a:ext cx="3070225" cy="355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80" tIns="54864" rIns="68580" bIns="54864" anchor="ct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buFont typeface="Arial" panose="020B0604020202020204" pitchFamily="34" charset="0"/>
              <a:buNone/>
            </a:pPr>
            <a:r>
              <a:rPr lang="en-US" altLang="en-US" sz="1600" b="1">
                <a:solidFill>
                  <a:schemeClr val="bg1"/>
                </a:solidFill>
                <a:latin typeface="Calibri" panose="020F0502020204030204" pitchFamily="34" charset="0"/>
                <a:ea typeface="Arial Black" panose="020B0A04020102020204" pitchFamily="34" charset="0"/>
                <a:cs typeface="Arial Black" panose="020B0A04020102020204" pitchFamily="34" charset="0"/>
              </a:rPr>
              <a:t>Advantage of Default Constructors</a:t>
            </a:r>
            <a:endParaRPr lang="en-US" altLang="en-US" sz="1600">
              <a:solidFill>
                <a:schemeClr val="bg1"/>
              </a:solidFill>
              <a:latin typeface="Calibri" panose="020F0502020204030204" pitchFamily="34" charset="0"/>
              <a:ea typeface="Arial Black" panose="020B0A04020102020204" pitchFamily="34" charset="0"/>
              <a:cs typeface="Arial Black" panose="020B0A04020102020204" pitchFamily="34" charset="0"/>
            </a:endParaRPr>
          </a:p>
        </p:txBody>
      </p:sp>
      <p:sp>
        <p:nvSpPr>
          <p:cNvPr id="106502" name="Rectangle 6">
            <a:extLst>
              <a:ext uri="{FF2B5EF4-FFF2-40B4-BE49-F238E27FC236}">
                <a16:creationId xmlns:a16="http://schemas.microsoft.com/office/drawing/2014/main" id="{E8D4084E-FF81-410A-86FF-60F24D4E4904}"/>
              </a:ext>
            </a:extLst>
          </p:cNvPr>
          <p:cNvSpPr>
            <a:spLocks noChangeArrowheads="1"/>
          </p:cNvSpPr>
          <p:nvPr/>
        </p:nvSpPr>
        <p:spPr bwMode="auto">
          <a:xfrm>
            <a:off x="698500" y="3646488"/>
            <a:ext cx="7023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r>
              <a:rPr lang="en-US" altLang="en-US">
                <a:latin typeface="Calibri" panose="020F0502020204030204" pitchFamily="34" charset="0"/>
                <a:cs typeface="Calibri" panose="020F0502020204030204" pitchFamily="34" charset="0"/>
              </a:rPr>
              <a:t>Default constructor provides the default values to the object like 0, null etc. depending on the type.</a:t>
            </a:r>
          </a:p>
        </p:txBody>
      </p:sp>
    </p:spTree>
  </p:cSld>
  <p:clrMapOvr>
    <a:masterClrMapping/>
  </p:clrMapOvr>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30135</TotalTime>
  <Words>2375</Words>
  <Application>Microsoft Office PowerPoint</Application>
  <PresentationFormat>On-screen Show (16:9)</PresentationFormat>
  <Paragraphs>347</Paragraphs>
  <Slides>42</Slides>
  <Notes>23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42</vt:i4>
      </vt:variant>
    </vt:vector>
  </HeadingPairs>
  <TitlesOfParts>
    <vt:vector size="56" baseType="lpstr">
      <vt:lpstr>Arial</vt:lpstr>
      <vt:lpstr>Arial</vt:lpstr>
      <vt:lpstr>Arial Black</vt:lpstr>
      <vt:lpstr>Calibri</vt:lpstr>
      <vt:lpstr>Cambria</vt:lpstr>
      <vt:lpstr>Consolas</vt:lpstr>
      <vt:lpstr>Courier New</vt:lpstr>
      <vt:lpstr>Helvetica Neue</vt:lpstr>
      <vt:lpstr>Lucida Grande</vt:lpstr>
      <vt:lpstr>Roboto</vt:lpstr>
      <vt:lpstr>Segoe UI</vt:lpstr>
      <vt:lpstr>Trebuchet MS</vt:lpstr>
      <vt:lpstr>Wingdings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orgmarketingbrandbaselineteam@epam.com</dc:creator>
  <cp:lastModifiedBy>Pravallika Kothamasu</cp:lastModifiedBy>
  <cp:revision>1924</cp:revision>
  <cp:lastPrinted>2014-07-09T13:30:36Z</cp:lastPrinted>
  <dcterms:created xsi:type="dcterms:W3CDTF">2014-07-08T13:27:24Z</dcterms:created>
  <dcterms:modified xsi:type="dcterms:W3CDTF">2020-09-29T07:07:01Z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y fmtid="{D5CDD505-2E9C-101B-9397-08002B2CF9AE}" pid="3" name="PublishingExpirationDate">
    <vt:lpwstr/>
  </property>
  <property fmtid="{D5CDD505-2E9C-101B-9397-08002B2CF9AE}" pid="4" name="PublishingStartDate">
    <vt:lpwstr/>
  </property>
</Properties>
</file>