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82" r:id="rId3"/>
  </p:sldMasterIdLst>
  <p:sldIdLst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91F7FD-E8F5-4468-91E8-D4A22EDC1F26}" v="354" dt="2021-01-19T05:39:12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than Mevada" userId="5235c1f4a4fb0117" providerId="Windows Live" clId="Web-{6891F7FD-E8F5-4468-91E8-D4A22EDC1F26}"/>
    <pc:docChg chg="addSld modSld">
      <pc:chgData name="Manthan Mevada" userId="5235c1f4a4fb0117" providerId="Windows Live" clId="Web-{6891F7FD-E8F5-4468-91E8-D4A22EDC1F26}" dt="2021-01-19T05:39:10.530" v="231" actId="14100"/>
      <pc:docMkLst>
        <pc:docMk/>
      </pc:docMkLst>
      <pc:sldChg chg="modSp">
        <pc:chgData name="Manthan Mevada" userId="5235c1f4a4fb0117" providerId="Windows Live" clId="Web-{6891F7FD-E8F5-4468-91E8-D4A22EDC1F26}" dt="2021-01-19T05:29:40.704" v="96" actId="20577"/>
        <pc:sldMkLst>
          <pc:docMk/>
          <pc:sldMk cId="3956521836" sldId="284"/>
        </pc:sldMkLst>
        <pc:spChg chg="mod">
          <ac:chgData name="Manthan Mevada" userId="5235c1f4a4fb0117" providerId="Windows Live" clId="Web-{6891F7FD-E8F5-4468-91E8-D4A22EDC1F26}" dt="2021-01-19T05:29:40.704" v="96" actId="20577"/>
          <ac:spMkLst>
            <pc:docMk/>
            <pc:sldMk cId="3956521836" sldId="284"/>
            <ac:spMk id="4" creationId="{AC2DA181-FDEA-4428-9D21-7A8DEA0F05A9}"/>
          </ac:spMkLst>
        </pc:spChg>
      </pc:sldChg>
      <pc:sldChg chg="modSp add replId">
        <pc:chgData name="Manthan Mevada" userId="5235c1f4a4fb0117" providerId="Windows Live" clId="Web-{6891F7FD-E8F5-4468-91E8-D4A22EDC1F26}" dt="2021-01-19T05:39:10.530" v="231" actId="14100"/>
        <pc:sldMkLst>
          <pc:docMk/>
          <pc:sldMk cId="1220811052" sldId="286"/>
        </pc:sldMkLst>
        <pc:spChg chg="mod">
          <ac:chgData name="Manthan Mevada" userId="5235c1f4a4fb0117" providerId="Windows Live" clId="Web-{6891F7FD-E8F5-4468-91E8-D4A22EDC1F26}" dt="2021-01-19T05:19:08.113" v="3" actId="20577"/>
          <ac:spMkLst>
            <pc:docMk/>
            <pc:sldMk cId="1220811052" sldId="286"/>
            <ac:spMk id="2" creationId="{00000000-0000-0000-0000-000000000000}"/>
          </ac:spMkLst>
        </pc:spChg>
        <pc:spChg chg="mod">
          <ac:chgData name="Manthan Mevada" userId="5235c1f4a4fb0117" providerId="Windows Live" clId="Web-{6891F7FD-E8F5-4468-91E8-D4A22EDC1F26}" dt="2021-01-19T05:39:10.530" v="231" actId="14100"/>
          <ac:spMkLst>
            <pc:docMk/>
            <pc:sldMk cId="1220811052" sldId="286"/>
            <ac:spMk id="4" creationId="{AC2DA181-FDEA-4428-9D21-7A8DEA0F05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defTabSz="914377"/>
            <a:r>
              <a:rPr lang="en-US">
                <a:solidFill>
                  <a:srgbClr val="FFFFFF"/>
                </a:solidFill>
              </a:rPr>
              <a:t>DATE OR VENUE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04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1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01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896533"/>
            <a:ext cx="11239500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1" y="1439333"/>
            <a:ext cx="11239500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71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7" y="1439333"/>
            <a:ext cx="532447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51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3"/>
            <a:ext cx="5314948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85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896533"/>
            <a:ext cx="5314949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8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456655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963" y="145665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5493512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251" y="2264027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251" y="3071399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251" y="3878771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251" y="4686143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963" y="2263477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963" y="3070300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963" y="3877123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963" y="468394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963" y="5490769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61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8526" y="2373859"/>
            <a:ext cx="5314948" cy="3595140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8524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8524" y="1916660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7112000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Oval 13"/>
          <p:cNvSpPr/>
          <p:nvPr userDrawn="1"/>
        </p:nvSpPr>
        <p:spPr>
          <a:xfrm>
            <a:off x="8305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542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256394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973762" y="2373859"/>
            <a:ext cx="5324476" cy="3595140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3762" y="1439333"/>
            <a:ext cx="5314951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/>
          <p:cNvSpPr/>
          <p:nvPr userDrawn="1"/>
        </p:nvSpPr>
        <p:spPr>
          <a:xfrm>
            <a:off x="1193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430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973761" y="1916660"/>
            <a:ext cx="5324723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78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4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94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1439333"/>
            <a:ext cx="531495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97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502900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647668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5284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502900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7647668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4575284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23234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4605" y="2797813"/>
            <a:ext cx="7442791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2133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 sz="2133">
                <a:latin typeface="+mj-lt"/>
              </a:defRPr>
            </a:lvl2pPr>
            <a:lvl3pPr marL="1219170" indent="0">
              <a:buNone/>
              <a:defRPr sz="2133">
                <a:latin typeface="+mj-lt"/>
              </a:defRPr>
            </a:lvl3pPr>
            <a:lvl4pPr marL="1828754" indent="0">
              <a:buNone/>
              <a:defRPr sz="2133">
                <a:latin typeface="+mj-lt"/>
              </a:defRPr>
            </a:lvl4pPr>
            <a:lvl5pPr marL="2438339" indent="0">
              <a:buNone/>
              <a:defRPr sz="2133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2133" baseline="0" dirty="0">
                <a:solidFill>
                  <a:schemeClr val="bg1"/>
                </a:solidFill>
                <a:latin typeface="+mj-lt"/>
              </a:rPr>
            </a:b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2133" b="1" spc="267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2" y="-163253"/>
            <a:ext cx="2064269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10127731" y="4909146"/>
            <a:ext cx="2064269" cy="158326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45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344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7981952" y="937625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7981952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7981952" y="948969"/>
            <a:ext cx="4210048" cy="69145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38100" rIns="0" bIns="38100" anchor="ctr">
            <a:noAutofit/>
          </a:bodyPr>
          <a:lstStyle/>
          <a:p>
            <a:pPr marR="31750" indent="31750" algn="ctr" defTabSz="412746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600" b="1" kern="0" cap="all" spc="1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1950" y="1025995"/>
            <a:ext cx="4210049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>
                <a:solidFill>
                  <a:schemeClr val="bg1"/>
                </a:solidFill>
              </a:defRPr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57618" y="2363052"/>
            <a:ext cx="3541837" cy="4072467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228594" marR="0" lvl="0" indent="-228594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7618" y="1905852"/>
            <a:ext cx="3541837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7762808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423704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511502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857205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3242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21" y="537321"/>
            <a:ext cx="1400142" cy="49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2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76"/>
            <a:ext cx="12224844" cy="6876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9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98" y="537321"/>
            <a:ext cx="1400142" cy="49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0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8621" y="5125025"/>
            <a:ext cx="2593768" cy="532608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defTabSz="914377"/>
            <a:r>
              <a:rPr lang="en-US">
                <a:solidFill>
                  <a:srgbClr val="FFFFFF"/>
                </a:solidFill>
              </a:rPr>
              <a:t>DATE OR VENUE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561867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2019 EPAM Systems, Inc.</a:t>
            </a:r>
            <a:endParaRPr kumimoji="0" lang="en-US" sz="933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5829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74378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2019 EPAM Systems, Inc.</a:t>
            </a:r>
            <a:endParaRPr kumimoji="0" lang="en-US" sz="933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48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80486" y="1439333"/>
            <a:ext cx="11235265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50000"/>
              </a:lnSpc>
              <a:defRPr sz="1600">
                <a:latin typeface="Trebuchet MS" panose="020B0603020202020204" pitchFamily="34" charset="0"/>
              </a:defRPr>
            </a:lvl1pPr>
            <a:lvl2pPr>
              <a:defRPr sz="1600">
                <a:latin typeface="Trebuchet MS" panose="020B0603020202020204" pitchFamily="34" charset="0"/>
              </a:defRPr>
            </a:lvl2pPr>
            <a:lvl3pPr>
              <a:defRPr sz="16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</p:spTree>
    <p:extLst>
      <p:ext uri="{BB962C8B-B14F-4D97-AF65-F5344CB8AC3E}">
        <p14:creationId xmlns:p14="http://schemas.microsoft.com/office/powerpoint/2010/main" val="298499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image" Target="../media/image9.emf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9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708621" y="188322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128" y="5125025"/>
            <a:ext cx="2593768" cy="53260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600" b="1" cap="all" baseline="0">
                <a:solidFill>
                  <a:schemeClr val="bg1"/>
                </a:solidFill>
              </a:defRPr>
            </a:lvl1pPr>
          </a:lstStyle>
          <a:p>
            <a:pPr defTabSz="914377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06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7" r:id="rId3"/>
    <p:sldLayoutId id="2147483689" r:id="rId4"/>
    <p:sldLayoutId id="2147483688" r:id="rId5"/>
    <p:sldLayoutId id="2147483663" r:id="rId6"/>
    <p:sldLayoutId id="2147483664" r:id="rId7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6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133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6" y="1439333"/>
            <a:ext cx="11235265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005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0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667" kern="1200" cap="none" spc="13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lnSpc>
          <a:spcPts val="2133"/>
        </a:lnSpc>
        <a:spcBef>
          <a:spcPts val="352"/>
        </a:spcBef>
        <a:spcAft>
          <a:spcPts val="400"/>
        </a:spcAft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1pPr>
      <a:lvl2pPr marL="838179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2pPr>
      <a:lvl3pPr marL="1447764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2209745" indent="-38099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4606" y="2404304"/>
            <a:ext cx="7442791" cy="16269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5867" b="1" spc="267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2019 EPAM Systems, Inc.</a:t>
            </a:r>
            <a:endParaRPr kumimoji="0" lang="en-US" sz="933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265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333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lmeuordinador.blogspot.com/2012/01/enquesta-com-dediques-el-teu-temps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tech66/javaBasic" TargetMode="External"/><Relationship Id="rId2" Type="http://schemas.openxmlformats.org/officeDocument/2006/relationships/hyperlink" Target="http://java.sun.com/docs/books/t1utorial/collections/index.html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21" y="1883221"/>
            <a:ext cx="5128761" cy="1895904"/>
          </a:xfrm>
        </p:spPr>
        <p:txBody>
          <a:bodyPr/>
          <a:lstStyle/>
          <a:p>
            <a:r>
              <a:rPr lang="en-US" sz="6000" b="1" dirty="0">
                <a:solidFill>
                  <a:schemeClr val="tx2"/>
                </a:solidFill>
              </a:rPr>
              <a:t>Java Collection Framework</a:t>
            </a: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36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spc="10" dirty="0">
                <a:latin typeface="Arial"/>
                <a:cs typeface="Arial"/>
              </a:rPr>
              <a:t>Sets: </a:t>
            </a:r>
            <a:r>
              <a:rPr lang="en-US" sz="2800" b="1" spc="10" dirty="0" err="1">
                <a:latin typeface="Arial"/>
                <a:cs typeface="Arial"/>
              </a:rPr>
              <a:t>CopyOnWriteArraySet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68" y="1089819"/>
            <a:ext cx="8226323" cy="507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6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spc="10" dirty="0">
                <a:latin typeface="Arial"/>
                <a:cs typeface="Arial"/>
              </a:rPr>
              <a:t>Lists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86" y="1439334"/>
            <a:ext cx="11235265" cy="1165322"/>
          </a:xfrm>
        </p:spPr>
        <p:txBody>
          <a:bodyPr/>
          <a:lstStyle/>
          <a:p>
            <a:pPr marL="0" indent="0">
              <a:buNone/>
            </a:pPr>
            <a:r>
              <a:rPr lang="en-US" sz="2000" b="1" spc="10" dirty="0">
                <a:solidFill>
                  <a:srgbClr val="464547"/>
                </a:solidFill>
                <a:cs typeface="Arial"/>
              </a:rPr>
              <a:t>List </a:t>
            </a:r>
            <a:r>
              <a:rPr lang="en-US" sz="2000" spc="10" dirty="0">
                <a:solidFill>
                  <a:srgbClr val="464547"/>
                </a:solidFill>
                <a:cs typeface="Arial"/>
              </a:rPr>
              <a:t>is an ordered collection (preserves the sequence of</a:t>
            </a:r>
            <a:r>
              <a:rPr lang="en-US" sz="2000" dirty="0">
                <a:cs typeface="Arial"/>
              </a:rPr>
              <a:t> </a:t>
            </a:r>
            <a:r>
              <a:rPr lang="en-US" sz="2000" spc="10" dirty="0">
                <a:solidFill>
                  <a:srgbClr val="464547"/>
                </a:solidFill>
                <a:cs typeface="Arial"/>
              </a:rPr>
              <a:t>adding elements and allows access to the element by index).</a:t>
            </a:r>
            <a:endParaRPr lang="en-US" sz="2000" dirty="0">
              <a:cs typeface="Arial"/>
            </a:endParaRPr>
          </a:p>
          <a:p>
            <a:endParaRPr lang="en-US" dirty="0"/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841" y="2297097"/>
            <a:ext cx="5321412" cy="38786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0486" y="2741970"/>
            <a:ext cx="5642442" cy="1908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spc="10" dirty="0" err="1">
                <a:latin typeface="Trebuchet MS" panose="020B0603020202020204" pitchFamily="34" charset="0"/>
                <a:cs typeface="Arial"/>
              </a:rPr>
              <a:t>ArrayList</a:t>
            </a:r>
            <a:r>
              <a:rPr lang="en-US" sz="2000" b="1" spc="10" dirty="0">
                <a:latin typeface="Trebuchet MS" panose="020B0603020202020204" pitchFamily="34" charset="0"/>
                <a:cs typeface="Arial"/>
              </a:rPr>
              <a:t> </a:t>
            </a:r>
            <a:r>
              <a:rPr lang="en-US" sz="2000" spc="10" dirty="0">
                <a:latin typeface="Trebuchet MS" panose="020B0603020202020204" pitchFamily="34" charset="0"/>
                <a:cs typeface="Arial"/>
              </a:rPr>
              <a:t>─ </a:t>
            </a:r>
            <a:r>
              <a:rPr lang="en-US" sz="2000" spc="10" dirty="0">
                <a:solidFill>
                  <a:srgbClr val="464547"/>
                </a:solidFill>
                <a:latin typeface="Trebuchet MS" panose="020B0603020202020204" pitchFamily="34" charset="0"/>
                <a:cs typeface="Arial"/>
              </a:rPr>
              <a:t>Array-based list</a:t>
            </a:r>
            <a:r>
              <a:rPr lang="en-US" sz="2000" spc="10" dirty="0">
                <a:latin typeface="Trebuchet MS" panose="020B0603020202020204" pitchFamily="34" charset="0"/>
                <a:cs typeface="Arial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spc="10" dirty="0">
              <a:latin typeface="Trebuchet MS" panose="020B0603020202020204" pitchFamily="34" charset="0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spc="10" dirty="0" err="1">
                <a:latin typeface="Trebuchet MS" panose="020B0603020202020204" pitchFamily="34" charset="0"/>
                <a:cs typeface="Arial"/>
              </a:rPr>
              <a:t>LinkedList</a:t>
            </a:r>
            <a:r>
              <a:rPr lang="en-US" sz="2000" b="1" spc="10" dirty="0">
                <a:latin typeface="Trebuchet MS" panose="020B0603020202020204" pitchFamily="34" charset="0"/>
                <a:cs typeface="Arial"/>
              </a:rPr>
              <a:t> </a:t>
            </a:r>
            <a:r>
              <a:rPr lang="en-US" sz="2000" spc="10" dirty="0">
                <a:latin typeface="Trebuchet MS" panose="020B0603020202020204" pitchFamily="34" charset="0"/>
                <a:cs typeface="Arial"/>
              </a:rPr>
              <a:t>─ </a:t>
            </a:r>
            <a:r>
              <a:rPr lang="en-US" sz="2000" spc="10" dirty="0">
                <a:solidFill>
                  <a:srgbClr val="464547"/>
                </a:solidFill>
                <a:latin typeface="Trebuchet MS" panose="020B0603020202020204" pitchFamily="34" charset="0"/>
                <a:cs typeface="Arial"/>
              </a:rPr>
              <a:t>Doubly-linked list</a:t>
            </a:r>
            <a:r>
              <a:rPr lang="en-US" sz="2000" spc="10" dirty="0">
                <a:latin typeface="Trebuchet MS" panose="020B0603020202020204" pitchFamily="34" charset="0"/>
                <a:cs typeface="Arial"/>
              </a:rPr>
              <a:t>.</a:t>
            </a:r>
            <a:endParaRPr lang="en-US" sz="2000" dirty="0">
              <a:latin typeface="Trebuchet MS" panose="020B0603020202020204" pitchFamily="34" charset="0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rebuchet MS" panose="020B0603020202020204" pitchFamily="34" charset="0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spc="10" dirty="0">
                <a:latin typeface="Trebuchet MS" panose="020B0603020202020204" pitchFamily="34" charset="0"/>
                <a:cs typeface="Arial"/>
              </a:rPr>
              <a:t>Stack </a:t>
            </a:r>
            <a:r>
              <a:rPr lang="en-US" sz="2000" spc="10" dirty="0">
                <a:latin typeface="Trebuchet MS" panose="020B0603020202020204" pitchFamily="34" charset="0"/>
                <a:cs typeface="Arial"/>
              </a:rPr>
              <a:t>– A list of type last-in-first-out (LIFO).</a:t>
            </a:r>
            <a:endParaRPr lang="en-US" sz="2000" dirty="0">
              <a:latin typeface="Trebuchet MS" panose="020B0603020202020204" pitchFamily="34" charset="0"/>
              <a:cs typeface="Arial"/>
            </a:endParaRPr>
          </a:p>
          <a:p>
            <a:endParaRPr lang="en-US" dirty="0">
              <a:latin typeface="Trebuchet MS" panose="020B0603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9921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spc="10" dirty="0">
                <a:latin typeface="Arial"/>
                <a:cs typeface="Arial"/>
              </a:rPr>
              <a:t>Lists: </a:t>
            </a:r>
            <a:r>
              <a:rPr lang="en-US" sz="2800" b="1" spc="10" dirty="0" err="1">
                <a:latin typeface="Arial"/>
                <a:cs typeface="Arial"/>
              </a:rPr>
              <a:t>ArrayList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238" y="1169577"/>
            <a:ext cx="7850287" cy="50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spc="10" dirty="0">
                <a:latin typeface="Arial"/>
                <a:cs typeface="Arial"/>
              </a:rPr>
              <a:t>Lists: </a:t>
            </a:r>
            <a:r>
              <a:rPr lang="en-US" sz="2800" b="1" spc="10" dirty="0" err="1">
                <a:latin typeface="Arial"/>
                <a:cs typeface="Arial"/>
              </a:rPr>
              <a:t>LinkedList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85" y="1047353"/>
            <a:ext cx="8172588" cy="53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8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spc="10" dirty="0">
                <a:latin typeface="Arial"/>
                <a:cs typeface="Arial"/>
              </a:rPr>
              <a:t>Lists: Stack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06" y="1339160"/>
            <a:ext cx="8756896" cy="385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spc="10" dirty="0">
                <a:solidFill>
                  <a:srgbClr val="464547"/>
                </a:solidFill>
                <a:latin typeface="Arial"/>
                <a:cs typeface="Arial"/>
              </a:rPr>
              <a:t>Queues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lnSpc>
                <a:spcPct val="100000"/>
              </a:lnSpc>
            </a:pPr>
            <a:r>
              <a:rPr lang="en-US" sz="2000" b="1" spc="10">
                <a:solidFill>
                  <a:srgbClr val="464547"/>
                </a:solidFill>
                <a:cs typeface="Arial"/>
              </a:rPr>
              <a:t>Queue </a:t>
            </a:r>
            <a:r>
              <a:rPr lang="en-US" sz="2000" spc="10">
                <a:solidFill>
                  <a:srgbClr val="464547"/>
                </a:solidFill>
                <a:cs typeface="Arial"/>
              </a:rPr>
              <a:t>is an ordered collection of the first-in-first-out (FIFO)</a:t>
            </a:r>
            <a:r>
              <a:rPr lang="en-US" sz="2000">
                <a:cs typeface="Arial"/>
              </a:rPr>
              <a:t> </a:t>
            </a:r>
            <a:r>
              <a:rPr lang="en-US" sz="2000" spc="10">
                <a:solidFill>
                  <a:srgbClr val="464547"/>
                </a:solidFill>
                <a:cs typeface="Arial"/>
              </a:rPr>
              <a:t>type.</a:t>
            </a:r>
            <a:endParaRPr lang="en-US" sz="2000"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021" y="2171335"/>
            <a:ext cx="7726207" cy="38627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2963" y="2348407"/>
            <a:ext cx="57362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10" dirty="0" err="1">
                <a:latin typeface="Trebuchet MS" panose="020B0603020202020204" pitchFamily="34" charset="0"/>
                <a:cs typeface="Arial"/>
              </a:rPr>
              <a:t>PriorityQueue</a:t>
            </a:r>
            <a:r>
              <a:rPr lang="en-US" b="1" spc="10" dirty="0">
                <a:latin typeface="Trebuchet MS" panose="020B0603020202020204" pitchFamily="34" charset="0"/>
                <a:cs typeface="Arial"/>
              </a:rPr>
              <a:t> </a:t>
            </a:r>
            <a:r>
              <a:rPr lang="en-US" spc="10" dirty="0">
                <a:latin typeface="Trebuchet MS" panose="020B0603020202020204" pitchFamily="34" charset="0"/>
                <a:cs typeface="Arial"/>
              </a:rPr>
              <a:t>– queue based on sorting of elements.</a:t>
            </a:r>
          </a:p>
          <a:p>
            <a:endParaRPr lang="en-US" b="1" spc="10" dirty="0">
              <a:latin typeface="Trebuchet MS" panose="020B0603020202020204" pitchFamily="34" charset="0"/>
              <a:cs typeface="Arial"/>
            </a:endParaRPr>
          </a:p>
          <a:p>
            <a:r>
              <a:rPr lang="en-US" b="1" spc="10" dirty="0" err="1">
                <a:latin typeface="Trebuchet MS" panose="020B0603020202020204" pitchFamily="34" charset="0"/>
                <a:cs typeface="Arial"/>
              </a:rPr>
              <a:t>ConcurrentLinkedQueue</a:t>
            </a:r>
            <a:r>
              <a:rPr lang="en-US" b="1" spc="10" dirty="0">
                <a:latin typeface="Trebuchet MS" panose="020B0603020202020204" pitchFamily="34" charset="0"/>
                <a:cs typeface="Arial"/>
              </a:rPr>
              <a:t> </a:t>
            </a:r>
            <a:r>
              <a:rPr lang="en-US" spc="10" dirty="0">
                <a:latin typeface="Trebuchet MS" panose="020B0603020202020204" pitchFamily="34" charset="0"/>
                <a:cs typeface="Arial"/>
              </a:rPr>
              <a:t>– </a:t>
            </a:r>
            <a:r>
              <a:rPr lang="en-US" spc="10" dirty="0">
                <a:solidFill>
                  <a:srgbClr val="464547"/>
                </a:solidFill>
                <a:latin typeface="Trebuchet MS" panose="020B0603020202020204" pitchFamily="34" charset="0"/>
                <a:cs typeface="Arial"/>
              </a:rPr>
              <a:t>“classic" (without internal</a:t>
            </a:r>
            <a:endParaRPr lang="en-US" dirty="0">
              <a:latin typeface="Trebuchet MS" panose="020B0603020202020204" pitchFamily="34" charset="0"/>
              <a:cs typeface="Arial"/>
            </a:endParaRPr>
          </a:p>
          <a:p>
            <a:r>
              <a:rPr lang="en-US" spc="10" dirty="0">
                <a:solidFill>
                  <a:srgbClr val="464547"/>
                </a:solidFill>
                <a:latin typeface="Trebuchet MS" panose="020B0603020202020204" pitchFamily="34" charset="0"/>
                <a:cs typeface="Arial"/>
              </a:rPr>
              <a:t>reorganization) queue, thread-safe</a:t>
            </a:r>
            <a:r>
              <a:rPr lang="en-US" spc="10" dirty="0">
                <a:latin typeface="Trebuchet MS" panose="020B0603020202020204" pitchFamily="34" charset="0"/>
                <a:cs typeface="Arial"/>
              </a:rPr>
              <a:t>.</a:t>
            </a:r>
            <a:endParaRPr lang="en-US" dirty="0">
              <a:latin typeface="Trebuchet MS" panose="020B0603020202020204" pitchFamily="34" charset="0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705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spc="10" dirty="0">
                <a:latin typeface="Arial"/>
                <a:cs typeface="Arial"/>
              </a:rPr>
              <a:t>Queues: </a:t>
            </a:r>
            <a:r>
              <a:rPr lang="en-US" sz="2800" b="1" spc="10" dirty="0" err="1">
                <a:latin typeface="Arial"/>
                <a:cs typeface="Arial"/>
              </a:rPr>
              <a:t>PriorityQueue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02" y="1156049"/>
            <a:ext cx="9706828" cy="365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52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spc="10" dirty="0">
                <a:latin typeface="Arial"/>
                <a:cs typeface="Arial"/>
              </a:rPr>
              <a:t>Queues: </a:t>
            </a:r>
            <a:r>
              <a:rPr lang="en-US" sz="2800" b="1" spc="10" dirty="0" err="1">
                <a:latin typeface="Arial"/>
                <a:cs typeface="Arial"/>
              </a:rPr>
              <a:t>ConcurrentLinkedQueue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09" y="1310197"/>
            <a:ext cx="9288079" cy="275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08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spc="10" dirty="0">
                <a:latin typeface="Arial"/>
                <a:cs typeface="Arial"/>
              </a:rPr>
              <a:t>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sz="2000" b="1" spc="10" dirty="0">
                <a:solidFill>
                  <a:srgbClr val="464547"/>
                </a:solidFill>
                <a:cs typeface="Arial"/>
              </a:rPr>
              <a:t>A map </a:t>
            </a:r>
            <a:r>
              <a:rPr lang="en-US" sz="2000" spc="10" dirty="0">
                <a:solidFill>
                  <a:srgbClr val="464547"/>
                </a:solidFill>
                <a:cs typeface="Arial"/>
              </a:rPr>
              <a:t>is a collection that works with sets of pairs of key-value objects (in many other programming languages such a</a:t>
            </a:r>
            <a:r>
              <a:rPr lang="en-US" sz="2000" dirty="0">
                <a:cs typeface="Arial"/>
              </a:rPr>
              <a:t> </a:t>
            </a:r>
            <a:r>
              <a:rPr lang="en-US" sz="2000" spc="10" dirty="0">
                <a:solidFill>
                  <a:srgbClr val="464547"/>
                </a:solidFill>
                <a:cs typeface="Arial"/>
              </a:rPr>
              <a:t>structure is called a "dictionary" or an "associative array"</a:t>
            </a:r>
            <a:r>
              <a:rPr lang="en-US" sz="2000" spc="10" dirty="0">
                <a:cs typeface="Arial"/>
              </a:rPr>
              <a:t>.</a:t>
            </a:r>
            <a:endParaRPr lang="en-US" sz="2000" dirty="0">
              <a:cs typeface="Arial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3577074"/>
            <a:ext cx="46643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10" dirty="0">
                <a:solidFill>
                  <a:srgbClr val="464547"/>
                </a:solidFill>
                <a:latin typeface="Trebuchet MS"/>
                <a:cs typeface="Trebuchet MS"/>
              </a:rPr>
              <a:t>All the keys in the maps are unique. Reusing already existing key value "wipes" an element previously  associated with such a key.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495" y="2632623"/>
            <a:ext cx="4391888" cy="333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70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spc="10" dirty="0" err="1">
                <a:cs typeface="Arial"/>
              </a:rPr>
              <a:t>HashMap</a:t>
            </a:r>
            <a:r>
              <a:rPr lang="en-US" sz="2000" b="1" spc="10" dirty="0">
                <a:cs typeface="Arial"/>
              </a:rPr>
              <a:t> </a:t>
            </a:r>
            <a:r>
              <a:rPr lang="en-US" sz="2000" spc="10" dirty="0">
                <a:cs typeface="Arial"/>
              </a:rPr>
              <a:t>– </a:t>
            </a:r>
            <a:r>
              <a:rPr lang="en-US" sz="2000" spc="10" dirty="0">
                <a:solidFill>
                  <a:srgbClr val="464547"/>
                </a:solidFill>
                <a:cs typeface="Arial"/>
              </a:rPr>
              <a:t>unsorted and disordered map</a:t>
            </a:r>
            <a:r>
              <a:rPr lang="en-US" sz="2000" spc="10" dirty="0">
                <a:cs typeface="Arial"/>
              </a:rPr>
              <a:t>.</a:t>
            </a:r>
            <a:endParaRPr lang="en-US" sz="2000" dirty="0">
              <a:cs typeface="Arial"/>
            </a:endParaRPr>
          </a:p>
          <a:p>
            <a:pPr marL="0"/>
            <a:r>
              <a:rPr lang="en-US" sz="2000" b="1" spc="10" dirty="0" err="1">
                <a:cs typeface="Arial"/>
              </a:rPr>
              <a:t>LinkedHashMap</a:t>
            </a:r>
            <a:r>
              <a:rPr lang="en-US" sz="2000" b="1" spc="10" dirty="0">
                <a:cs typeface="Arial"/>
              </a:rPr>
              <a:t> </a:t>
            </a:r>
            <a:r>
              <a:rPr lang="en-US" sz="2000" spc="10" dirty="0">
                <a:cs typeface="Arial"/>
              </a:rPr>
              <a:t>– </a:t>
            </a:r>
            <a:r>
              <a:rPr lang="en-US" sz="2000" spc="10" dirty="0">
                <a:solidFill>
                  <a:srgbClr val="464547"/>
                </a:solidFill>
                <a:cs typeface="Arial"/>
              </a:rPr>
              <a:t>the order in which the elements are stored</a:t>
            </a:r>
            <a:r>
              <a:rPr lang="en-US" sz="2000" dirty="0">
                <a:cs typeface="Arial"/>
              </a:rPr>
              <a:t> </a:t>
            </a:r>
            <a:r>
              <a:rPr lang="en-US" sz="2000" spc="10" dirty="0">
                <a:solidFill>
                  <a:srgbClr val="464547"/>
                </a:solidFill>
                <a:cs typeface="Arial"/>
              </a:rPr>
              <a:t>is determined by the order in which they are added</a:t>
            </a:r>
            <a:r>
              <a:rPr lang="en-US" sz="2000" spc="10" dirty="0">
                <a:cs typeface="Arial"/>
              </a:rPr>
              <a:t>.</a:t>
            </a:r>
          </a:p>
          <a:p>
            <a:pPr marL="0"/>
            <a:r>
              <a:rPr lang="en-US" sz="2000" b="1" spc="10" dirty="0" err="1">
                <a:cs typeface="Arial"/>
              </a:rPr>
              <a:t>TreeMap</a:t>
            </a:r>
            <a:r>
              <a:rPr lang="en-US" sz="2000" b="1" spc="10" dirty="0">
                <a:cs typeface="Arial"/>
              </a:rPr>
              <a:t> </a:t>
            </a:r>
            <a:r>
              <a:rPr lang="en-US" sz="2000" spc="10" dirty="0">
                <a:cs typeface="Arial"/>
              </a:rPr>
              <a:t>– </a:t>
            </a:r>
            <a:r>
              <a:rPr lang="en-US" sz="2000" spc="10" dirty="0">
                <a:solidFill>
                  <a:srgbClr val="464547"/>
                </a:solidFill>
                <a:cs typeface="Arial"/>
              </a:rPr>
              <a:t>stores items in sorted order</a:t>
            </a:r>
            <a:r>
              <a:rPr lang="en-US" sz="2000" spc="10" dirty="0">
                <a:cs typeface="Arial"/>
              </a:rPr>
              <a:t>.</a:t>
            </a:r>
            <a:endParaRPr lang="en-US" sz="2000" dirty="0">
              <a:cs typeface="Arial"/>
            </a:endParaRPr>
          </a:p>
          <a:p>
            <a:pPr marL="0"/>
            <a:r>
              <a:rPr lang="en-US" sz="2000" b="1" spc="10" dirty="0" err="1">
                <a:cs typeface="Arial"/>
              </a:rPr>
              <a:t>Hashtable</a:t>
            </a:r>
            <a:r>
              <a:rPr lang="en-US" sz="2000" b="1" spc="10" dirty="0">
                <a:cs typeface="Arial"/>
              </a:rPr>
              <a:t> </a:t>
            </a:r>
            <a:r>
              <a:rPr lang="en-US" sz="2000" spc="10" dirty="0">
                <a:cs typeface="Arial"/>
              </a:rPr>
              <a:t>– </a:t>
            </a:r>
            <a:r>
              <a:rPr lang="en-US" sz="2000" spc="10" dirty="0">
                <a:solidFill>
                  <a:srgbClr val="464547"/>
                </a:solidFill>
                <a:cs typeface="Arial"/>
              </a:rPr>
              <a:t>thread-safe collection (analogous to </a:t>
            </a:r>
            <a:r>
              <a:rPr lang="en-US" sz="2000" spc="10" dirty="0" err="1">
                <a:solidFill>
                  <a:srgbClr val="464547"/>
                </a:solidFill>
                <a:cs typeface="Arial"/>
              </a:rPr>
              <a:t>HashMap</a:t>
            </a:r>
            <a:r>
              <a:rPr lang="en-US" sz="2000" spc="10" dirty="0">
                <a:solidFill>
                  <a:srgbClr val="464547"/>
                </a:solidFill>
                <a:cs typeface="Arial"/>
              </a:rPr>
              <a:t>), the order of the elements in which it is not defined</a:t>
            </a:r>
            <a:r>
              <a:rPr lang="en-US" sz="2000" spc="10" dirty="0">
                <a:cs typeface="Arial"/>
              </a:rPr>
              <a:t>.</a:t>
            </a:r>
            <a:endParaRPr lang="en-US" sz="2000" dirty="0"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2000" dirty="0">
              <a:cs typeface="Arial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681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40237" y="1704893"/>
            <a:ext cx="5455763" cy="1912687"/>
            <a:chOff x="357782" y="1981984"/>
            <a:chExt cx="5455763" cy="1912687"/>
          </a:xfrm>
        </p:grpSpPr>
        <p:grpSp>
          <p:nvGrpSpPr>
            <p:cNvPr id="14" name="Group 13"/>
            <p:cNvGrpSpPr/>
            <p:nvPr/>
          </p:nvGrpSpPr>
          <p:grpSpPr>
            <a:xfrm>
              <a:off x="357782" y="1981984"/>
              <a:ext cx="4122263" cy="362731"/>
              <a:chOff x="448467" y="1385345"/>
              <a:chExt cx="5496350" cy="483641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991818" y="1417581"/>
                <a:ext cx="4952999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bg1"/>
                  </a:buClr>
                  <a:buSzPct val="140000"/>
                </a:pPr>
                <a:r>
                  <a:rPr lang="en-US" sz="1600" dirty="0">
                    <a:solidFill>
                      <a:srgbClr val="44444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What is collections</a:t>
                </a: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448467" y="1385345"/>
                <a:ext cx="464582" cy="464582"/>
                <a:chOff x="448467" y="1385718"/>
                <a:chExt cx="464582" cy="464582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448467" y="1385718"/>
                  <a:ext cx="464582" cy="464582"/>
                </a:xfrm>
                <a:prstGeom prst="ellipse">
                  <a:avLst/>
                </a:prstGeom>
                <a:solidFill>
                  <a:srgbClr val="2FC2D9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0439" y="1427189"/>
                  <a:ext cx="417291" cy="406265"/>
                </a:xfrm>
                <a:prstGeom prst="rect">
                  <a:avLst/>
                </a:prstGeom>
                <a:noFill/>
              </p:spPr>
              <p:txBody>
                <a:bodyPr wrap="none" tIns="27432" rtlCol="0">
                  <a:spAutoFit/>
                </a:bodyPr>
                <a:lstStyle/>
                <a:p>
                  <a:pPr algn="ctr"/>
                  <a:r>
                    <a:rPr lang="en-US" sz="1500" b="1">
                      <a:solidFill>
                        <a:schemeClr val="bg1"/>
                      </a:solidFill>
                      <a:latin typeface="Arial Black"/>
                      <a:cs typeface="Arial Black"/>
                    </a:rPr>
                    <a:t>1</a:t>
                  </a:r>
                </a:p>
              </p:txBody>
            </p:sp>
          </p:grpSp>
        </p:grpSp>
        <p:grpSp>
          <p:nvGrpSpPr>
            <p:cNvPr id="15" name="Group 14"/>
            <p:cNvGrpSpPr/>
            <p:nvPr/>
          </p:nvGrpSpPr>
          <p:grpSpPr>
            <a:xfrm>
              <a:off x="357782" y="2498635"/>
              <a:ext cx="4122263" cy="362731"/>
              <a:chOff x="448467" y="2074215"/>
              <a:chExt cx="5496350" cy="483641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991818" y="2106451"/>
                <a:ext cx="4952999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pc="10" dirty="0">
                    <a:solidFill>
                      <a:srgbClr val="464547"/>
                    </a:solidFill>
                    <a:latin typeface="Arial"/>
                    <a:cs typeface="Arial"/>
                  </a:rPr>
                  <a:t>Hierarchy of collections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448467" y="2074215"/>
                <a:ext cx="464582" cy="464582"/>
                <a:chOff x="448467" y="2071851"/>
                <a:chExt cx="464582" cy="46458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448467" y="2071851"/>
                  <a:ext cx="464582" cy="464582"/>
                </a:xfrm>
                <a:prstGeom prst="ellipse">
                  <a:avLst/>
                </a:prstGeom>
                <a:solidFill>
                  <a:srgbClr val="2FC2D9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72508" y="2113322"/>
                  <a:ext cx="417291" cy="406265"/>
                </a:xfrm>
                <a:prstGeom prst="rect">
                  <a:avLst/>
                </a:prstGeom>
                <a:noFill/>
              </p:spPr>
              <p:txBody>
                <a:bodyPr wrap="none" tIns="27432" rtlCol="0">
                  <a:spAutoFit/>
                </a:bodyPr>
                <a:lstStyle/>
                <a:p>
                  <a:pPr algn="ctr"/>
                  <a:r>
                    <a:rPr lang="en-US" sz="1500">
                      <a:solidFill>
                        <a:schemeClr val="bg1"/>
                      </a:solidFill>
                      <a:latin typeface="Arial Black"/>
                      <a:cs typeface="Arial Black"/>
                    </a:rPr>
                    <a:t>2</a:t>
                  </a:r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357782" y="3015284"/>
              <a:ext cx="5448009" cy="351191"/>
              <a:chOff x="448467" y="2763085"/>
              <a:chExt cx="7264011" cy="468255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981479" y="2779934"/>
                <a:ext cx="6730999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bg1"/>
                  </a:buClr>
                  <a:buSzPct val="140000"/>
                </a:pPr>
                <a:r>
                  <a:rPr lang="en-US" sz="1600" dirty="0">
                    <a:solidFill>
                      <a:srgbClr val="44444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Interfaces and Classes</a:t>
                </a: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448467" y="2763085"/>
                <a:ext cx="464582" cy="464582"/>
                <a:chOff x="448467" y="2760563"/>
                <a:chExt cx="464582" cy="464582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448467" y="2760563"/>
                  <a:ext cx="464582" cy="464582"/>
                </a:xfrm>
                <a:prstGeom prst="ellipse">
                  <a:avLst/>
                </a:prstGeom>
                <a:solidFill>
                  <a:srgbClr val="2FC2D9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72508" y="2802034"/>
                  <a:ext cx="417291" cy="406265"/>
                </a:xfrm>
                <a:prstGeom prst="rect">
                  <a:avLst/>
                </a:prstGeom>
                <a:noFill/>
              </p:spPr>
              <p:txBody>
                <a:bodyPr wrap="none" tIns="27432" rtlCol="0">
                  <a:spAutoFit/>
                </a:bodyPr>
                <a:lstStyle/>
                <a:p>
                  <a:pPr algn="ctr"/>
                  <a:r>
                    <a:rPr lang="en-US" sz="1500" b="1">
                      <a:solidFill>
                        <a:schemeClr val="bg1"/>
                      </a:solidFill>
                      <a:latin typeface="Arial Black"/>
                      <a:cs typeface="Arial Black"/>
                    </a:rPr>
                    <a:t>3</a:t>
                  </a:r>
                </a:p>
              </p:txBody>
            </p:sp>
          </p:grpSp>
        </p:grpSp>
        <p:grpSp>
          <p:nvGrpSpPr>
            <p:cNvPr id="17" name="Group 16"/>
            <p:cNvGrpSpPr/>
            <p:nvPr/>
          </p:nvGrpSpPr>
          <p:grpSpPr>
            <a:xfrm>
              <a:off x="357782" y="3531940"/>
              <a:ext cx="5455763" cy="362731"/>
              <a:chOff x="448467" y="3451955"/>
              <a:chExt cx="7274350" cy="4836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991818" y="3484191"/>
                <a:ext cx="6730999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bg1"/>
                  </a:buClr>
                  <a:buSzPct val="140000"/>
                </a:pPr>
                <a:r>
                  <a:rPr lang="en-US" sz="1600" dirty="0">
                    <a:solidFill>
                      <a:srgbClr val="44444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List, Set and Map</a:t>
                </a: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448467" y="3451955"/>
                <a:ext cx="464582" cy="464582"/>
                <a:chOff x="448467" y="3449275"/>
                <a:chExt cx="464582" cy="464582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448467" y="3449275"/>
                  <a:ext cx="464582" cy="464582"/>
                </a:xfrm>
                <a:prstGeom prst="ellipse">
                  <a:avLst/>
                </a:prstGeom>
                <a:solidFill>
                  <a:srgbClr val="2FC2D9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72510" y="3490746"/>
                  <a:ext cx="417291" cy="406265"/>
                </a:xfrm>
                <a:prstGeom prst="rect">
                  <a:avLst/>
                </a:prstGeom>
                <a:noFill/>
              </p:spPr>
              <p:txBody>
                <a:bodyPr wrap="none" tIns="27432" rtlCol="0">
                  <a:spAutoFit/>
                </a:bodyPr>
                <a:lstStyle/>
                <a:p>
                  <a:pPr algn="ctr"/>
                  <a:r>
                    <a:rPr lang="en-US" sz="1500">
                      <a:solidFill>
                        <a:schemeClr val="bg1"/>
                      </a:solidFill>
                      <a:latin typeface="Arial Black"/>
                      <a:cs typeface="Arial Black"/>
                    </a:rPr>
                    <a:t>4</a:t>
                  </a:r>
                </a:p>
              </p:txBody>
            </p:sp>
          </p:grpSp>
        </p:grp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56B115B6-BD54-4A73-9561-6F3BA194F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94315" y="2193438"/>
            <a:ext cx="4497194" cy="247125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8991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spc="10" dirty="0">
                <a:latin typeface="Arial"/>
                <a:cs typeface="Arial"/>
              </a:rPr>
              <a:t>Maps: </a:t>
            </a:r>
            <a:r>
              <a:rPr lang="en-US" sz="2800" b="1" spc="10" dirty="0" err="1">
                <a:latin typeface="Arial"/>
                <a:cs typeface="Arial"/>
              </a:rPr>
              <a:t>HashMap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402" y="1220485"/>
            <a:ext cx="8855305" cy="481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6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spc="10" dirty="0">
                <a:latin typeface="Arial"/>
                <a:cs typeface="Arial"/>
              </a:rPr>
              <a:t>Maps: </a:t>
            </a:r>
            <a:r>
              <a:rPr lang="en-US" sz="2800" b="1" spc="10" dirty="0" err="1">
                <a:latin typeface="Arial"/>
                <a:cs typeface="Arial"/>
              </a:rPr>
              <a:t>LinkedHashMap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861" y="1274530"/>
            <a:ext cx="8763271" cy="451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76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spc="10" dirty="0">
                <a:latin typeface="Arial"/>
                <a:cs typeface="Arial"/>
              </a:rPr>
              <a:t>Maps: </a:t>
            </a:r>
            <a:r>
              <a:rPr lang="en-US" sz="2800" b="1" spc="10" dirty="0" err="1">
                <a:latin typeface="Arial"/>
                <a:cs typeface="Arial"/>
              </a:rPr>
              <a:t>TreeMap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81" y="1197909"/>
            <a:ext cx="9320160" cy="472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63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spc="10" dirty="0">
                <a:latin typeface="Arial"/>
                <a:cs typeface="Arial"/>
              </a:rPr>
              <a:t>Maps: </a:t>
            </a:r>
            <a:r>
              <a:rPr lang="en-US" sz="2800" b="1" spc="10" dirty="0" err="1">
                <a:latin typeface="Arial"/>
                <a:cs typeface="Arial"/>
              </a:rPr>
              <a:t>Hashtable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76" y="1215344"/>
            <a:ext cx="9376842" cy="473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49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spc="10" dirty="0">
                <a:solidFill>
                  <a:srgbClr val="464547"/>
                </a:solidFill>
                <a:latin typeface="Arial"/>
                <a:cs typeface="Arial"/>
              </a:rPr>
              <a:t>Typical operations with collections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Adding an element;</a:t>
            </a:r>
          </a:p>
          <a:p>
            <a:r>
              <a:rPr lang="en-US" sz="2000" dirty="0"/>
              <a:t>Extraction of the element</a:t>
            </a:r>
          </a:p>
          <a:p>
            <a:r>
              <a:rPr lang="en-US" sz="2000" dirty="0"/>
              <a:t>Removing an item;</a:t>
            </a:r>
          </a:p>
          <a:p>
            <a:r>
              <a:rPr lang="en-US" sz="2000" dirty="0"/>
              <a:t>Pass collection around;</a:t>
            </a:r>
          </a:p>
          <a:p>
            <a:r>
              <a:rPr lang="en-US" sz="2000" dirty="0"/>
              <a:t>Sorting the collection.</a:t>
            </a:r>
          </a:p>
        </p:txBody>
      </p:sp>
    </p:spTree>
    <p:extLst>
      <p:ext uri="{BB962C8B-B14F-4D97-AF65-F5344CB8AC3E}">
        <p14:creationId xmlns:p14="http://schemas.microsoft.com/office/powerpoint/2010/main" val="3596553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spc="10" dirty="0">
                <a:solidFill>
                  <a:srgbClr val="464547"/>
                </a:solidFill>
                <a:latin typeface="Arial"/>
                <a:cs typeface="Arial"/>
              </a:rPr>
              <a:t>Typical operations with collections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" name="text 1"/>
          <p:cNvSpPr txBox="1">
            <a:spLocks noGrp="1"/>
          </p:cNvSpPr>
          <p:nvPr>
            <p:ph idx="1"/>
          </p:nvPr>
        </p:nvSpPr>
        <p:spPr>
          <a:xfrm>
            <a:off x="480486" y="1439333"/>
            <a:ext cx="4270721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2200" spc="10" dirty="0">
                <a:cs typeface="Arial"/>
              </a:rPr>
              <a:t>Typical operations with ArrayList:</a:t>
            </a:r>
            <a:endParaRPr sz="2200" dirty="0"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84" y="1777887"/>
            <a:ext cx="5701943" cy="464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65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spc="10" dirty="0">
                <a:solidFill>
                  <a:srgbClr val="464547"/>
                </a:solidFill>
                <a:latin typeface="Arial"/>
                <a:cs typeface="Arial"/>
              </a:rPr>
              <a:t>Typical operations with collections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" name="text 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Typical operations with HashMap: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991" y="1874237"/>
            <a:ext cx="8133421" cy="434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62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sz="2400" dirty="0"/>
              <a:t>References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DA181-FDEA-4428-9D21-7A8DEA0F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1476375"/>
            <a:ext cx="11234737" cy="218002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en-US" sz="2400" dirty="0">
                <a:latin typeface="Trebuchet MS"/>
              </a:rPr>
              <a:t>"Collections", Java tutorial </a:t>
            </a:r>
            <a:r>
              <a:rPr lang="en-US" altLang="en-US" sz="2000" dirty="0">
                <a:solidFill>
                  <a:schemeClr val="accent2"/>
                </a:solidFill>
                <a:latin typeface="Trebuchet M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http://java.sun.com/docs/books/tutorial/collections/index.html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400" dirty="0">
                <a:latin typeface="Trebuchet MS"/>
              </a:rPr>
              <a:t>You can refer the demo code</a:t>
            </a:r>
            <a:r>
              <a:rPr lang="en-US" sz="2000" dirty="0">
                <a:latin typeface="Trebuchet MS"/>
              </a:rPr>
              <a:t> </a:t>
            </a:r>
            <a:r>
              <a:rPr lang="en-US" sz="2000" dirty="0">
                <a:latin typeface="Trebuchet MS"/>
                <a:hlinkClick r:id="rId3"/>
              </a:rPr>
              <a:t>https://github.com/mstech66/javaBasic</a:t>
            </a:r>
          </a:p>
          <a:p>
            <a:pPr marL="0" indent="0">
              <a:buNone/>
            </a:pPr>
            <a:endParaRPr lang="en-US" sz="2000" dirty="0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56521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sz="2400" dirty="0"/>
              <a:t>Practice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DA181-FDEA-4428-9D21-7A8DEA0F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1476375"/>
            <a:ext cx="11234737" cy="245701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Trebuchet MS"/>
              </a:rPr>
              <a:t>1) Write java code to demonstrate usage of below collections framework class </a:t>
            </a:r>
            <a:endParaRPr lang="en-US" sz="2000" dirty="0">
              <a:solidFill>
                <a:srgbClr val="222222"/>
              </a:solidFill>
            </a:endParaRPr>
          </a:p>
          <a:p>
            <a:pPr marL="0" indent="0">
              <a:buNone/>
            </a:pPr>
            <a:r>
              <a:rPr lang="en-US" sz="2000" dirty="0">
                <a:latin typeface="Trebuchet MS"/>
              </a:rPr>
              <a:t>a) </a:t>
            </a:r>
            <a:r>
              <a:rPr lang="en-US" sz="2000" dirty="0" err="1">
                <a:latin typeface="Trebuchet MS"/>
              </a:rPr>
              <a:t>ArrayList</a:t>
            </a:r>
            <a:r>
              <a:rPr lang="en-US" sz="2000" dirty="0">
                <a:latin typeface="Trebuchet MS"/>
              </a:rPr>
              <a:t> b) LinkedList c) HashMap d) </a:t>
            </a:r>
            <a:r>
              <a:rPr lang="en-US" sz="2000" dirty="0" err="1">
                <a:latin typeface="Trebuchet MS"/>
              </a:rPr>
              <a:t>LinkedHashMap</a:t>
            </a:r>
            <a:r>
              <a:rPr lang="en-US" sz="2000" dirty="0">
                <a:latin typeface="Trebuchet MS"/>
              </a:rPr>
              <a:t> e) HashSet f) </a:t>
            </a:r>
            <a:r>
              <a:rPr lang="en-US" sz="2000" dirty="0" err="1">
                <a:latin typeface="Trebuchet MS"/>
              </a:rPr>
              <a:t>LinkedHashSet</a:t>
            </a:r>
            <a:r>
              <a:rPr lang="en-US" sz="2000" dirty="0">
                <a:latin typeface="Trebuchet MS"/>
              </a:rPr>
              <a:t> g) TreeSet h) </a:t>
            </a:r>
            <a:r>
              <a:rPr lang="en-US" sz="2000" dirty="0" err="1">
                <a:latin typeface="Trebuchet MS"/>
              </a:rPr>
              <a:t>TreeMap</a:t>
            </a:r>
            <a:r>
              <a:rPr lang="en-US" sz="2000" dirty="0">
                <a:latin typeface="Trebuchet MS"/>
              </a:rPr>
              <a:t> </a:t>
            </a:r>
            <a:endParaRPr lang="en-US"/>
          </a:p>
          <a:p>
            <a:pPr marL="0" indent="0">
              <a:buNone/>
            </a:pPr>
            <a:r>
              <a:rPr lang="en-US" sz="2000" dirty="0">
                <a:latin typeface="Trebuchet MS"/>
              </a:rPr>
              <a:t>2) Write java code to demonstrate usage of custom class objects (example Student/Employee) in HashMap</a:t>
            </a:r>
            <a:endParaRPr lang="en-US" dirty="0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20811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78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spc="10" dirty="0">
                <a:solidFill>
                  <a:srgbClr val="464547"/>
                </a:solidFill>
                <a:latin typeface="Arial"/>
                <a:cs typeface="Arial"/>
              </a:rPr>
              <a:t>General information about the collections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87" y="1439333"/>
            <a:ext cx="6631514" cy="4529667"/>
          </a:xfrm>
        </p:spPr>
        <p:txBody>
          <a:bodyPr/>
          <a:lstStyle/>
          <a:p>
            <a:pPr marL="0">
              <a:lnSpc>
                <a:spcPct val="100000"/>
              </a:lnSpc>
            </a:pPr>
            <a:r>
              <a:rPr lang="en-US" sz="2000" b="1" spc="10" dirty="0">
                <a:solidFill>
                  <a:srgbClr val="464547"/>
                </a:solidFill>
                <a:cs typeface="Arial"/>
              </a:rPr>
              <a:t>Collections </a:t>
            </a:r>
            <a:r>
              <a:rPr lang="en-US" sz="2000" spc="10" dirty="0">
                <a:solidFill>
                  <a:srgbClr val="464547"/>
                </a:solidFill>
                <a:cs typeface="Arial"/>
              </a:rPr>
              <a:t>- storage, supporting a variety of ways of</a:t>
            </a:r>
            <a:r>
              <a:rPr lang="en-US" sz="2000" dirty="0">
                <a:cs typeface="Arial"/>
              </a:rPr>
              <a:t> </a:t>
            </a:r>
            <a:r>
              <a:rPr lang="en-US" sz="2000" spc="10" dirty="0">
                <a:solidFill>
                  <a:srgbClr val="464547"/>
                </a:solidFill>
                <a:cs typeface="Arial"/>
              </a:rPr>
              <a:t>accumulation and ordering of objects in order to allow efficient access to them</a:t>
            </a:r>
            <a:r>
              <a:rPr lang="en-US" sz="2000" spc="10" dirty="0">
                <a:cs typeface="Arial"/>
              </a:rPr>
              <a:t>.</a:t>
            </a:r>
            <a:endParaRPr lang="en-US" sz="2000" dirty="0">
              <a:cs typeface="Arial"/>
            </a:endParaRPr>
          </a:p>
          <a:p>
            <a:endParaRPr lang="en-US" sz="1200" spc="10" dirty="0">
              <a:solidFill>
                <a:srgbClr val="464547"/>
              </a:solidFill>
              <a:cs typeface="Arial"/>
            </a:endParaRPr>
          </a:p>
          <a:p>
            <a:r>
              <a:rPr lang="en-US" sz="2000" spc="10" dirty="0">
                <a:solidFill>
                  <a:srgbClr val="464547"/>
                </a:solidFill>
                <a:cs typeface="Arial"/>
              </a:rPr>
              <a:t>Main operations are supported:</a:t>
            </a:r>
          </a:p>
          <a:p>
            <a:pPr marL="723891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spc="10" dirty="0">
                <a:solidFill>
                  <a:srgbClr val="464547"/>
                </a:solidFill>
                <a:latin typeface="Arial"/>
                <a:cs typeface="Arial"/>
              </a:rPr>
              <a:t>Adding a new item to the collection;</a:t>
            </a:r>
            <a:endParaRPr lang="en-US" sz="2000" dirty="0">
              <a:latin typeface="Arial"/>
              <a:cs typeface="Arial"/>
            </a:endParaRPr>
          </a:p>
          <a:p>
            <a:pPr marL="723891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spc="10" dirty="0">
                <a:solidFill>
                  <a:srgbClr val="464547"/>
                </a:solidFill>
                <a:latin typeface="Arial"/>
                <a:cs typeface="Arial"/>
              </a:rPr>
              <a:t>Removing an item from the collection;</a:t>
            </a:r>
            <a:endParaRPr lang="en-US" sz="2000" dirty="0">
              <a:latin typeface="Arial"/>
              <a:cs typeface="Arial"/>
            </a:endParaRPr>
          </a:p>
          <a:p>
            <a:pPr marL="723891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spc="10" dirty="0">
                <a:solidFill>
                  <a:srgbClr val="464547"/>
                </a:solidFill>
                <a:latin typeface="Arial"/>
                <a:cs typeface="Arial"/>
              </a:rPr>
              <a:t>Change an item in a collection</a:t>
            </a:r>
            <a:endParaRPr lang="en-US" sz="2000" dirty="0">
              <a:latin typeface="Arial"/>
              <a:cs typeface="Arial"/>
            </a:endParaRPr>
          </a:p>
          <a:p>
            <a:endParaRPr lang="en-US" sz="2000" spc="10" dirty="0">
              <a:solidFill>
                <a:srgbClr val="464547"/>
              </a:solidFill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lang="en-US" sz="2000" spc="10" dirty="0">
                <a:solidFill>
                  <a:srgbClr val="464547"/>
                </a:solidFill>
                <a:latin typeface="Arial"/>
                <a:cs typeface="Arial"/>
              </a:rPr>
              <a:t>Collections include dynamic arrays, linked lists, trees, sets,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10" dirty="0">
                <a:solidFill>
                  <a:srgbClr val="464547"/>
                </a:solidFill>
                <a:latin typeface="Arial"/>
                <a:cs typeface="Arial"/>
              </a:rPr>
              <a:t>hash tables, stacks, queues, etc.</a:t>
            </a:r>
            <a:r>
              <a:rPr lang="en-US" sz="2000" spc="10" dirty="0">
                <a:latin typeface="Arial"/>
                <a:cs typeface="Arial"/>
              </a:rPr>
              <a:t>.</a:t>
            </a:r>
            <a:endParaRPr lang="en-US" sz="2000" dirty="0">
              <a:latin typeface="Arial"/>
              <a:cs typeface="Arial"/>
            </a:endParaRPr>
          </a:p>
          <a:p>
            <a:endParaRPr lang="en-US" sz="2000" spc="10" dirty="0">
              <a:solidFill>
                <a:srgbClr val="464547"/>
              </a:solidFill>
              <a:cs typeface="Arial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024" y="1696729"/>
            <a:ext cx="4022579" cy="401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spc="10" dirty="0">
                <a:solidFill>
                  <a:srgbClr val="464547"/>
                </a:solidFill>
                <a:latin typeface="Arial"/>
                <a:cs typeface="Arial"/>
              </a:rPr>
              <a:t>Hierarchy of collections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00" y="3000814"/>
            <a:ext cx="4628947" cy="3050047"/>
          </a:xfrm>
          <a:prstGeom prst="rect">
            <a:avLst/>
          </a:prstGeom>
        </p:spPr>
      </p:pic>
      <p:pic>
        <p:nvPicPr>
          <p:cNvPr id="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772" y="1172271"/>
            <a:ext cx="4786469" cy="209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5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spc="10" dirty="0">
                <a:solidFill>
                  <a:srgbClr val="464547"/>
                </a:solidFill>
                <a:latin typeface="Arial"/>
                <a:cs typeface="Arial"/>
              </a:rPr>
              <a:t>Hierarchy of collections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86" y="1439333"/>
            <a:ext cx="11235265" cy="1091431"/>
          </a:xfrm>
        </p:spPr>
        <p:txBody>
          <a:bodyPr/>
          <a:lstStyle/>
          <a:p>
            <a:pPr marL="0" indent="0">
              <a:buNone/>
            </a:pPr>
            <a:r>
              <a:rPr lang="en-US" sz="1800" spc="10" dirty="0">
                <a:solidFill>
                  <a:srgbClr val="464547"/>
                </a:solidFill>
                <a:cs typeface="Arial"/>
              </a:rPr>
              <a:t>JDK does not provide direct implementations of the Collection</a:t>
            </a:r>
            <a:r>
              <a:rPr lang="en-US" sz="1800" dirty="0">
                <a:cs typeface="Arial"/>
              </a:rPr>
              <a:t> </a:t>
            </a:r>
            <a:r>
              <a:rPr lang="en-US" sz="1800" spc="10" dirty="0">
                <a:solidFill>
                  <a:srgbClr val="464547"/>
                </a:solidFill>
                <a:cs typeface="Arial"/>
              </a:rPr>
              <a:t>and Map interfaces, but there are many implementations of</a:t>
            </a:r>
            <a:r>
              <a:rPr lang="en-US" sz="1800" dirty="0">
                <a:cs typeface="Arial"/>
              </a:rPr>
              <a:t> </a:t>
            </a:r>
            <a:r>
              <a:rPr lang="en-US" sz="1800" spc="10" dirty="0">
                <a:solidFill>
                  <a:srgbClr val="464547"/>
                </a:solidFill>
                <a:cs typeface="Arial"/>
              </a:rPr>
              <a:t>more specific sub-interfaces </a:t>
            </a:r>
            <a:r>
              <a:rPr lang="en-US" sz="1800" spc="10" dirty="0">
                <a:cs typeface="Arial"/>
              </a:rPr>
              <a:t>:</a:t>
            </a:r>
            <a:endParaRPr lang="en-US" sz="1800" dirty="0">
              <a:cs typeface="Arial"/>
            </a:endParaRPr>
          </a:p>
          <a:p>
            <a:endParaRPr lang="en-US" sz="1800" dirty="0"/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691" y="3037409"/>
            <a:ext cx="7298617" cy="20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6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spc="10" dirty="0">
                <a:latin typeface="Arial"/>
                <a:cs typeface="Arial"/>
              </a:rPr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86" y="1439334"/>
            <a:ext cx="11235265" cy="611140"/>
          </a:xfrm>
        </p:spPr>
        <p:txBody>
          <a:bodyPr/>
          <a:lstStyle/>
          <a:p>
            <a:pPr marL="0" indent="0">
              <a:buNone/>
            </a:pPr>
            <a:r>
              <a:rPr lang="en-US" sz="2000" b="1" spc="10" dirty="0">
                <a:solidFill>
                  <a:srgbClr val="464547"/>
                </a:solidFill>
                <a:cs typeface="Arial"/>
              </a:rPr>
              <a:t>Set</a:t>
            </a:r>
            <a:r>
              <a:rPr lang="en-US" sz="2000" spc="10" dirty="0">
                <a:solidFill>
                  <a:srgbClr val="464547"/>
                </a:solidFill>
                <a:cs typeface="Arial"/>
              </a:rPr>
              <a:t> (set) ─ collection without duplicate elements</a:t>
            </a:r>
            <a:r>
              <a:rPr lang="en-US" spc="10" dirty="0">
                <a:cs typeface="Arial"/>
              </a:rPr>
              <a:t>.</a:t>
            </a:r>
            <a:endParaRPr lang="en-US" dirty="0">
              <a:cs typeface="Arial"/>
            </a:endParaRPr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900" y="2050474"/>
            <a:ext cx="4186200" cy="412386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514484" y="3682575"/>
            <a:ext cx="2569153" cy="2519850"/>
            <a:chOff x="8551429" y="3846094"/>
            <a:chExt cx="2569153" cy="2519850"/>
          </a:xfrm>
        </p:grpSpPr>
        <p:pic>
          <p:nvPicPr>
            <p:cNvPr id="6" name="Picture 2" descr="https://upload.wikimedia.org/wikipedia/commons/thumb/3/37/Example_of_a_set.svg/1024px-Example_of_a_set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1429" y="3846094"/>
              <a:ext cx="2569153" cy="2192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865194" y="5996612"/>
              <a:ext cx="19416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A set of polygons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235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spc="10" dirty="0">
                <a:solidFill>
                  <a:srgbClr val="464547"/>
                </a:solidFill>
                <a:latin typeface="Arial"/>
                <a:cs typeface="Arial"/>
              </a:rPr>
              <a:t>Basic Sets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86" y="1439334"/>
            <a:ext cx="11235265" cy="2079722"/>
          </a:xfrm>
        </p:spPr>
        <p:txBody>
          <a:bodyPr/>
          <a:lstStyle/>
          <a:p>
            <a:pPr marL="0"/>
            <a:r>
              <a:rPr lang="en-US" sz="2000" b="1" spc="10" dirty="0" err="1">
                <a:cs typeface="Arial"/>
              </a:rPr>
              <a:t>HashSet</a:t>
            </a:r>
            <a:r>
              <a:rPr lang="en-US" sz="2000" b="1" spc="10" dirty="0">
                <a:cs typeface="Arial"/>
              </a:rPr>
              <a:t> </a:t>
            </a:r>
            <a:r>
              <a:rPr lang="en-US" sz="2000" spc="10" dirty="0">
                <a:cs typeface="Arial"/>
              </a:rPr>
              <a:t>– </a:t>
            </a:r>
            <a:r>
              <a:rPr lang="en-US" sz="2000" spc="10" dirty="0">
                <a:solidFill>
                  <a:srgbClr val="464547"/>
                </a:solidFill>
                <a:cs typeface="Arial"/>
              </a:rPr>
              <a:t>set of unordered elements (the sequence of</a:t>
            </a:r>
            <a:r>
              <a:rPr lang="en-US" sz="2000" dirty="0">
                <a:cs typeface="Arial"/>
              </a:rPr>
              <a:t> </a:t>
            </a:r>
            <a:r>
              <a:rPr lang="en-US" sz="2000" spc="10" dirty="0">
                <a:solidFill>
                  <a:srgbClr val="464547"/>
                </a:solidFill>
                <a:cs typeface="Arial"/>
              </a:rPr>
              <a:t>extraction of elements may not coincide with the sequence of</a:t>
            </a:r>
            <a:r>
              <a:rPr lang="en-US" sz="2000" dirty="0">
                <a:cs typeface="Arial"/>
              </a:rPr>
              <a:t> </a:t>
            </a:r>
            <a:r>
              <a:rPr lang="en-US" sz="2000" spc="10" dirty="0">
                <a:solidFill>
                  <a:srgbClr val="464547"/>
                </a:solidFill>
                <a:cs typeface="Arial"/>
              </a:rPr>
              <a:t>their addition)</a:t>
            </a:r>
            <a:r>
              <a:rPr lang="en-US" sz="2000" spc="10" dirty="0">
                <a:cs typeface="Arial"/>
              </a:rPr>
              <a:t>.</a:t>
            </a:r>
            <a:endParaRPr lang="en-US" sz="2000" dirty="0">
              <a:cs typeface="Arial"/>
            </a:endParaRPr>
          </a:p>
          <a:p>
            <a:r>
              <a:rPr lang="en-US" sz="2000" b="1" spc="10" dirty="0" err="1">
                <a:cs typeface="Arial"/>
              </a:rPr>
              <a:t>LinkedHashSet</a:t>
            </a:r>
            <a:r>
              <a:rPr lang="en-US" sz="2000" b="1" spc="10" dirty="0">
                <a:cs typeface="Arial"/>
              </a:rPr>
              <a:t> </a:t>
            </a:r>
            <a:r>
              <a:rPr lang="en-US" sz="2000" spc="10" dirty="0">
                <a:cs typeface="Arial"/>
              </a:rPr>
              <a:t>─ </a:t>
            </a:r>
            <a:r>
              <a:rPr lang="en-US" sz="2000" spc="10" dirty="0">
                <a:solidFill>
                  <a:srgbClr val="464547"/>
                </a:solidFill>
                <a:cs typeface="Arial"/>
              </a:rPr>
              <a:t>with preservation of order</a:t>
            </a:r>
            <a:r>
              <a:rPr lang="en-US" sz="2000" spc="10" dirty="0">
                <a:cs typeface="Arial"/>
              </a:rPr>
              <a:t>.</a:t>
            </a:r>
            <a:endParaRPr lang="en-US" sz="2000" dirty="0">
              <a:cs typeface="Arial"/>
            </a:endParaRPr>
          </a:p>
          <a:p>
            <a:pPr marL="0"/>
            <a:r>
              <a:rPr lang="en-US" sz="2000" b="1" spc="10" dirty="0" err="1">
                <a:cs typeface="Arial"/>
              </a:rPr>
              <a:t>CopyOnWriteArraySet</a:t>
            </a:r>
            <a:r>
              <a:rPr lang="en-US" sz="2000" b="1" spc="10" dirty="0">
                <a:cs typeface="Arial"/>
              </a:rPr>
              <a:t> </a:t>
            </a:r>
            <a:r>
              <a:rPr lang="en-US" sz="2000" spc="10" dirty="0">
                <a:cs typeface="Arial"/>
              </a:rPr>
              <a:t>– </a:t>
            </a:r>
            <a:r>
              <a:rPr lang="en-US" sz="2000" spc="10" dirty="0">
                <a:solidFill>
                  <a:srgbClr val="464547"/>
                </a:solidFill>
                <a:cs typeface="Arial"/>
              </a:rPr>
              <a:t>implementation of the Set interface,</a:t>
            </a:r>
            <a:r>
              <a:rPr lang="en-US" sz="2000" dirty="0">
                <a:cs typeface="Arial"/>
              </a:rPr>
              <a:t> </a:t>
            </a:r>
            <a:r>
              <a:rPr lang="en-US" sz="2000" spc="10" dirty="0">
                <a:solidFill>
                  <a:srgbClr val="464547"/>
                </a:solidFill>
                <a:cs typeface="Arial"/>
              </a:rPr>
              <a:t>which uses the </a:t>
            </a:r>
            <a:r>
              <a:rPr lang="en-US" sz="2000" spc="10" dirty="0" err="1">
                <a:solidFill>
                  <a:srgbClr val="464547"/>
                </a:solidFill>
                <a:cs typeface="Arial"/>
              </a:rPr>
              <a:t>CopyOnWriteArrayList</a:t>
            </a:r>
            <a:r>
              <a:rPr lang="en-US" sz="2000" spc="10" dirty="0">
                <a:cs typeface="Arial"/>
              </a:rPr>
              <a:t>.</a:t>
            </a:r>
            <a:endParaRPr lang="en-US" sz="2000" dirty="0">
              <a:cs typeface="Arial"/>
            </a:endParaRPr>
          </a:p>
          <a:p>
            <a:endParaRPr lang="en-US" sz="1800" dirty="0"/>
          </a:p>
        </p:txBody>
      </p:sp>
      <p:sp>
        <p:nvSpPr>
          <p:cNvPr id="4" name="text 1"/>
          <p:cNvSpPr txBox="1"/>
          <p:nvPr/>
        </p:nvSpPr>
        <p:spPr>
          <a:xfrm>
            <a:off x="620221" y="4577785"/>
            <a:ext cx="6981306" cy="72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464547"/>
                </a:solidFill>
                <a:latin typeface="Arial"/>
                <a:cs typeface="Arial"/>
              </a:rPr>
              <a:t>Two sets are considered equal if they contain the same</a:t>
            </a:r>
            <a:r>
              <a:rPr lang="en-US" sz="2340" spc="10" dirty="0">
                <a:solidFill>
                  <a:srgbClr val="464547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464547"/>
                </a:solidFill>
                <a:latin typeface="Arial"/>
                <a:cs typeface="Arial"/>
              </a:rPr>
              <a:t>elements</a:t>
            </a:r>
            <a:r>
              <a:rPr sz="2200" spc="10" dirty="0"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514484" y="3682575"/>
            <a:ext cx="2569153" cy="2519850"/>
            <a:chOff x="8551429" y="3846094"/>
            <a:chExt cx="2569153" cy="2519850"/>
          </a:xfrm>
        </p:grpSpPr>
        <p:pic>
          <p:nvPicPr>
            <p:cNvPr id="2050" name="Picture 2" descr="https://upload.wikimedia.org/wikipedia/commons/thumb/3/37/Example_of_a_set.svg/1024px-Example_of_a_set.sv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1429" y="3846094"/>
              <a:ext cx="2569153" cy="2192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865194" y="5996612"/>
              <a:ext cx="19416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A set of polygons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426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spc="10" dirty="0">
                <a:latin typeface="Arial"/>
                <a:cs typeface="Arial"/>
              </a:rPr>
              <a:t>Sets: </a:t>
            </a:r>
            <a:r>
              <a:rPr lang="en-US" sz="2800" b="1" spc="10" dirty="0" err="1">
                <a:latin typeface="Arial"/>
                <a:cs typeface="Arial"/>
              </a:rPr>
              <a:t>HashSet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99" y="1334961"/>
            <a:ext cx="6963121" cy="462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0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spc="10" dirty="0">
                <a:latin typeface="Arial"/>
                <a:cs typeface="Arial"/>
              </a:rPr>
              <a:t>Sets: </a:t>
            </a:r>
            <a:r>
              <a:rPr lang="en-US" sz="2800" b="1" spc="10" dirty="0" err="1">
                <a:latin typeface="Arial"/>
                <a:cs typeface="Arial"/>
              </a:rPr>
              <a:t>LinkedHashSet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84" y="1184985"/>
            <a:ext cx="8538132" cy="454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4264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581</Words>
  <Application>Microsoft Office PowerPoint</Application>
  <PresentationFormat>Widescreen</PresentationFormat>
  <Paragraphs>82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Trebuchet MS</vt:lpstr>
      <vt:lpstr>Wingdings</vt:lpstr>
      <vt:lpstr>Covers</vt:lpstr>
      <vt:lpstr>General</vt:lpstr>
      <vt:lpstr>Breakers</vt:lpstr>
      <vt:lpstr>Java Collection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Srinivasarao Duggi</dc:creator>
  <cp:lastModifiedBy>Rajesh Gannamani</cp:lastModifiedBy>
  <cp:revision>153</cp:revision>
  <dcterms:created xsi:type="dcterms:W3CDTF">2019-03-08T15:05:43Z</dcterms:created>
  <dcterms:modified xsi:type="dcterms:W3CDTF">2021-01-20T05:35:36Z</dcterms:modified>
</cp:coreProperties>
</file>