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27"/>
  </p:notesMasterIdLst>
  <p:handoutMasterIdLst>
    <p:handoutMasterId r:id="rId28"/>
  </p:handoutMasterIdLst>
  <p:sldIdLst>
    <p:sldId id="448" r:id="rId5"/>
    <p:sldId id="478" r:id="rId6"/>
    <p:sldId id="487" r:id="rId7"/>
    <p:sldId id="450" r:id="rId8"/>
    <p:sldId id="451" r:id="rId9"/>
    <p:sldId id="452" r:id="rId10"/>
    <p:sldId id="479" r:id="rId11"/>
    <p:sldId id="457" r:id="rId12"/>
    <p:sldId id="484" r:id="rId13"/>
    <p:sldId id="458" r:id="rId14"/>
    <p:sldId id="488" r:id="rId15"/>
    <p:sldId id="485" r:id="rId16"/>
    <p:sldId id="486" r:id="rId17"/>
    <p:sldId id="480" r:id="rId18"/>
    <p:sldId id="481" r:id="rId19"/>
    <p:sldId id="470" r:id="rId20"/>
    <p:sldId id="471" r:id="rId21"/>
    <p:sldId id="482" r:id="rId22"/>
    <p:sldId id="472" r:id="rId23"/>
    <p:sldId id="474" r:id="rId24"/>
    <p:sldId id="476" r:id="rId25"/>
    <p:sldId id="477" r:id="rId26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142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965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730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3C644"/>
    <a:srgbClr val="2FC2D9"/>
    <a:srgbClr val="666666"/>
    <a:srgbClr val="464547"/>
    <a:srgbClr val="B22746"/>
    <a:srgbClr val="E6E6E6"/>
    <a:srgbClr val="CCCCCC"/>
    <a:srgbClr val="999999"/>
    <a:srgbClr val="1A9CB0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51" autoAdjust="0"/>
    <p:restoredTop sz="96015" autoAdjust="0"/>
  </p:normalViewPr>
  <p:slideViewPr>
    <p:cSldViewPr snapToGrid="0">
      <p:cViewPr varScale="1">
        <p:scale>
          <a:sx n="118" d="100"/>
          <a:sy n="118" d="100"/>
        </p:scale>
        <p:origin x="696" y="108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1428"/>
        <p:guide orient="horz" pos="1619"/>
        <p:guide orient="horz" pos="1031"/>
        <p:guide orient="horz" pos="2774"/>
        <p:guide orient="horz" pos="965"/>
        <p:guide pos="2922"/>
        <p:guide pos="391"/>
        <p:guide pos="3158"/>
        <p:guide pos="5474"/>
        <p:guide pos="3987"/>
        <p:guide pos="218"/>
        <p:guide pos="730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2/23/2021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2/23/2021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jenkins-c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https://kb.epam.com/display/ETSTCC/North+America+Automation+Mentoring+Programm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782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111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http://jenkins-ci.org/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565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="0" i="0" baseline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 b="0" i="0">
                <a:latin typeface="Trebuchet MS"/>
                <a:cs typeface="Trebuchet MS"/>
              </a:defRPr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 b="0" i="0">
                <a:latin typeface="Trebuchet MS"/>
                <a:cs typeface="Trebuchet MS"/>
              </a:defRPr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 b="0" i="0">
                <a:latin typeface="Trebuchet MS"/>
                <a:cs typeface="Trebuchet MS"/>
              </a:defRPr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="0" i="0" baseline="0">
                <a:solidFill>
                  <a:schemeClr val="accent2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117709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="1" i="1" baseline="0">
                <a:solidFill>
                  <a:schemeClr val="tx1"/>
                </a:solidFill>
                <a:latin typeface="Trebuchet MS"/>
                <a:cs typeface="Trebuchet MS"/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="1" i="1" baseline="0">
                <a:solidFill>
                  <a:schemeClr val="tx1"/>
                </a:solidFill>
                <a:latin typeface="Trebuchet MS"/>
                <a:cs typeface="Trebuchet MS"/>
              </a:defRPr>
            </a:lvl2pPr>
            <a:lvl3pPr>
              <a:lnSpc>
                <a:spcPct val="120000"/>
              </a:lnSpc>
              <a:defRPr sz="1100" b="1" i="1" baseline="0">
                <a:solidFill>
                  <a:schemeClr val="tx1"/>
                </a:solidFill>
                <a:latin typeface="Trebuchet MS"/>
                <a:cs typeface="Trebuchet MS"/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53" r:id="rId4"/>
    <p:sldLayoutId id="2147483711" r:id="rId5"/>
    <p:sldLayoutId id="2147483749" r:id="rId6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hyperlink" Target="http://www.it-ebooks.info/book/576/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blogs.jfrog.org/2011/04/first-continuous-integration-summit.html" TargetMode="External"/><Relationship Id="rId3" Type="http://schemas.openxmlformats.org/officeDocument/2006/relationships/image" Target="../media/image20.jpeg"/><Relationship Id="rId7" Type="http://schemas.openxmlformats.org/officeDocument/2006/relationships/hyperlink" Target="http://scottchacon.com/2011/08/31/github-flow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facebook.com/" TargetMode="External"/><Relationship Id="rId5" Type="http://schemas.openxmlformats.org/officeDocument/2006/relationships/hyperlink" Target="https://www.ebayopensource.org/hudson/" TargetMode="External"/><Relationship Id="rId4" Type="http://schemas.openxmlformats.org/officeDocument/2006/relationships/image" Target="../media/image21.png"/><Relationship Id="rId9" Type="http://schemas.openxmlformats.org/officeDocument/2006/relationships/hyperlink" Target="http://www.cloudbees.com/jenkins-user-conference-2011-abstracts.cb#DeanYu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lake_view.jpg"/>
          <p:cNvPicPr>
            <a:picLocks noGrp="1" noChangeAspect="1"/>
          </p:cNvPicPr>
          <p:nvPr>
            <p:ph type="pic" sz="quarter" idx="18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0" y="0"/>
            <a:ext cx="9144000" cy="5143500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31825" y="1556683"/>
            <a:ext cx="6910388" cy="586314"/>
          </a:xfrm>
        </p:spPr>
        <p:txBody>
          <a:bodyPr/>
          <a:lstStyle/>
          <a:p>
            <a:r>
              <a:rPr lang="en-US" dirty="0"/>
              <a:t>Hello, CI!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INDIA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rebuchet MS"/>
                <a:cs typeface="Trebuchet MS"/>
              </a:rPr>
              <a:t>FEB 23, 2021</a:t>
            </a:r>
          </a:p>
        </p:txBody>
      </p:sp>
      <p:pic>
        <p:nvPicPr>
          <p:cNvPr id="18" name="Picture Placeholder 17" descr="logo_cover_5.png"/>
          <p:cNvPicPr>
            <a:picLocks noGrp="1" noChangeAspect="1"/>
          </p:cNvPicPr>
          <p:nvPr>
            <p:ph type="pic" sz="quarter" idx="19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622" b="362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15862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JENKINS DEMO</a:t>
            </a:r>
          </a:p>
        </p:txBody>
      </p:sp>
    </p:spTree>
    <p:extLst>
      <p:ext uri="{BB962C8B-B14F-4D97-AF65-F5344CB8AC3E}">
        <p14:creationId xmlns:p14="http://schemas.microsoft.com/office/powerpoint/2010/main" val="2323905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6E499-85D2-4B53-BE47-4EC5CCC36E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RUN JENKINS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F189EFE-2F41-40F1-9FE9-2AD90E5B3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66" y="838200"/>
            <a:ext cx="7683347" cy="183468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3006C47-771A-4706-A9F9-39ACBB56D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66" y="2657396"/>
            <a:ext cx="7683348" cy="199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044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FIRST RUN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789" y="917266"/>
            <a:ext cx="5938422" cy="37127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7684946" y="4499239"/>
            <a:ext cx="145905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https://jenkins.io/2.0/</a:t>
            </a:r>
          </a:p>
        </p:txBody>
      </p:sp>
    </p:spTree>
    <p:extLst>
      <p:ext uri="{BB962C8B-B14F-4D97-AF65-F5344CB8AC3E}">
        <p14:creationId xmlns:p14="http://schemas.microsoft.com/office/powerpoint/2010/main" val="1607194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SELECT PLUGINS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323" y="829864"/>
            <a:ext cx="3528810" cy="22233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476518" y="1390918"/>
            <a:ext cx="1835182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Junit</a:t>
            </a:r>
          </a:p>
          <a:p>
            <a:r>
              <a:rPr lang="en-US" dirty="0" err="1"/>
              <a:t>CopyArtifact</a:t>
            </a:r>
            <a:endParaRPr lang="en-US" dirty="0"/>
          </a:p>
          <a:p>
            <a:r>
              <a:rPr lang="en-US" dirty="0" err="1"/>
              <a:t>Git</a:t>
            </a:r>
            <a:r>
              <a:rPr lang="en-US" dirty="0"/>
              <a:t> plugin</a:t>
            </a:r>
          </a:p>
          <a:p>
            <a:r>
              <a:rPr lang="en-US" dirty="0"/>
              <a:t>Subversion plugin</a:t>
            </a:r>
          </a:p>
          <a:p>
            <a:r>
              <a:rPr lang="en-US" dirty="0"/>
              <a:t>Windows slaves plugin</a:t>
            </a:r>
          </a:p>
          <a:p>
            <a:r>
              <a:rPr lang="en-US" dirty="0"/>
              <a:t>Mailer plugin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2761" y="2298665"/>
            <a:ext cx="3999471" cy="24729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2640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JOBS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547" y="879840"/>
            <a:ext cx="7958905" cy="351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167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BUILD TRIGGERS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6018" y="931188"/>
            <a:ext cx="19089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Most common: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err="1"/>
              <a:t>Cron</a:t>
            </a:r>
            <a:r>
              <a:rPr lang="en-US" sz="1600" dirty="0"/>
              <a:t> schedule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SCM check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On-demand run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491" y="931188"/>
            <a:ext cx="5933101" cy="32689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341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CRON SYNTAX</a:t>
            </a:r>
          </a:p>
        </p:txBody>
      </p:sp>
      <p:pic>
        <p:nvPicPr>
          <p:cNvPr id="3" name="Picture 2" descr="http://www.simplehelix.com/blog/wp-content/uploads/2014/07/Clock-Transpar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0965" y="3426819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6764" y="841496"/>
            <a:ext cx="82454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#  *  *  *  *  *  command to execute</a:t>
            </a:r>
          </a:p>
          <a:p>
            <a:r>
              <a:rPr lang="en-US" sz="1800" dirty="0"/>
              <a:t># ┬ ┬ ┬ ┬ ┬</a:t>
            </a:r>
          </a:p>
          <a:p>
            <a:r>
              <a:rPr lang="en-US" sz="1800" dirty="0"/>
              <a:t># │ │ │ │ │</a:t>
            </a:r>
          </a:p>
          <a:p>
            <a:r>
              <a:rPr lang="en-US" sz="1800" dirty="0"/>
              <a:t># │ │ │ │ │</a:t>
            </a:r>
          </a:p>
          <a:p>
            <a:r>
              <a:rPr lang="en-US" sz="1800" dirty="0"/>
              <a:t># │ │ │ │ └───── day of week (0 - 7) 6=Saturday 0,7=Sunday</a:t>
            </a:r>
          </a:p>
          <a:p>
            <a:r>
              <a:rPr lang="en-US" sz="1800" dirty="0"/>
              <a:t># │ │ │ └────────── month (1 - 12)</a:t>
            </a:r>
          </a:p>
          <a:p>
            <a:r>
              <a:rPr lang="en-US" sz="1800" dirty="0"/>
              <a:t># │ │ └─────────────── day of month (1 - 31)</a:t>
            </a:r>
          </a:p>
          <a:p>
            <a:r>
              <a:rPr lang="en-US" sz="1800" dirty="0"/>
              <a:t># │ └──────────────────── hour (0 - 23)</a:t>
            </a:r>
          </a:p>
          <a:p>
            <a:r>
              <a:rPr lang="en-US" sz="1800" dirty="0"/>
              <a:t># └───────────────────────── min (0 - 59)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5206" y="3722381"/>
            <a:ext cx="810857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*/5 * * * * </a:t>
            </a:r>
            <a:r>
              <a:rPr lang="en-US" sz="1600" dirty="0"/>
              <a:t>- every 5 minutes</a:t>
            </a:r>
          </a:p>
          <a:p>
            <a:r>
              <a:rPr lang="en-US" sz="1600" b="1" dirty="0"/>
              <a:t>0 */2 * * </a:t>
            </a:r>
            <a:r>
              <a:rPr lang="en-US" sz="1600" dirty="0"/>
              <a:t>mon-</a:t>
            </a:r>
            <a:r>
              <a:rPr lang="en-US" sz="1600" dirty="0" err="1"/>
              <a:t>fri</a:t>
            </a:r>
            <a:r>
              <a:rPr lang="en-US" sz="1600" dirty="0"/>
              <a:t>  - every two hours at the top of the hour Monday through Friday</a:t>
            </a:r>
          </a:p>
          <a:p>
            <a:r>
              <a:rPr lang="en-US" sz="1600" b="1" dirty="0"/>
              <a:t>0 0 1,10,15  * * </a:t>
            </a:r>
            <a:r>
              <a:rPr lang="en-US" sz="1600" dirty="0"/>
              <a:t>– midnight on 1st ,10th &amp; 15th of month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34511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GIT INTEGRATION</a:t>
            </a:r>
          </a:p>
        </p:txBody>
      </p:sp>
      <p:sp>
        <p:nvSpPr>
          <p:cNvPr id="3" name="Text Placeholder 1"/>
          <p:cNvSpPr txBox="1">
            <a:spLocks/>
          </p:cNvSpPr>
          <p:nvPr/>
        </p:nvSpPr>
        <p:spPr>
          <a:xfrm>
            <a:off x="365760" y="914400"/>
            <a:ext cx="6980971" cy="22229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7850" indent="-457200">
              <a:buFont typeface="+mj-lt"/>
              <a:buAutoNum type="arabicPeriod"/>
            </a:pPr>
            <a:r>
              <a:rPr lang="en-US" sz="1400" dirty="0"/>
              <a:t>Install </a:t>
            </a:r>
            <a:r>
              <a:rPr lang="en-US" sz="1400" dirty="0" err="1"/>
              <a:t>Git</a:t>
            </a:r>
            <a:r>
              <a:rPr lang="en-US" sz="1400" dirty="0"/>
              <a:t> plugin</a:t>
            </a:r>
          </a:p>
          <a:p>
            <a:pPr marL="577850" indent="-457200">
              <a:buFont typeface="+mj-lt"/>
              <a:buAutoNum type="arabicPeriod"/>
            </a:pPr>
            <a:r>
              <a:rPr lang="en-US" sz="1400" dirty="0"/>
              <a:t>Let Jenkins know where is </a:t>
            </a:r>
            <a:r>
              <a:rPr lang="en-US" sz="1400" dirty="0" err="1"/>
              <a:t>Git</a:t>
            </a:r>
            <a:r>
              <a:rPr lang="en-US" sz="1400" dirty="0"/>
              <a:t> installed (%GIT_HOME%\</a:t>
            </a:r>
            <a:r>
              <a:rPr lang="en-US" sz="1400" dirty="0" err="1"/>
              <a:t>cmd</a:t>
            </a:r>
            <a:r>
              <a:rPr lang="en-US" sz="1400" dirty="0"/>
              <a:t>\git.exe)</a:t>
            </a:r>
          </a:p>
        </p:txBody>
      </p:sp>
      <p:pic>
        <p:nvPicPr>
          <p:cNvPr id="4" name="Picture 2" descr="http://git-scm.com/images/logos/downloads/Git-Logo-1788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849" y="936801"/>
            <a:ext cx="2699143" cy="1128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" y="2250096"/>
            <a:ext cx="3613703" cy="23958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250096"/>
            <a:ext cx="3803650" cy="23922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4665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SVN INTEGRATION</a:t>
            </a: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96254" y="840737"/>
            <a:ext cx="5212346" cy="1009357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7850" indent="-457200">
              <a:buFont typeface="+mj-lt"/>
              <a:buAutoNum type="arabicPeriod"/>
            </a:pPr>
            <a:r>
              <a:rPr lang="en-US" sz="1600" dirty="0"/>
              <a:t>For EPAM SVN enable SSL v3 protocol</a:t>
            </a:r>
          </a:p>
          <a:p>
            <a:pPr marL="577850" indent="-457200">
              <a:buFont typeface="+mj-lt"/>
              <a:buAutoNum type="arabicPeriod"/>
            </a:pPr>
            <a:r>
              <a:rPr lang="en-US" sz="1600" dirty="0"/>
              <a:t>Run Jenkins the same user as SVN</a:t>
            </a:r>
          </a:p>
          <a:p>
            <a:pPr marL="120650" indent="0">
              <a:buFont typeface="Arial"/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*  -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Dsvnkit.http.sslProtocols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=“SSLv3”</a:t>
            </a:r>
          </a:p>
        </p:txBody>
      </p:sp>
      <p:pic>
        <p:nvPicPr>
          <p:cNvPr id="7" name="Picture 2" descr="http://www.kevinmarkbroome.com/wp-content/uploads/Subversion_a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14" y="2282187"/>
            <a:ext cx="1459701" cy="1459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000" y="1346200"/>
            <a:ext cx="4339823" cy="33460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0279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ARTIFACTS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9156" y="873932"/>
            <a:ext cx="8412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An artifact can be any result of your build process. Use them to avoid files duplication. 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251413" y="1585718"/>
            <a:ext cx="3192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Archive them after the build is finished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413" y="3642043"/>
            <a:ext cx="2877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See them published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78992" y="1354220"/>
            <a:ext cx="3916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Use artifacts in related projects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717" y="3713382"/>
            <a:ext cx="1478424" cy="9508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845" y="1772954"/>
            <a:ext cx="1787705" cy="12911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5466" y="2425700"/>
            <a:ext cx="3224615" cy="23276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607" y="2032001"/>
            <a:ext cx="3138694" cy="12338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6146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57781" y="1124733"/>
            <a:ext cx="4122263" cy="362731"/>
            <a:chOff x="448467" y="1385345"/>
            <a:chExt cx="5496350" cy="483641"/>
          </a:xfrm>
        </p:grpSpPr>
        <p:sp>
          <p:nvSpPr>
            <p:cNvPr id="14" name="TextBox 13"/>
            <p:cNvSpPr txBox="1"/>
            <p:nvPr/>
          </p:nvSpPr>
          <p:spPr>
            <a:xfrm>
              <a:off x="991818" y="1417581"/>
              <a:ext cx="495299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dirty="0"/>
                <a:t>CI and CD concept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70439" y="1427189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357781" y="1641385"/>
            <a:ext cx="4122263" cy="362731"/>
            <a:chOff x="448467" y="2074215"/>
            <a:chExt cx="5496350" cy="483641"/>
          </a:xfrm>
        </p:grpSpPr>
        <p:sp>
          <p:nvSpPr>
            <p:cNvPr id="17" name="TextBox 16"/>
            <p:cNvSpPr txBox="1"/>
            <p:nvPr/>
          </p:nvSpPr>
          <p:spPr>
            <a:xfrm>
              <a:off x="991818" y="2106451"/>
              <a:ext cx="495299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dirty="0"/>
                <a:t>Benefits and limitations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48467" y="2074215"/>
              <a:ext cx="464582" cy="464582"/>
              <a:chOff x="448467" y="2071851"/>
              <a:chExt cx="464582" cy="464582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72508" y="2113322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357781" y="2158035"/>
            <a:ext cx="5455763" cy="362730"/>
            <a:chOff x="448467" y="2763085"/>
            <a:chExt cx="7274350" cy="483640"/>
          </a:xfrm>
        </p:grpSpPr>
        <p:sp>
          <p:nvSpPr>
            <p:cNvPr id="18" name="TextBox 17"/>
            <p:cNvSpPr txBox="1"/>
            <p:nvPr/>
          </p:nvSpPr>
          <p:spPr>
            <a:xfrm>
              <a:off x="991818" y="2795320"/>
              <a:ext cx="673099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006699"/>
                </a:buClr>
              </a:pPr>
              <a:r>
                <a:rPr lang="en-US" sz="1600" dirty="0"/>
                <a:t>CI environment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48467" y="2763085"/>
              <a:ext cx="464582" cy="464582"/>
              <a:chOff x="448467" y="2760563"/>
              <a:chExt cx="464582" cy="464582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448467" y="2760563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72508" y="2802034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374260" y="2698860"/>
            <a:ext cx="5455763" cy="362730"/>
            <a:chOff x="448467" y="2763085"/>
            <a:chExt cx="7274350" cy="483640"/>
          </a:xfrm>
        </p:grpSpPr>
        <p:sp>
          <p:nvSpPr>
            <p:cNvPr id="20" name="TextBox 19"/>
            <p:cNvSpPr txBox="1"/>
            <p:nvPr/>
          </p:nvSpPr>
          <p:spPr>
            <a:xfrm>
              <a:off x="991818" y="2795320"/>
              <a:ext cx="673099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006699"/>
                </a:buClr>
              </a:pPr>
              <a:r>
                <a:rPr lang="en-US" sz="1600" dirty="0"/>
                <a:t>Jenkins install &amp; configure</a:t>
              </a: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448467" y="2763085"/>
              <a:ext cx="464582" cy="464582"/>
              <a:chOff x="448467" y="2760563"/>
              <a:chExt cx="464582" cy="464582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448467" y="2760563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72550" y="2802034"/>
                <a:ext cx="417209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4</a:t>
                </a:r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357781" y="3236684"/>
            <a:ext cx="5455763" cy="362730"/>
            <a:chOff x="448467" y="2763085"/>
            <a:chExt cx="7274350" cy="483640"/>
          </a:xfrm>
        </p:grpSpPr>
        <p:sp>
          <p:nvSpPr>
            <p:cNvPr id="25" name="TextBox 24"/>
            <p:cNvSpPr txBox="1"/>
            <p:nvPr/>
          </p:nvSpPr>
          <p:spPr>
            <a:xfrm>
              <a:off x="991818" y="2795320"/>
              <a:ext cx="673099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006699"/>
                </a:buClr>
              </a:pPr>
              <a:r>
                <a:rPr lang="en-US" sz="1600" dirty="0"/>
                <a:t>Jobs and triggers</a:t>
              </a: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448467" y="2763085"/>
              <a:ext cx="464582" cy="464582"/>
              <a:chOff x="448467" y="2760563"/>
              <a:chExt cx="464582" cy="464582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48467" y="2760563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72550" y="2802034"/>
                <a:ext cx="417209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5</a:t>
                </a:r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357781" y="3756335"/>
            <a:ext cx="5455763" cy="362730"/>
            <a:chOff x="448467" y="2763085"/>
            <a:chExt cx="7274350" cy="483640"/>
          </a:xfrm>
        </p:grpSpPr>
        <p:sp>
          <p:nvSpPr>
            <p:cNvPr id="30" name="TextBox 29"/>
            <p:cNvSpPr txBox="1"/>
            <p:nvPr/>
          </p:nvSpPr>
          <p:spPr>
            <a:xfrm>
              <a:off x="991818" y="2795320"/>
              <a:ext cx="673099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006699"/>
                </a:buClr>
              </a:pPr>
              <a:r>
                <a:rPr lang="en-US" sz="1600" dirty="0"/>
                <a:t>Artifacts and distributed builds</a:t>
              </a: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448467" y="2763085"/>
              <a:ext cx="464582" cy="464582"/>
              <a:chOff x="448467" y="2760563"/>
              <a:chExt cx="464582" cy="464582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448467" y="2760563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472550" y="2802034"/>
                <a:ext cx="417209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6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93562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NODES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6025" y="777403"/>
            <a:ext cx="4633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Jobs execute real work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6025" y="3060847"/>
            <a:ext cx="8329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Nodes are machines where work is executed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74575" y="923497"/>
            <a:ext cx="342721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Jobs are supposed to: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Compile Dev/Test project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Run Unit tests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Deploy application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Run tests against deployed application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etc.</a:t>
            </a:r>
          </a:p>
          <a:p>
            <a:endParaRPr lang="en-US" sz="11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25" y="1209832"/>
            <a:ext cx="4992882" cy="14108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25" y="3538844"/>
            <a:ext cx="8534400" cy="1104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4480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RUNNING AHEAD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04004" y="3622594"/>
            <a:ext cx="6622496" cy="1133556"/>
          </a:xfrm>
          <a:prstGeom prst="roundRect">
            <a:avLst/>
          </a:prstGeom>
          <a:noFill/>
          <a:ln w="25400" cap="flat" cmpd="sng" algn="ctr">
            <a:solidFill>
              <a:srgbClr val="FF336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sym typeface="Arial"/>
              <a:rtl val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204004" y="2321035"/>
            <a:ext cx="6622496" cy="1074567"/>
          </a:xfrm>
          <a:prstGeom prst="roundRect">
            <a:avLst/>
          </a:prstGeom>
          <a:noFill/>
          <a:ln w="25400" cap="flat" cmpd="sng" algn="ctr">
            <a:solidFill>
              <a:srgbClr val="FF336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sym typeface="Arial"/>
              <a:rtl val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204004" y="846646"/>
            <a:ext cx="6622496" cy="1169676"/>
          </a:xfrm>
          <a:prstGeom prst="roundRect">
            <a:avLst/>
          </a:prstGeom>
          <a:noFill/>
          <a:ln w="25400" cap="flat" cmpd="sng" algn="ctr">
            <a:solidFill>
              <a:srgbClr val="FF336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sym typeface="Arial"/>
              <a:rtl val="0"/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7583" y="2347539"/>
            <a:ext cx="1581994" cy="610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706" y="953275"/>
            <a:ext cx="1961404" cy="460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729" y="1645541"/>
            <a:ext cx="2973316" cy="341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637" y="4289137"/>
            <a:ext cx="2522850" cy="320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311" y="3700315"/>
            <a:ext cx="2766390" cy="455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88474" y="927813"/>
            <a:ext cx="1301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kern="0" dirty="0">
                <a:solidFill>
                  <a:srgbClr val="123451">
                    <a:lumMod val="90000"/>
                    <a:lumOff val="10000"/>
                  </a:srgbClr>
                </a:solidFill>
                <a:cs typeface="Arial"/>
                <a:sym typeface="Arial"/>
                <a:rtl val="0"/>
              </a:rPr>
              <a:t>CI</a:t>
            </a:r>
            <a:r>
              <a:rPr lang="ru-RU" sz="2400" b="1" kern="0" dirty="0">
                <a:solidFill>
                  <a:srgbClr val="123451">
                    <a:lumMod val="90000"/>
                    <a:lumOff val="10000"/>
                  </a:srgbClr>
                </a:solidFill>
                <a:cs typeface="Arial"/>
                <a:sym typeface="Arial"/>
                <a:rtl val="0"/>
              </a:rPr>
              <a:t> </a:t>
            </a:r>
            <a:r>
              <a:rPr lang="en-US" sz="2400" b="1" kern="0" dirty="0">
                <a:solidFill>
                  <a:srgbClr val="123451">
                    <a:lumMod val="90000"/>
                    <a:lumOff val="10000"/>
                  </a:srgbClr>
                </a:solidFill>
                <a:cs typeface="Arial"/>
                <a:sym typeface="Arial"/>
                <a:rtl val="0"/>
              </a:rPr>
              <a:t>Tool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8474" y="2469731"/>
            <a:ext cx="1571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kern="0" dirty="0">
                <a:solidFill>
                  <a:srgbClr val="123451">
                    <a:lumMod val="90000"/>
                    <a:lumOff val="10000"/>
                  </a:srgbClr>
                </a:solidFill>
                <a:cs typeface="Arial"/>
                <a:sym typeface="Arial"/>
                <a:rtl val="0"/>
              </a:rPr>
              <a:t>Build</a:t>
            </a:r>
            <a:r>
              <a:rPr lang="ru-RU" sz="2400" b="1" kern="0" dirty="0">
                <a:solidFill>
                  <a:srgbClr val="123451">
                    <a:lumMod val="90000"/>
                    <a:lumOff val="10000"/>
                  </a:srgbClr>
                </a:solidFill>
                <a:cs typeface="Arial"/>
                <a:sym typeface="Arial"/>
                <a:rtl val="0"/>
              </a:rPr>
              <a:t> </a:t>
            </a:r>
            <a:r>
              <a:rPr lang="en-US" sz="2400" b="1" kern="0" dirty="0">
                <a:solidFill>
                  <a:srgbClr val="123451">
                    <a:lumMod val="90000"/>
                    <a:lumOff val="10000"/>
                  </a:srgbClr>
                </a:solidFill>
                <a:cs typeface="Arial"/>
                <a:sym typeface="Arial"/>
                <a:rtl val="0"/>
              </a:rPr>
              <a:t>Tool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2198" y="4153229"/>
            <a:ext cx="1377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kern="0" dirty="0">
                <a:solidFill>
                  <a:srgbClr val="123451">
                    <a:lumMod val="90000"/>
                    <a:lumOff val="10000"/>
                  </a:srgbClr>
                </a:solidFill>
                <a:cs typeface="Arial"/>
                <a:sym typeface="Arial"/>
                <a:rtl val="0"/>
              </a:rPr>
              <a:t>VCS</a:t>
            </a:r>
          </a:p>
        </p:txBody>
      </p:sp>
      <p:sp>
        <p:nvSpPr>
          <p:cNvPr id="16" name="Plus 15"/>
          <p:cNvSpPr/>
          <p:nvPr/>
        </p:nvSpPr>
        <p:spPr>
          <a:xfrm>
            <a:off x="541511" y="1486055"/>
            <a:ext cx="795503" cy="760416"/>
          </a:xfrm>
          <a:prstGeom prst="mathPlus">
            <a:avLst/>
          </a:prstGeom>
          <a:solidFill>
            <a:srgbClr val="123451">
              <a:lumMod val="75000"/>
              <a:lumOff val="25000"/>
            </a:srgbClr>
          </a:solidFill>
          <a:ln w="25400" cap="flat" cmpd="sng" algn="ctr">
            <a:solidFill>
              <a:srgbClr val="123451">
                <a:lumMod val="90000"/>
                <a:lumOff val="1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123451">
                  <a:lumMod val="90000"/>
                  <a:lumOff val="10000"/>
                </a:srgbClr>
              </a:solidFill>
              <a:effectLst/>
              <a:uLnTx/>
              <a:uFillTx/>
              <a:latin typeface="Arial"/>
              <a:sym typeface="Arial"/>
              <a:rtl val="0"/>
            </a:endParaRPr>
          </a:p>
        </p:txBody>
      </p:sp>
      <p:sp>
        <p:nvSpPr>
          <p:cNvPr id="17" name="Plus 16"/>
          <p:cNvSpPr/>
          <p:nvPr/>
        </p:nvSpPr>
        <p:spPr>
          <a:xfrm>
            <a:off x="533708" y="3154656"/>
            <a:ext cx="819279" cy="775313"/>
          </a:xfrm>
          <a:prstGeom prst="mathPlus">
            <a:avLst/>
          </a:prstGeom>
          <a:solidFill>
            <a:srgbClr val="123451">
              <a:lumMod val="75000"/>
              <a:lumOff val="25000"/>
            </a:srgbClr>
          </a:solidFill>
          <a:ln w="25400" cap="flat" cmpd="sng" algn="ctr">
            <a:solidFill>
              <a:srgbClr val="123451">
                <a:lumMod val="90000"/>
                <a:lumOff val="1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sym typeface="Arial"/>
              <a:rtl val="0"/>
            </a:endParaRPr>
          </a:p>
        </p:txBody>
      </p:sp>
      <p:pic>
        <p:nvPicPr>
          <p:cNvPr id="18" name="Picture 1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316" y="3687617"/>
            <a:ext cx="1967760" cy="412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846" y="4105773"/>
            <a:ext cx="1478225" cy="617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730" y="973610"/>
            <a:ext cx="2031818" cy="649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638" y="2411474"/>
            <a:ext cx="1397373" cy="86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50" y="1567566"/>
            <a:ext cx="1990935" cy="439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050" y="2854342"/>
            <a:ext cx="1846949" cy="506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011" y="2422215"/>
            <a:ext cx="1952116" cy="527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 descr="http://www.ideotechnologies.com/sites/www.ideotechnologies.com/files/images/logoBamboo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6062" y="980207"/>
            <a:ext cx="1373515" cy="44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924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4" name="Rectangle 3"/>
          <p:cNvSpPr/>
          <p:nvPr/>
        </p:nvSpPr>
        <p:spPr>
          <a:xfrm>
            <a:off x="146956" y="789659"/>
            <a:ext cx="4572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Thank you! </a:t>
            </a:r>
          </a:p>
          <a:p>
            <a:r>
              <a:rPr lang="en-US" dirty="0"/>
              <a:t>• For coming today </a:t>
            </a:r>
          </a:p>
          <a:p>
            <a:r>
              <a:rPr lang="en-US" dirty="0"/>
              <a:t>• For asking question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850" y="3494840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Further reading:</a:t>
            </a:r>
          </a:p>
          <a:p>
            <a:r>
              <a:rPr lang="en-US" dirty="0"/>
              <a:t>Jenkins: </a:t>
            </a:r>
            <a:r>
              <a:rPr lang="en-US" dirty="0">
                <a:hlinkClick r:id="rId2"/>
              </a:rPr>
              <a:t>Jenkins: The Definitive Guide</a:t>
            </a:r>
            <a:endParaRPr lang="en-US" dirty="0"/>
          </a:p>
        </p:txBody>
      </p:sp>
      <p:pic>
        <p:nvPicPr>
          <p:cNvPr id="7" name="Picture 4" descr="Jenkins: The Definitive Gui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529" y="1251517"/>
            <a:ext cx="2646871" cy="3467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0056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CONTINUOUS INTEGRATION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E8070E-DCDB-44BD-9E16-5FB3881B7CA9}"/>
              </a:ext>
            </a:extLst>
          </p:cNvPr>
          <p:cNvSpPr txBox="1"/>
          <p:nvPr/>
        </p:nvSpPr>
        <p:spPr>
          <a:xfrm>
            <a:off x="315589" y="1035780"/>
            <a:ext cx="876367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1" dirty="0"/>
              <a:t>Continuous Integration </a:t>
            </a:r>
            <a:r>
              <a:rPr lang="en-US" sz="1600" dirty="0"/>
              <a:t>is the practice of testing each change done to your codebase automatically and as early as possible.</a:t>
            </a:r>
          </a:p>
          <a:p>
            <a:pPr algn="l"/>
            <a:endParaRPr lang="en-US" sz="1600" dirty="0"/>
          </a:p>
          <a:p>
            <a:pPr algn="l"/>
            <a:endParaRPr lang="en-US" sz="1600" dirty="0"/>
          </a:p>
          <a:p>
            <a:pPr algn="l"/>
            <a:r>
              <a:rPr lang="en-US" sz="1600" b="1" dirty="0"/>
              <a:t>Continuous Deployment </a:t>
            </a:r>
            <a:r>
              <a:rPr lang="en-US" sz="1600" dirty="0"/>
              <a:t>follows the testing that happens during Continuous Integration and pushes changes to a staging or production system. This makes sure a version of your code is always accessible.</a:t>
            </a:r>
          </a:p>
        </p:txBody>
      </p:sp>
    </p:spTree>
    <p:extLst>
      <p:ext uri="{BB962C8B-B14F-4D97-AF65-F5344CB8AC3E}">
        <p14:creationId xmlns:p14="http://schemas.microsoft.com/office/powerpoint/2010/main" val="17924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CONTINUOUS INTEGRATION</a:t>
            </a:r>
          </a:p>
        </p:txBody>
      </p:sp>
      <p:pic>
        <p:nvPicPr>
          <p:cNvPr id="2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854" y="901442"/>
            <a:ext cx="4500459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368300" y="1022458"/>
            <a:ext cx="254635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Version control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Build automation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Test automation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Often commits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Built on change</a:t>
            </a:r>
          </a:p>
        </p:txBody>
      </p:sp>
    </p:spTree>
    <p:extLst>
      <p:ext uri="{BB962C8B-B14F-4D97-AF65-F5344CB8AC3E}">
        <p14:creationId xmlns:p14="http://schemas.microsoft.com/office/powerpoint/2010/main" val="2751516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http://photo.psychotype.ru/ph/18/2/small/0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98019"/>
            <a:ext cx="1333500" cy="177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dirty="0"/>
              <a:t>CI BENEFITS</a:t>
            </a:r>
            <a:endParaRPr lang="en-US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12" name="Text Placeholder 1"/>
          <p:cNvSpPr txBox="1">
            <a:spLocks/>
          </p:cNvSpPr>
          <p:nvPr/>
        </p:nvSpPr>
        <p:spPr>
          <a:xfrm>
            <a:off x="365760" y="914400"/>
            <a:ext cx="8676640" cy="2608446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sz="1600" dirty="0"/>
              <a:t>Code is automatically built &gt; no broken builds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/>
              <a:t>Application is automatically deployed &gt; ready for manual and automation test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/>
              <a:t>Bugs are early discovered and fixed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/>
              <a:t>Running tests on demand, by schedule, post-commit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/>
              <a:t>Running tests on dedicated machines with proper preconditions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/>
              <a:t>Regular and often tests execution gives quick automation ROI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/>
              <a:t>Built-in parallel execution</a:t>
            </a:r>
          </a:p>
        </p:txBody>
      </p:sp>
    </p:spTree>
    <p:extLst>
      <p:ext uri="{BB962C8B-B14F-4D97-AF65-F5344CB8AC3E}">
        <p14:creationId xmlns:p14="http://schemas.microsoft.com/office/powerpoint/2010/main" val="4157516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CI LIMITATIONS</a:t>
            </a: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65760" y="914400"/>
            <a:ext cx="7871932" cy="1347537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sz="2000" dirty="0"/>
              <a:t>Need to set up and support infrastructure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Need to regularly analyze test results (ignoring CI results gives zero automation value)</a:t>
            </a:r>
          </a:p>
          <a:p>
            <a:pPr marL="120650" indent="0">
              <a:buFont typeface="Arial"/>
              <a:buNone/>
            </a:pPr>
            <a:endParaRPr lang="en-US" sz="2000" b="1" dirty="0"/>
          </a:p>
          <a:p>
            <a:pPr marL="0" indent="0" algn="l">
              <a:buNone/>
            </a:pPr>
            <a:r>
              <a:rPr lang="en-US" sz="1600" b="0" i="1" dirty="0">
                <a:solidFill>
                  <a:srgbClr val="37353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Continuous Delivery is great but won’t work with my project</a:t>
            </a:r>
            <a:r>
              <a:rPr lang="en-US" sz="1600" b="0" i="0" dirty="0">
                <a:solidFill>
                  <a:srgbClr val="37353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.” 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37353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There are indeed some cases when CI/CD may not be suitable.</a:t>
            </a:r>
          </a:p>
          <a:p>
            <a:pPr marL="0" indent="0" algn="l">
              <a:buNone/>
            </a:pPr>
            <a:endParaRPr lang="en-US" sz="1600" b="0" i="0" dirty="0">
              <a:solidFill>
                <a:srgbClr val="373535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353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Your customers don’t want continuous updates to their systems.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373535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353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Regulations restrict how software can be updated. For example, continuously updating software used in aerospace, telecom, and medical industries is not an option.</a:t>
            </a:r>
          </a:p>
          <a:p>
            <a:pPr marL="120650" indent="0">
              <a:buFont typeface="Arial"/>
              <a:buNone/>
            </a:pPr>
            <a:endParaRPr lang="en-US" sz="2000" b="1" dirty="0"/>
          </a:p>
          <a:p>
            <a:pPr marL="120650" indent="0">
              <a:buFont typeface="Arial"/>
              <a:buNone/>
            </a:pPr>
            <a:endParaRPr lang="en-US" sz="2000" b="1" dirty="0"/>
          </a:p>
        </p:txBody>
      </p:sp>
      <p:pic>
        <p:nvPicPr>
          <p:cNvPr id="8" name="Picture 2" descr="http://www.aaindustrial.com.au/Portals/0/images/homepage/Hand%20tool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750" y="1710325"/>
            <a:ext cx="2925892" cy="1949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2398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CI ENVIRONMENT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04004" y="3622594"/>
            <a:ext cx="6622496" cy="1133556"/>
          </a:xfrm>
          <a:prstGeom prst="roundRect">
            <a:avLst/>
          </a:prstGeom>
          <a:noFill/>
          <a:ln w="25400" cap="flat" cmpd="sng" algn="ctr">
            <a:solidFill>
              <a:srgbClr val="FF336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sym typeface="Arial"/>
              <a:rtl val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204004" y="2321035"/>
            <a:ext cx="6622496" cy="1074567"/>
          </a:xfrm>
          <a:prstGeom prst="roundRect">
            <a:avLst/>
          </a:prstGeom>
          <a:noFill/>
          <a:ln w="25400" cap="flat" cmpd="sng" algn="ctr">
            <a:solidFill>
              <a:srgbClr val="FF336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sym typeface="Arial"/>
              <a:rtl val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204004" y="846646"/>
            <a:ext cx="6622496" cy="1169676"/>
          </a:xfrm>
          <a:prstGeom prst="roundRect">
            <a:avLst/>
          </a:prstGeom>
          <a:noFill/>
          <a:ln w="25400" cap="flat" cmpd="sng" algn="ctr">
            <a:solidFill>
              <a:srgbClr val="FF336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sym typeface="Arial"/>
              <a:rtl val="0"/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7583" y="2347539"/>
            <a:ext cx="1581994" cy="610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706" y="953275"/>
            <a:ext cx="1961404" cy="460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729" y="1645541"/>
            <a:ext cx="2973316" cy="341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637" y="4289137"/>
            <a:ext cx="2522850" cy="320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311" y="3700315"/>
            <a:ext cx="2766390" cy="455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88474" y="927813"/>
            <a:ext cx="1301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kern="0" dirty="0">
                <a:solidFill>
                  <a:srgbClr val="123451">
                    <a:lumMod val="90000"/>
                    <a:lumOff val="10000"/>
                  </a:srgbClr>
                </a:solidFill>
                <a:cs typeface="Arial"/>
                <a:sym typeface="Arial"/>
                <a:rtl val="0"/>
              </a:rPr>
              <a:t>CI</a:t>
            </a:r>
            <a:r>
              <a:rPr lang="ru-RU" sz="2400" b="1" kern="0" dirty="0">
                <a:solidFill>
                  <a:srgbClr val="123451">
                    <a:lumMod val="90000"/>
                    <a:lumOff val="10000"/>
                  </a:srgbClr>
                </a:solidFill>
                <a:cs typeface="Arial"/>
                <a:sym typeface="Arial"/>
                <a:rtl val="0"/>
              </a:rPr>
              <a:t> </a:t>
            </a:r>
            <a:r>
              <a:rPr lang="en-US" sz="2400" b="1" kern="0" dirty="0">
                <a:solidFill>
                  <a:srgbClr val="123451">
                    <a:lumMod val="90000"/>
                    <a:lumOff val="10000"/>
                  </a:srgbClr>
                </a:solidFill>
                <a:cs typeface="Arial"/>
                <a:sym typeface="Arial"/>
                <a:rtl val="0"/>
              </a:rPr>
              <a:t>Tool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8474" y="2469731"/>
            <a:ext cx="1571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kern="0" dirty="0">
                <a:solidFill>
                  <a:srgbClr val="123451">
                    <a:lumMod val="90000"/>
                    <a:lumOff val="10000"/>
                  </a:srgbClr>
                </a:solidFill>
                <a:cs typeface="Arial"/>
                <a:sym typeface="Arial"/>
                <a:rtl val="0"/>
              </a:rPr>
              <a:t>Build</a:t>
            </a:r>
            <a:r>
              <a:rPr lang="ru-RU" sz="2400" b="1" kern="0" dirty="0">
                <a:solidFill>
                  <a:srgbClr val="123451">
                    <a:lumMod val="90000"/>
                    <a:lumOff val="10000"/>
                  </a:srgbClr>
                </a:solidFill>
                <a:cs typeface="Arial"/>
                <a:sym typeface="Arial"/>
                <a:rtl val="0"/>
              </a:rPr>
              <a:t> </a:t>
            </a:r>
            <a:r>
              <a:rPr lang="en-US" sz="2400" b="1" kern="0" dirty="0">
                <a:solidFill>
                  <a:srgbClr val="123451">
                    <a:lumMod val="90000"/>
                    <a:lumOff val="10000"/>
                  </a:srgbClr>
                </a:solidFill>
                <a:cs typeface="Arial"/>
                <a:sym typeface="Arial"/>
                <a:rtl val="0"/>
              </a:rPr>
              <a:t>Tool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2198" y="4153229"/>
            <a:ext cx="1377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kern="0" dirty="0">
                <a:solidFill>
                  <a:srgbClr val="123451">
                    <a:lumMod val="90000"/>
                    <a:lumOff val="10000"/>
                  </a:srgbClr>
                </a:solidFill>
                <a:cs typeface="Arial"/>
                <a:sym typeface="Arial"/>
                <a:rtl val="0"/>
              </a:rPr>
              <a:t>VCS</a:t>
            </a:r>
          </a:p>
        </p:txBody>
      </p:sp>
      <p:sp>
        <p:nvSpPr>
          <p:cNvPr id="16" name="Plus 15"/>
          <p:cNvSpPr/>
          <p:nvPr/>
        </p:nvSpPr>
        <p:spPr>
          <a:xfrm>
            <a:off x="541511" y="1486055"/>
            <a:ext cx="795503" cy="760416"/>
          </a:xfrm>
          <a:prstGeom prst="mathPlus">
            <a:avLst/>
          </a:prstGeom>
          <a:solidFill>
            <a:srgbClr val="123451">
              <a:lumMod val="75000"/>
              <a:lumOff val="25000"/>
            </a:srgbClr>
          </a:solidFill>
          <a:ln w="25400" cap="flat" cmpd="sng" algn="ctr">
            <a:solidFill>
              <a:srgbClr val="123451">
                <a:lumMod val="90000"/>
                <a:lumOff val="1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123451">
                  <a:lumMod val="90000"/>
                  <a:lumOff val="10000"/>
                </a:srgbClr>
              </a:solidFill>
              <a:effectLst/>
              <a:uLnTx/>
              <a:uFillTx/>
              <a:latin typeface="Arial"/>
              <a:sym typeface="Arial"/>
              <a:rtl val="0"/>
            </a:endParaRPr>
          </a:p>
        </p:txBody>
      </p:sp>
      <p:sp>
        <p:nvSpPr>
          <p:cNvPr id="17" name="Plus 16"/>
          <p:cNvSpPr/>
          <p:nvPr/>
        </p:nvSpPr>
        <p:spPr>
          <a:xfrm>
            <a:off x="533708" y="3154656"/>
            <a:ext cx="819279" cy="775313"/>
          </a:xfrm>
          <a:prstGeom prst="mathPlus">
            <a:avLst/>
          </a:prstGeom>
          <a:solidFill>
            <a:srgbClr val="123451">
              <a:lumMod val="75000"/>
              <a:lumOff val="25000"/>
            </a:srgbClr>
          </a:solidFill>
          <a:ln w="25400" cap="flat" cmpd="sng" algn="ctr">
            <a:solidFill>
              <a:srgbClr val="123451">
                <a:lumMod val="90000"/>
                <a:lumOff val="1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sym typeface="Arial"/>
              <a:rtl val="0"/>
            </a:endParaRPr>
          </a:p>
        </p:txBody>
      </p:sp>
      <p:pic>
        <p:nvPicPr>
          <p:cNvPr id="18" name="Picture 1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316" y="3687617"/>
            <a:ext cx="1967760" cy="412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846" y="4105773"/>
            <a:ext cx="1478225" cy="617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730" y="973610"/>
            <a:ext cx="2031818" cy="649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638" y="2411474"/>
            <a:ext cx="1397373" cy="86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848" y="1528354"/>
            <a:ext cx="1990935" cy="439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050" y="2854342"/>
            <a:ext cx="1846949" cy="506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011" y="2422215"/>
            <a:ext cx="1952116" cy="527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 descr="http://www.ideotechnologies.com/sites/www.ideotechnologies.com/files/images/logoBamboo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6062" y="980207"/>
            <a:ext cx="1373515" cy="44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653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JENKINS</a:t>
            </a:r>
          </a:p>
        </p:txBody>
      </p:sp>
      <p:pic>
        <p:nvPicPr>
          <p:cNvPr id="3" name="Picture 2" descr="10 kickass tools modern developers love continuous integration ser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584" y="768535"/>
            <a:ext cx="2947125" cy="40115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1000453"/>
            <a:ext cx="3216275" cy="1063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5569" y="2676425"/>
            <a:ext cx="5566581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Why Jenkins?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Free and open source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Large number of plugins (1300+)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Cross-platform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Big community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Everyone else has it (</a:t>
            </a:r>
            <a:r>
              <a:rPr lang="en-US" dirty="0">
                <a:hlinkClick r:id="rId5"/>
              </a:rPr>
              <a:t>eBay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Facebook</a:t>
            </a:r>
            <a:r>
              <a:rPr lang="en-US" dirty="0"/>
              <a:t>, </a:t>
            </a:r>
            <a:r>
              <a:rPr lang="en-US" dirty="0">
                <a:hlinkClick r:id="rId7"/>
              </a:rPr>
              <a:t>GitHub</a:t>
            </a:r>
            <a:r>
              <a:rPr lang="en-US" dirty="0"/>
              <a:t>, </a:t>
            </a:r>
            <a:r>
              <a:rPr lang="en-US" dirty="0">
                <a:hlinkClick r:id="rId8"/>
              </a:rPr>
              <a:t>LinkedIn</a:t>
            </a:r>
            <a:r>
              <a:rPr lang="en-US" dirty="0"/>
              <a:t>, </a:t>
            </a:r>
            <a:r>
              <a:rPr lang="en-US" dirty="0">
                <a:hlinkClick r:id="rId9"/>
              </a:rPr>
              <a:t>Yahoo!</a:t>
            </a:r>
            <a:r>
              <a:rPr lang="en-US" dirty="0"/>
              <a:t> …)</a:t>
            </a:r>
          </a:p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https://wiki.jenkins-ci.org/pages/viewpage.action?pageId=53608972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158067"/>
            <a:ext cx="6200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An extendable open source continuous integration server</a:t>
            </a:r>
          </a:p>
        </p:txBody>
      </p:sp>
    </p:spTree>
    <p:extLst>
      <p:ext uri="{BB962C8B-B14F-4D97-AF65-F5344CB8AC3E}">
        <p14:creationId xmlns:p14="http://schemas.microsoft.com/office/powerpoint/2010/main" val="423422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DOWNLOADING JENKINS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902" y="845820"/>
            <a:ext cx="5247813" cy="389628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43966" y="1014882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jenkins.io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6401" y="2514600"/>
            <a:ext cx="2818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Jenkins now requires Java 7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311520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E9A4A7D20EA84CAA39F80EA2A19865" ma:contentTypeVersion="1" ma:contentTypeDescription="Create a new document." ma:contentTypeScope="" ma:versionID="4ed0c655cf5595f31b06ef1418ca28b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C3A1A37E-F8E3-427A-BCE9-B1DDB8B96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5E3C081-4081-47AD-A9A6-9F18F525DA1D}">
  <ds:schemaRefs>
    <ds:schemaRef ds:uri="http://schemas.microsoft.com/sharepoint/v3"/>
    <ds:schemaRef ds:uri="http://schemas.openxmlformats.org/package/2006/metadata/core-properties"/>
    <ds:schemaRef ds:uri="http://www.w3.org/XML/1998/namespace"/>
    <ds:schemaRef ds:uri="http://purl.org/dc/dcmitype/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23609</TotalTime>
  <Words>677</Words>
  <Application>Microsoft Office PowerPoint</Application>
  <PresentationFormat>On-screen Show (16:9)</PresentationFormat>
  <Paragraphs>129</Paragraphs>
  <Slides>22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Arial Black</vt:lpstr>
      <vt:lpstr>Calibri</vt:lpstr>
      <vt:lpstr>Consolas</vt:lpstr>
      <vt:lpstr>Lucida Grande</vt:lpstr>
      <vt:lpstr>Trebuchet MS</vt:lpstr>
      <vt:lpstr>Cover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Canning</dc:creator>
  <cp:lastModifiedBy>Srikala Gudavalli</cp:lastModifiedBy>
  <cp:revision>1098</cp:revision>
  <cp:lastPrinted>2014-07-09T13:30:36Z</cp:lastPrinted>
  <dcterms:created xsi:type="dcterms:W3CDTF">2014-07-08T13:27:24Z</dcterms:created>
  <dcterms:modified xsi:type="dcterms:W3CDTF">2021-02-23T13:29:10Z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0x010100B0E9A4A7D20EA84CAA39F80EA2A19865</vt:lpwstr>
  </property>
</Properties>
</file>