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4"/>
  </p:notesMasterIdLst>
  <p:handoutMasterIdLst>
    <p:handoutMasterId r:id="rId35"/>
  </p:handoutMasterIdLst>
  <p:sldIdLst>
    <p:sldId id="448" r:id="rId5"/>
    <p:sldId id="502" r:id="rId6"/>
    <p:sldId id="451" r:id="rId7"/>
    <p:sldId id="495" r:id="rId8"/>
    <p:sldId id="496" r:id="rId9"/>
    <p:sldId id="476" r:id="rId10"/>
    <p:sldId id="503" r:id="rId11"/>
    <p:sldId id="487" r:id="rId12"/>
    <p:sldId id="473" r:id="rId13"/>
    <p:sldId id="271" r:id="rId14"/>
    <p:sldId id="475" r:id="rId15"/>
    <p:sldId id="504" r:id="rId16"/>
    <p:sldId id="518" r:id="rId17"/>
    <p:sldId id="519" r:id="rId18"/>
    <p:sldId id="520" r:id="rId19"/>
    <p:sldId id="494" r:id="rId20"/>
    <p:sldId id="457" r:id="rId21"/>
    <p:sldId id="486" r:id="rId22"/>
    <p:sldId id="497" r:id="rId23"/>
    <p:sldId id="469" r:id="rId24"/>
    <p:sldId id="471" r:id="rId25"/>
    <p:sldId id="472" r:id="rId26"/>
    <p:sldId id="527" r:id="rId27"/>
    <p:sldId id="510" r:id="rId28"/>
    <p:sldId id="523" r:id="rId29"/>
    <p:sldId id="525" r:id="rId30"/>
    <p:sldId id="513" r:id="rId31"/>
    <p:sldId id="499" r:id="rId32"/>
    <p:sldId id="500" r:id="rId33"/>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746"/>
    <a:srgbClr val="666666"/>
    <a:srgbClr val="464547"/>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7" autoAdjust="0"/>
    <p:restoredTop sz="84045" autoAdjust="0"/>
  </p:normalViewPr>
  <p:slideViewPr>
    <p:cSldViewPr snapToGrid="0">
      <p:cViewPr varScale="1">
        <p:scale>
          <a:sx n="80" d="100"/>
          <a:sy n="80" d="100"/>
        </p:scale>
        <p:origin x="1044" y="78"/>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11/23/2020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11/23/2020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eeksforgeeks.org/functional-programming-paradig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2486316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MVC is a software architecture pattern that separates representation from user interaction.</a:t>
            </a:r>
          </a:p>
          <a:p>
            <a:r>
              <a:rPr lang="en-US" dirty="0"/>
              <a:t>Generally, the </a:t>
            </a:r>
            <a:r>
              <a:rPr lang="en-US" i="1" dirty="0"/>
              <a:t>model consists of application data and functions that interact with it, while</a:t>
            </a:r>
          </a:p>
          <a:p>
            <a:r>
              <a:rPr lang="en-US" dirty="0"/>
              <a:t>the </a:t>
            </a:r>
            <a:r>
              <a:rPr lang="en-US" i="1" dirty="0"/>
              <a:t>view presents this data to the user; the controller mediates between the two.</a:t>
            </a:r>
          </a:p>
          <a:p>
            <a:endParaRPr lang="en-US" i="1" dirty="0"/>
          </a:p>
          <a:p>
            <a:endParaRPr lang="en-US" i="1" dirty="0"/>
          </a:p>
          <a:p>
            <a:r>
              <a:rPr lang="en-US" dirty="0"/>
              <a:t>This separation presentation¹⁵ makes a clear division between objects in our web app so</a:t>
            </a:r>
          </a:p>
          <a:p>
            <a:r>
              <a:rPr lang="en-US" dirty="0"/>
              <a:t>that the view doesn’t need to </a:t>
            </a:r>
            <a:r>
              <a:rPr lang="en-US" i="1" dirty="0"/>
              <a:t>know how to save an object – it just needs to know how to</a:t>
            </a:r>
          </a:p>
          <a:p>
            <a:r>
              <a:rPr lang="en-US" dirty="0"/>
              <a:t>display it. Meanwhile, the model doesn’t need to interact with the view – it just needs to</a:t>
            </a:r>
          </a:p>
          <a:p>
            <a:r>
              <a:rPr lang="en-US" dirty="0"/>
              <a:t>contain the data and methods to manipulate the view. The controller is where we’ll place</a:t>
            </a:r>
          </a:p>
          <a:p>
            <a:r>
              <a:rPr lang="en-US" dirty="0"/>
              <a:t>the logic to bind the two together.</a:t>
            </a:r>
          </a:p>
        </p:txBody>
      </p:sp>
      <p:sp>
        <p:nvSpPr>
          <p:cNvPr id="4" name="Slide Number Placeholder 3"/>
          <p:cNvSpPr>
            <a:spLocks noGrp="1"/>
          </p:cNvSpPr>
          <p:nvPr>
            <p:ph type="sldNum" sz="quarter" idx="10"/>
          </p:nvPr>
        </p:nvSpPr>
        <p:spPr/>
        <p:txBody>
          <a:bodyPr/>
          <a:lstStyle/>
          <a:p>
            <a:fld id="{9212E66F-12B4-4144-883B-3B78C5FA907C}" type="slidenum">
              <a:rPr lang="en-US" smtClean="0"/>
              <a:pPr/>
              <a:t>15</a:t>
            </a:fld>
            <a:endParaRPr lang="en-US" dirty="0"/>
          </a:p>
        </p:txBody>
      </p:sp>
    </p:spTree>
    <p:extLst>
      <p:ext uri="{BB962C8B-B14F-4D97-AF65-F5344CB8AC3E}">
        <p14:creationId xmlns:p14="http://schemas.microsoft.com/office/powerpoint/2010/main" val="2721753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4103383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3305114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39048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376989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2186888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148293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1270784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It is a declarative type of programming style.</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It uses expressions instead of statements.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An expression is evaluated to produce a value whereas a statement is executed to assign variables.</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Functional programming method focuses on results, not the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Lambda calculus is framework developed by Alonzo Church to study computations with functions. It can be called as the smallest programming language of the world. It gives the definition of what is computable. Anything that can be computed by lambda calculus is computable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81457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35341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2E66F-12B4-4144-883B-3B78C5FA907C}" type="slidenum">
              <a:rPr lang="en-US" smtClean="0"/>
              <a:pPr/>
              <a:t>7</a:t>
            </a:fld>
            <a:endParaRPr lang="en-US" dirty="0"/>
          </a:p>
        </p:txBody>
      </p:sp>
    </p:spTree>
    <p:extLst>
      <p:ext uri="{BB962C8B-B14F-4D97-AF65-F5344CB8AC3E}">
        <p14:creationId xmlns:p14="http://schemas.microsoft.com/office/powerpoint/2010/main" val="1628877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418078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IN" sz="900" b="0" i="0" kern="1200" dirty="0">
                <a:solidFill>
                  <a:schemeClr val="tx1"/>
                </a:solidFill>
                <a:effectLst/>
                <a:latin typeface="+mn-lt"/>
                <a:ea typeface="+mn-ea"/>
                <a:cs typeface="+mn-cs"/>
              </a:rPr>
              <a:t>The </a:t>
            </a:r>
            <a:r>
              <a:rPr lang="en-IN" sz="900" b="1" i="0" kern="1200" dirty="0" err="1">
                <a:solidFill>
                  <a:schemeClr val="tx1"/>
                </a:solidFill>
                <a:effectLst/>
                <a:latin typeface="+mn-lt"/>
                <a:ea typeface="+mn-ea"/>
                <a:cs typeface="+mn-cs"/>
              </a:rPr>
              <a:t>BinaryOperator</a:t>
            </a:r>
            <a:r>
              <a:rPr lang="en-IN" sz="900" b="1" i="0" kern="1200" dirty="0">
                <a:solidFill>
                  <a:schemeClr val="tx1"/>
                </a:solidFill>
                <a:effectLst/>
                <a:latin typeface="+mn-lt"/>
                <a:ea typeface="+mn-ea"/>
                <a:cs typeface="+mn-cs"/>
              </a:rPr>
              <a:t> Interface&lt;T&gt;</a:t>
            </a:r>
            <a:r>
              <a:rPr lang="en-IN" sz="900" b="0" i="0" kern="1200" dirty="0">
                <a:solidFill>
                  <a:schemeClr val="tx1"/>
                </a:solidFill>
                <a:effectLst/>
                <a:latin typeface="+mn-lt"/>
                <a:ea typeface="+mn-ea"/>
                <a:cs typeface="+mn-cs"/>
              </a:rPr>
              <a:t> is a part of the </a:t>
            </a:r>
            <a:r>
              <a:rPr lang="en-IN" sz="900" b="1" i="0" kern="1200" dirty="0" err="1">
                <a:solidFill>
                  <a:schemeClr val="tx1"/>
                </a:solidFill>
                <a:effectLst/>
                <a:latin typeface="+mn-lt"/>
                <a:ea typeface="+mn-ea"/>
                <a:cs typeface="+mn-cs"/>
              </a:rPr>
              <a:t>java.util.function</a:t>
            </a:r>
            <a:r>
              <a:rPr lang="en-IN" sz="900" b="0" i="0" kern="1200" dirty="0">
                <a:solidFill>
                  <a:schemeClr val="tx1"/>
                </a:solidFill>
                <a:effectLst/>
                <a:latin typeface="+mn-lt"/>
                <a:ea typeface="+mn-ea"/>
                <a:cs typeface="+mn-cs"/>
              </a:rPr>
              <a:t> package which has been introduced since Java 8, to implement </a:t>
            </a:r>
            <a:r>
              <a:rPr lang="en-IN" sz="900" b="0" i="0" u="none" strike="noStrike" kern="1200" dirty="0">
                <a:solidFill>
                  <a:schemeClr val="tx1"/>
                </a:solidFill>
                <a:effectLst/>
                <a:latin typeface="+mn-lt"/>
                <a:ea typeface="+mn-ea"/>
                <a:cs typeface="+mn-cs"/>
                <a:hlinkClick r:id="rId3"/>
              </a:rPr>
              <a:t>functional programming in Java.</a:t>
            </a:r>
            <a:r>
              <a:rPr lang="en-IN" sz="900" b="0" i="0" kern="1200" dirty="0">
                <a:solidFill>
                  <a:schemeClr val="tx1"/>
                </a:solidFill>
                <a:effectLst/>
                <a:latin typeface="+mn-lt"/>
                <a:ea typeface="+mn-ea"/>
                <a:cs typeface="+mn-cs"/>
              </a:rPr>
              <a:t> It represents a binary operator which takes two operands and operates on them to produce a result. However, what distinguishes it from a normal </a:t>
            </a:r>
            <a:r>
              <a:rPr lang="en-IN" sz="900" b="0" i="0" kern="1200" dirty="0" err="1">
                <a:solidFill>
                  <a:schemeClr val="tx1"/>
                </a:solidFill>
                <a:effectLst/>
                <a:latin typeface="+mn-lt"/>
                <a:ea typeface="+mn-ea"/>
                <a:cs typeface="+mn-cs"/>
              </a:rPr>
              <a:t>BiFunciton</a:t>
            </a:r>
            <a:r>
              <a:rPr lang="en-IN" sz="900" b="0" i="0" kern="1200" dirty="0">
                <a:solidFill>
                  <a:schemeClr val="tx1"/>
                </a:solidFill>
                <a:effectLst/>
                <a:latin typeface="+mn-lt"/>
                <a:ea typeface="+mn-ea"/>
                <a:cs typeface="+mn-cs"/>
              </a:rPr>
              <a:t> is that both of its arguments and its return type are same.</a:t>
            </a:r>
          </a:p>
          <a:p>
            <a:pPr fontAlgn="base"/>
            <a:r>
              <a:rPr lang="en-IN" sz="900" b="0" i="0" kern="1200" dirty="0">
                <a:solidFill>
                  <a:schemeClr val="tx1"/>
                </a:solidFill>
                <a:effectLst/>
                <a:latin typeface="+mn-lt"/>
                <a:ea typeface="+mn-ea"/>
                <a:cs typeface="+mn-cs"/>
              </a:rPr>
              <a:t>This functional interface which takes in one generic namely :-</a:t>
            </a:r>
          </a:p>
          <a:p>
            <a:pPr fontAlgn="base"/>
            <a:r>
              <a:rPr lang="en-IN" sz="900" b="1" i="0" kern="1200" dirty="0">
                <a:solidFill>
                  <a:schemeClr val="tx1"/>
                </a:solidFill>
                <a:effectLst/>
                <a:latin typeface="+mn-lt"/>
                <a:ea typeface="+mn-ea"/>
                <a:cs typeface="+mn-cs"/>
              </a:rPr>
              <a:t>T</a:t>
            </a:r>
            <a:r>
              <a:rPr lang="en-IN" sz="900" b="0" i="0" kern="1200" dirty="0">
                <a:solidFill>
                  <a:schemeClr val="tx1"/>
                </a:solidFill>
                <a:effectLst/>
                <a:latin typeface="+mn-lt"/>
                <a:ea typeface="+mn-ea"/>
                <a:cs typeface="+mn-cs"/>
              </a:rPr>
              <a:t>: denotes the type of the input arguments and the return value of the operation</a:t>
            </a:r>
          </a:p>
          <a:p>
            <a:endParaRPr lang="en-US" dirty="0"/>
          </a:p>
        </p:txBody>
      </p:sp>
      <p:sp>
        <p:nvSpPr>
          <p:cNvPr id="4" name="Slide Number Placeholder 3"/>
          <p:cNvSpPr>
            <a:spLocks noGrp="1"/>
          </p:cNvSpPr>
          <p:nvPr>
            <p:ph type="sldNum" sz="quarter" idx="10"/>
          </p:nvPr>
        </p:nvSpPr>
        <p:spPr/>
        <p:txBody>
          <a:bodyPr/>
          <a:lstStyle/>
          <a:p>
            <a:fld id="{9212E66F-12B4-4144-883B-3B78C5FA907C}" type="slidenum">
              <a:rPr lang="en-US" smtClean="0"/>
              <a:pPr/>
              <a:t>12</a:t>
            </a:fld>
            <a:endParaRPr lang="en-US" dirty="0"/>
          </a:p>
        </p:txBody>
      </p:sp>
    </p:spTree>
    <p:extLst>
      <p:ext uri="{BB962C8B-B14F-4D97-AF65-F5344CB8AC3E}">
        <p14:creationId xmlns:p14="http://schemas.microsoft.com/office/powerpoint/2010/main" val="1874600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2E66F-12B4-4144-883B-3B78C5FA907C}" type="slidenum">
              <a:rPr lang="en-US" smtClean="0"/>
              <a:pPr/>
              <a:t>13</a:t>
            </a:fld>
            <a:endParaRPr lang="en-US" dirty="0"/>
          </a:p>
        </p:txBody>
      </p:sp>
    </p:spTree>
    <p:extLst>
      <p:ext uri="{BB962C8B-B14F-4D97-AF65-F5344CB8AC3E}">
        <p14:creationId xmlns:p14="http://schemas.microsoft.com/office/powerpoint/2010/main" val="385094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2E66F-12B4-4144-883B-3B78C5FA907C}" type="slidenum">
              <a:rPr lang="en-US" smtClean="0"/>
              <a:pPr/>
              <a:t>14</a:t>
            </a:fld>
            <a:endParaRPr lang="en-US" dirty="0"/>
          </a:p>
        </p:txBody>
      </p:sp>
    </p:spTree>
    <p:extLst>
      <p:ext uri="{BB962C8B-B14F-4D97-AF65-F5344CB8AC3E}">
        <p14:creationId xmlns:p14="http://schemas.microsoft.com/office/powerpoint/2010/main" val="21648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Conten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48EFCC-F9EE-8542-BC56-C2A4F5708E14}"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8" name="Title 7"/>
          <p:cNvSpPr>
            <a:spLocks noGrp="1"/>
          </p:cNvSpPr>
          <p:nvPr>
            <p:ph type="title"/>
          </p:nvPr>
        </p:nvSpPr>
        <p:spPr>
          <a:xfrm>
            <a:off x="457200" y="228600"/>
            <a:ext cx="8229600" cy="422672"/>
          </a:xfrm>
        </p:spPr>
        <p:txBody>
          <a:bodyPr>
            <a:normAutofit/>
          </a:bodyPr>
          <a:lstStyle>
            <a:lvl1pPr algn="l">
              <a:defRPr sz="2100" b="1" i="0">
                <a:solidFill>
                  <a:srgbClr val="0A2168"/>
                </a:solidFill>
                <a:latin typeface=""/>
              </a:defRPr>
            </a:lvl1pPr>
          </a:lstStyle>
          <a:p>
            <a:r>
              <a:rPr lang="en-US" dirty="0"/>
              <a:t>Click to edit Master title style</a:t>
            </a:r>
          </a:p>
        </p:txBody>
      </p:sp>
      <p:sp>
        <p:nvSpPr>
          <p:cNvPr id="12" name="Content Placeholder 11"/>
          <p:cNvSpPr>
            <a:spLocks noGrp="1"/>
          </p:cNvSpPr>
          <p:nvPr>
            <p:ph sz="quarter" idx="13"/>
          </p:nvPr>
        </p:nvSpPr>
        <p:spPr>
          <a:xfrm>
            <a:off x="457200" y="800100"/>
            <a:ext cx="8229600" cy="3714750"/>
          </a:xfrm>
        </p:spPr>
        <p:txBody>
          <a:bodyPr>
            <a:normAutofit/>
          </a:bodyPr>
          <a:lstStyle>
            <a:lvl1pPr marL="0" indent="0">
              <a:spcBef>
                <a:spcPts val="0"/>
              </a:spcBef>
              <a:buFontTx/>
              <a:buNone/>
              <a:defRPr sz="1350" baseline="0">
                <a:latin typeface=""/>
              </a:defRPr>
            </a:lvl1pPr>
            <a:lvl2pPr>
              <a:buNone/>
              <a:defRPr/>
            </a:lvl2pPr>
          </a:lstStyle>
          <a:p>
            <a:pPr lvl="0"/>
            <a:r>
              <a:rPr lang="en-US" dirty="0"/>
              <a:t>Click to edit Master text styles</a:t>
            </a:r>
          </a:p>
        </p:txBody>
      </p:sp>
    </p:spTree>
    <p:extLst>
      <p:ext uri="{BB962C8B-B14F-4D97-AF65-F5344CB8AC3E}">
        <p14:creationId xmlns:p14="http://schemas.microsoft.com/office/powerpoint/2010/main" val="32452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63407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11" r:id="rId6"/>
    <p:sldLayoutId id="2147483749" r:id="rId7"/>
    <p:sldLayoutId id="2147483767" r:id="rId8"/>
    <p:sldLayoutId id="2147483769" r:id="rId9"/>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 TargetMode="External"/><Relationship Id="rId2" Type="http://schemas.openxmlformats.org/officeDocument/2006/relationships/hyperlink" Target="http://www.lambdafaq.org/" TargetMode="External"/><Relationship Id="rId1" Type="http://schemas.openxmlformats.org/officeDocument/2006/relationships/slideLayout" Target="../slideLayouts/slideLayout4.xml"/><Relationship Id="rId6" Type="http://schemas.openxmlformats.org/officeDocument/2006/relationships/hyperlink" Target="https://dzone.com/articles/java-lambda-expressions-vs" TargetMode="External"/><Relationship Id="rId5" Type="http://schemas.openxmlformats.org/officeDocument/2006/relationships/hyperlink" Target="http://www.oracle.com/webfolder/technetwork/tutorials/obe/java/Lambda-QuickStart/index.html#section5" TargetMode="External"/><Relationship Id="rId4" Type="http://schemas.openxmlformats.org/officeDocument/2006/relationships/hyperlink" Target="https://www.google.co.in/url?sa=t&amp;rct=j&amp;q=&amp;esrc=s&amp;source=web&amp;cd=1&amp;ved=0ahUKEwj3ns-v97vRAhUXR48KHdIHDs4QtwIIGjAA&amp;url=https://www.youtube.com/watch?v%3DbzO5GSujdqI&amp;usg=AFQjCNGxX9FJ9lES8H70AUBr0AZ0Gp4uKg&amp;bvm=bv.144210762,d.c2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222947" y="1603081"/>
            <a:ext cx="8921053" cy="1091068"/>
          </a:xfrm>
        </p:spPr>
        <p:txBody>
          <a:bodyPr/>
          <a:lstStyle/>
          <a:p>
            <a:pPr algn="ctr"/>
            <a:r>
              <a:rPr lang="en-US"/>
              <a:t>Functional </a:t>
            </a:r>
            <a:r>
              <a:rPr lang="en-US" dirty="0"/>
              <a:t>Interface &amp;</a:t>
            </a:r>
          </a:p>
          <a:p>
            <a:pPr algn="ctr"/>
            <a:r>
              <a:rPr lang="en-US" dirty="0"/>
              <a:t>Lambda Expression</a:t>
            </a:r>
          </a:p>
        </p:txBody>
      </p:sp>
      <p:sp>
        <p:nvSpPr>
          <p:cNvPr id="5" name="Text Placeholder 4"/>
          <p:cNvSpPr>
            <a:spLocks noGrp="1"/>
          </p:cNvSpPr>
          <p:nvPr>
            <p:ph type="body" sz="quarter" idx="17"/>
          </p:nvPr>
        </p:nvSpPr>
        <p:spPr/>
        <p:txBody>
          <a:bodyPr>
            <a:normAutofit lnSpcReduction="10000"/>
          </a:bodyPr>
          <a:lstStyle/>
          <a:p>
            <a:r>
              <a:rPr lang="en-US" dirty="0">
                <a:latin typeface="Trebuchet MS"/>
                <a:cs typeface="Trebuchet MS"/>
              </a:rPr>
              <a:t>JUNE 16, 2020</a:t>
            </a: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Why Java Needs Lambda?</a:t>
            </a:r>
          </a:p>
        </p:txBody>
      </p:sp>
      <p:sp>
        <p:nvSpPr>
          <p:cNvPr id="8" name="Content Placeholder 7"/>
          <p:cNvSpPr>
            <a:spLocks noGrp="1"/>
          </p:cNvSpPr>
          <p:nvPr>
            <p:ph idx="1"/>
          </p:nvPr>
        </p:nvSpPr>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Enabling Functional Programming.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Writing Leaner and more compact code.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Facilitating parallel programming.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Developing more generic, flexible and reusable APIs.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Being able to pass behaviors to </a:t>
            </a:r>
            <a:r>
              <a:rPr lang="en-US" sz="1800">
                <a:latin typeface="Times New Roman" panose="02020603050405020304" pitchFamily="18" charset="0"/>
                <a:cs typeface="Times New Roman" panose="02020603050405020304" pitchFamily="18" charset="0"/>
              </a:rPr>
              <a:t>functions.</a:t>
            </a:r>
            <a:endParaRPr lang="en-US" sz="1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03524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chemeClr val="tx1"/>
                </a:solidFill>
                <a:latin typeface="Arial Black"/>
                <a:ea typeface="+mn-ea"/>
                <a:cs typeface="Arial Black"/>
              </a:rPr>
              <a:t>Lambda Expression (Syntax)</a:t>
            </a:r>
          </a:p>
        </p:txBody>
      </p:sp>
      <p:sp>
        <p:nvSpPr>
          <p:cNvPr id="7" name="Content Placeholder 6"/>
          <p:cNvSpPr>
            <a:spLocks noGrp="1"/>
          </p:cNvSpPr>
          <p:nvPr>
            <p:ph sz="quarter" idx="13"/>
          </p:nvPr>
        </p:nvSpPr>
        <p:spPr/>
        <p:txBody>
          <a:bodyPr>
            <a:normAutofit/>
          </a:bodyPr>
          <a:lstStyle/>
          <a:p>
            <a:r>
              <a:rPr lang="en-US" sz="1400" dirty="0">
                <a:latin typeface="Times New Roman" panose="02020603050405020304" pitchFamily="18" charset="0"/>
                <a:cs typeface="Times New Roman" panose="02020603050405020304" pitchFamily="18" charset="0"/>
              </a:rPr>
              <a:t>The basic syntax of a lambda is </a:t>
            </a:r>
          </a:p>
          <a:p>
            <a:pPr algn="ctr"/>
            <a:r>
              <a:rPr lang="en-US" sz="1400" dirty="0">
                <a:latin typeface="Times New Roman" panose="02020603050405020304" pitchFamily="18" charset="0"/>
                <a:cs typeface="Times New Roman" panose="02020603050405020304" pitchFamily="18" charset="0"/>
              </a:rPr>
              <a:t>Either (</a:t>
            </a:r>
            <a:r>
              <a:rPr lang="en-US" sz="1400" i="1" dirty="0">
                <a:latin typeface="Times New Roman" panose="02020603050405020304" pitchFamily="18" charset="0"/>
                <a:cs typeface="Times New Roman" panose="02020603050405020304" pitchFamily="18" charset="0"/>
              </a:rPr>
              <a:t>parameters</a:t>
            </a:r>
            <a:r>
              <a:rPr lang="en-US" sz="1400" dirty="0">
                <a:latin typeface="Times New Roman" panose="02020603050405020304" pitchFamily="18" charset="0"/>
                <a:cs typeface="Times New Roman" panose="02020603050405020304" pitchFamily="18" charset="0"/>
              </a:rPr>
              <a:t>) -&gt; </a:t>
            </a:r>
            <a:r>
              <a:rPr lang="en-US" sz="1400" i="1" dirty="0">
                <a:latin typeface="Times New Roman" panose="02020603050405020304" pitchFamily="18" charset="0"/>
                <a:cs typeface="Times New Roman" panose="02020603050405020304" pitchFamily="18" charset="0"/>
              </a:rPr>
              <a:t>expression</a:t>
            </a:r>
            <a:r>
              <a:rPr lang="en-US" sz="1400" dirty="0">
                <a:latin typeface="Times New Roman" panose="02020603050405020304" pitchFamily="18" charset="0"/>
                <a:cs typeface="Times New Roman" panose="02020603050405020304" pitchFamily="18" charset="0"/>
              </a:rPr>
              <a:t> </a:t>
            </a:r>
          </a:p>
          <a:p>
            <a:pPr algn="ctr"/>
            <a:r>
              <a:rPr lang="en-US" sz="1400" dirty="0">
                <a:latin typeface="Times New Roman" panose="02020603050405020304" pitchFamily="18" charset="0"/>
                <a:cs typeface="Times New Roman" panose="02020603050405020304" pitchFamily="18" charset="0"/>
              </a:rPr>
              <a:t>Or (</a:t>
            </a:r>
            <a:r>
              <a:rPr lang="en-US" sz="1400" i="1" dirty="0">
                <a:latin typeface="Times New Roman" panose="02020603050405020304" pitchFamily="18" charset="0"/>
                <a:cs typeface="Times New Roman" panose="02020603050405020304" pitchFamily="18" charset="0"/>
              </a:rPr>
              <a:t>parameters</a:t>
            </a:r>
            <a:r>
              <a:rPr lang="en-US" sz="1400" dirty="0">
                <a:latin typeface="Times New Roman" panose="02020603050405020304" pitchFamily="18" charset="0"/>
                <a:cs typeface="Times New Roman" panose="02020603050405020304" pitchFamily="18" charset="0"/>
              </a:rPr>
              <a:t>) -&gt; { </a:t>
            </a:r>
            <a:r>
              <a:rPr lang="en-US" sz="1400" i="1" dirty="0">
                <a:latin typeface="Times New Roman" panose="02020603050405020304" pitchFamily="18" charset="0"/>
                <a:cs typeface="Times New Roman" panose="02020603050405020304" pitchFamily="18" charset="0"/>
              </a:rPr>
              <a:t>statements;</a:t>
            </a:r>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Examples:</a:t>
            </a:r>
          </a:p>
          <a:p>
            <a:pPr>
              <a:buFont typeface="Arial" pitchFamily="34" charset="0"/>
              <a:buChar char="•"/>
            </a:pPr>
            <a:endParaRPr lang="en-US" sz="1400" b="1" dirty="0">
              <a:latin typeface="Times New Roman" panose="02020603050405020304" pitchFamily="18" charset="0"/>
              <a:cs typeface="Times New Roman" panose="02020603050405020304" pitchFamily="18" charset="0"/>
            </a:endParaRPr>
          </a:p>
          <a:p>
            <a:pPr>
              <a:buFont typeface="Arial" pitchFamily="34" charset="0"/>
              <a:buChar char="•"/>
            </a:pPr>
            <a:r>
              <a:rPr lang="en-US" sz="1200" dirty="0">
                <a:solidFill>
                  <a:srgbClr val="000000"/>
                </a:solidFill>
                <a:highlight>
                  <a:srgbClr val="E8F2FE"/>
                </a:highlight>
                <a:latin typeface="Courier New" panose="02070309020205020404" pitchFamily="49" charset="0"/>
              </a:rPr>
              <a:t>(</a:t>
            </a:r>
            <a:r>
              <a:rPr lang="en-US" sz="1200" b="1" dirty="0" err="1">
                <a:solidFill>
                  <a:srgbClr val="7F0055"/>
                </a:solidFill>
                <a:highlight>
                  <a:srgbClr val="E8F2FE"/>
                </a:highlight>
                <a:latin typeface="Courier New" panose="02070309020205020404" pitchFamily="49" charset="0"/>
              </a:rPr>
              <a:t>int</a:t>
            </a:r>
            <a:r>
              <a:rPr lang="en-US" sz="1200" b="1" dirty="0">
                <a:solidFill>
                  <a:srgbClr val="000000"/>
                </a:solidFill>
                <a:highlight>
                  <a:srgbClr val="E8F2FE"/>
                </a:highlight>
                <a:latin typeface="Courier New" panose="02070309020205020404" pitchFamily="49" charset="0"/>
              </a:rPr>
              <a:t> x, </a:t>
            </a:r>
            <a:r>
              <a:rPr lang="en-US" sz="1200" b="1" dirty="0" err="1">
                <a:solidFill>
                  <a:srgbClr val="7F0055"/>
                </a:solidFill>
                <a:highlight>
                  <a:srgbClr val="E8F2FE"/>
                </a:highlight>
                <a:latin typeface="Courier New" panose="02070309020205020404" pitchFamily="49" charset="0"/>
              </a:rPr>
              <a:t>int</a:t>
            </a:r>
            <a:r>
              <a:rPr lang="en-US" sz="1200" b="1" dirty="0">
                <a:solidFill>
                  <a:srgbClr val="000000"/>
                </a:solidFill>
                <a:highlight>
                  <a:srgbClr val="E8F2FE"/>
                </a:highlight>
                <a:latin typeface="Courier New" panose="02070309020205020404" pitchFamily="49" charset="0"/>
              </a:rPr>
              <a:t> y) -&gt; x + y </a:t>
            </a:r>
            <a:r>
              <a:rPr lang="en-US" sz="1400" dirty="0">
                <a:latin typeface="Times New Roman" panose="02020603050405020304" pitchFamily="18" charset="0"/>
                <a:cs typeface="Times New Roman" panose="02020603050405020304" pitchFamily="18" charset="0"/>
              </a:rPr>
              <a:t>// takes two integers and returns their sum </a:t>
            </a:r>
          </a:p>
          <a:p>
            <a:endParaRPr lang="en-US" sz="1400" dirty="0">
              <a:latin typeface="Times New Roman" panose="02020603050405020304" pitchFamily="18" charset="0"/>
              <a:cs typeface="Times New Roman" panose="02020603050405020304" pitchFamily="18" charset="0"/>
            </a:endParaRPr>
          </a:p>
          <a:p>
            <a:pPr>
              <a:buFont typeface="Arial" pitchFamily="34" charset="0"/>
              <a:buChar char="•"/>
            </a:pPr>
            <a:r>
              <a:rPr lang="en-US" sz="1400" dirty="0">
                <a:latin typeface="Times New Roman" panose="02020603050405020304" pitchFamily="18" charset="0"/>
                <a:cs typeface="Times New Roman" panose="02020603050405020304" pitchFamily="18" charset="0"/>
              </a:rPr>
              <a:t> </a:t>
            </a:r>
            <a:r>
              <a:rPr lang="en-US" sz="1200" dirty="0">
                <a:solidFill>
                  <a:srgbClr val="000000"/>
                </a:solidFill>
                <a:highlight>
                  <a:srgbClr val="E8F2FE"/>
                </a:highlight>
                <a:latin typeface="Consolas" panose="020B0609020204030204" pitchFamily="49" charset="0"/>
              </a:rPr>
              <a:t>(x, y) -&gt; x - y </a:t>
            </a:r>
            <a:r>
              <a:rPr lang="en-US" sz="1400" dirty="0">
                <a:latin typeface="Times New Roman" panose="02020603050405020304" pitchFamily="18" charset="0"/>
                <a:cs typeface="Times New Roman" panose="02020603050405020304" pitchFamily="18" charset="0"/>
              </a:rPr>
              <a:t>// takes two numbers and returns their difference </a:t>
            </a:r>
          </a:p>
          <a:p>
            <a:endParaRPr lang="en-US" sz="1400" dirty="0">
              <a:latin typeface="Times New Roman" panose="02020603050405020304" pitchFamily="18" charset="0"/>
              <a:cs typeface="Times New Roman" panose="02020603050405020304" pitchFamily="18" charset="0"/>
            </a:endParaRPr>
          </a:p>
          <a:p>
            <a:pPr>
              <a:buFont typeface="Arial" pitchFamily="34" charset="0"/>
              <a:buChar char="•"/>
            </a:pPr>
            <a:r>
              <a:rPr lang="en-US" sz="1400" dirty="0">
                <a:latin typeface="Times New Roman" panose="02020603050405020304" pitchFamily="18" charset="0"/>
                <a:cs typeface="Times New Roman" panose="02020603050405020304" pitchFamily="18" charset="0"/>
              </a:rPr>
              <a:t> </a:t>
            </a:r>
            <a:r>
              <a:rPr lang="en-US" sz="1200" dirty="0">
                <a:solidFill>
                  <a:srgbClr val="000000"/>
                </a:solidFill>
                <a:highlight>
                  <a:srgbClr val="E8F2FE"/>
                </a:highlight>
                <a:latin typeface="Consolas" panose="020B0609020204030204" pitchFamily="49" charset="0"/>
              </a:rPr>
              <a:t>() -&gt; 42</a:t>
            </a:r>
            <a:r>
              <a:rPr lang="en-US" sz="1400" dirty="0">
                <a:solidFill>
                  <a:srgbClr val="000000"/>
                </a:solidFill>
                <a:highlight>
                  <a:srgbClr val="E8F2FE"/>
                </a:highlight>
                <a:latin typeface="Consolas" panose="020B0609020204030204" pitchFamily="49" charset="0"/>
              </a:rPr>
              <a:t> </a:t>
            </a:r>
            <a:r>
              <a:rPr lang="en-US" sz="1400" dirty="0">
                <a:latin typeface="Times New Roman" panose="02020603050405020304" pitchFamily="18" charset="0"/>
                <a:cs typeface="Times New Roman" panose="02020603050405020304" pitchFamily="18" charset="0"/>
              </a:rPr>
              <a:t>// takes no values and returns 42  </a:t>
            </a:r>
          </a:p>
          <a:p>
            <a:endParaRPr lang="en-US" sz="1400" dirty="0">
              <a:latin typeface="Times New Roman" panose="02020603050405020304" pitchFamily="18" charset="0"/>
              <a:cs typeface="Times New Roman" panose="02020603050405020304" pitchFamily="18" charset="0"/>
            </a:endParaRPr>
          </a:p>
          <a:p>
            <a:pPr>
              <a:buFont typeface="Arial" pitchFamily="34" charset="0"/>
              <a:buChar char="•"/>
            </a:pPr>
            <a:r>
              <a:rPr lang="en-US" sz="1400" dirty="0">
                <a:latin typeface="Times New Roman" panose="02020603050405020304" pitchFamily="18" charset="0"/>
                <a:cs typeface="Times New Roman" panose="02020603050405020304" pitchFamily="18" charset="0"/>
              </a:rPr>
              <a:t> </a:t>
            </a:r>
            <a:r>
              <a:rPr lang="en-US" sz="1200" dirty="0">
                <a:solidFill>
                  <a:srgbClr val="000000"/>
                </a:solidFill>
                <a:highlight>
                  <a:srgbClr val="E8F2FE"/>
                </a:highlight>
                <a:latin typeface="Consolas" panose="020B0609020204030204" pitchFamily="49" charset="0"/>
              </a:rPr>
              <a:t>(String s) -&gt; </a:t>
            </a:r>
            <a:r>
              <a:rPr lang="en-US" sz="1200" dirty="0" err="1">
                <a:solidFill>
                  <a:srgbClr val="000000"/>
                </a:solidFill>
                <a:highlight>
                  <a:srgbClr val="E8F2FE"/>
                </a:highlight>
                <a:latin typeface="Consolas" panose="020B0609020204030204" pitchFamily="49" charset="0"/>
              </a:rPr>
              <a:t>System.out.println</a:t>
            </a:r>
            <a:r>
              <a:rPr lang="en-US" sz="1200" dirty="0">
                <a:solidFill>
                  <a:srgbClr val="000000"/>
                </a:solidFill>
                <a:highlight>
                  <a:srgbClr val="E8F2FE"/>
                </a:highlight>
                <a:latin typeface="Consolas" panose="020B0609020204030204" pitchFamily="49" charset="0"/>
              </a:rPr>
              <a:t>(s)</a:t>
            </a:r>
            <a:r>
              <a:rPr lang="en-US" sz="1200" dirty="0">
                <a:latin typeface="Consolas" panose="020B0609020204030204" pitchFamily="49"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takes a string, prints its value to the console, and returns nothing </a:t>
            </a:r>
          </a:p>
          <a:p>
            <a:endParaRPr lang="en-US" sz="1400" dirty="0">
              <a:latin typeface="Times New Roman" panose="02020603050405020304" pitchFamily="18" charset="0"/>
              <a:cs typeface="Times New Roman" panose="02020603050405020304" pitchFamily="18" charset="0"/>
            </a:endParaRPr>
          </a:p>
          <a:p>
            <a:pPr>
              <a:buFont typeface="Arial" pitchFamily="34" charset="0"/>
              <a:buChar char="•"/>
            </a:pPr>
            <a:r>
              <a:rPr lang="en-US" sz="1400" dirty="0">
                <a:latin typeface="Times New Roman" panose="02020603050405020304" pitchFamily="18" charset="0"/>
                <a:cs typeface="Times New Roman" panose="02020603050405020304" pitchFamily="18" charset="0"/>
              </a:rPr>
              <a:t> </a:t>
            </a:r>
            <a:r>
              <a:rPr lang="en-US" sz="1200" dirty="0">
                <a:solidFill>
                  <a:srgbClr val="000000"/>
                </a:solidFill>
                <a:highlight>
                  <a:srgbClr val="E8F2FE"/>
                </a:highlight>
                <a:latin typeface="Consolas" panose="020B0609020204030204" pitchFamily="49" charset="0"/>
              </a:rPr>
              <a:t>c -&gt; { </a:t>
            </a:r>
            <a:r>
              <a:rPr lang="en-US" sz="1200" b="1" dirty="0" err="1">
                <a:solidFill>
                  <a:srgbClr val="7F0055"/>
                </a:solidFill>
                <a:highlight>
                  <a:srgbClr val="E8F2FE"/>
                </a:highlight>
                <a:latin typeface="Consolas" panose="020B0609020204030204" pitchFamily="49" charset="0"/>
              </a:rPr>
              <a:t>int</a:t>
            </a:r>
            <a:r>
              <a:rPr lang="en-US" sz="1200" b="1" dirty="0">
                <a:solidFill>
                  <a:srgbClr val="000000"/>
                </a:solidFill>
                <a:highlight>
                  <a:srgbClr val="E8F2FE"/>
                </a:highlight>
                <a:latin typeface="Consolas" panose="020B0609020204030204" pitchFamily="49" charset="0"/>
              </a:rPr>
              <a:t> s = </a:t>
            </a:r>
            <a:r>
              <a:rPr lang="en-US" sz="1200" b="1" dirty="0" err="1">
                <a:solidFill>
                  <a:srgbClr val="000000"/>
                </a:solidFill>
                <a:highlight>
                  <a:srgbClr val="E8F2FE"/>
                </a:highlight>
                <a:latin typeface="Consolas" panose="020B0609020204030204" pitchFamily="49" charset="0"/>
              </a:rPr>
              <a:t>c.size</a:t>
            </a:r>
            <a:r>
              <a:rPr lang="en-US" sz="1200" b="1" dirty="0">
                <a:solidFill>
                  <a:srgbClr val="000000"/>
                </a:solidFill>
                <a:highlight>
                  <a:srgbClr val="E8F2FE"/>
                </a:highlight>
                <a:latin typeface="Consolas" panose="020B0609020204030204" pitchFamily="49" charset="0"/>
              </a:rPr>
              <a:t>(); </a:t>
            </a:r>
            <a:r>
              <a:rPr lang="en-US" sz="1200" b="1" dirty="0" err="1">
                <a:solidFill>
                  <a:srgbClr val="000000"/>
                </a:solidFill>
                <a:highlight>
                  <a:srgbClr val="E8F2FE"/>
                </a:highlight>
                <a:latin typeface="Consolas" panose="020B0609020204030204" pitchFamily="49" charset="0"/>
              </a:rPr>
              <a:t>c.clear</a:t>
            </a:r>
            <a:r>
              <a:rPr lang="en-US" sz="1200" b="1" dirty="0">
                <a:solidFill>
                  <a:srgbClr val="000000"/>
                </a:solidFill>
                <a:highlight>
                  <a:srgbClr val="E8F2FE"/>
                </a:highlight>
                <a:latin typeface="Consolas" panose="020B0609020204030204" pitchFamily="49" charset="0"/>
              </a:rPr>
              <a:t>(); </a:t>
            </a:r>
            <a:r>
              <a:rPr lang="en-US" sz="1200" b="1" dirty="0">
                <a:solidFill>
                  <a:srgbClr val="7F0055"/>
                </a:solidFill>
                <a:highlight>
                  <a:srgbClr val="E8F2FE"/>
                </a:highlight>
                <a:latin typeface="Consolas" panose="020B0609020204030204" pitchFamily="49" charset="0"/>
              </a:rPr>
              <a:t>return</a:t>
            </a:r>
            <a:r>
              <a:rPr lang="en-US" sz="1200" b="1" dirty="0">
                <a:solidFill>
                  <a:srgbClr val="000000"/>
                </a:solidFill>
                <a:highlight>
                  <a:srgbClr val="E8F2FE"/>
                </a:highlight>
                <a:latin typeface="Consolas" panose="020B0609020204030204" pitchFamily="49" charset="0"/>
              </a:rPr>
              <a:t> s; }</a:t>
            </a:r>
            <a:r>
              <a:rPr lang="en-US" sz="1200" dirty="0">
                <a:latin typeface="Consolas" panose="020B0609020204030204" pitchFamily="49"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takes a collection, clears it, and returns its previous size</a:t>
            </a:r>
          </a:p>
        </p:txBody>
      </p:sp>
    </p:spTree>
    <p:extLst>
      <p:ext uri="{BB962C8B-B14F-4D97-AF65-F5344CB8AC3E}">
        <p14:creationId xmlns:p14="http://schemas.microsoft.com/office/powerpoint/2010/main" val="361845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err="1"/>
              <a:t>java.util.function</a:t>
            </a:r>
            <a:r>
              <a:rPr lang="en-US" dirty="0"/>
              <a:t> package</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008498985"/>
              </p:ext>
            </p:extLst>
          </p:nvPr>
        </p:nvGraphicFramePr>
        <p:xfrm>
          <a:off x="1511658" y="1053177"/>
          <a:ext cx="4702629" cy="259588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942857427"/>
                    </a:ext>
                  </a:extLst>
                </a:gridCol>
                <a:gridCol w="1959429">
                  <a:extLst>
                    <a:ext uri="{9D8B030D-6E8A-4147-A177-3AD203B41FA5}">
                      <a16:colId xmlns:a16="http://schemas.microsoft.com/office/drawing/2014/main" val="3120546706"/>
                    </a:ext>
                  </a:extLst>
                </a:gridCol>
              </a:tblGrid>
              <a:tr h="370840">
                <a:tc>
                  <a:txBody>
                    <a:bodyPr/>
                    <a:lstStyle/>
                    <a:p>
                      <a:pPr algn="just"/>
                      <a:r>
                        <a:rPr lang="en-US" dirty="0"/>
                        <a:t>Functional</a:t>
                      </a:r>
                      <a:r>
                        <a:rPr lang="en-US" baseline="0" dirty="0"/>
                        <a:t> Interface</a:t>
                      </a:r>
                      <a:endParaRPr lang="en-US" dirty="0"/>
                    </a:p>
                  </a:txBody>
                  <a:tcPr/>
                </a:tc>
                <a:tc>
                  <a:txBody>
                    <a:bodyPr/>
                    <a:lstStyle/>
                    <a:p>
                      <a:pPr algn="just"/>
                      <a:r>
                        <a:rPr lang="en-US" dirty="0"/>
                        <a:t>Function Descriptor</a:t>
                      </a:r>
                    </a:p>
                  </a:txBody>
                  <a:tcPr/>
                </a:tc>
                <a:extLst>
                  <a:ext uri="{0D108BD9-81ED-4DB2-BD59-A6C34878D82A}">
                    <a16:rowId xmlns:a16="http://schemas.microsoft.com/office/drawing/2014/main" val="1058867942"/>
                  </a:ext>
                </a:extLst>
              </a:tr>
              <a:tr h="370840">
                <a:tc>
                  <a:txBody>
                    <a:bodyPr/>
                    <a:lstStyle/>
                    <a:p>
                      <a:pPr algn="just"/>
                      <a:r>
                        <a:rPr lang="en-US" dirty="0">
                          <a:latin typeface="Times New Roman" panose="02020603050405020304" pitchFamily="18" charset="0"/>
                          <a:cs typeface="Times New Roman" panose="02020603050405020304" pitchFamily="18" charset="0"/>
                        </a:rPr>
                        <a:t>Predicate&lt;T</a:t>
                      </a:r>
                      <a:r>
                        <a:rPr lang="en-US" dirty="0"/>
                        <a:t>&gt;</a:t>
                      </a:r>
                    </a:p>
                  </a:txBody>
                  <a:tcPr/>
                </a:tc>
                <a:tc>
                  <a:txBody>
                    <a:bodyPr/>
                    <a:lstStyle/>
                    <a:p>
                      <a:pPr algn="just"/>
                      <a:r>
                        <a:rPr lang="en-US" dirty="0"/>
                        <a:t>T-&gt; </a:t>
                      </a:r>
                      <a:r>
                        <a:rPr lang="en-US" dirty="0" err="1"/>
                        <a:t>boolean</a:t>
                      </a:r>
                      <a:endParaRPr lang="en-US" dirty="0"/>
                    </a:p>
                  </a:txBody>
                  <a:tcPr/>
                </a:tc>
                <a:extLst>
                  <a:ext uri="{0D108BD9-81ED-4DB2-BD59-A6C34878D82A}">
                    <a16:rowId xmlns:a16="http://schemas.microsoft.com/office/drawing/2014/main" val="3407477980"/>
                  </a:ext>
                </a:extLst>
              </a:tr>
              <a:tr h="370840">
                <a:tc>
                  <a:txBody>
                    <a:bodyPr/>
                    <a:lstStyle/>
                    <a:p>
                      <a:pPr marL="0" marR="0" lvl="0" indent="0" algn="just" defTabSz="3429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Consumer&lt;T</a:t>
                      </a:r>
                      <a:r>
                        <a:rPr lang="en-US" dirty="0"/>
                        <a:t>&gt;</a:t>
                      </a:r>
                    </a:p>
                  </a:txBody>
                  <a:tcPr/>
                </a:tc>
                <a:tc>
                  <a:txBody>
                    <a:bodyPr/>
                    <a:lstStyle/>
                    <a:p>
                      <a:pPr algn="just"/>
                      <a:r>
                        <a:rPr lang="en-US" dirty="0"/>
                        <a:t>T-&gt;Void</a:t>
                      </a:r>
                    </a:p>
                  </a:txBody>
                  <a:tcPr/>
                </a:tc>
                <a:extLst>
                  <a:ext uri="{0D108BD9-81ED-4DB2-BD59-A6C34878D82A}">
                    <a16:rowId xmlns:a16="http://schemas.microsoft.com/office/drawing/2014/main" val="4168988899"/>
                  </a:ext>
                </a:extLst>
              </a:tr>
              <a:tr h="370840">
                <a:tc>
                  <a:txBody>
                    <a:bodyPr/>
                    <a:lstStyle/>
                    <a:p>
                      <a:pPr marL="0" marR="0" lvl="0" indent="0" algn="just" defTabSz="342900" rtl="0" eaLnBrk="1" fontAlgn="auto" latinLnBrk="0" hangingPunct="1">
                        <a:lnSpc>
                          <a:spcPct val="100000"/>
                        </a:lnSpc>
                        <a:spcBef>
                          <a:spcPts val="0"/>
                        </a:spcBef>
                        <a:spcAft>
                          <a:spcPts val="0"/>
                        </a:spcAft>
                        <a:buClrTx/>
                        <a:buSzTx/>
                        <a:buFontTx/>
                        <a:buNone/>
                        <a:tabLst/>
                        <a:defRPr/>
                      </a:pPr>
                      <a:r>
                        <a:rPr lang="en-US" dirty="0"/>
                        <a:t>Function&lt;T,</a:t>
                      </a:r>
                      <a:r>
                        <a:rPr lang="en-US" baseline="0" dirty="0"/>
                        <a:t> R&gt;</a:t>
                      </a:r>
                      <a:endParaRPr lang="en-US" dirty="0"/>
                    </a:p>
                  </a:txBody>
                  <a:tcPr/>
                </a:tc>
                <a:tc>
                  <a:txBody>
                    <a:bodyPr/>
                    <a:lstStyle/>
                    <a:p>
                      <a:pPr algn="just"/>
                      <a:r>
                        <a:rPr lang="en-US" dirty="0"/>
                        <a:t>T-&gt;R</a:t>
                      </a:r>
                    </a:p>
                  </a:txBody>
                  <a:tcPr/>
                </a:tc>
                <a:extLst>
                  <a:ext uri="{0D108BD9-81ED-4DB2-BD59-A6C34878D82A}">
                    <a16:rowId xmlns:a16="http://schemas.microsoft.com/office/drawing/2014/main" val="1153442626"/>
                  </a:ext>
                </a:extLst>
              </a:tr>
              <a:tr h="370840">
                <a:tc>
                  <a:txBody>
                    <a:bodyPr/>
                    <a:lstStyle/>
                    <a:p>
                      <a:pPr marL="0" marR="0" lvl="0" indent="0" algn="just" defTabSz="342900" rtl="0" eaLnBrk="1" fontAlgn="auto" latinLnBrk="0" hangingPunct="1">
                        <a:lnSpc>
                          <a:spcPct val="100000"/>
                        </a:lnSpc>
                        <a:spcBef>
                          <a:spcPts val="0"/>
                        </a:spcBef>
                        <a:spcAft>
                          <a:spcPts val="0"/>
                        </a:spcAft>
                        <a:buClrTx/>
                        <a:buSzTx/>
                        <a:buFontTx/>
                        <a:buNone/>
                        <a:tabLst/>
                        <a:defRPr/>
                      </a:pPr>
                      <a:r>
                        <a:rPr lang="en-US" dirty="0"/>
                        <a:t>Supplier&lt;T&gt;</a:t>
                      </a:r>
                    </a:p>
                  </a:txBody>
                  <a:tcPr/>
                </a:tc>
                <a:tc>
                  <a:txBody>
                    <a:bodyPr/>
                    <a:lstStyle/>
                    <a:p>
                      <a:pPr algn="just"/>
                      <a:r>
                        <a:rPr lang="en-US" dirty="0"/>
                        <a:t>()-&gt;T</a:t>
                      </a:r>
                    </a:p>
                  </a:txBody>
                  <a:tcPr/>
                </a:tc>
                <a:extLst>
                  <a:ext uri="{0D108BD9-81ED-4DB2-BD59-A6C34878D82A}">
                    <a16:rowId xmlns:a16="http://schemas.microsoft.com/office/drawing/2014/main" val="1722096200"/>
                  </a:ext>
                </a:extLst>
              </a:tr>
              <a:tr h="370840">
                <a:tc>
                  <a:txBody>
                    <a:bodyPr/>
                    <a:lstStyle/>
                    <a:p>
                      <a:pPr marL="0" marR="0" lvl="0" indent="0" algn="just" defTabSz="342900" rtl="0" eaLnBrk="1" fontAlgn="auto" latinLnBrk="0" hangingPunct="1">
                        <a:lnSpc>
                          <a:spcPct val="100000"/>
                        </a:lnSpc>
                        <a:spcBef>
                          <a:spcPts val="0"/>
                        </a:spcBef>
                        <a:spcAft>
                          <a:spcPts val="0"/>
                        </a:spcAft>
                        <a:buClrTx/>
                        <a:buSzTx/>
                        <a:buFontTx/>
                        <a:buNone/>
                        <a:tabLst/>
                        <a:defRPr/>
                      </a:pPr>
                      <a:r>
                        <a:rPr lang="en-US" dirty="0" err="1"/>
                        <a:t>BiConsumer</a:t>
                      </a:r>
                      <a:r>
                        <a:rPr lang="en-US" dirty="0"/>
                        <a:t>&lt;T,U&gt;</a:t>
                      </a:r>
                    </a:p>
                  </a:txBody>
                  <a:tcPr/>
                </a:tc>
                <a:tc>
                  <a:txBody>
                    <a:bodyPr/>
                    <a:lstStyle/>
                    <a:p>
                      <a:pPr algn="just"/>
                      <a:r>
                        <a:rPr lang="en-US" dirty="0"/>
                        <a:t>(T,U)-&gt;void</a:t>
                      </a:r>
                    </a:p>
                  </a:txBody>
                  <a:tcPr/>
                </a:tc>
                <a:extLst>
                  <a:ext uri="{0D108BD9-81ED-4DB2-BD59-A6C34878D82A}">
                    <a16:rowId xmlns:a16="http://schemas.microsoft.com/office/drawing/2014/main" val="330578782"/>
                  </a:ext>
                </a:extLst>
              </a:tr>
              <a:tr h="370840">
                <a:tc>
                  <a:txBody>
                    <a:bodyPr/>
                    <a:lstStyle/>
                    <a:p>
                      <a:pPr marL="0" marR="0" lvl="0" indent="0" algn="just" defTabSz="342900" rtl="0" eaLnBrk="1" fontAlgn="auto" latinLnBrk="0" hangingPunct="1">
                        <a:lnSpc>
                          <a:spcPct val="100000"/>
                        </a:lnSpc>
                        <a:spcBef>
                          <a:spcPts val="0"/>
                        </a:spcBef>
                        <a:spcAft>
                          <a:spcPts val="0"/>
                        </a:spcAft>
                        <a:buClrTx/>
                        <a:buSzTx/>
                        <a:buFontTx/>
                        <a:buNone/>
                        <a:tabLst/>
                        <a:defRPr/>
                      </a:pPr>
                      <a:r>
                        <a:rPr lang="en-US" dirty="0" err="1"/>
                        <a:t>BinaryOperator</a:t>
                      </a:r>
                      <a:r>
                        <a:rPr lang="en-US" dirty="0"/>
                        <a:t>&lt;T&gt;</a:t>
                      </a:r>
                    </a:p>
                  </a:txBody>
                  <a:tcPr/>
                </a:tc>
                <a:tc>
                  <a:txBody>
                    <a:bodyPr/>
                    <a:lstStyle/>
                    <a:p>
                      <a:pPr algn="just"/>
                      <a:r>
                        <a:rPr lang="en-US" dirty="0"/>
                        <a:t>(T,T)-&gt;T</a:t>
                      </a:r>
                    </a:p>
                  </a:txBody>
                  <a:tcPr/>
                </a:tc>
                <a:extLst>
                  <a:ext uri="{0D108BD9-81ED-4DB2-BD59-A6C34878D82A}">
                    <a16:rowId xmlns:a16="http://schemas.microsoft.com/office/drawing/2014/main" val="843749125"/>
                  </a:ext>
                </a:extLst>
              </a:tr>
            </a:tbl>
          </a:graphicData>
        </a:graphic>
      </p:graphicFrame>
      <p:sp>
        <p:nvSpPr>
          <p:cNvPr id="9" name="Rectangle 3"/>
          <p:cNvSpPr txBox="1">
            <a:spLocks noChangeArrowheads="1"/>
          </p:cNvSpPr>
          <p:nvPr/>
        </p:nvSpPr>
        <p:spPr>
          <a:xfrm>
            <a:off x="1511658" y="2743200"/>
            <a:ext cx="6172200" cy="1314450"/>
          </a:xfrm>
          <a:prstGeom prst="rect">
            <a:avLst/>
          </a:prstGeom>
        </p:spPr>
        <p:txBody>
          <a:bodyPr vert="horz" lIns="68580" tIns="34290" rIns="68580" bIns="34290" rtlCol="0">
            <a:normAutofit/>
          </a:bodyPr>
          <a:lstStyle>
            <a:lvl1pPr marL="0" indent="0" algn="l" defTabSz="457200" rtl="0" eaLnBrk="1" latinLnBrk="0" hangingPunct="1">
              <a:spcBef>
                <a:spcPts val="0"/>
              </a:spcBef>
              <a:buFontTx/>
              <a:buNone/>
              <a:defRPr sz="1800" kern="1200" baseline="0">
                <a:solidFill>
                  <a:schemeClr val="tx1"/>
                </a:solidFill>
                <a:latin typeface=""/>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14313" indent="-214313">
              <a:lnSpc>
                <a:spcPct val="90000"/>
              </a:lnSpc>
              <a:buFont typeface="Arial" panose="020B0604020202020204" pitchFamily="34" charset="0"/>
              <a:buChar char="•"/>
            </a:pPr>
            <a:endParaRPr lang="en-US" sz="1350" dirty="0"/>
          </a:p>
        </p:txBody>
      </p:sp>
    </p:spTree>
    <p:extLst>
      <p:ext uri="{BB962C8B-B14F-4D97-AF65-F5344CB8AC3E}">
        <p14:creationId xmlns:p14="http://schemas.microsoft.com/office/powerpoint/2010/main" val="149872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Predicate - Example</a:t>
            </a:r>
          </a:p>
        </p:txBody>
      </p:sp>
      <p:sp>
        <p:nvSpPr>
          <p:cNvPr id="5" name="TextBox 4"/>
          <p:cNvSpPr txBox="1"/>
          <p:nvPr/>
        </p:nvSpPr>
        <p:spPr>
          <a:xfrm>
            <a:off x="7258051" y="4343400"/>
            <a:ext cx="184731" cy="253916"/>
          </a:xfrm>
          <a:prstGeom prst="rect">
            <a:avLst/>
          </a:prstGeom>
          <a:noFill/>
        </p:spPr>
        <p:txBody>
          <a:bodyPr wrap="none" rtlCol="0">
            <a:spAutoFit/>
          </a:bodyPr>
          <a:lstStyle/>
          <a:p>
            <a:endParaRPr lang="en-IN" sz="1050" dirty="0"/>
          </a:p>
        </p:txBody>
      </p:sp>
      <p:sp>
        <p:nvSpPr>
          <p:cNvPr id="4" name="Rectangle 3"/>
          <p:cNvSpPr/>
          <p:nvPr/>
        </p:nvSpPr>
        <p:spPr>
          <a:xfrm>
            <a:off x="228600" y="737273"/>
            <a:ext cx="8686800" cy="3970318"/>
          </a:xfrm>
          <a:prstGeom prst="rect">
            <a:avLst/>
          </a:prstGeom>
          <a:ln>
            <a:solidFill>
              <a:schemeClr val="accent1">
                <a:shade val="95000"/>
                <a:satMod val="105000"/>
              </a:schemeClr>
            </a:solidFill>
          </a:ln>
        </p:spPr>
        <p:txBody>
          <a:bodyPr wrap="square">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PredicateExample</a:t>
            </a:r>
            <a:r>
              <a:rPr lang="en-US" sz="1200" b="1"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String [] </a:t>
            </a:r>
            <a:r>
              <a:rPr lang="en-US" sz="1200" dirty="0" err="1">
                <a:solidFill>
                  <a:srgbClr val="6A3E3E"/>
                </a:solidFill>
                <a:latin typeface="Consolas" panose="020B0609020204030204" pitchFamily="49" charset="0"/>
              </a:rPr>
              <a:t>strArray</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"Hello"</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"BB"</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"GG"</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"KK"</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"LL"</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"MM"</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"NN"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List&lt;String&gt; </a:t>
            </a:r>
            <a:r>
              <a:rPr lang="en-US" sz="1200" dirty="0" err="1">
                <a:solidFill>
                  <a:srgbClr val="6A3E3E"/>
                </a:solidFill>
                <a:highlight>
                  <a:srgbClr val="F0D8A8"/>
                </a:highlight>
                <a:latin typeface="Consolas" panose="020B0609020204030204" pitchFamily="49" charset="0"/>
              </a:rPr>
              <a:t>strList</a:t>
            </a:r>
            <a:r>
              <a:rPr lang="en-US" sz="1200" dirty="0">
                <a:solidFill>
                  <a:srgbClr val="000000"/>
                </a:solidFill>
                <a:highlight>
                  <a:srgbClr val="F0D8A8"/>
                </a:highlight>
                <a:latin typeface="Consolas" panose="020B0609020204030204" pitchFamily="49" charset="0"/>
              </a:rPr>
              <a:t> = </a:t>
            </a:r>
            <a:r>
              <a:rPr lang="en-US" sz="1200" dirty="0" err="1">
                <a:solidFill>
                  <a:srgbClr val="000000"/>
                </a:solidFill>
                <a:highlight>
                  <a:srgbClr val="F0D8A8"/>
                </a:highlight>
                <a:latin typeface="Consolas" panose="020B0609020204030204" pitchFamily="49" charset="0"/>
              </a:rPr>
              <a:t>Arrays.</a:t>
            </a:r>
            <a:r>
              <a:rPr lang="en-US" sz="1200" i="1" dirty="0" err="1">
                <a:solidFill>
                  <a:srgbClr val="000000"/>
                </a:solidFill>
                <a:highlight>
                  <a:srgbClr val="F0D8A8"/>
                </a:highlight>
                <a:latin typeface="Consolas" panose="020B0609020204030204" pitchFamily="49" charset="0"/>
              </a:rPr>
              <a:t>asList</a:t>
            </a:r>
            <a:r>
              <a:rPr lang="en-US" sz="1200" i="1" dirty="0">
                <a:solidFill>
                  <a:srgbClr val="000000"/>
                </a:solidFill>
                <a:highlight>
                  <a:srgbClr val="F0D8A8"/>
                </a:highlight>
                <a:latin typeface="Consolas" panose="020B0609020204030204" pitchFamily="49" charset="0"/>
              </a:rPr>
              <a:t>(</a:t>
            </a:r>
            <a:r>
              <a:rPr lang="en-US" sz="1200" i="1" dirty="0" err="1">
                <a:solidFill>
                  <a:srgbClr val="6A3E3E"/>
                </a:solidFill>
                <a:highlight>
                  <a:srgbClr val="F0D8A8"/>
                </a:highlight>
                <a:latin typeface="Consolas" panose="020B0609020204030204" pitchFamily="49" charset="0"/>
              </a:rPr>
              <a:t>strArray</a:t>
            </a:r>
            <a:r>
              <a:rPr lang="en-US" sz="1200" i="1" dirty="0">
                <a:solidFill>
                  <a:srgbClr val="000000"/>
                </a:solidFill>
                <a:highlight>
                  <a:srgbClr val="F0D8A8"/>
                </a:highlight>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List&lt;String&gt; </a:t>
            </a:r>
            <a:r>
              <a:rPr lang="en-US" sz="1200" dirty="0" err="1">
                <a:solidFill>
                  <a:srgbClr val="6A3E3E"/>
                </a:solidFill>
                <a:latin typeface="Consolas" panose="020B0609020204030204" pitchFamily="49" charset="0"/>
              </a:rPr>
              <a:t>listWithoutEmptyStr</a:t>
            </a:r>
            <a:r>
              <a:rPr lang="en-US" sz="1200" dirty="0">
                <a:solidFill>
                  <a:srgbClr val="000000"/>
                </a:solidFill>
                <a:latin typeface="Consolas" panose="020B0609020204030204" pitchFamily="49" charset="0"/>
              </a:rPr>
              <a:t> = </a:t>
            </a:r>
            <a:r>
              <a:rPr lang="en-US" sz="1200" i="1" dirty="0" err="1">
                <a:solidFill>
                  <a:srgbClr val="000000"/>
                </a:solidFill>
                <a:latin typeface="Consolas" panose="020B0609020204030204" pitchFamily="49" charset="0"/>
              </a:rPr>
              <a:t>filterEmptyStrings</a:t>
            </a:r>
            <a:r>
              <a:rPr lang="en-US" sz="1200" i="1" dirty="0">
                <a:solidFill>
                  <a:srgbClr val="000000"/>
                </a:solidFill>
                <a:latin typeface="Consolas" panose="020B0609020204030204" pitchFamily="49" charset="0"/>
              </a:rPr>
              <a:t>(</a:t>
            </a:r>
            <a:r>
              <a:rPr lang="en-US" sz="1200" i="1" dirty="0" err="1">
                <a:solidFill>
                  <a:srgbClr val="6A3E3E"/>
                </a:solidFill>
                <a:highlight>
                  <a:srgbClr val="D4D4D4"/>
                </a:highlight>
                <a:latin typeface="Consolas" panose="020B0609020204030204" pitchFamily="49" charset="0"/>
              </a:rPr>
              <a:t>strList</a:t>
            </a:r>
            <a:r>
              <a:rPr lang="en-US" sz="1200" i="1" dirty="0">
                <a:solidFill>
                  <a:srgbClr val="000000"/>
                </a:solidFill>
                <a:highlight>
                  <a:srgbClr val="D4D4D4"/>
                </a:highlight>
                <a:latin typeface="Consolas" panose="020B0609020204030204" pitchFamily="49" charset="0"/>
              </a:rPr>
              <a:t>, (String </a:t>
            </a:r>
            <a:r>
              <a:rPr lang="en-US" sz="1200" i="1" dirty="0" err="1">
                <a:solidFill>
                  <a:srgbClr val="6A3E3E"/>
                </a:solidFill>
                <a:highlight>
                  <a:srgbClr val="D4D4D4"/>
                </a:highlight>
                <a:latin typeface="Consolas" panose="020B0609020204030204" pitchFamily="49" charset="0"/>
              </a:rPr>
              <a:t>str</a:t>
            </a:r>
            <a:r>
              <a:rPr lang="en-US" sz="1200" i="1" dirty="0">
                <a:solidFill>
                  <a:srgbClr val="000000"/>
                </a:solidFill>
                <a:highlight>
                  <a:srgbClr val="D4D4D4"/>
                </a:highlight>
                <a:latin typeface="Consolas" panose="020B0609020204030204" pitchFamily="49" charset="0"/>
              </a:rPr>
              <a:t>) -&gt; !</a:t>
            </a:r>
            <a:r>
              <a:rPr lang="en-US" sz="1200" i="1" dirty="0" err="1">
                <a:solidFill>
                  <a:srgbClr val="6A3E3E"/>
                </a:solidFill>
                <a:highlight>
                  <a:srgbClr val="D4D4D4"/>
                </a:highlight>
                <a:latin typeface="Consolas" panose="020B0609020204030204" pitchFamily="49" charset="0"/>
              </a:rPr>
              <a:t>str</a:t>
            </a:r>
            <a:r>
              <a:rPr lang="en-US" sz="1200" i="1" dirty="0" err="1">
                <a:solidFill>
                  <a:srgbClr val="000000"/>
                </a:solidFill>
                <a:highlight>
                  <a:srgbClr val="D4D4D4"/>
                </a:highlight>
                <a:latin typeface="Consolas" panose="020B0609020204030204" pitchFamily="49" charset="0"/>
              </a:rPr>
              <a:t>.isEmpty</a:t>
            </a:r>
            <a:r>
              <a:rPr lang="en-US" sz="1200" i="1" dirty="0">
                <a:solidFill>
                  <a:srgbClr val="000000"/>
                </a:solidFill>
                <a:highlight>
                  <a:srgbClr val="D4D4D4"/>
                </a:highlight>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err="1">
                <a:solidFill>
                  <a:srgbClr val="6A3E3E"/>
                </a:solidFill>
                <a:latin typeface="Consolas" panose="020B0609020204030204" pitchFamily="49" charset="0"/>
              </a:rPr>
              <a:t>listWithoutEmptyStr</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List&lt;String&gt; </a:t>
            </a:r>
            <a:r>
              <a:rPr lang="en-US" sz="1200" b="1" dirty="0" err="1">
                <a:solidFill>
                  <a:srgbClr val="000000"/>
                </a:solidFill>
                <a:latin typeface="Consolas" panose="020B0609020204030204" pitchFamily="49" charset="0"/>
              </a:rPr>
              <a:t>filterEmptyStrings</a:t>
            </a:r>
            <a:r>
              <a:rPr lang="en-US" sz="1200" b="1" dirty="0">
                <a:solidFill>
                  <a:srgbClr val="000000"/>
                </a:solidFill>
                <a:latin typeface="Consolas" panose="020B0609020204030204" pitchFamily="49" charset="0"/>
              </a:rPr>
              <a:t>(List&lt;String&gt; </a:t>
            </a:r>
            <a:r>
              <a:rPr lang="en-US" sz="1200" b="1" dirty="0">
                <a:solidFill>
                  <a:srgbClr val="6A3E3E"/>
                </a:solidFill>
                <a:latin typeface="Consolas" panose="020B0609020204030204" pitchFamily="49" charset="0"/>
              </a:rPr>
              <a:t>list</a:t>
            </a:r>
            <a:r>
              <a:rPr lang="en-US" sz="1200" b="1" dirty="0">
                <a:solidFill>
                  <a:srgbClr val="000000"/>
                </a:solidFill>
                <a:latin typeface="Consolas" panose="020B0609020204030204" pitchFamily="49" charset="0"/>
              </a:rPr>
              <a:t>, Predicate&lt;String&gt; </a:t>
            </a:r>
            <a:r>
              <a:rPr lang="en-US" sz="1200" b="1" dirty="0">
                <a:solidFill>
                  <a:srgbClr val="6A3E3E"/>
                </a:solidFill>
                <a:latin typeface="Consolas" panose="020B0609020204030204" pitchFamily="49" charset="0"/>
              </a:rPr>
              <a:t>predicate</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List&lt;String&gt; </a:t>
            </a:r>
            <a:r>
              <a:rPr lang="en-US" sz="1200" dirty="0" err="1">
                <a:solidFill>
                  <a:srgbClr val="6A3E3E"/>
                </a:solidFill>
                <a:latin typeface="Consolas" panose="020B0609020204030204" pitchFamily="49" charset="0"/>
              </a:rPr>
              <a:t>finalList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&lt;&gt;();</a:t>
            </a:r>
          </a:p>
          <a:p>
            <a:r>
              <a:rPr lang="en-US" sz="1200" b="1" dirty="0">
                <a:solidFill>
                  <a:srgbClr val="7F0055"/>
                </a:solidFill>
                <a:latin typeface="Consolas" panose="020B0609020204030204" pitchFamily="49" charset="0"/>
              </a:rPr>
              <a:t>     </a:t>
            </a:r>
          </a:p>
          <a:p>
            <a:r>
              <a:rPr lang="en-US" sz="1200" b="1" dirty="0">
                <a:solidFill>
                  <a:srgbClr val="7F0055"/>
                </a:solidFill>
                <a:latin typeface="Consolas" panose="020B0609020204030204" pitchFamily="49" charset="0"/>
              </a:rPr>
              <a:t>	 for</a:t>
            </a:r>
            <a:r>
              <a:rPr lang="en-US" sz="1200" b="1" dirty="0">
                <a:solidFill>
                  <a:srgbClr val="000000"/>
                </a:solidFill>
                <a:latin typeface="Consolas" panose="020B0609020204030204" pitchFamily="49" charset="0"/>
              </a:rPr>
              <a:t> (String </a:t>
            </a:r>
            <a:r>
              <a:rPr lang="en-US" sz="1200" b="1" dirty="0" err="1">
                <a:solidFill>
                  <a:srgbClr val="6A3E3E"/>
                </a:solidFill>
                <a:latin typeface="Consolas" panose="020B0609020204030204" pitchFamily="49" charset="0"/>
              </a:rPr>
              <a:t>str</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list</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       if</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predicate</a:t>
            </a:r>
            <a:r>
              <a:rPr lang="en-US" sz="1200" b="1" dirty="0" err="1">
                <a:solidFill>
                  <a:srgbClr val="000000"/>
                </a:solidFill>
                <a:latin typeface="Consolas" panose="020B0609020204030204" pitchFamily="49" charset="0"/>
              </a:rPr>
              <a:t>.test</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str</a:t>
            </a:r>
            <a:r>
              <a:rPr lang="en-US" sz="1200" b="1" dirty="0">
                <a:solidFill>
                  <a:srgbClr val="000000"/>
                </a:solidFill>
                <a:latin typeface="Consolas" panose="020B0609020204030204" pitchFamily="49" charset="0"/>
              </a:rPr>
              <a:t>)) {</a:t>
            </a:r>
          </a:p>
          <a:p>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finalList</a:t>
            </a:r>
            <a:r>
              <a:rPr lang="en-US" sz="1200" dirty="0" err="1">
                <a:solidFill>
                  <a:srgbClr val="000000"/>
                </a:solidFill>
                <a:latin typeface="Consolas" panose="020B0609020204030204" pitchFamily="49" charset="0"/>
              </a:rPr>
              <a:t>.add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str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  return</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finalList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latin typeface="Consolas" panose="020B0609020204030204" pitchFamily="49" charset="0"/>
            </a:endParaRPr>
          </a:p>
        </p:txBody>
      </p:sp>
    </p:spTree>
    <p:extLst>
      <p:ext uri="{BB962C8B-B14F-4D97-AF65-F5344CB8AC3E}">
        <p14:creationId xmlns:p14="http://schemas.microsoft.com/office/powerpoint/2010/main" val="87459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Consumer - Example</a:t>
            </a:r>
          </a:p>
        </p:txBody>
      </p:sp>
      <p:sp>
        <p:nvSpPr>
          <p:cNvPr id="5" name="TextBox 4"/>
          <p:cNvSpPr txBox="1"/>
          <p:nvPr/>
        </p:nvSpPr>
        <p:spPr>
          <a:xfrm>
            <a:off x="7258051" y="4343400"/>
            <a:ext cx="184731" cy="253916"/>
          </a:xfrm>
          <a:prstGeom prst="rect">
            <a:avLst/>
          </a:prstGeom>
          <a:noFill/>
        </p:spPr>
        <p:txBody>
          <a:bodyPr wrap="none" rtlCol="0">
            <a:spAutoFit/>
          </a:bodyPr>
          <a:lstStyle/>
          <a:p>
            <a:endParaRPr lang="en-IN" sz="1050" dirty="0"/>
          </a:p>
        </p:txBody>
      </p:sp>
      <p:sp>
        <p:nvSpPr>
          <p:cNvPr id="4" name="Rectangle 3"/>
          <p:cNvSpPr/>
          <p:nvPr/>
        </p:nvSpPr>
        <p:spPr>
          <a:xfrm>
            <a:off x="242776" y="889405"/>
            <a:ext cx="8213651" cy="3416320"/>
          </a:xfrm>
          <a:prstGeom prst="rect">
            <a:avLst/>
          </a:prstGeom>
          <a:ln>
            <a:solidFill>
              <a:schemeClr val="accent1">
                <a:shade val="95000"/>
                <a:satMod val="105000"/>
              </a:schemeClr>
            </a:solidFill>
          </a:ln>
        </p:spPr>
        <p:txBody>
          <a:bodyPr wrap="square">
            <a:spAutoFit/>
          </a:bodyPr>
          <a:lstStyle/>
          <a:p>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ConsumerExample</a:t>
            </a:r>
            <a:r>
              <a:rPr lang="en-US" sz="1200" b="1" dirty="0">
                <a:solidFill>
                  <a:srgbClr val="000000"/>
                </a:solidFill>
                <a:latin typeface="Courier New" panose="02070309020205020404" pitchFamily="49" charset="0"/>
              </a:rPr>
              <a:t> {</a:t>
            </a:r>
          </a:p>
          <a:p>
            <a:endParaRPr lang="en-US" sz="1200" dirty="0">
              <a:latin typeface="Courier New" panose="02070309020205020404" pitchFamily="49" charset="0"/>
            </a:endParaRPr>
          </a:p>
          <a:p>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static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main(String[] </a:t>
            </a:r>
            <a:r>
              <a:rPr lang="en-US" sz="1200" b="1" dirty="0" err="1">
                <a:solidFill>
                  <a:srgbClr val="6A3E3E"/>
                </a:solidFill>
                <a:latin typeface="Courier New" panose="02070309020205020404" pitchFamily="49" charset="0"/>
              </a:rPr>
              <a:t>args</a:t>
            </a:r>
            <a:r>
              <a:rPr lang="en-US" sz="1200" b="1"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String [] </a:t>
            </a:r>
            <a:r>
              <a:rPr lang="en-US" sz="1200" dirty="0" err="1">
                <a:solidFill>
                  <a:srgbClr val="6A3E3E"/>
                </a:solidFill>
                <a:latin typeface="Courier New" panose="02070309020205020404" pitchFamily="49" charset="0"/>
              </a:rPr>
              <a:t>strArray</a:t>
            </a:r>
            <a:r>
              <a:rPr lang="en-US" sz="1200" dirty="0">
                <a:solidFill>
                  <a:srgbClr val="000000"/>
                </a:solidFill>
                <a:latin typeface="Courier New" panose="02070309020205020404" pitchFamily="49" charset="0"/>
              </a:rPr>
              <a:t> = {</a:t>
            </a:r>
            <a:r>
              <a:rPr lang="en-US" sz="1200" dirty="0">
                <a:solidFill>
                  <a:srgbClr val="2A00FF"/>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2A00FF"/>
                </a:solidFill>
                <a:latin typeface="Courier New" panose="02070309020205020404" pitchFamily="49" charset="0"/>
              </a:rPr>
              <a:t>"Hello"</a:t>
            </a:r>
            <a:r>
              <a:rPr lang="en-US" sz="1200" dirty="0">
                <a:solidFill>
                  <a:srgbClr val="000000"/>
                </a:solidFill>
                <a:latin typeface="Courier New" panose="02070309020205020404" pitchFamily="49" charset="0"/>
              </a:rPr>
              <a:t>, </a:t>
            </a:r>
            <a:r>
              <a:rPr lang="en-US" sz="1200" dirty="0">
                <a:solidFill>
                  <a:srgbClr val="2A00FF"/>
                </a:solidFill>
                <a:latin typeface="Courier New" panose="02070309020205020404" pitchFamily="49" charset="0"/>
              </a:rPr>
              <a:t>"BB"</a:t>
            </a:r>
            <a:r>
              <a:rPr lang="en-US" sz="1200" dirty="0">
                <a:solidFill>
                  <a:srgbClr val="000000"/>
                </a:solidFill>
                <a:latin typeface="Courier New" panose="02070309020205020404" pitchFamily="49" charset="0"/>
              </a:rPr>
              <a:t>, </a:t>
            </a:r>
            <a:r>
              <a:rPr lang="en-US" sz="1200" dirty="0">
                <a:solidFill>
                  <a:srgbClr val="2A00FF"/>
                </a:solidFill>
                <a:latin typeface="Courier New" panose="02070309020205020404" pitchFamily="49" charset="0"/>
              </a:rPr>
              <a:t>"GG"</a:t>
            </a:r>
            <a:r>
              <a:rPr lang="en-US" sz="1200" dirty="0">
                <a:solidFill>
                  <a:srgbClr val="000000"/>
                </a:solidFill>
                <a:latin typeface="Courier New" panose="02070309020205020404" pitchFamily="49" charset="0"/>
              </a:rPr>
              <a:t>, </a:t>
            </a:r>
            <a:r>
              <a:rPr lang="en-US" sz="1200" dirty="0">
                <a:solidFill>
                  <a:srgbClr val="2A00FF"/>
                </a:solidFill>
                <a:latin typeface="Courier New" panose="02070309020205020404" pitchFamily="49" charset="0"/>
              </a:rPr>
              <a:t>"KK"</a:t>
            </a:r>
            <a:r>
              <a:rPr lang="en-US" sz="1200" dirty="0">
                <a:solidFill>
                  <a:srgbClr val="000000"/>
                </a:solidFill>
                <a:latin typeface="Courier New" panose="02070309020205020404" pitchFamily="49" charset="0"/>
              </a:rPr>
              <a:t>, </a:t>
            </a:r>
            <a:r>
              <a:rPr lang="en-US" sz="1200" dirty="0">
                <a:solidFill>
                  <a:srgbClr val="2A00FF"/>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2A00FF"/>
                </a:solidFill>
                <a:latin typeface="Courier New" panose="02070309020205020404" pitchFamily="49" charset="0"/>
              </a:rPr>
              <a:t>"LL"</a:t>
            </a:r>
            <a:r>
              <a:rPr lang="en-US" sz="1200" dirty="0">
                <a:solidFill>
                  <a:srgbClr val="000000"/>
                </a:solidFill>
                <a:latin typeface="Courier New" panose="02070309020205020404" pitchFamily="49" charset="0"/>
              </a:rPr>
              <a:t>, </a:t>
            </a:r>
            <a:r>
              <a:rPr lang="en-US" sz="1200" dirty="0">
                <a:solidFill>
                  <a:srgbClr val="2A00FF"/>
                </a:solidFill>
                <a:latin typeface="Courier New" panose="02070309020205020404" pitchFamily="49" charset="0"/>
              </a:rPr>
              <a:t>"MM"</a:t>
            </a:r>
            <a:r>
              <a:rPr lang="en-US" sz="1200" dirty="0">
                <a:solidFill>
                  <a:srgbClr val="000000"/>
                </a:solidFill>
                <a:latin typeface="Courier New" panose="02070309020205020404" pitchFamily="49" charset="0"/>
              </a:rPr>
              <a:t>, </a:t>
            </a:r>
            <a:r>
              <a:rPr lang="en-US" sz="1200" dirty="0">
                <a:solidFill>
                  <a:srgbClr val="2A00FF"/>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2A00FF"/>
                </a:solidFill>
                <a:latin typeface="Courier New" panose="02070309020205020404" pitchFamily="49" charset="0"/>
              </a:rPr>
              <a:t>"NN"</a:t>
            </a:r>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	List&lt;String&gt; </a:t>
            </a:r>
            <a:r>
              <a:rPr lang="en-US" sz="1200" dirty="0" err="1">
                <a:solidFill>
                  <a:srgbClr val="6A3E3E"/>
                </a:solidFill>
                <a:latin typeface="Courier New" panose="02070309020205020404" pitchFamily="49" charset="0"/>
              </a:rPr>
              <a:t>strList</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Arrays.</a:t>
            </a:r>
            <a:r>
              <a:rPr lang="en-US" sz="1200" i="1" dirty="0" err="1">
                <a:solidFill>
                  <a:srgbClr val="000000"/>
                </a:solidFill>
                <a:latin typeface="Courier New" panose="02070309020205020404" pitchFamily="49" charset="0"/>
              </a:rPr>
              <a:t>asList</a:t>
            </a:r>
            <a:r>
              <a:rPr lang="en-US" sz="1200" i="1" dirty="0">
                <a:solidFill>
                  <a:srgbClr val="000000"/>
                </a:solidFill>
                <a:latin typeface="Courier New" panose="02070309020205020404" pitchFamily="49" charset="0"/>
              </a:rPr>
              <a:t>(</a:t>
            </a:r>
            <a:r>
              <a:rPr lang="en-US" sz="1200" i="1" dirty="0" err="1">
                <a:solidFill>
                  <a:srgbClr val="6A3E3E"/>
                </a:solidFill>
                <a:latin typeface="Courier New" panose="02070309020205020404" pitchFamily="49" charset="0"/>
              </a:rPr>
              <a:t>strArray</a:t>
            </a:r>
            <a:r>
              <a:rPr lang="en-US" sz="1200" i="1"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i="1" dirty="0">
                <a:solidFill>
                  <a:srgbClr val="000000"/>
                </a:solidFill>
                <a:highlight>
                  <a:srgbClr val="D4D4D4"/>
                </a:highlight>
                <a:latin typeface="Courier New" panose="02070309020205020404" pitchFamily="49" charset="0"/>
              </a:rPr>
              <a:t>	</a:t>
            </a:r>
            <a:r>
              <a:rPr lang="en-US" sz="1200" i="1" dirty="0" err="1">
                <a:solidFill>
                  <a:srgbClr val="000000"/>
                </a:solidFill>
                <a:highlight>
                  <a:srgbClr val="D4D4D4"/>
                </a:highlight>
                <a:latin typeface="Courier New" panose="02070309020205020404" pitchFamily="49" charset="0"/>
              </a:rPr>
              <a:t>forEach</a:t>
            </a:r>
            <a:r>
              <a:rPr lang="en-US" sz="1200" i="1" dirty="0">
                <a:solidFill>
                  <a:srgbClr val="000000"/>
                </a:solidFill>
                <a:highlight>
                  <a:srgbClr val="D4D4D4"/>
                </a:highlight>
                <a:latin typeface="Courier New" panose="02070309020205020404" pitchFamily="49" charset="0"/>
              </a:rPr>
              <a:t>(</a:t>
            </a:r>
            <a:r>
              <a:rPr lang="en-US" sz="1200" i="1" dirty="0" err="1">
                <a:solidFill>
                  <a:srgbClr val="6A3E3E"/>
                </a:solidFill>
                <a:highlight>
                  <a:srgbClr val="D4D4D4"/>
                </a:highlight>
                <a:latin typeface="Courier New" panose="02070309020205020404" pitchFamily="49" charset="0"/>
              </a:rPr>
              <a:t>strList</a:t>
            </a:r>
            <a:r>
              <a:rPr lang="en-US" sz="1200" i="1" dirty="0">
                <a:solidFill>
                  <a:srgbClr val="000000"/>
                </a:solidFill>
                <a:highlight>
                  <a:srgbClr val="D4D4D4"/>
                </a:highlight>
                <a:latin typeface="Courier New" panose="02070309020205020404" pitchFamily="49" charset="0"/>
              </a:rPr>
              <a:t>, (String </a:t>
            </a:r>
            <a:r>
              <a:rPr lang="en-US" sz="1200" i="1" dirty="0" err="1">
                <a:solidFill>
                  <a:srgbClr val="6A3E3E"/>
                </a:solidFill>
                <a:highlight>
                  <a:srgbClr val="D4D4D4"/>
                </a:highlight>
                <a:latin typeface="Courier New" panose="02070309020205020404" pitchFamily="49" charset="0"/>
              </a:rPr>
              <a:t>str</a:t>
            </a:r>
            <a:r>
              <a:rPr lang="en-US" sz="1200" i="1" dirty="0">
                <a:solidFill>
                  <a:srgbClr val="000000"/>
                </a:solidFill>
                <a:highlight>
                  <a:srgbClr val="D4D4D4"/>
                </a:highlight>
                <a:latin typeface="Courier New" panose="02070309020205020404" pitchFamily="49" charset="0"/>
              </a:rPr>
              <a:t>) -&gt; </a:t>
            </a:r>
            <a:r>
              <a:rPr lang="en-US" sz="1200" i="1" dirty="0" err="1">
                <a:solidFill>
                  <a:srgbClr val="000000"/>
                </a:solidFill>
                <a:highlight>
                  <a:srgbClr val="D4D4D4"/>
                </a:highlight>
                <a:latin typeface="Courier New" panose="02070309020205020404" pitchFamily="49" charset="0"/>
              </a:rPr>
              <a:t>System.</a:t>
            </a:r>
            <a:r>
              <a:rPr lang="en-US" sz="1200" b="1" i="1" dirty="0" err="1">
                <a:solidFill>
                  <a:srgbClr val="0000C0"/>
                </a:solidFill>
                <a:highlight>
                  <a:srgbClr val="D4D4D4"/>
                </a:highlight>
                <a:latin typeface="Courier New" panose="02070309020205020404" pitchFamily="49" charset="0"/>
              </a:rPr>
              <a:t>out</a:t>
            </a:r>
            <a:r>
              <a:rPr lang="en-US" sz="1200" b="1" i="1" dirty="0" err="1">
                <a:solidFill>
                  <a:srgbClr val="000000"/>
                </a:solidFill>
                <a:highlight>
                  <a:srgbClr val="D4D4D4"/>
                </a:highlight>
                <a:latin typeface="Courier New" panose="02070309020205020404" pitchFamily="49" charset="0"/>
              </a:rPr>
              <a:t>.println</a:t>
            </a:r>
            <a:r>
              <a:rPr lang="en-US" sz="1200" b="1" i="1" dirty="0">
                <a:solidFill>
                  <a:srgbClr val="000000"/>
                </a:solidFill>
                <a:highlight>
                  <a:srgbClr val="D4D4D4"/>
                </a:highlight>
                <a:latin typeface="Courier New" panose="02070309020205020404" pitchFamily="49" charset="0"/>
              </a:rPr>
              <a:t>(</a:t>
            </a:r>
            <a:r>
              <a:rPr lang="en-US" sz="1200" b="1" i="1" dirty="0" err="1">
                <a:solidFill>
                  <a:srgbClr val="6A3E3E"/>
                </a:solidFill>
                <a:highlight>
                  <a:srgbClr val="D4D4D4"/>
                </a:highlight>
                <a:latin typeface="Courier New" panose="02070309020205020404" pitchFamily="49" charset="0"/>
              </a:rPr>
              <a:t>str</a:t>
            </a:r>
            <a:r>
              <a:rPr lang="en-US" sz="1200" b="1" i="1" dirty="0">
                <a:solidFill>
                  <a:srgbClr val="000000"/>
                </a:solidFill>
                <a:highlight>
                  <a:srgbClr val="D4D4D4"/>
                </a:highlight>
                <a:latin typeface="Courier New" panose="02070309020205020404" pitchFamily="49" charset="0"/>
              </a:rPr>
              <a:t>));</a:t>
            </a:r>
          </a:p>
          <a:p>
            <a:r>
              <a:rPr lang="en-US" sz="1200" i="1" dirty="0">
                <a:solidFill>
                  <a:srgbClr val="000000"/>
                </a:solidFill>
                <a:highlight>
                  <a:srgbClr val="D4D4D4"/>
                </a:highlight>
                <a:latin typeface="Courier New" panose="02070309020205020404" pitchFamily="49" charset="0"/>
              </a:rPr>
              <a:t>	</a:t>
            </a:r>
            <a:r>
              <a:rPr lang="en-US" sz="1200" i="1" dirty="0" err="1">
                <a:solidFill>
                  <a:srgbClr val="000000"/>
                </a:solidFill>
                <a:highlight>
                  <a:srgbClr val="D4D4D4"/>
                </a:highlight>
                <a:latin typeface="Courier New" panose="02070309020205020404" pitchFamily="49" charset="0"/>
              </a:rPr>
              <a:t>forEach</a:t>
            </a:r>
            <a:r>
              <a:rPr lang="en-US" sz="1200" i="1" dirty="0">
                <a:solidFill>
                  <a:srgbClr val="000000"/>
                </a:solidFill>
                <a:highlight>
                  <a:srgbClr val="D4D4D4"/>
                </a:highlight>
                <a:latin typeface="Courier New" panose="02070309020205020404" pitchFamily="49" charset="0"/>
              </a:rPr>
              <a:t>(</a:t>
            </a:r>
            <a:r>
              <a:rPr lang="en-US" sz="1200" i="1" dirty="0" err="1">
                <a:solidFill>
                  <a:srgbClr val="6A3E3E"/>
                </a:solidFill>
                <a:highlight>
                  <a:srgbClr val="D4D4D4"/>
                </a:highlight>
                <a:latin typeface="Courier New" panose="02070309020205020404" pitchFamily="49" charset="0"/>
              </a:rPr>
              <a:t>strList</a:t>
            </a:r>
            <a:r>
              <a:rPr lang="en-US" sz="1200" i="1" dirty="0">
                <a:solidFill>
                  <a:srgbClr val="000000"/>
                </a:solidFill>
                <a:highlight>
                  <a:srgbClr val="D4D4D4"/>
                </a:highlight>
                <a:latin typeface="Courier New" panose="02070309020205020404" pitchFamily="49" charset="0"/>
              </a:rPr>
              <a:t>, (String </a:t>
            </a:r>
            <a:r>
              <a:rPr lang="en-US" sz="1200" i="1" dirty="0" err="1">
                <a:solidFill>
                  <a:srgbClr val="6A3E3E"/>
                </a:solidFill>
                <a:highlight>
                  <a:srgbClr val="D4D4D4"/>
                </a:highlight>
                <a:latin typeface="Courier New" panose="02070309020205020404" pitchFamily="49" charset="0"/>
              </a:rPr>
              <a:t>str</a:t>
            </a:r>
            <a:r>
              <a:rPr lang="en-US" sz="1200" i="1" dirty="0">
                <a:solidFill>
                  <a:srgbClr val="000000"/>
                </a:solidFill>
                <a:highlight>
                  <a:srgbClr val="D4D4D4"/>
                </a:highlight>
                <a:latin typeface="Courier New" panose="02070309020205020404" pitchFamily="49" charset="0"/>
              </a:rPr>
              <a:t>) -&gt; </a:t>
            </a:r>
            <a:r>
              <a:rPr lang="en-US" sz="1200" i="1" dirty="0" err="1">
                <a:solidFill>
                  <a:srgbClr val="000000"/>
                </a:solidFill>
                <a:highlight>
                  <a:srgbClr val="D4D4D4"/>
                </a:highlight>
                <a:latin typeface="Courier New" panose="02070309020205020404" pitchFamily="49" charset="0"/>
              </a:rPr>
              <a:t>System.</a:t>
            </a:r>
            <a:r>
              <a:rPr lang="en-US" sz="1200" b="1" i="1" dirty="0" err="1">
                <a:solidFill>
                  <a:srgbClr val="0000C0"/>
                </a:solidFill>
                <a:highlight>
                  <a:srgbClr val="D4D4D4"/>
                </a:highlight>
                <a:latin typeface="Courier New" panose="02070309020205020404" pitchFamily="49" charset="0"/>
              </a:rPr>
              <a:t>out</a:t>
            </a:r>
            <a:r>
              <a:rPr lang="en-US" sz="1200" b="1" i="1" dirty="0" err="1">
                <a:solidFill>
                  <a:srgbClr val="000000"/>
                </a:solidFill>
                <a:highlight>
                  <a:srgbClr val="D4D4D4"/>
                </a:highlight>
                <a:latin typeface="Courier New" panose="02070309020205020404" pitchFamily="49" charset="0"/>
              </a:rPr>
              <a:t>.println</a:t>
            </a:r>
            <a:r>
              <a:rPr lang="en-US" sz="1200" b="1" i="1" dirty="0">
                <a:solidFill>
                  <a:srgbClr val="000000"/>
                </a:solidFill>
                <a:highlight>
                  <a:srgbClr val="D4D4D4"/>
                </a:highlight>
                <a:latin typeface="Courier New" panose="02070309020205020404" pitchFamily="49" charset="0"/>
              </a:rPr>
              <a:t>(</a:t>
            </a:r>
            <a:r>
              <a:rPr lang="en-US" sz="1200" b="1" i="1" dirty="0" err="1">
                <a:solidFill>
                  <a:srgbClr val="6A3E3E"/>
                </a:solidFill>
                <a:highlight>
                  <a:srgbClr val="D4D4D4"/>
                </a:highlight>
                <a:latin typeface="Courier New" panose="02070309020205020404" pitchFamily="49" charset="0"/>
              </a:rPr>
              <a:t>str</a:t>
            </a:r>
            <a:r>
              <a:rPr lang="en-US" sz="1200" b="1" i="1" dirty="0" err="1">
                <a:solidFill>
                  <a:srgbClr val="000000"/>
                </a:solidFill>
                <a:highlight>
                  <a:srgbClr val="D4D4D4"/>
                </a:highlight>
                <a:latin typeface="Courier New" panose="02070309020205020404" pitchFamily="49" charset="0"/>
              </a:rPr>
              <a:t>.toLowerCase</a:t>
            </a:r>
            <a:r>
              <a:rPr lang="en-US" sz="1200" b="1" i="1" dirty="0">
                <a:solidFill>
                  <a:srgbClr val="000000"/>
                </a:solidFill>
                <a:highlight>
                  <a:srgbClr val="D4D4D4"/>
                </a:highlight>
                <a:latin typeface="Courier New" panose="02070309020205020404" pitchFamily="49" charset="0"/>
              </a:rPr>
              <a:t>()));</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a:t>
            </a:r>
          </a:p>
          <a:p>
            <a:endParaRPr lang="en-US" sz="1200" dirty="0">
              <a:latin typeface="Courier New" panose="02070309020205020404" pitchFamily="49" charset="0"/>
            </a:endParaRPr>
          </a:p>
          <a:p>
            <a:r>
              <a:rPr lang="en-US" sz="1200" b="1" dirty="0">
                <a:solidFill>
                  <a:srgbClr val="7F0055"/>
                </a:solidFill>
                <a:latin typeface="Courier New" panose="02070309020205020404" pitchFamily="49" charset="0"/>
              </a:rPr>
              <a:t>  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static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highlight>
                  <a:srgbClr val="D4D4D4"/>
                </a:highlight>
                <a:latin typeface="Courier New" panose="02070309020205020404" pitchFamily="49" charset="0"/>
              </a:rPr>
              <a:t>forEach</a:t>
            </a:r>
            <a:r>
              <a:rPr lang="en-US" sz="1200" b="1" dirty="0">
                <a:solidFill>
                  <a:srgbClr val="000000"/>
                </a:solidFill>
                <a:highlight>
                  <a:srgbClr val="D4D4D4"/>
                </a:highlight>
                <a:latin typeface="Courier New" panose="02070309020205020404" pitchFamily="49" charset="0"/>
              </a:rPr>
              <a:t>(List&lt;String&gt; </a:t>
            </a:r>
            <a:r>
              <a:rPr lang="en-US" sz="1200" b="1" dirty="0">
                <a:solidFill>
                  <a:srgbClr val="6A3E3E"/>
                </a:solidFill>
                <a:highlight>
                  <a:srgbClr val="D4D4D4"/>
                </a:highlight>
                <a:latin typeface="Courier New" panose="02070309020205020404" pitchFamily="49" charset="0"/>
              </a:rPr>
              <a:t>list</a:t>
            </a:r>
            <a:r>
              <a:rPr lang="en-US" sz="1200" b="1" dirty="0">
                <a:solidFill>
                  <a:srgbClr val="000000"/>
                </a:solidFill>
                <a:highlight>
                  <a:srgbClr val="D4D4D4"/>
                </a:highlight>
                <a:latin typeface="Courier New" panose="02070309020205020404" pitchFamily="49" charset="0"/>
              </a:rPr>
              <a:t>, Consumer&lt;String&gt; </a:t>
            </a:r>
            <a:r>
              <a:rPr lang="en-US" sz="1200" b="1" dirty="0">
                <a:solidFill>
                  <a:srgbClr val="6A3E3E"/>
                </a:solidFill>
                <a:highlight>
                  <a:srgbClr val="D4D4D4"/>
                </a:highlight>
                <a:latin typeface="Courier New" panose="02070309020205020404" pitchFamily="49" charset="0"/>
              </a:rPr>
              <a:t>consumer</a:t>
            </a:r>
            <a:r>
              <a:rPr lang="en-US" sz="1200" b="1" dirty="0">
                <a:solidFill>
                  <a:srgbClr val="000000"/>
                </a:solidFill>
                <a:highlight>
                  <a:srgbClr val="D4D4D4"/>
                </a:highlight>
                <a:latin typeface="Courier New" panose="02070309020205020404" pitchFamily="49" charset="0"/>
              </a:rPr>
              <a:t>) {</a:t>
            </a:r>
          </a:p>
          <a:p>
            <a:r>
              <a:rPr lang="en-US" sz="1200" b="1" dirty="0">
                <a:solidFill>
                  <a:srgbClr val="7F0055"/>
                </a:solidFill>
                <a:latin typeface="Courier New" panose="02070309020205020404" pitchFamily="49" charset="0"/>
              </a:rPr>
              <a:t>	for</a:t>
            </a:r>
            <a:r>
              <a:rPr lang="en-US" sz="1200" b="1" dirty="0">
                <a:solidFill>
                  <a:srgbClr val="000000"/>
                </a:solidFill>
                <a:latin typeface="Courier New" panose="02070309020205020404" pitchFamily="49" charset="0"/>
              </a:rPr>
              <a:t> (String </a:t>
            </a:r>
            <a:r>
              <a:rPr lang="en-US" sz="1200" b="1" dirty="0" err="1">
                <a:solidFill>
                  <a:srgbClr val="6A3E3E"/>
                </a:solidFill>
                <a:latin typeface="Courier New" panose="02070309020205020404" pitchFamily="49" charset="0"/>
              </a:rPr>
              <a:t>str</a:t>
            </a:r>
            <a:r>
              <a:rPr lang="en-US" sz="1200" b="1" dirty="0">
                <a:solidFill>
                  <a:srgbClr val="000000"/>
                </a:solidFill>
                <a:latin typeface="Courier New" panose="02070309020205020404" pitchFamily="49" charset="0"/>
              </a:rPr>
              <a:t> : </a:t>
            </a:r>
            <a:r>
              <a:rPr lang="en-US" sz="1200" b="1" dirty="0">
                <a:solidFill>
                  <a:srgbClr val="6A3E3E"/>
                </a:solidFill>
                <a:latin typeface="Courier New" panose="02070309020205020404" pitchFamily="49" charset="0"/>
              </a:rPr>
              <a:t>list</a:t>
            </a:r>
            <a:r>
              <a:rPr lang="en-US" sz="1200" b="1" dirty="0">
                <a:solidFill>
                  <a:srgbClr val="000000"/>
                </a:solidFill>
                <a:latin typeface="Courier New" panose="02070309020205020404" pitchFamily="49" charset="0"/>
              </a:rPr>
              <a:t>) {</a:t>
            </a:r>
          </a:p>
          <a:p>
            <a:r>
              <a:rPr lang="en-US" sz="1200" dirty="0">
                <a:solidFill>
                  <a:srgbClr val="6A3E3E"/>
                </a:solidFill>
                <a:latin typeface="Courier New" panose="02070309020205020404" pitchFamily="49" charset="0"/>
              </a:rPr>
              <a:t>		</a:t>
            </a:r>
            <a:r>
              <a:rPr lang="en-US" sz="1200" dirty="0" err="1">
                <a:solidFill>
                  <a:srgbClr val="6A3E3E"/>
                </a:solidFill>
                <a:latin typeface="Courier New" panose="02070309020205020404" pitchFamily="49" charset="0"/>
              </a:rPr>
              <a:t>consumer</a:t>
            </a:r>
            <a:r>
              <a:rPr lang="en-US" sz="1200" dirty="0" err="1">
                <a:solidFill>
                  <a:srgbClr val="000000"/>
                </a:solidFill>
                <a:latin typeface="Courier New" panose="02070309020205020404" pitchFamily="49" charset="0"/>
              </a:rPr>
              <a:t>.accept</a:t>
            </a:r>
            <a:r>
              <a:rPr lang="en-US" sz="1200" dirty="0">
                <a:solidFill>
                  <a:srgbClr val="000000"/>
                </a:solidFill>
                <a:latin typeface="Courier New" panose="02070309020205020404" pitchFamily="49" charset="0"/>
              </a:rPr>
              <a:t>(</a:t>
            </a:r>
            <a:r>
              <a:rPr lang="en-US" sz="1200" dirty="0" err="1">
                <a:solidFill>
                  <a:srgbClr val="6A3E3E"/>
                </a:solidFill>
                <a:latin typeface="Courier New" panose="02070309020205020404" pitchFamily="49" charset="0"/>
              </a:rPr>
              <a:t>str</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01475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lnSpcReduction="10000"/>
          </a:bodyPr>
          <a:lstStyle/>
          <a:p>
            <a:endParaRPr lang="en-US" dirty="0"/>
          </a:p>
          <a:p>
            <a:r>
              <a:rPr lang="en-US" dirty="0"/>
              <a:t>Function - Example</a:t>
            </a:r>
          </a:p>
        </p:txBody>
      </p:sp>
      <p:sp>
        <p:nvSpPr>
          <p:cNvPr id="5" name="TextBox 4"/>
          <p:cNvSpPr txBox="1"/>
          <p:nvPr/>
        </p:nvSpPr>
        <p:spPr>
          <a:xfrm>
            <a:off x="7258051" y="4343400"/>
            <a:ext cx="184731" cy="253916"/>
          </a:xfrm>
          <a:prstGeom prst="rect">
            <a:avLst/>
          </a:prstGeom>
          <a:noFill/>
        </p:spPr>
        <p:txBody>
          <a:bodyPr wrap="none" rtlCol="0">
            <a:spAutoFit/>
          </a:bodyPr>
          <a:lstStyle/>
          <a:p>
            <a:endParaRPr lang="en-IN" sz="1050" dirty="0"/>
          </a:p>
        </p:txBody>
      </p:sp>
      <p:sp>
        <p:nvSpPr>
          <p:cNvPr id="4" name="Rectangle 3"/>
          <p:cNvSpPr/>
          <p:nvPr/>
        </p:nvSpPr>
        <p:spPr>
          <a:xfrm>
            <a:off x="228600" y="927080"/>
            <a:ext cx="8686800" cy="3416320"/>
          </a:xfrm>
          <a:prstGeom prst="rect">
            <a:avLst/>
          </a:prstGeom>
          <a:ln>
            <a:solidFill>
              <a:schemeClr val="accent1">
                <a:shade val="95000"/>
                <a:satMod val="105000"/>
              </a:schemeClr>
            </a:solidFill>
          </a:ln>
        </p:spPr>
        <p:txBody>
          <a:bodyPr wrap="square">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FunctionExample</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String [] </a:t>
            </a:r>
            <a:r>
              <a:rPr lang="en-US" sz="1200" dirty="0" err="1">
                <a:solidFill>
                  <a:srgbClr val="6A3E3E"/>
                </a:solidFill>
                <a:latin typeface="Consolas" panose="020B0609020204030204" pitchFamily="49" charset="0"/>
              </a:rPr>
              <a:t>strArray</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"Hello"</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"BB"</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"GG"</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"KK"</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"LL"</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"MM"</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"NN"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List&lt;String&gt; </a:t>
            </a:r>
            <a:r>
              <a:rPr lang="en-US" sz="1200" dirty="0" err="1">
                <a:solidFill>
                  <a:srgbClr val="6A3E3E"/>
                </a:solidFill>
                <a:latin typeface="Consolas" panose="020B0609020204030204" pitchFamily="49" charset="0"/>
              </a:rPr>
              <a:t>strList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Arrays.</a:t>
            </a:r>
            <a:r>
              <a:rPr lang="en-US" sz="1200" i="1" dirty="0" err="1">
                <a:solidFill>
                  <a:srgbClr val="000000"/>
                </a:solidFill>
                <a:latin typeface="Consolas" panose="020B0609020204030204" pitchFamily="49" charset="0"/>
              </a:rPr>
              <a:t>asList</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strArray</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List&lt;Integer&gt; </a:t>
            </a:r>
            <a:r>
              <a:rPr lang="en-US" sz="1200" dirty="0" err="1">
                <a:solidFill>
                  <a:srgbClr val="6A3E3E"/>
                </a:solidFill>
                <a:latin typeface="Consolas" panose="020B0609020204030204" pitchFamily="49" charset="0"/>
              </a:rPr>
              <a:t>resultList</a:t>
            </a:r>
            <a:r>
              <a:rPr lang="en-US" sz="1200" dirty="0">
                <a:solidFill>
                  <a:srgbClr val="000000"/>
                </a:solidFill>
                <a:latin typeface="Consolas" panose="020B0609020204030204" pitchFamily="49" charset="0"/>
              </a:rPr>
              <a:t> = </a:t>
            </a:r>
            <a:r>
              <a:rPr lang="en-US" sz="1200" i="1" dirty="0" err="1">
                <a:solidFill>
                  <a:srgbClr val="000000"/>
                </a:solidFill>
                <a:highlight>
                  <a:srgbClr val="D4D4D4"/>
                </a:highlight>
                <a:latin typeface="Consolas" panose="020B0609020204030204" pitchFamily="49" charset="0"/>
              </a:rPr>
              <a:t>getStringLengthList</a:t>
            </a:r>
            <a:r>
              <a:rPr lang="en-US" sz="1200" i="1" dirty="0">
                <a:solidFill>
                  <a:srgbClr val="000000"/>
                </a:solidFill>
                <a:highlight>
                  <a:srgbClr val="D4D4D4"/>
                </a:highlight>
                <a:latin typeface="Consolas" panose="020B0609020204030204" pitchFamily="49" charset="0"/>
              </a:rPr>
              <a:t>(</a:t>
            </a:r>
            <a:r>
              <a:rPr lang="en-US" sz="1200" i="1" dirty="0" err="1">
                <a:solidFill>
                  <a:srgbClr val="6A3E3E"/>
                </a:solidFill>
                <a:highlight>
                  <a:srgbClr val="D4D4D4"/>
                </a:highlight>
                <a:latin typeface="Consolas" panose="020B0609020204030204" pitchFamily="49" charset="0"/>
              </a:rPr>
              <a:t>strList</a:t>
            </a:r>
            <a:r>
              <a:rPr lang="en-US" sz="1200" i="1" dirty="0">
                <a:solidFill>
                  <a:srgbClr val="000000"/>
                </a:solidFill>
                <a:highlight>
                  <a:srgbClr val="D4D4D4"/>
                </a:highlight>
                <a:latin typeface="Consolas" panose="020B0609020204030204" pitchFamily="49" charset="0"/>
              </a:rPr>
              <a:t>, (String </a:t>
            </a:r>
            <a:r>
              <a:rPr lang="en-US" sz="1200" i="1" dirty="0" err="1">
                <a:solidFill>
                  <a:srgbClr val="6A3E3E"/>
                </a:solidFill>
                <a:highlight>
                  <a:srgbClr val="D4D4D4"/>
                </a:highlight>
                <a:latin typeface="Consolas" panose="020B0609020204030204" pitchFamily="49" charset="0"/>
              </a:rPr>
              <a:t>str</a:t>
            </a:r>
            <a:r>
              <a:rPr lang="en-US" sz="1200" i="1" dirty="0">
                <a:solidFill>
                  <a:srgbClr val="000000"/>
                </a:solidFill>
                <a:highlight>
                  <a:srgbClr val="D4D4D4"/>
                </a:highlight>
                <a:latin typeface="Consolas" panose="020B0609020204030204" pitchFamily="49" charset="0"/>
              </a:rPr>
              <a:t>) -&gt; </a:t>
            </a:r>
            <a:r>
              <a:rPr lang="en-US" sz="1200" i="1" dirty="0" err="1">
                <a:solidFill>
                  <a:srgbClr val="6A3E3E"/>
                </a:solidFill>
                <a:highlight>
                  <a:srgbClr val="D4D4D4"/>
                </a:highlight>
                <a:latin typeface="Consolas" panose="020B0609020204030204" pitchFamily="49" charset="0"/>
              </a:rPr>
              <a:t>str</a:t>
            </a:r>
            <a:r>
              <a:rPr lang="en-US" sz="1200" i="1" dirty="0" err="1">
                <a:solidFill>
                  <a:srgbClr val="000000"/>
                </a:solidFill>
                <a:highlight>
                  <a:srgbClr val="D4D4D4"/>
                </a:highlight>
                <a:latin typeface="Consolas" panose="020B0609020204030204" pitchFamily="49" charset="0"/>
              </a:rPr>
              <a:t>.length</a:t>
            </a:r>
            <a:r>
              <a:rPr lang="en-US" sz="1200" i="1" dirty="0">
                <a:solidFill>
                  <a:srgbClr val="000000"/>
                </a:solidFill>
                <a:highlight>
                  <a:srgbClr val="D4D4D4"/>
                </a:highlight>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err="1">
                <a:solidFill>
                  <a:srgbClr val="6A3E3E"/>
                </a:solidFill>
                <a:latin typeface="Consolas" panose="020B0609020204030204" pitchFamily="49" charset="0"/>
              </a:rPr>
              <a:t>resultList</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	</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List&lt;Integer&gt; </a:t>
            </a:r>
            <a:r>
              <a:rPr lang="en-US" sz="1200" b="1" dirty="0" err="1">
                <a:solidFill>
                  <a:srgbClr val="000000"/>
                </a:solidFill>
                <a:highlight>
                  <a:srgbClr val="D4D4D4"/>
                </a:highlight>
                <a:latin typeface="Consolas" panose="020B0609020204030204" pitchFamily="49" charset="0"/>
              </a:rPr>
              <a:t>getStringLengthList</a:t>
            </a:r>
            <a:r>
              <a:rPr lang="en-US" sz="1200" b="1" dirty="0">
                <a:solidFill>
                  <a:srgbClr val="000000"/>
                </a:solidFill>
                <a:highlight>
                  <a:srgbClr val="D4D4D4"/>
                </a:highlight>
                <a:latin typeface="Consolas" panose="020B0609020204030204" pitchFamily="49" charset="0"/>
              </a:rPr>
              <a:t>(List&lt;String&gt; </a:t>
            </a:r>
            <a:r>
              <a:rPr lang="en-US" sz="1200" b="1" dirty="0">
                <a:solidFill>
                  <a:srgbClr val="6A3E3E"/>
                </a:solidFill>
                <a:highlight>
                  <a:srgbClr val="D4D4D4"/>
                </a:highlight>
                <a:latin typeface="Consolas" panose="020B0609020204030204" pitchFamily="49" charset="0"/>
              </a:rPr>
              <a:t>list</a:t>
            </a:r>
            <a:r>
              <a:rPr lang="en-US" sz="1200" b="1" dirty="0">
                <a:solidFill>
                  <a:srgbClr val="000000"/>
                </a:solidFill>
                <a:highlight>
                  <a:srgbClr val="D4D4D4"/>
                </a:highlight>
                <a:latin typeface="Consolas" panose="020B0609020204030204" pitchFamily="49" charset="0"/>
              </a:rPr>
              <a:t>, Function&lt;String, Integer&gt; 																						</a:t>
            </a:r>
            <a:r>
              <a:rPr lang="en-US" sz="1200" b="1" dirty="0">
                <a:solidFill>
                  <a:srgbClr val="6A3E3E"/>
                </a:solidFill>
                <a:highlight>
                  <a:srgbClr val="D4D4D4"/>
                </a:highlight>
                <a:latin typeface="Consolas" panose="020B0609020204030204" pitchFamily="49" charset="0"/>
              </a:rPr>
              <a:t>function</a:t>
            </a:r>
            <a:r>
              <a:rPr lang="en-US" sz="1200" b="1" dirty="0">
                <a:solidFill>
                  <a:srgbClr val="000000"/>
                </a:solidFill>
                <a:highlight>
                  <a:srgbClr val="D4D4D4"/>
                </a:highlight>
                <a:latin typeface="Consolas" panose="020B0609020204030204" pitchFamily="49" charset="0"/>
              </a:rPr>
              <a:t>) {</a:t>
            </a:r>
          </a:p>
          <a:p>
            <a:r>
              <a:rPr lang="en-US" sz="1200" dirty="0">
                <a:solidFill>
                  <a:srgbClr val="000000"/>
                </a:solidFill>
                <a:latin typeface="Consolas" panose="020B0609020204030204" pitchFamily="49" charset="0"/>
              </a:rPr>
              <a:t>	List&lt;Integer&gt; </a:t>
            </a:r>
            <a:r>
              <a:rPr lang="en-US" sz="1200" dirty="0">
                <a:solidFill>
                  <a:srgbClr val="6A3E3E"/>
                </a:solidFill>
                <a:latin typeface="Consolas" panose="020B0609020204030204" pitchFamily="49" charset="0"/>
              </a:rPr>
              <a:t>result</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ArrayList</a:t>
            </a:r>
            <a:r>
              <a:rPr lang="en-US" sz="1200" b="1" dirty="0">
                <a:solidFill>
                  <a:srgbClr val="000000"/>
                </a:solidFill>
                <a:latin typeface="Consolas" panose="020B0609020204030204" pitchFamily="49" charset="0"/>
              </a:rPr>
              <a:t>&lt;&gt;();</a:t>
            </a:r>
          </a:p>
          <a:p>
            <a:r>
              <a:rPr lang="en-US" sz="1200" b="1" dirty="0">
                <a:solidFill>
                  <a:srgbClr val="7F0055"/>
                </a:solidFill>
                <a:latin typeface="Consolas" panose="020B0609020204030204" pitchFamily="49" charset="0"/>
              </a:rPr>
              <a:t>	for</a:t>
            </a:r>
            <a:r>
              <a:rPr lang="en-US" sz="1200" b="1" dirty="0">
                <a:solidFill>
                  <a:srgbClr val="000000"/>
                </a:solidFill>
                <a:latin typeface="Consolas" panose="020B0609020204030204" pitchFamily="49" charset="0"/>
              </a:rPr>
              <a:t> (String </a:t>
            </a:r>
            <a:r>
              <a:rPr lang="en-US" sz="1200" b="1" dirty="0" err="1">
                <a:solidFill>
                  <a:srgbClr val="6A3E3E"/>
                </a:solidFill>
                <a:latin typeface="Consolas" panose="020B0609020204030204" pitchFamily="49" charset="0"/>
              </a:rPr>
              <a:t>str</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list</a:t>
            </a:r>
            <a:r>
              <a:rPr lang="en-US" sz="1200" b="1" dirty="0">
                <a:solidFill>
                  <a:srgbClr val="000000"/>
                </a:solidFill>
                <a:latin typeface="Consolas" panose="020B0609020204030204" pitchFamily="49" charset="0"/>
              </a:rPr>
              <a:t>) {</a:t>
            </a:r>
          </a:p>
          <a:p>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result</a:t>
            </a:r>
            <a:r>
              <a:rPr lang="en-US" sz="1200" dirty="0" err="1">
                <a:solidFill>
                  <a:srgbClr val="000000"/>
                </a:solidFill>
                <a:latin typeface="Consolas" panose="020B0609020204030204" pitchFamily="49" charset="0"/>
              </a:rPr>
              <a:t>.add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function</a:t>
            </a:r>
            <a:r>
              <a:rPr lang="en-US" sz="1200" dirty="0" err="1">
                <a:solidFill>
                  <a:srgbClr val="000000"/>
                </a:solidFill>
                <a:latin typeface="Consolas" panose="020B0609020204030204" pitchFamily="49" charset="0"/>
              </a:rPr>
              <a:t>.apply</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str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	return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result</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latin typeface="Consolas" panose="020B0609020204030204" pitchFamily="49" charset="0"/>
            </a:endParaRPr>
          </a:p>
        </p:txBody>
      </p:sp>
    </p:spTree>
    <p:extLst>
      <p:ext uri="{BB962C8B-B14F-4D97-AF65-F5344CB8AC3E}">
        <p14:creationId xmlns:p14="http://schemas.microsoft.com/office/powerpoint/2010/main" val="196245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OOP - Quick Recap</a:t>
            </a:r>
          </a:p>
        </p:txBody>
      </p:sp>
      <p:sp>
        <p:nvSpPr>
          <p:cNvPr id="8" name="Content Placeholder 7"/>
          <p:cNvSpPr>
            <a:spLocks noGrp="1"/>
          </p:cNvSpPr>
          <p:nvPr>
            <p:ph idx="1"/>
          </p:nvPr>
        </p:nvSpPr>
        <p:spPr/>
        <p:txBody>
          <a:bodyPr>
            <a:norm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Everything is an object.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All code blocks are “associated” with classes and objects.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can not have a function which exist in isolation and does not need the class.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For e.g. :- </a:t>
            </a:r>
          </a:p>
          <a:p>
            <a:pPr marL="842963"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order to print a simple string “Hello World”. Below are the things which we need to do </a:t>
            </a:r>
          </a:p>
          <a:p>
            <a:pPr marL="114300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Create a class lets say Foo.</a:t>
            </a:r>
          </a:p>
          <a:p>
            <a:pPr marL="114300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Create a method that prints the string “Hello World”.</a:t>
            </a:r>
          </a:p>
          <a:p>
            <a:pPr marL="114300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Call the method. (Implicit or explicit)</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35850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4815140" cy="3383280"/>
          </a:xfrm>
        </p:spPr>
        <p:txBody>
          <a:bodyPr>
            <a:noAutofit/>
          </a:bodyPr>
          <a:lstStyle/>
          <a:p>
            <a:r>
              <a:rPr lang="en-US" sz="1800" dirty="0"/>
              <a:t>Let us Demonstrate a simple app (Graphic Editor) using java7</a:t>
            </a:r>
          </a:p>
          <a:p>
            <a:pPr lvl="1"/>
            <a:r>
              <a:rPr lang="en-US" sz="1800" dirty="0">
                <a:cs typeface="Trebuchet MS"/>
              </a:rPr>
              <a:t>What are we actually passing to </a:t>
            </a:r>
            <a:r>
              <a:rPr lang="en-US" sz="1800" dirty="0" err="1">
                <a:cs typeface="Trebuchet MS"/>
              </a:rPr>
              <a:t>drawingShape</a:t>
            </a:r>
            <a:r>
              <a:rPr lang="en-US" sz="1800" dirty="0">
                <a:cs typeface="Trebuchet MS"/>
              </a:rPr>
              <a:t> method?</a:t>
            </a:r>
          </a:p>
          <a:p>
            <a:pPr marL="285750" indent="-285750">
              <a:buFont typeface="Arial" panose="020B0604020202020204" pitchFamily="34" charset="0"/>
              <a:buChar char="•"/>
            </a:pPr>
            <a:endParaRPr lang="en-US" sz="1800" dirty="0">
              <a:cs typeface="Trebuchet MS"/>
            </a:endParaRPr>
          </a:p>
          <a:p>
            <a:pPr marL="0" indent="0">
              <a:buNone/>
            </a:pPr>
            <a:endParaRPr lang="en-US" sz="1800" dirty="0"/>
          </a:p>
        </p:txBody>
      </p:sp>
      <p:sp>
        <p:nvSpPr>
          <p:cNvPr id="9" name="Text Placeholder 8"/>
          <p:cNvSpPr>
            <a:spLocks noGrp="1"/>
          </p:cNvSpPr>
          <p:nvPr>
            <p:ph type="body" sz="quarter" idx="10"/>
          </p:nvPr>
        </p:nvSpPr>
        <p:spPr/>
        <p:txBody>
          <a:bodyPr/>
          <a:lstStyle/>
          <a:p>
            <a:r>
              <a:rPr lang="en-US" dirty="0"/>
              <a:t>Graphic Editor App – Use Case</a:t>
            </a:r>
          </a:p>
        </p:txBody>
      </p:sp>
      <p:pic>
        <p:nvPicPr>
          <p:cNvPr id="6" name="Picture Placeholder 20"/>
          <p:cNvPicPr>
            <a:picLocks noGrp="1" noChangeAspect="1"/>
          </p:cNvPicPr>
          <p:nvPr>
            <p:ph type="pic" sz="quarter" idx="11"/>
          </p:nvPr>
        </p:nvPicPr>
        <p:blipFill>
          <a:blip r:embed="rId2"/>
          <a:srcRect t="2883" b="2883"/>
          <a:stretch>
            <a:fillRect/>
          </a:stretch>
        </p:blipFill>
        <p:spPr>
          <a:xfrm>
            <a:off x="5175503" y="1079898"/>
            <a:ext cx="3894069" cy="3194359"/>
          </a:xfrm>
        </p:spPr>
      </p:pic>
    </p:spTree>
    <p:extLst>
      <p:ext uri="{BB962C8B-B14F-4D97-AF65-F5344CB8AC3E}">
        <p14:creationId xmlns:p14="http://schemas.microsoft.com/office/powerpoint/2010/main" val="278621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OOP - Quick Recap</a:t>
            </a:r>
          </a:p>
        </p:txBody>
      </p:sp>
      <p:sp>
        <p:nvSpPr>
          <p:cNvPr id="8" name="Content Placeholder 7"/>
          <p:cNvSpPr>
            <a:spLocks noGrp="1"/>
          </p:cNvSpPr>
          <p:nvPr>
            <p:ph idx="1"/>
          </p:nvPr>
        </p:nvSpPr>
        <p:spPr>
          <a:xfrm>
            <a:off x="267412" y="1972128"/>
            <a:ext cx="2397401" cy="743133"/>
          </a:xfrm>
          <a:ln>
            <a:solidFill>
              <a:schemeClr val="accent1"/>
            </a:solidFill>
          </a:ln>
        </p:spPr>
        <p:txBody>
          <a:bodyPr>
            <a:no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interface</a:t>
            </a:r>
            <a:r>
              <a:rPr lang="en-US" sz="1200" b="1" dirty="0">
                <a:solidFill>
                  <a:srgbClr val="000000"/>
                </a:solidFill>
                <a:latin typeface="Consolas" panose="020B0609020204030204" pitchFamily="49" charset="0"/>
              </a:rPr>
              <a:t> Shape {</a:t>
            </a: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draw();</a:t>
            </a:r>
          </a:p>
          <a:p>
            <a:r>
              <a:rPr lang="en-US" sz="1200" dirty="0">
                <a:solidFill>
                  <a:srgbClr val="000000"/>
                </a:solidFill>
                <a:latin typeface="Consolas" panose="020B0609020204030204" pitchFamily="49" charset="0"/>
              </a:rPr>
              <a:t>}</a:t>
            </a:r>
          </a:p>
          <a:p>
            <a:endParaRPr lang="en-US" sz="1200"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9" name="Rectangle 8"/>
          <p:cNvSpPr/>
          <p:nvPr/>
        </p:nvSpPr>
        <p:spPr>
          <a:xfrm>
            <a:off x="4183299" y="2446204"/>
            <a:ext cx="4195158" cy="1015663"/>
          </a:xfrm>
          <a:prstGeom prst="rect">
            <a:avLst/>
          </a:prstGeom>
          <a:ln>
            <a:solidFill>
              <a:schemeClr val="accent1"/>
            </a:solidFill>
          </a:ln>
        </p:spPr>
        <p:txBody>
          <a:bodyPr wrap="square">
            <a:spAutoFit/>
          </a:bodyPr>
          <a:lstStyle/>
          <a:p>
            <a:r>
              <a:rPr lang="en-US" sz="1200" b="1" dirty="0">
                <a:solidFill>
                  <a:srgbClr val="7F0055"/>
                </a:solidFill>
                <a:latin typeface="Consolas" panose="020B0609020204030204" pitchFamily="49" charset="0"/>
              </a:rPr>
              <a:t>public class </a:t>
            </a:r>
            <a:r>
              <a:rPr lang="en-US" sz="1200" b="1" dirty="0">
                <a:solidFill>
                  <a:srgbClr val="000000"/>
                </a:solidFill>
                <a:latin typeface="Consolas" panose="020B0609020204030204" pitchFamily="49" charset="0"/>
              </a:rPr>
              <a:t>Triangle</a:t>
            </a:r>
            <a:r>
              <a:rPr lang="en-US" sz="1200" b="1" dirty="0">
                <a:solidFill>
                  <a:srgbClr val="7F0055"/>
                </a:solidFill>
                <a:latin typeface="Consolas" panose="020B0609020204030204" pitchFamily="49" charset="0"/>
              </a:rPr>
              <a:t> implements </a:t>
            </a:r>
            <a:r>
              <a:rPr lang="en-US" sz="1200" b="1" dirty="0">
                <a:solidFill>
                  <a:srgbClr val="000000"/>
                </a:solidFill>
                <a:latin typeface="Consolas" panose="020B0609020204030204" pitchFamily="49" charset="0"/>
              </a:rPr>
              <a:t>Shape</a:t>
            </a:r>
            <a:r>
              <a:rPr lang="en-US" sz="1200" b="1" dirty="0">
                <a:solidFill>
                  <a:srgbClr val="7F0055"/>
                </a:solidFill>
                <a:latin typeface="Consolas" panose="020B0609020204030204" pitchFamily="49" charset="0"/>
              </a:rPr>
              <a:t> </a:t>
            </a:r>
            <a:r>
              <a:rPr lang="en-US" sz="1200" b="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  public void </a:t>
            </a:r>
            <a:r>
              <a:rPr lang="en-US" sz="1200" b="1" dirty="0">
                <a:solidFill>
                  <a:srgbClr val="000000"/>
                </a:solidFill>
                <a:latin typeface="Consolas" panose="020B0609020204030204" pitchFamily="49" charset="0"/>
              </a:rPr>
              <a:t>draw() {</a:t>
            </a:r>
          </a:p>
          <a:p>
            <a:r>
              <a:rPr lang="en-US" sz="1200" b="1" dirty="0">
                <a:solidFill>
                  <a:srgbClr val="7F0055"/>
                </a:solidFill>
                <a:latin typeface="Consolas" panose="020B0609020204030204" pitchFamily="49" charset="0"/>
              </a:rPr>
              <a:t>	</a:t>
            </a:r>
            <a:r>
              <a:rPr lang="en-US" sz="1200" b="1" dirty="0" err="1">
                <a:solidFill>
                  <a:srgbClr val="7F0055"/>
                </a:solidFill>
                <a:latin typeface="Consolas" panose="020B0609020204030204" pitchFamily="49" charset="0"/>
              </a:rPr>
              <a:t>System.out.println</a:t>
            </a:r>
            <a:r>
              <a:rPr lang="en-US" sz="1200" b="1" dirty="0">
                <a:solidFill>
                  <a:srgbClr val="7F0055"/>
                </a:solidFill>
                <a:latin typeface="Consolas" panose="020B0609020204030204" pitchFamily="49" charset="0"/>
              </a:rPr>
              <a:t>("Drawing Triangle");</a:t>
            </a:r>
          </a:p>
          <a:p>
            <a:r>
              <a:rPr lang="en-US" sz="1200" b="1" dirty="0">
                <a:solidFill>
                  <a:srgbClr val="7F0055"/>
                </a:solidFill>
                <a:latin typeface="Consolas" panose="020B0609020204030204" pitchFamily="49" charset="0"/>
              </a:rPr>
              <a:t>  </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a:t>
            </a:r>
          </a:p>
        </p:txBody>
      </p:sp>
      <p:sp>
        <p:nvSpPr>
          <p:cNvPr id="10" name="Rectangle 9"/>
          <p:cNvSpPr/>
          <p:nvPr/>
        </p:nvSpPr>
        <p:spPr>
          <a:xfrm>
            <a:off x="4183298" y="1065028"/>
            <a:ext cx="4195159" cy="1015663"/>
          </a:xfrm>
          <a:prstGeom prst="rect">
            <a:avLst/>
          </a:prstGeom>
          <a:ln>
            <a:solidFill>
              <a:schemeClr val="accent1"/>
            </a:solidFill>
          </a:ln>
        </p:spPr>
        <p:txBody>
          <a:bodyPr wrap="square">
            <a:spAutoFit/>
          </a:bodyPr>
          <a:lstStyle/>
          <a:p>
            <a:r>
              <a:rPr lang="en-US" sz="1200" b="1" dirty="0">
                <a:solidFill>
                  <a:srgbClr val="7F0055"/>
                </a:solidFill>
                <a:latin typeface="Consolas" panose="020B0609020204030204" pitchFamily="49" charset="0"/>
              </a:rPr>
              <a:t>public class </a:t>
            </a:r>
            <a:r>
              <a:rPr lang="en-US" sz="1200" b="1" dirty="0">
                <a:solidFill>
                  <a:srgbClr val="000000"/>
                </a:solidFill>
                <a:latin typeface="Consolas" panose="020B0609020204030204" pitchFamily="49" charset="0"/>
              </a:rPr>
              <a:t>Circle</a:t>
            </a:r>
            <a:r>
              <a:rPr lang="en-US" sz="1200" b="1" dirty="0">
                <a:solidFill>
                  <a:srgbClr val="7F0055"/>
                </a:solidFill>
                <a:latin typeface="Consolas" panose="020B0609020204030204" pitchFamily="49" charset="0"/>
              </a:rPr>
              <a:t> implements </a:t>
            </a:r>
            <a:r>
              <a:rPr lang="en-US" sz="1200" b="1" dirty="0">
                <a:solidFill>
                  <a:srgbClr val="000000"/>
                </a:solidFill>
                <a:latin typeface="Consolas" panose="020B0609020204030204" pitchFamily="49" charset="0"/>
              </a:rPr>
              <a:t>Shape</a:t>
            </a:r>
            <a:r>
              <a:rPr lang="en-US" sz="1200" b="1" dirty="0">
                <a:solidFill>
                  <a:srgbClr val="7F0055"/>
                </a:solidFill>
                <a:latin typeface="Consolas" panose="020B0609020204030204" pitchFamily="49" charset="0"/>
              </a:rPr>
              <a:t> </a:t>
            </a:r>
            <a:r>
              <a:rPr lang="en-US" sz="1200" b="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  public void </a:t>
            </a:r>
            <a:r>
              <a:rPr lang="en-US" sz="1200" b="1" dirty="0">
                <a:solidFill>
                  <a:srgbClr val="000000"/>
                </a:solidFill>
                <a:latin typeface="Consolas" panose="020B0609020204030204" pitchFamily="49" charset="0"/>
              </a:rPr>
              <a:t>draw() {</a:t>
            </a:r>
          </a:p>
          <a:p>
            <a:r>
              <a:rPr lang="en-US" sz="1200" b="1" dirty="0">
                <a:solidFill>
                  <a:srgbClr val="7F0055"/>
                </a:solidFill>
                <a:latin typeface="Consolas" panose="020B0609020204030204" pitchFamily="49" charset="0"/>
              </a:rPr>
              <a:t>	</a:t>
            </a:r>
            <a:r>
              <a:rPr lang="en-US" sz="1200" b="1" dirty="0" err="1">
                <a:solidFill>
                  <a:srgbClr val="7F0055"/>
                </a:solidFill>
                <a:latin typeface="Consolas" panose="020B0609020204030204" pitchFamily="49" charset="0"/>
              </a:rPr>
              <a:t>System.out.println</a:t>
            </a:r>
            <a:r>
              <a:rPr lang="en-US" sz="1200" b="1" dirty="0">
                <a:solidFill>
                  <a:srgbClr val="7F0055"/>
                </a:solidFill>
                <a:latin typeface="Consolas" panose="020B0609020204030204" pitchFamily="49" charset="0"/>
              </a:rPr>
              <a:t>("Drawing Circle");</a:t>
            </a:r>
          </a:p>
          <a:p>
            <a:r>
              <a:rPr lang="en-US" sz="1200" b="1" dirty="0">
                <a:solidFill>
                  <a:srgbClr val="7F0055"/>
                </a:solidFill>
                <a:latin typeface="Consolas" panose="020B0609020204030204" pitchFamily="49" charset="0"/>
              </a:rPr>
              <a:t>  </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8305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OOP - Quick Recap</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7" name="Content Placeholder 7"/>
          <p:cNvSpPr txBox="1">
            <a:spLocks/>
          </p:cNvSpPr>
          <p:nvPr/>
        </p:nvSpPr>
        <p:spPr>
          <a:xfrm>
            <a:off x="459138" y="1097073"/>
            <a:ext cx="8458033" cy="3375690"/>
          </a:xfrm>
          <a:prstGeom prst="rect">
            <a:avLst/>
          </a:prstGeom>
          <a:noFill/>
          <a:ln>
            <a:solidFill>
              <a:schemeClr val="accent1"/>
            </a:solidFill>
          </a:ln>
        </p:spPr>
        <p:txBody>
          <a:bodyPr vert="horz" lIns="68580" tIns="34290" rIns="68580" bIns="34290" rtlCol="0">
            <a:no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GraphicEditor</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highlight>
                  <a:srgbClr val="D4D4D4"/>
                </a:highlight>
                <a:latin typeface="Consolas" panose="020B0609020204030204" pitchFamily="49" charset="0"/>
              </a:rPr>
              <a:t>drawingShape</a:t>
            </a:r>
            <a:r>
              <a:rPr lang="en-US" sz="1200" b="1" dirty="0">
                <a:solidFill>
                  <a:srgbClr val="000000"/>
                </a:solidFill>
                <a:highlight>
                  <a:srgbClr val="D4D4D4"/>
                </a:highlight>
                <a:latin typeface="Consolas" panose="020B0609020204030204" pitchFamily="49" charset="0"/>
              </a:rPr>
              <a:t> </a:t>
            </a:r>
            <a:r>
              <a:rPr lang="en-US" sz="1200" b="1" dirty="0">
                <a:solidFill>
                  <a:srgbClr val="000000"/>
                </a:solidFill>
                <a:latin typeface="Consolas" panose="020B0609020204030204" pitchFamily="49" charset="0"/>
              </a:rPr>
              <a:t>(Shape </a:t>
            </a:r>
            <a:r>
              <a:rPr lang="en-US" sz="1200" b="1" dirty="0">
                <a:solidFill>
                  <a:srgbClr val="6A3E3E"/>
                </a:solidFill>
                <a:latin typeface="Consolas" panose="020B0609020204030204" pitchFamily="49" charset="0"/>
              </a:rPr>
              <a:t>shape</a:t>
            </a:r>
            <a:r>
              <a:rPr lang="en-US" sz="1200" b="1" dirty="0">
                <a:solidFill>
                  <a:srgbClr val="000000"/>
                </a:solidFill>
                <a:latin typeface="Consolas" panose="020B0609020204030204" pitchFamily="49" charset="0"/>
              </a:rPr>
              <a:t>) {</a:t>
            </a:r>
          </a:p>
          <a:p>
            <a:r>
              <a:rPr lang="en-US" sz="1200" b="1" dirty="0">
                <a:solidFill>
                  <a:srgbClr val="6A3E3E"/>
                </a:solidFill>
                <a:latin typeface="Consolas" panose="020B0609020204030204" pitchFamily="49" charset="0"/>
              </a:rPr>
              <a:t>	  </a:t>
            </a:r>
            <a:r>
              <a:rPr lang="en-US" sz="1200" b="1" dirty="0" err="1">
                <a:solidFill>
                  <a:srgbClr val="6A3E3E"/>
                </a:solidFill>
                <a:latin typeface="Consolas" panose="020B0609020204030204" pitchFamily="49" charset="0"/>
              </a:rPr>
              <a:t>shape</a:t>
            </a:r>
            <a:r>
              <a:rPr lang="en-US" sz="1200" b="1" dirty="0" err="1">
                <a:solidFill>
                  <a:srgbClr val="000000"/>
                </a:solidFill>
                <a:latin typeface="Consolas" panose="020B0609020204030204" pitchFamily="49" charset="0"/>
              </a:rPr>
              <a:t>.draw</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	}</a:t>
            </a:r>
          </a:p>
          <a:p>
            <a:endParaRPr lang="en-US" sz="1200" b="1" dirty="0">
              <a:latin typeface="Consolas" panose="020B0609020204030204" pitchFamily="49" charset="0"/>
            </a:endParaRP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GraphicEditor</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editor</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GraphicEditor</a:t>
            </a:r>
            <a:r>
              <a:rPr lang="en-US" sz="1200" b="1" dirty="0">
                <a:solidFill>
                  <a:srgbClr val="000000"/>
                </a:solidFill>
                <a:latin typeface="Consolas" panose="020B0609020204030204" pitchFamily="49" charset="0"/>
              </a:rPr>
              <a:t>();</a:t>
            </a:r>
          </a:p>
          <a:p>
            <a:endParaRPr lang="en-US" sz="1200" b="1" dirty="0">
              <a:latin typeface="Consolas" panose="020B0609020204030204" pitchFamily="49" charset="0"/>
            </a:endParaRPr>
          </a:p>
          <a:p>
            <a:r>
              <a:rPr lang="en-US" sz="1200" b="1" dirty="0">
                <a:solidFill>
                  <a:srgbClr val="000000"/>
                </a:solidFill>
                <a:latin typeface="Consolas" panose="020B0609020204030204" pitchFamily="49" charset="0"/>
              </a:rPr>
              <a:t>		Circle </a:t>
            </a:r>
            <a:r>
              <a:rPr lang="en-US" sz="1200" b="1" dirty="0" err="1">
                <a:solidFill>
                  <a:srgbClr val="6A3E3E"/>
                </a:solidFill>
                <a:latin typeface="Consolas" panose="020B0609020204030204" pitchFamily="49" charset="0"/>
              </a:rPr>
              <a:t>circle</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Circle();</a:t>
            </a:r>
          </a:p>
          <a:p>
            <a:r>
              <a:rPr lang="en-US" sz="1200" b="1" dirty="0">
                <a:solidFill>
                  <a:srgbClr val="6A3E3E"/>
                </a:solidFill>
                <a:latin typeface="Consolas" panose="020B0609020204030204" pitchFamily="49" charset="0"/>
              </a:rPr>
              <a:t>		editor</a:t>
            </a:r>
            <a:r>
              <a:rPr lang="en-US" sz="1200" b="1" dirty="0">
                <a:solidFill>
                  <a:srgbClr val="000000"/>
                </a:solidFill>
                <a:latin typeface="Consolas" panose="020B0609020204030204" pitchFamily="49" charset="0"/>
              </a:rPr>
              <a:t>.</a:t>
            </a:r>
            <a:r>
              <a:rPr lang="en-US" sz="1200" b="1" dirty="0">
                <a:solidFill>
                  <a:srgbClr val="000000"/>
                </a:solidFill>
                <a:highlight>
                  <a:srgbClr val="D4D4D4"/>
                </a:highlight>
                <a:latin typeface="Consolas" panose="020B0609020204030204" pitchFamily="49" charset="0"/>
              </a:rPr>
              <a:t> </a:t>
            </a:r>
            <a:r>
              <a:rPr lang="en-US" sz="1200" b="1" dirty="0" err="1">
                <a:solidFill>
                  <a:srgbClr val="000000"/>
                </a:solidFill>
                <a:highlight>
                  <a:srgbClr val="D4D4D4"/>
                </a:highlight>
                <a:latin typeface="Consolas" panose="020B0609020204030204" pitchFamily="49" charset="0"/>
              </a:rPr>
              <a:t>drawingShape</a:t>
            </a:r>
            <a:r>
              <a:rPr lang="en-US" sz="1200" b="1" dirty="0">
                <a:solidFill>
                  <a:srgbClr val="000000"/>
                </a:solidFill>
                <a:latin typeface="Consolas" panose="020B0609020204030204" pitchFamily="49" charset="0"/>
              </a:rPr>
              <a:t>(</a:t>
            </a:r>
            <a:r>
              <a:rPr lang="en-US" sz="1200" b="1" dirty="0">
                <a:solidFill>
                  <a:srgbClr val="6A3E3E"/>
                </a:solidFill>
                <a:latin typeface="Consolas" panose="020B0609020204030204" pitchFamily="49" charset="0"/>
              </a:rPr>
              <a:t>circle</a:t>
            </a:r>
            <a:r>
              <a:rPr lang="en-US" sz="1200" b="1" dirty="0">
                <a:solidFill>
                  <a:srgbClr val="000000"/>
                </a:solidFill>
                <a:latin typeface="Consolas" panose="020B0609020204030204" pitchFamily="49" charset="0"/>
              </a:rPr>
              <a:t>);</a:t>
            </a:r>
          </a:p>
          <a:p>
            <a:endParaRPr lang="en-US" sz="1200" b="1" dirty="0">
              <a:latin typeface="Consolas" panose="020B0609020204030204" pitchFamily="49" charset="0"/>
            </a:endParaRPr>
          </a:p>
          <a:p>
            <a:r>
              <a:rPr lang="en-US" sz="1200" b="1" dirty="0">
                <a:solidFill>
                  <a:srgbClr val="000000"/>
                </a:solidFill>
                <a:latin typeface="Consolas" panose="020B0609020204030204" pitchFamily="49" charset="0"/>
              </a:rPr>
              <a:t>		Triangle </a:t>
            </a:r>
            <a:r>
              <a:rPr lang="en-US" sz="1200" b="1" dirty="0" err="1">
                <a:solidFill>
                  <a:srgbClr val="6A3E3E"/>
                </a:solidFill>
                <a:latin typeface="Consolas" panose="020B0609020204030204" pitchFamily="49" charset="0"/>
              </a:rPr>
              <a:t>triangle</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Triangle();</a:t>
            </a:r>
          </a:p>
          <a:p>
            <a:r>
              <a:rPr lang="en-US" sz="1200" b="1" dirty="0">
                <a:solidFill>
                  <a:srgbClr val="6A3E3E"/>
                </a:solidFill>
                <a:latin typeface="Consolas" panose="020B0609020204030204" pitchFamily="49" charset="0"/>
              </a:rPr>
              <a:t>		editor</a:t>
            </a:r>
            <a:r>
              <a:rPr lang="en-US" sz="1200" b="1" dirty="0">
                <a:solidFill>
                  <a:srgbClr val="000000"/>
                </a:solidFill>
                <a:latin typeface="Consolas" panose="020B0609020204030204" pitchFamily="49" charset="0"/>
              </a:rPr>
              <a:t>.</a:t>
            </a:r>
            <a:r>
              <a:rPr lang="en-US" sz="1200" b="1" dirty="0">
                <a:solidFill>
                  <a:srgbClr val="000000"/>
                </a:solidFill>
                <a:highlight>
                  <a:srgbClr val="D4D4D4"/>
                </a:highlight>
                <a:latin typeface="Consolas" panose="020B0609020204030204" pitchFamily="49" charset="0"/>
              </a:rPr>
              <a:t> </a:t>
            </a:r>
            <a:r>
              <a:rPr lang="en-US" sz="1200" b="1" dirty="0" err="1">
                <a:solidFill>
                  <a:srgbClr val="000000"/>
                </a:solidFill>
                <a:highlight>
                  <a:srgbClr val="D4D4D4"/>
                </a:highlight>
                <a:latin typeface="Consolas" panose="020B0609020204030204" pitchFamily="49" charset="0"/>
              </a:rPr>
              <a:t>drawingShape</a:t>
            </a:r>
            <a:r>
              <a:rPr lang="en-US" sz="1200" b="1" dirty="0">
                <a:solidFill>
                  <a:srgbClr val="000000"/>
                </a:solidFill>
                <a:latin typeface="Consolas" panose="020B0609020204030204" pitchFamily="49" charset="0"/>
              </a:rPr>
              <a:t>(</a:t>
            </a:r>
            <a:r>
              <a:rPr lang="en-US" sz="1200" b="1" dirty="0">
                <a:solidFill>
                  <a:srgbClr val="6A3E3E"/>
                </a:solidFill>
                <a:latin typeface="Consolas" panose="020B0609020204030204" pitchFamily="49" charset="0"/>
              </a:rPr>
              <a:t>triangle</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a:t>
            </a:r>
            <a:endParaRPr lang="en-US" sz="1200" b="1" dirty="0">
              <a:latin typeface="Consolas" panose="020B0609020204030204" pitchFamily="49" charset="0"/>
              <a:cs typeface="Trebuchet MS"/>
            </a:endParaRPr>
          </a:p>
        </p:txBody>
      </p:sp>
    </p:spTree>
    <p:extLst>
      <p:ext uri="{BB962C8B-B14F-4D97-AF65-F5344CB8AC3E}">
        <p14:creationId xmlns:p14="http://schemas.microsoft.com/office/powerpoint/2010/main" val="220383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Agenda</a:t>
            </a:r>
          </a:p>
        </p:txBody>
      </p:sp>
      <p:grpSp>
        <p:nvGrpSpPr>
          <p:cNvPr id="5" name="Group 4"/>
          <p:cNvGrpSpPr/>
          <p:nvPr/>
        </p:nvGrpSpPr>
        <p:grpSpPr>
          <a:xfrm>
            <a:off x="357781" y="1641386"/>
            <a:ext cx="4122263" cy="348437"/>
            <a:chOff x="448467" y="2074215"/>
            <a:chExt cx="5496350" cy="464582"/>
          </a:xfrm>
        </p:grpSpPr>
        <p:sp>
          <p:nvSpPr>
            <p:cNvPr id="17" name="TextBox 16"/>
            <p:cNvSpPr txBox="1"/>
            <p:nvPr/>
          </p:nvSpPr>
          <p:spPr>
            <a:xfrm>
              <a:off x="991818" y="210645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Functional Interface</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1" y="2158039"/>
            <a:ext cx="5455763" cy="348437"/>
            <a:chOff x="448467" y="2763085"/>
            <a:chExt cx="7274351" cy="464582"/>
          </a:xfrm>
        </p:grpSpPr>
        <p:sp>
          <p:nvSpPr>
            <p:cNvPr id="18" name="TextBox 17"/>
            <p:cNvSpPr txBox="1"/>
            <p:nvPr/>
          </p:nvSpPr>
          <p:spPr>
            <a:xfrm>
              <a:off x="991818" y="2795321"/>
              <a:ext cx="6731000"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Definition and Syntax</a:t>
              </a: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33" name="Group 32"/>
          <p:cNvGrpSpPr/>
          <p:nvPr/>
        </p:nvGrpSpPr>
        <p:grpSpPr>
          <a:xfrm>
            <a:off x="357781" y="1105915"/>
            <a:ext cx="5455763" cy="362731"/>
            <a:chOff x="448467" y="3451955"/>
            <a:chExt cx="7274350" cy="483641"/>
          </a:xfrm>
        </p:grpSpPr>
        <p:sp>
          <p:nvSpPr>
            <p:cNvPr id="34" name="TextBox 33"/>
            <p:cNvSpPr txBox="1"/>
            <p:nvPr/>
          </p:nvSpPr>
          <p:spPr>
            <a:xfrm>
              <a:off x="991818" y="3484191"/>
              <a:ext cx="6730999" cy="451405"/>
            </a:xfrm>
            <a:prstGeom prst="rect">
              <a:avLst/>
            </a:prstGeom>
            <a:noFill/>
          </p:spPr>
          <p:txBody>
            <a:bodyPr wrap="square" rtlCol="0">
              <a:spAutoFit/>
            </a:bodyPr>
            <a:lstStyle/>
            <a:p>
              <a:r>
                <a:rPr lang="en-US" sz="1600" dirty="0"/>
                <a:t>Quick Introduction to FP and Why Lambda </a:t>
              </a:r>
            </a:p>
          </p:txBody>
        </p:sp>
        <p:grpSp>
          <p:nvGrpSpPr>
            <p:cNvPr id="35" name="Group 34"/>
            <p:cNvGrpSpPr/>
            <p:nvPr/>
          </p:nvGrpSpPr>
          <p:grpSpPr>
            <a:xfrm>
              <a:off x="448467" y="3451955"/>
              <a:ext cx="464582" cy="464582"/>
              <a:chOff x="448467" y="3449275"/>
              <a:chExt cx="464582" cy="464582"/>
            </a:xfrm>
          </p:grpSpPr>
          <p:sp>
            <p:nvSpPr>
              <p:cNvPr id="36" name="Oval 35"/>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72551" y="3490746"/>
                <a:ext cx="417209"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1</a:t>
                </a:r>
              </a:p>
            </p:txBody>
          </p:sp>
        </p:grpSp>
      </p:grpSp>
      <p:grpSp>
        <p:nvGrpSpPr>
          <p:cNvPr id="38" name="Group 37"/>
          <p:cNvGrpSpPr/>
          <p:nvPr/>
        </p:nvGrpSpPr>
        <p:grpSpPr>
          <a:xfrm>
            <a:off x="340176" y="2653409"/>
            <a:ext cx="5455763" cy="348437"/>
            <a:chOff x="448467" y="2763085"/>
            <a:chExt cx="7274351" cy="464582"/>
          </a:xfrm>
        </p:grpSpPr>
        <p:sp>
          <p:nvSpPr>
            <p:cNvPr id="39" name="TextBox 38"/>
            <p:cNvSpPr txBox="1"/>
            <p:nvPr/>
          </p:nvSpPr>
          <p:spPr>
            <a:xfrm>
              <a:off x="991818" y="2795321"/>
              <a:ext cx="6731000" cy="430886"/>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Function as Values</a:t>
              </a:r>
            </a:p>
          </p:txBody>
        </p:sp>
        <p:grpSp>
          <p:nvGrpSpPr>
            <p:cNvPr id="46" name="Group 45"/>
            <p:cNvGrpSpPr/>
            <p:nvPr/>
          </p:nvGrpSpPr>
          <p:grpSpPr>
            <a:xfrm>
              <a:off x="448467" y="2763085"/>
              <a:ext cx="464582" cy="464582"/>
              <a:chOff x="448467" y="2760563"/>
              <a:chExt cx="464582" cy="464582"/>
            </a:xfrm>
          </p:grpSpPr>
          <p:sp>
            <p:nvSpPr>
              <p:cNvPr id="47" name="Oval 46"/>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472548" y="2802034"/>
                <a:ext cx="417210"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4</a:t>
                </a:r>
              </a:p>
            </p:txBody>
          </p:sp>
        </p:grpSp>
      </p:grpSp>
      <p:grpSp>
        <p:nvGrpSpPr>
          <p:cNvPr id="49" name="Group 48"/>
          <p:cNvGrpSpPr/>
          <p:nvPr/>
        </p:nvGrpSpPr>
        <p:grpSpPr>
          <a:xfrm>
            <a:off x="340176" y="3238420"/>
            <a:ext cx="5455763" cy="362733"/>
            <a:chOff x="448467" y="3451955"/>
            <a:chExt cx="7274350" cy="483644"/>
          </a:xfrm>
        </p:grpSpPr>
        <p:sp>
          <p:nvSpPr>
            <p:cNvPr id="50" name="TextBox 49"/>
            <p:cNvSpPr txBox="1"/>
            <p:nvPr/>
          </p:nvSpPr>
          <p:spPr>
            <a:xfrm>
              <a:off x="991818" y="3484194"/>
              <a:ext cx="6730999" cy="451405"/>
            </a:xfrm>
            <a:prstGeom prst="rect">
              <a:avLst/>
            </a:prstGeom>
            <a:noFill/>
          </p:spPr>
          <p:txBody>
            <a:bodyPr wrap="square" rtlCol="0">
              <a:spAutoFit/>
            </a:bodyPr>
            <a:lstStyle/>
            <a:p>
              <a:r>
                <a:rPr lang="en-US" sz="1600" dirty="0"/>
                <a:t>Method References</a:t>
              </a:r>
            </a:p>
          </p:txBody>
        </p:sp>
        <p:grpSp>
          <p:nvGrpSpPr>
            <p:cNvPr id="51" name="Group 50"/>
            <p:cNvGrpSpPr/>
            <p:nvPr/>
          </p:nvGrpSpPr>
          <p:grpSpPr>
            <a:xfrm>
              <a:off x="448467" y="3451955"/>
              <a:ext cx="464582" cy="464582"/>
              <a:chOff x="448467" y="3449275"/>
              <a:chExt cx="464582" cy="464582"/>
            </a:xfrm>
          </p:grpSpPr>
          <p:sp>
            <p:nvSpPr>
              <p:cNvPr id="52" name="Oval 51"/>
              <p:cNvSpPr/>
              <p:nvPr/>
            </p:nvSpPr>
            <p:spPr>
              <a:xfrm>
                <a:off x="448467" y="3449275"/>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472551" y="3490746"/>
                <a:ext cx="417209"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spTree>
    <p:extLst>
      <p:ext uri="{BB962C8B-B14F-4D97-AF65-F5344CB8AC3E}">
        <p14:creationId xmlns:p14="http://schemas.microsoft.com/office/powerpoint/2010/main" val="222062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Inline Values</a:t>
            </a:r>
          </a:p>
        </p:txBody>
      </p:sp>
      <p:sp>
        <p:nvSpPr>
          <p:cNvPr id="8" name="Content Placeholder 7"/>
          <p:cNvSpPr>
            <a:spLocks noGrp="1"/>
          </p:cNvSpPr>
          <p:nvPr>
            <p:ph idx="1"/>
          </p:nvPr>
        </p:nvSpPr>
        <p:spPr/>
        <p:txBody>
          <a:bodyPr>
            <a:norm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we know that in java data acts as value in java.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can be assigned to a variable and that variable can be referred at other places to get the needed data as value.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e.g.</a:t>
            </a:r>
          </a:p>
          <a:p>
            <a:r>
              <a:rPr lang="en-US" dirty="0">
                <a:latin typeface="Times New Roman" panose="02020603050405020304" pitchFamily="18" charset="0"/>
                <a:cs typeface="Times New Roman" panose="02020603050405020304" pitchFamily="18" charset="0"/>
              </a:rPr>
              <a:t>String name = “Welcome to Lambda”;</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javaVersion</a:t>
            </a:r>
            <a:r>
              <a:rPr lang="en-US" dirty="0">
                <a:latin typeface="Times New Roman" panose="02020603050405020304" pitchFamily="18" charset="0"/>
                <a:cs typeface="Times New Roman" panose="02020603050405020304" pitchFamily="18" charset="0"/>
              </a:rPr>
              <a:t> = 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Employee </a:t>
            </a:r>
            <a:r>
              <a:rPr lang="en-US" dirty="0" err="1">
                <a:latin typeface="Times New Roman" panose="02020603050405020304" pitchFamily="18" charset="0"/>
                <a:cs typeface="Times New Roman" panose="02020603050405020304" pitchFamily="18" charset="0"/>
              </a:rPr>
              <a:t>employee</a:t>
            </a:r>
            <a:r>
              <a:rPr lang="en-US" dirty="0">
                <a:latin typeface="Times New Roman" panose="02020603050405020304" pitchFamily="18" charset="0"/>
                <a:cs typeface="Times New Roman" panose="02020603050405020304" pitchFamily="18" charset="0"/>
              </a:rPr>
              <a:t> = new Employee() ; /* Objects as values*/</a:t>
            </a: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a:p>
            <a:endParaRPr lang="en-US"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630014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Function as Value</a:t>
            </a:r>
          </a:p>
        </p:txBody>
      </p:sp>
      <p:sp>
        <p:nvSpPr>
          <p:cNvPr id="8" name="Content Placeholder 7"/>
          <p:cNvSpPr>
            <a:spLocks noGrp="1"/>
          </p:cNvSpPr>
          <p:nvPr>
            <p:ph idx="1"/>
          </p:nvPr>
        </p:nvSpPr>
        <p:spPr>
          <a:xfrm>
            <a:off x="302854" y="1978811"/>
            <a:ext cx="3035770" cy="1249538"/>
          </a:xfrm>
          <a:ln>
            <a:solidFill>
              <a:schemeClr val="accent1"/>
            </a:solidFill>
          </a:ln>
        </p:spPr>
        <p:txBody>
          <a:bodyPr>
            <a:normAutofit/>
          </a:bodyPr>
          <a:lstStyle/>
          <a:p>
            <a:r>
              <a:rPr lang="en-US" sz="1200" dirty="0">
                <a:latin typeface="Calibri" panose="020F0502020204030204" pitchFamily="34" charset="0"/>
                <a:cs typeface="Trebuchet MS"/>
              </a:rPr>
              <a:t>Can we have something like  shown below ? </a:t>
            </a:r>
          </a:p>
          <a:p>
            <a:r>
              <a:rPr lang="en-US" sz="1200" dirty="0">
                <a:solidFill>
                  <a:srgbClr val="FF0000"/>
                </a:solidFill>
                <a:latin typeface="Calibri" panose="020F0502020204030204" pitchFamily="34" charset="0"/>
                <a:cs typeface="Trebuchet MS"/>
              </a:rPr>
              <a:t>&lt;</a:t>
            </a:r>
            <a:r>
              <a:rPr lang="en-US" sz="1200" dirty="0" err="1">
                <a:solidFill>
                  <a:srgbClr val="FF0000"/>
                </a:solidFill>
                <a:latin typeface="Calibri" panose="020F0502020204030204" pitchFamily="34" charset="0"/>
                <a:cs typeface="Trebuchet MS"/>
              </a:rPr>
              <a:t>variableName</a:t>
            </a:r>
            <a:r>
              <a:rPr lang="en-US" sz="1200" dirty="0">
                <a:solidFill>
                  <a:srgbClr val="FF0000"/>
                </a:solidFill>
                <a:latin typeface="Calibri" panose="020F0502020204030204" pitchFamily="34" charset="0"/>
                <a:cs typeface="Trebuchet MS"/>
              </a:rPr>
              <a:t>&gt; = {</a:t>
            </a:r>
          </a:p>
          <a:p>
            <a:r>
              <a:rPr lang="en-US" sz="1200" dirty="0">
                <a:solidFill>
                  <a:srgbClr val="FF0000"/>
                </a:solidFill>
                <a:latin typeface="Calibri" panose="020F0502020204030204" pitchFamily="34" charset="0"/>
                <a:cs typeface="Trebuchet MS"/>
              </a:rPr>
              <a:t>					….</a:t>
            </a:r>
          </a:p>
          <a:p>
            <a:r>
              <a:rPr lang="en-US" sz="1200" dirty="0">
                <a:solidFill>
                  <a:srgbClr val="FF0000"/>
                </a:solidFill>
                <a:latin typeface="Calibri" panose="020F0502020204030204" pitchFamily="34" charset="0"/>
                <a:cs typeface="Trebuchet MS"/>
              </a:rPr>
              <a:t>				 }</a:t>
            </a:r>
          </a:p>
          <a:p>
            <a:endParaRPr lang="en-US" dirty="0">
              <a:cs typeface="Trebuchet MS"/>
            </a:endParaRPr>
          </a:p>
          <a:p>
            <a:endParaRPr lang="en-US" dirty="0">
              <a:solidFill>
                <a:srgbClr val="000000"/>
              </a:solidFill>
              <a:latin typeface="Consolas" panose="020B0609020204030204" pitchFamily="49" charset="0"/>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9" name="Arrow: Down 8"/>
          <p:cNvSpPr/>
          <p:nvPr/>
        </p:nvSpPr>
        <p:spPr>
          <a:xfrm flipH="1">
            <a:off x="6163340" y="2295236"/>
            <a:ext cx="170120" cy="61668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highlight>
                <a:srgbClr val="000000"/>
              </a:highlight>
            </a:endParaRPr>
          </a:p>
        </p:txBody>
      </p:sp>
      <p:sp>
        <p:nvSpPr>
          <p:cNvPr id="10" name="Rectangle 9"/>
          <p:cNvSpPr/>
          <p:nvPr/>
        </p:nvSpPr>
        <p:spPr>
          <a:xfrm>
            <a:off x="4281377" y="1065526"/>
            <a:ext cx="4486939" cy="1015663"/>
          </a:xfrm>
          <a:prstGeom prst="rect">
            <a:avLst/>
          </a:prstGeom>
          <a:ln>
            <a:solidFill>
              <a:schemeClr val="accent1"/>
            </a:solidFill>
          </a:ln>
        </p:spPr>
        <p:txBody>
          <a:bodyPr wrap="square">
            <a:spAutoFit/>
          </a:bodyPr>
          <a:lstStyle/>
          <a:p>
            <a:endParaRPr lang="en-US" sz="1000" b="1" dirty="0">
              <a:latin typeface="Consolas" panose="020B0609020204030204" pitchFamily="49" charset="0"/>
            </a:endParaRPr>
          </a:p>
          <a:p>
            <a:r>
              <a:rPr lang="en-US" sz="1200" b="1" dirty="0">
                <a:latin typeface="Consolas" panose="020B0609020204030204" pitchFamily="49" charset="0"/>
              </a:rPr>
              <a:t>draw</a:t>
            </a:r>
            <a:r>
              <a:rPr lang="en-US" sz="1200" b="1" dirty="0">
                <a:solidFill>
                  <a:srgbClr val="7F0055"/>
                </a:solidFill>
                <a:latin typeface="Consolas" panose="020B0609020204030204" pitchFamily="49" charset="0"/>
              </a:rPr>
              <a:t> = </a:t>
            </a:r>
            <a:r>
              <a:rPr lang="en-US" sz="1200" b="1" dirty="0">
                <a:solidFill>
                  <a:srgbClr val="7F0055"/>
                </a:solidFill>
                <a:highlight>
                  <a:srgbClr val="FFFF00"/>
                </a:highlight>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highlight>
                  <a:srgbClr val="00FF00"/>
                </a:highlight>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a:solidFill>
                  <a:srgbClr val="000000"/>
                </a:solidFill>
                <a:highlight>
                  <a:srgbClr val="00FFFF"/>
                </a:highlight>
                <a:latin typeface="Consolas" panose="020B0609020204030204" pitchFamily="49" charset="0"/>
              </a:rPr>
              <a:t>draw</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"Drawing Circle"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cs typeface="Trebuchet MS"/>
              </a:rPr>
              <a:t>	</a:t>
            </a:r>
            <a:r>
              <a:rPr lang="en-US" dirty="0">
                <a:solidFill>
                  <a:srgbClr val="000000"/>
                </a:solidFill>
                <a:latin typeface="Consolas" panose="020B0609020204030204" pitchFamily="49" charset="0"/>
                <a:cs typeface="Trebuchet MS"/>
              </a:rPr>
              <a:t>	</a:t>
            </a:r>
          </a:p>
        </p:txBody>
      </p:sp>
      <p:sp>
        <p:nvSpPr>
          <p:cNvPr id="12" name="Rectangle 11"/>
          <p:cNvSpPr/>
          <p:nvPr/>
        </p:nvSpPr>
        <p:spPr>
          <a:xfrm>
            <a:off x="4281376" y="3125972"/>
            <a:ext cx="4486939" cy="984885"/>
          </a:xfrm>
          <a:prstGeom prst="rect">
            <a:avLst/>
          </a:prstGeom>
          <a:ln>
            <a:solidFill>
              <a:schemeClr val="accent1"/>
            </a:solidFill>
          </a:ln>
        </p:spPr>
        <p:txBody>
          <a:bodyPr wrap="square">
            <a:spAutoFit/>
          </a:bodyPr>
          <a:lstStyle/>
          <a:p>
            <a:endParaRPr lang="en-US" sz="1000" b="1" dirty="0">
              <a:latin typeface="Consolas" panose="020B0609020204030204" pitchFamily="49" charset="0"/>
            </a:endParaRPr>
          </a:p>
          <a:p>
            <a:r>
              <a:rPr lang="en-US" sz="1200" b="1" dirty="0">
                <a:latin typeface="Consolas" panose="020B0609020204030204" pitchFamily="49" charset="0"/>
              </a:rPr>
              <a:t>draw</a:t>
            </a:r>
            <a:r>
              <a:rPr lang="en-US" sz="1200" b="1" dirty="0">
                <a:solidFill>
                  <a:srgbClr val="7F0055"/>
                </a:solidFill>
                <a:latin typeface="Consolas" panose="020B0609020204030204" pitchFamily="49" charset="0"/>
              </a:rPr>
              <a:t> = () </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"Drawing Circle"</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cs typeface="Trebuchet MS"/>
              </a:rPr>
              <a:t>		</a:t>
            </a:r>
          </a:p>
        </p:txBody>
      </p:sp>
    </p:spTree>
    <p:extLst>
      <p:ext uri="{BB962C8B-B14F-4D97-AF65-F5344CB8AC3E}">
        <p14:creationId xmlns:p14="http://schemas.microsoft.com/office/powerpoint/2010/main" val="2702020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Introducing Lambda</a:t>
            </a:r>
          </a:p>
        </p:txBody>
      </p:sp>
      <p:sp>
        <p:nvSpPr>
          <p:cNvPr id="8" name="Content Placeholder 7"/>
          <p:cNvSpPr>
            <a:spLocks noGrp="1"/>
          </p:cNvSpPr>
          <p:nvPr>
            <p:ph idx="1"/>
          </p:nvPr>
        </p:nvSpPr>
        <p:spPr>
          <a:xfrm>
            <a:off x="352473" y="1078991"/>
            <a:ext cx="4581034" cy="997901"/>
          </a:xfrm>
          <a:ln>
            <a:solidFill>
              <a:schemeClr val="accent1"/>
            </a:solidFill>
          </a:ln>
        </p:spPr>
        <p:txBody>
          <a:bodyPr>
            <a:normAutofit fontScale="92500" lnSpcReduction="20000"/>
          </a:bodyPr>
          <a:lstStyle/>
          <a:p>
            <a:r>
              <a:rPr lang="en-US" sz="1300" b="1" dirty="0">
                <a:solidFill>
                  <a:srgbClr val="FF0000"/>
                </a:solidFill>
                <a:latin typeface="Consolas" panose="020B0609020204030204" pitchFamily="49" charset="0"/>
              </a:rPr>
              <a:t>Do we need return type ?</a:t>
            </a:r>
          </a:p>
          <a:p>
            <a:endParaRPr lang="en-US" sz="1300" b="1" dirty="0">
              <a:solidFill>
                <a:srgbClr val="FF0000"/>
              </a:solidFill>
              <a:latin typeface="Consolas" panose="020B0609020204030204" pitchFamily="49" charset="0"/>
            </a:endParaRPr>
          </a:p>
          <a:p>
            <a:r>
              <a:rPr lang="en-US" sz="1300" b="1" dirty="0">
                <a:latin typeface="Consolas" panose="020B0609020204030204" pitchFamily="49" charset="0"/>
              </a:rPr>
              <a:t>	draw</a:t>
            </a:r>
            <a:r>
              <a:rPr lang="en-US" sz="1300" b="1" dirty="0">
                <a:solidFill>
                  <a:srgbClr val="7F0055"/>
                </a:solidFill>
                <a:latin typeface="Consolas" panose="020B0609020204030204" pitchFamily="49" charset="0"/>
              </a:rPr>
              <a:t> = </a:t>
            </a:r>
            <a:r>
              <a:rPr lang="en-US" sz="1300" b="1" dirty="0">
                <a:solidFill>
                  <a:srgbClr val="7F0055"/>
                </a:solidFill>
                <a:highlight>
                  <a:srgbClr val="00FFFF"/>
                </a:highlight>
                <a:latin typeface="Consolas" panose="020B0609020204030204" pitchFamily="49" charset="0"/>
              </a:rPr>
              <a:t>void</a:t>
            </a:r>
            <a:r>
              <a:rPr lang="en-US" sz="1300" b="1" dirty="0">
                <a:solidFill>
                  <a:srgbClr val="000000"/>
                </a:solidFill>
                <a:latin typeface="Consolas" panose="020B0609020204030204" pitchFamily="49" charset="0"/>
              </a:rPr>
              <a:t> </a:t>
            </a:r>
            <a:r>
              <a:rPr lang="en-US" sz="1300" b="1" dirty="0">
                <a:solidFill>
                  <a:srgbClr val="000000"/>
                </a:solidFill>
                <a:highlight>
                  <a:srgbClr val="00FF00"/>
                </a:highlight>
                <a:latin typeface="Consolas" panose="020B0609020204030204" pitchFamily="49" charset="0"/>
              </a:rPr>
              <a:t>draw</a:t>
            </a:r>
            <a:r>
              <a:rPr lang="en-US" sz="1300" b="1" dirty="0">
                <a:solidFill>
                  <a:srgbClr val="000000"/>
                </a:solidFill>
                <a:latin typeface="Consolas" panose="020B0609020204030204" pitchFamily="49" charset="0"/>
              </a:rPr>
              <a:t>() {</a:t>
            </a:r>
          </a:p>
          <a:p>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System.</a:t>
            </a:r>
            <a:r>
              <a:rPr lang="en-US" sz="1300" b="1" i="1" dirty="0" err="1">
                <a:solidFill>
                  <a:srgbClr val="0000C0"/>
                </a:solidFill>
                <a:latin typeface="Consolas" panose="020B0609020204030204" pitchFamily="49" charset="0"/>
              </a:rPr>
              <a:t>out</a:t>
            </a:r>
            <a:r>
              <a:rPr lang="en-US" sz="1300" b="1" i="1" dirty="0" err="1">
                <a:solidFill>
                  <a:srgbClr val="000000"/>
                </a:solidFill>
                <a:latin typeface="Consolas" panose="020B0609020204030204" pitchFamily="49" charset="0"/>
              </a:rPr>
              <a:t>.println</a:t>
            </a:r>
            <a:r>
              <a:rPr lang="en-US" sz="1300" b="1" i="1" dirty="0">
                <a:solidFill>
                  <a:srgbClr val="000000"/>
                </a:solidFill>
                <a:latin typeface="Consolas" panose="020B0609020204030204" pitchFamily="49" charset="0"/>
              </a:rPr>
              <a:t>(</a:t>
            </a:r>
            <a:r>
              <a:rPr lang="en-US" sz="1300" b="1" i="1" dirty="0">
                <a:solidFill>
                  <a:srgbClr val="2A00FF"/>
                </a:solidFill>
                <a:latin typeface="Consolas" panose="020B0609020204030204" pitchFamily="49" charset="0"/>
              </a:rPr>
              <a:t>"Drawing Circle"</a:t>
            </a:r>
            <a:r>
              <a:rPr lang="en-US" sz="1300" b="1" i="1" dirty="0">
                <a:solidFill>
                  <a:srgbClr val="000000"/>
                </a:solidFill>
                <a:latin typeface="Consolas" panose="020B0609020204030204" pitchFamily="49" charset="0"/>
              </a:rPr>
              <a:t>);</a:t>
            </a:r>
          </a:p>
          <a:p>
            <a:r>
              <a:rPr lang="en-US" sz="1300"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3" name="Rectangle 2"/>
          <p:cNvSpPr/>
          <p:nvPr/>
        </p:nvSpPr>
        <p:spPr>
          <a:xfrm>
            <a:off x="289650" y="2694415"/>
            <a:ext cx="5948117" cy="861774"/>
          </a:xfrm>
          <a:prstGeom prst="rect">
            <a:avLst/>
          </a:prstGeom>
          <a:ln>
            <a:solidFill>
              <a:schemeClr val="accent1"/>
            </a:solidFill>
          </a:ln>
        </p:spPr>
        <p:txBody>
          <a:bodyPr wrap="square">
            <a:spAutoFit/>
          </a:bodyPr>
          <a:lstStyle/>
          <a:p>
            <a:r>
              <a:rPr lang="en-US" sz="1200" dirty="0">
                <a:solidFill>
                  <a:srgbClr val="000000"/>
                </a:solidFill>
                <a:latin typeface="Consolas" panose="020B0609020204030204" pitchFamily="49" charset="0"/>
                <a:cs typeface="Trebuchet MS"/>
              </a:rPr>
              <a:t>draw = () -&gt; {</a:t>
            </a:r>
            <a:r>
              <a:rPr lang="en-US" sz="1200" b="1"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"Drawing Circle using Lambda"</a:t>
            </a:r>
            <a:r>
              <a:rPr lang="en-US" sz="1200" b="1" i="1"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cs typeface="Trebuchet MS"/>
            </a:endParaRPr>
          </a:p>
          <a:p>
            <a:r>
              <a:rPr lang="en-US" sz="1200" dirty="0">
                <a:solidFill>
                  <a:srgbClr val="000000"/>
                </a:solidFill>
                <a:latin typeface="Consolas" panose="020B0609020204030204" pitchFamily="49" charset="0"/>
                <a:cs typeface="Trebuchet MS"/>
              </a:rPr>
              <a:t>draw = </a:t>
            </a:r>
            <a:r>
              <a:rPr lang="en-US" sz="1200" dirty="0">
                <a:solidFill>
                  <a:srgbClr val="000000"/>
                </a:solidFill>
                <a:highlight>
                  <a:srgbClr val="E8F2FE"/>
                </a:highlight>
                <a:latin typeface="Consolas" panose="020B0609020204030204" pitchFamily="49" charset="0"/>
              </a:rPr>
              <a:t>() -&gt; </a:t>
            </a:r>
            <a:r>
              <a:rPr lang="en-US" sz="1200" dirty="0" err="1">
                <a:solidFill>
                  <a:srgbClr val="000000"/>
                </a:solidFill>
                <a:highlight>
                  <a:srgbClr val="E8F2FE"/>
                </a:highlight>
                <a:latin typeface="Consolas" panose="020B0609020204030204" pitchFamily="49" charset="0"/>
              </a:rPr>
              <a:t>System.</a:t>
            </a:r>
            <a:r>
              <a:rPr lang="en-US" sz="1200" b="1" i="1" dirty="0" err="1">
                <a:solidFill>
                  <a:srgbClr val="0000C0"/>
                </a:solidFill>
                <a:highlight>
                  <a:srgbClr val="E8F2FE"/>
                </a:highlight>
                <a:latin typeface="Consolas" panose="020B0609020204030204" pitchFamily="49" charset="0"/>
              </a:rPr>
              <a:t>out</a:t>
            </a:r>
            <a:r>
              <a:rPr lang="en-US" sz="1200" b="1" i="1" dirty="0" err="1">
                <a:solidFill>
                  <a:srgbClr val="000000"/>
                </a:solidFill>
                <a:highlight>
                  <a:srgbClr val="E8F2FE"/>
                </a:highlight>
                <a:latin typeface="Consolas" panose="020B0609020204030204" pitchFamily="49" charset="0"/>
              </a:rPr>
              <a:t>.println</a:t>
            </a:r>
            <a:r>
              <a:rPr lang="en-US" sz="1200" b="1" i="1" dirty="0">
                <a:solidFill>
                  <a:srgbClr val="000000"/>
                </a:solidFill>
                <a:highlight>
                  <a:srgbClr val="E8F2FE"/>
                </a:highlight>
                <a:latin typeface="Consolas" panose="020B0609020204030204" pitchFamily="49" charset="0"/>
              </a:rPr>
              <a:t>(</a:t>
            </a:r>
            <a:r>
              <a:rPr lang="en-US" sz="1200" b="1" i="1" dirty="0">
                <a:solidFill>
                  <a:srgbClr val="2A00FF"/>
                </a:solidFill>
                <a:highlight>
                  <a:srgbClr val="E8F2FE"/>
                </a:highlight>
                <a:latin typeface="Consolas" panose="020B0609020204030204" pitchFamily="49" charset="0"/>
              </a:rPr>
              <a:t>"Drawing Circle using Lambda"</a:t>
            </a:r>
            <a:r>
              <a:rPr lang="en-US" sz="1200" b="1" i="1" dirty="0">
                <a:solidFill>
                  <a:srgbClr val="000000"/>
                </a:solidFill>
                <a:highlight>
                  <a:srgbClr val="E8F2FE"/>
                </a:highlight>
                <a:latin typeface="Consolas" panose="020B0609020204030204" pitchFamily="49" charset="0"/>
              </a:rPr>
              <a:t>);</a:t>
            </a:r>
            <a:endParaRPr lang="en-US" sz="1200"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cs typeface="Trebuchet MS"/>
            </a:endParaRPr>
          </a:p>
        </p:txBody>
      </p:sp>
    </p:spTree>
    <p:extLst>
      <p:ext uri="{BB962C8B-B14F-4D97-AF65-F5344CB8AC3E}">
        <p14:creationId xmlns:p14="http://schemas.microsoft.com/office/powerpoint/2010/main" val="1596132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Introducing Lambda</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7" name="Content Placeholder 7"/>
          <p:cNvSpPr txBox="1">
            <a:spLocks/>
          </p:cNvSpPr>
          <p:nvPr/>
        </p:nvSpPr>
        <p:spPr>
          <a:xfrm>
            <a:off x="459138" y="1097073"/>
            <a:ext cx="8458033" cy="3375690"/>
          </a:xfrm>
          <a:prstGeom prst="rect">
            <a:avLst/>
          </a:prstGeom>
          <a:noFill/>
          <a:ln>
            <a:solidFill>
              <a:schemeClr val="accent1"/>
            </a:solidFill>
          </a:ln>
        </p:spPr>
        <p:txBody>
          <a:bodyPr vert="horz" lIns="68580" tIns="34290" rIns="68580" bIns="34290" rtlCol="0">
            <a:no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GraphicEditor</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drawingShape</a:t>
            </a:r>
            <a:r>
              <a:rPr lang="en-US" sz="1200" b="1" dirty="0">
                <a:solidFill>
                  <a:srgbClr val="000000"/>
                </a:solidFill>
                <a:latin typeface="Consolas" panose="020B0609020204030204" pitchFamily="49" charset="0"/>
              </a:rPr>
              <a:t>(Shape </a:t>
            </a:r>
            <a:r>
              <a:rPr lang="en-US" sz="1200" b="1" dirty="0">
                <a:solidFill>
                  <a:srgbClr val="6A3E3E"/>
                </a:solidFill>
                <a:latin typeface="Consolas" panose="020B0609020204030204" pitchFamily="49" charset="0"/>
              </a:rPr>
              <a:t>shape</a:t>
            </a:r>
            <a:r>
              <a:rPr lang="en-US" sz="1200" b="1" dirty="0">
                <a:solidFill>
                  <a:srgbClr val="000000"/>
                </a:solidFill>
                <a:latin typeface="Consolas" panose="020B0609020204030204" pitchFamily="49" charset="0"/>
              </a:rPr>
              <a:t>) {</a:t>
            </a:r>
          </a:p>
          <a:p>
            <a:r>
              <a:rPr lang="en-US" sz="1200" dirty="0">
                <a:solidFill>
                  <a:srgbClr val="6A3E3E"/>
                </a:solidFill>
                <a:latin typeface="Consolas" panose="020B0609020204030204" pitchFamily="49" charset="0"/>
              </a:rPr>
              <a:t>		</a:t>
            </a:r>
            <a:r>
              <a:rPr lang="en-US" sz="1200" b="1" dirty="0" err="1">
                <a:solidFill>
                  <a:srgbClr val="6A3E3E"/>
                </a:solidFill>
                <a:latin typeface="Consolas" panose="020B0609020204030204" pitchFamily="49" charset="0"/>
              </a:rPr>
              <a:t>shape</a:t>
            </a:r>
            <a:r>
              <a:rPr lang="en-US" sz="1200" b="1" dirty="0" err="1">
                <a:solidFill>
                  <a:srgbClr val="000000"/>
                </a:solidFill>
                <a:latin typeface="Consolas" panose="020B0609020204030204" pitchFamily="49" charset="0"/>
              </a:rPr>
              <a:t>.draw</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	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GraphicEditor</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editor</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GraphicEditor</a:t>
            </a:r>
            <a:r>
              <a:rPr lang="en-US" sz="1200" b="1"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Shape </a:t>
            </a:r>
            <a:r>
              <a:rPr lang="en-US" sz="1200" b="1" dirty="0">
                <a:solidFill>
                  <a:srgbClr val="6A3E3E"/>
                </a:solidFill>
                <a:latin typeface="Consolas" panose="020B0609020204030204" pitchFamily="49" charset="0"/>
              </a:rPr>
              <a:t>circle</a:t>
            </a:r>
            <a:r>
              <a:rPr lang="en-US" sz="1200" b="1" dirty="0">
                <a:solidFill>
                  <a:srgbClr val="000000"/>
                </a:solidFill>
                <a:latin typeface="Consolas" panose="020B0609020204030204" pitchFamily="49" charset="0"/>
              </a:rPr>
              <a:t> = () -&gt; </a:t>
            </a:r>
            <a:r>
              <a:rPr lang="en-US" sz="1200" b="1"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"Drawing Circle using Lambda"</a:t>
            </a:r>
            <a:r>
              <a:rPr lang="en-US" sz="1200" b="1" i="1" dirty="0">
                <a:solidFill>
                  <a:srgbClr val="000000"/>
                </a:solidFill>
                <a:latin typeface="Consolas" panose="020B0609020204030204" pitchFamily="49" charset="0"/>
              </a:rPr>
              <a:t>);</a:t>
            </a:r>
          </a:p>
          <a:p>
            <a:r>
              <a:rPr lang="en-US" sz="1200" b="1" dirty="0">
                <a:solidFill>
                  <a:srgbClr val="6A3E3E"/>
                </a:solidFill>
                <a:latin typeface="Consolas" panose="020B0609020204030204" pitchFamily="49" charset="0"/>
              </a:rPr>
              <a:t>		</a:t>
            </a:r>
            <a:r>
              <a:rPr lang="en-US" sz="1200" b="1" dirty="0">
                <a:solidFill>
                  <a:srgbClr val="000000"/>
                </a:solidFill>
                <a:latin typeface="Consolas" panose="020B0609020204030204" pitchFamily="49" charset="0"/>
              </a:rPr>
              <a:t>editor. </a:t>
            </a:r>
            <a:r>
              <a:rPr lang="en-US" sz="1200" b="1" dirty="0" err="1">
                <a:solidFill>
                  <a:srgbClr val="000000"/>
                </a:solidFill>
                <a:latin typeface="Consolas" panose="020B0609020204030204" pitchFamily="49" charset="0"/>
              </a:rPr>
              <a:t>drawingShape</a:t>
            </a:r>
            <a:r>
              <a:rPr lang="en-US" sz="1200" b="1" dirty="0">
                <a:solidFill>
                  <a:srgbClr val="000000"/>
                </a:solidFill>
                <a:latin typeface="Consolas" panose="020B0609020204030204" pitchFamily="49" charset="0"/>
              </a:rPr>
              <a:t>(</a:t>
            </a:r>
            <a:r>
              <a:rPr lang="en-US" sz="1200" b="1" dirty="0">
                <a:solidFill>
                  <a:srgbClr val="6A3E3E"/>
                </a:solidFill>
                <a:latin typeface="Consolas" panose="020B0609020204030204" pitchFamily="49" charset="0"/>
              </a:rPr>
              <a:t>circle</a:t>
            </a:r>
            <a:r>
              <a:rPr lang="en-US" sz="1200" b="1" dirty="0">
                <a:solidFill>
                  <a:srgbClr val="000000"/>
                </a:solidFill>
                <a:latin typeface="Consolas" panose="020B0609020204030204" pitchFamily="49" charset="0"/>
              </a:rPr>
              <a:t>);</a:t>
            </a:r>
          </a:p>
          <a:p>
            <a:r>
              <a:rPr lang="en-US" sz="1200" b="1" dirty="0">
                <a:solidFill>
                  <a:srgbClr val="6A3E3E"/>
                </a:solidFill>
                <a:latin typeface="Consolas" panose="020B0609020204030204" pitchFamily="49" charset="0"/>
              </a:rPr>
              <a:t>		editor</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drawingShape</a:t>
            </a:r>
            <a:r>
              <a:rPr lang="en-US" sz="1200" b="1" dirty="0">
                <a:solidFill>
                  <a:srgbClr val="000000"/>
                </a:solidFill>
                <a:latin typeface="Consolas" panose="020B0609020204030204" pitchFamily="49" charset="0"/>
              </a:rPr>
              <a:t>(() -&gt; </a:t>
            </a:r>
            <a:r>
              <a:rPr lang="en-US" sz="1200" b="1"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"Drawing Triangle using Lambda"</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latin typeface="Consolas" panose="020B0609020204030204" pitchFamily="49" charset="0"/>
              <a:cs typeface="Trebuchet MS"/>
            </a:endParaRPr>
          </a:p>
        </p:txBody>
      </p:sp>
    </p:spTree>
    <p:extLst>
      <p:ext uri="{BB962C8B-B14F-4D97-AF65-F5344CB8AC3E}">
        <p14:creationId xmlns:p14="http://schemas.microsoft.com/office/powerpoint/2010/main" val="47086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p:cNvSpPr>
          <p:nvPr>
            <p:ph type="body" sz="quarter" idx="10"/>
          </p:nvPr>
        </p:nvSpPr>
        <p:spPr/>
        <p:txBody>
          <a:bodyPr>
            <a:normAutofit/>
          </a:bodyPr>
          <a:lstStyle/>
          <a:p>
            <a:r>
              <a:rPr lang="en-US" dirty="0"/>
              <a:t>Method Reference</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Alternative way representing a function type with a concrete method </a:t>
            </a:r>
          </a:p>
          <a:p>
            <a:pPr marL="285750" indent="-285750">
              <a:buFont typeface="Arial" panose="020B0604020202020204" pitchFamily="34" charset="0"/>
              <a:buChar char="•"/>
            </a:pPr>
            <a:r>
              <a:rPr lang="en-US" dirty="0"/>
              <a:t>Allows to reference constructors or methods without executing them.</a:t>
            </a:r>
          </a:p>
          <a:p>
            <a:pPr marL="285750" indent="-285750">
              <a:buFont typeface="Arial" panose="020B0604020202020204" pitchFamily="34" charset="0"/>
              <a:buChar char="•"/>
            </a:pPr>
            <a:r>
              <a:rPr lang="en-US" dirty="0"/>
              <a:t>Require a target type that consist of a compatible functional interface.</a:t>
            </a:r>
          </a:p>
        </p:txBody>
      </p:sp>
    </p:spTree>
    <p:extLst>
      <p:ext uri="{BB962C8B-B14F-4D97-AF65-F5344CB8AC3E}">
        <p14:creationId xmlns:p14="http://schemas.microsoft.com/office/powerpoint/2010/main" val="2195849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p:cNvSpPr>
          <p:nvPr>
            <p:ph type="body" sz="quarter" idx="10"/>
          </p:nvPr>
        </p:nvSpPr>
        <p:spPr/>
        <p:txBody>
          <a:bodyPr>
            <a:normAutofit/>
          </a:bodyPr>
          <a:lstStyle/>
          <a:p>
            <a:r>
              <a:rPr lang="en-US" dirty="0"/>
              <a:t>Types of Method Reference</a:t>
            </a:r>
          </a:p>
        </p:txBody>
      </p:sp>
      <p:graphicFrame>
        <p:nvGraphicFramePr>
          <p:cNvPr id="5" name="Group 102"/>
          <p:cNvGraphicFramePr>
            <a:graphicFrameLocks noGrp="1"/>
          </p:cNvGraphicFramePr>
          <p:nvPr/>
        </p:nvGraphicFramePr>
        <p:xfrm>
          <a:off x="1485900" y="1200150"/>
          <a:ext cx="6172200" cy="2376631"/>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19100">
                <a:tc>
                  <a:txBody>
                    <a:bodyPr/>
                    <a:lstStyle/>
                    <a:p>
                      <a:pPr marL="0" marR="0" lvl="0" indent="0" algn="ctr" defTabSz="4572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folHlink"/>
                          </a:solidFill>
                          <a:effectLst/>
                          <a:latin typeface="Century" pitchFamily="18" charset="0"/>
                        </a:rPr>
                        <a:t>Type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folHlink"/>
                          </a:solidFill>
                          <a:effectLst/>
                          <a:latin typeface="Century" pitchFamily="18" charset="0"/>
                        </a:rPr>
                        <a:t>Syntax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folHlink"/>
                          </a:solidFill>
                          <a:effectLst/>
                          <a:latin typeface="Century" pitchFamily="18" charset="0"/>
                        </a:rPr>
                        <a:t>Example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40">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Reference to a static method </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Class::staticMethodName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String::valueOf Integer::compare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0916">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Reference to a constructor </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ClassName::new</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ArrayList::new </a:t>
                      </a:r>
                    </a:p>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File::new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935">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a:ln>
                            <a:noFill/>
                          </a:ln>
                          <a:solidFill>
                            <a:schemeClr val="tx1"/>
                          </a:solidFill>
                          <a:effectLst/>
                          <a:latin typeface="Calibri" pitchFamily="34" charset="0"/>
                        </a:rPr>
                        <a:t>Reference to an instance method of an arbitrary object of a particular type </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Class::instanceMethodName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Person::getAge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340">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a:ln>
                            <a:noFill/>
                          </a:ln>
                          <a:solidFill>
                            <a:schemeClr val="tx1"/>
                          </a:solidFill>
                          <a:effectLst/>
                          <a:latin typeface="Calibri" pitchFamily="34" charset="0"/>
                        </a:rPr>
                        <a:t>Reference to an instance method of a particular object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a:ln>
                            <a:noFill/>
                          </a:ln>
                          <a:solidFill>
                            <a:schemeClr val="tx1"/>
                          </a:solidFill>
                          <a:effectLst/>
                          <a:latin typeface="Calibri" pitchFamily="34" charset="0"/>
                        </a:rPr>
                        <a:t>object::instanceMethodName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pPr>
                      <a:r>
                        <a:rPr kumimoji="0" lang="en-US" sz="1200" b="0" i="0" u="none" strike="noStrike" cap="none" normalizeH="0" baseline="0" dirty="0" err="1">
                          <a:ln>
                            <a:noFill/>
                          </a:ln>
                          <a:solidFill>
                            <a:schemeClr val="tx1"/>
                          </a:solidFill>
                          <a:effectLst/>
                          <a:latin typeface="Calibri" pitchFamily="34" charset="0"/>
                        </a:rPr>
                        <a:t>System.out</a:t>
                      </a:r>
                      <a:r>
                        <a:rPr kumimoji="0" lang="en-US" sz="1200" b="0" i="0" u="none" strike="noStrike" cap="none" normalizeH="0" baseline="0" dirty="0">
                          <a:ln>
                            <a:noFill/>
                          </a:ln>
                          <a:solidFill>
                            <a:schemeClr val="tx1"/>
                          </a:solidFill>
                          <a:effectLst/>
                          <a:latin typeface="Calibri" pitchFamily="34" charset="0"/>
                        </a:rPr>
                        <a:t>::</a:t>
                      </a:r>
                      <a:r>
                        <a:rPr kumimoji="0" lang="en-US" sz="1200" b="0" i="0" u="none" strike="noStrike" cap="none" normalizeH="0" baseline="0" dirty="0" err="1">
                          <a:ln>
                            <a:noFill/>
                          </a:ln>
                          <a:solidFill>
                            <a:schemeClr val="tx1"/>
                          </a:solidFill>
                          <a:effectLst/>
                          <a:latin typeface="Calibri" pitchFamily="34" charset="0"/>
                        </a:rPr>
                        <a:t>println</a:t>
                      </a:r>
                      <a:r>
                        <a:rPr kumimoji="0" lang="en-US" sz="1200" b="0" i="0" u="none" strike="noStrike" cap="none" normalizeH="0" baseline="0" dirty="0">
                          <a:ln>
                            <a:noFill/>
                          </a:ln>
                          <a:solidFill>
                            <a:schemeClr val="tx1"/>
                          </a:solidFill>
                          <a:effectLst/>
                          <a:latin typeface="Calibri" pitchFamily="34" charset="0"/>
                        </a:rPr>
                        <a:t>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51184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Static Method References - Example</a:t>
            </a:r>
          </a:p>
        </p:txBody>
      </p:sp>
      <p:sp>
        <p:nvSpPr>
          <p:cNvPr id="5" name="Rectangle 4"/>
          <p:cNvSpPr/>
          <p:nvPr/>
        </p:nvSpPr>
        <p:spPr>
          <a:xfrm>
            <a:off x="202018" y="827107"/>
            <a:ext cx="8491045" cy="3785652"/>
          </a:xfrm>
          <a:prstGeom prst="rect">
            <a:avLst/>
          </a:prstGeom>
          <a:ln>
            <a:solidFill>
              <a:schemeClr val="accent1"/>
            </a:solidFill>
          </a:ln>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MRStaticMethodExample</a:t>
            </a:r>
            <a:r>
              <a:rPr lang="en-US" sz="1000" b="1" dirty="0">
                <a:solidFill>
                  <a:srgbClr val="000000"/>
                </a:solidFill>
                <a:latin typeface="Consolas" panose="020B0609020204030204" pitchFamily="49" charset="0"/>
              </a:rPr>
              <a:t> {</a:t>
            </a: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  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List&lt;Integer&gt; </a:t>
            </a:r>
            <a:r>
              <a:rPr lang="en-US" sz="1000" dirty="0">
                <a:solidFill>
                  <a:srgbClr val="6A3E3E"/>
                </a:solidFill>
                <a:latin typeface="Consolas" panose="020B0609020204030204" pitchFamily="49" charset="0"/>
              </a:rPr>
              <a:t>numbers</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Arrays.</a:t>
            </a:r>
            <a:r>
              <a:rPr lang="en-US" sz="1000" i="1" dirty="0" err="1">
                <a:solidFill>
                  <a:srgbClr val="000000"/>
                </a:solidFill>
                <a:latin typeface="Consolas" panose="020B0609020204030204" pitchFamily="49" charset="0"/>
              </a:rPr>
              <a:t>asList</a:t>
            </a:r>
            <a:r>
              <a:rPr lang="en-US" sz="1000" i="1" dirty="0">
                <a:solidFill>
                  <a:srgbClr val="000000"/>
                </a:solidFill>
                <a:latin typeface="Consolas" panose="020B0609020204030204" pitchFamily="49" charset="0"/>
              </a:rPr>
              <a:t>(1, 2, 3, 4, 6, 5, 26, 45, 56, 66, 2234);</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List </a:t>
            </a:r>
            <a:r>
              <a:rPr lang="en-US" sz="1000" dirty="0" err="1">
                <a:solidFill>
                  <a:srgbClr val="6A3E3E"/>
                </a:solidFill>
                <a:latin typeface="Consolas" panose="020B0609020204030204" pitchFamily="49" charset="0"/>
              </a:rPr>
              <a:t>oddNumbers</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MRStaticMethodExample.</a:t>
            </a:r>
            <a:r>
              <a:rPr lang="en-US" sz="1000" i="1" dirty="0" err="1">
                <a:solidFill>
                  <a:srgbClr val="000000"/>
                </a:solidFill>
                <a:latin typeface="Consolas" panose="020B0609020204030204" pitchFamily="49" charset="0"/>
              </a:rPr>
              <a:t>filterList</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numbers</a:t>
            </a:r>
            <a:r>
              <a:rPr lang="en-US" sz="1000" i="1" dirty="0">
                <a:solidFill>
                  <a:srgbClr val="000000"/>
                </a:solidFill>
                <a:latin typeface="Consolas" panose="020B0609020204030204" pitchFamily="49" charset="0"/>
              </a:rPr>
              <a:t>, </a:t>
            </a:r>
            <a:r>
              <a:rPr lang="en-US" sz="1000" i="1" dirty="0" err="1">
                <a:solidFill>
                  <a:srgbClr val="000000"/>
                </a:solidFill>
                <a:latin typeface="Consolas" panose="020B0609020204030204" pitchFamily="49" charset="0"/>
              </a:rPr>
              <a:t>IntPredicates</a:t>
            </a:r>
            <a:r>
              <a:rPr lang="en-US" sz="1000" i="1" dirty="0">
                <a:solidFill>
                  <a:srgbClr val="000000"/>
                </a:solidFill>
                <a:latin typeface="Consolas" panose="020B0609020204030204" pitchFamily="49" charset="0"/>
              </a:rPr>
              <a:t>::</a:t>
            </a:r>
            <a:r>
              <a:rPr lang="en-US" sz="1000" i="1" dirty="0" err="1">
                <a:solidFill>
                  <a:srgbClr val="000000"/>
                </a:solidFill>
                <a:latin typeface="Consolas" panose="020B0609020204030204" pitchFamily="49" charset="0"/>
              </a:rPr>
              <a:t>isOdd</a:t>
            </a:r>
            <a:r>
              <a:rPr lang="en-US" sz="1000"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err="1">
                <a:solidFill>
                  <a:srgbClr val="6A3E3E"/>
                </a:solidFill>
                <a:latin typeface="Consolas" panose="020B0609020204030204" pitchFamily="49" charset="0"/>
              </a:rPr>
              <a:t>oddNumbers</a:t>
            </a:r>
            <a:r>
              <a:rPr lang="en-US" sz="1000" b="1" i="1"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List </a:t>
            </a:r>
            <a:r>
              <a:rPr lang="en-US" sz="1000" dirty="0" err="1">
                <a:solidFill>
                  <a:srgbClr val="6A3E3E"/>
                </a:solidFill>
                <a:latin typeface="Consolas" panose="020B0609020204030204" pitchFamily="49" charset="0"/>
              </a:rPr>
              <a:t>evenNumbers</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MRStaticMethodExample.</a:t>
            </a:r>
            <a:r>
              <a:rPr lang="en-US" sz="1000" i="1" dirty="0" err="1">
                <a:solidFill>
                  <a:srgbClr val="000000"/>
                </a:solidFill>
                <a:latin typeface="Consolas" panose="020B0609020204030204" pitchFamily="49" charset="0"/>
              </a:rPr>
              <a:t>filterList</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numbers</a:t>
            </a:r>
            <a:r>
              <a:rPr lang="en-US" sz="1000" i="1" dirty="0">
                <a:solidFill>
                  <a:srgbClr val="000000"/>
                </a:solidFill>
                <a:latin typeface="Consolas" panose="020B0609020204030204" pitchFamily="49" charset="0"/>
              </a:rPr>
              <a:t>, </a:t>
            </a:r>
            <a:r>
              <a:rPr lang="en-US" sz="1000" i="1" dirty="0" err="1">
                <a:solidFill>
                  <a:srgbClr val="000000"/>
                </a:solidFill>
                <a:latin typeface="Consolas" panose="020B0609020204030204" pitchFamily="49" charset="0"/>
              </a:rPr>
              <a:t>IntPredicates</a:t>
            </a:r>
            <a:r>
              <a:rPr lang="en-US" sz="1000" i="1" dirty="0">
                <a:solidFill>
                  <a:srgbClr val="000000"/>
                </a:solidFill>
                <a:latin typeface="Consolas" panose="020B0609020204030204" pitchFamily="49" charset="0"/>
              </a:rPr>
              <a:t>::</a:t>
            </a:r>
            <a:r>
              <a:rPr lang="en-US" sz="1000" i="1" dirty="0" err="1">
                <a:solidFill>
                  <a:srgbClr val="000000"/>
                </a:solidFill>
                <a:latin typeface="Consolas" panose="020B0609020204030204" pitchFamily="49" charset="0"/>
              </a:rPr>
              <a:t>isEven</a:t>
            </a:r>
            <a:r>
              <a:rPr lang="en-US" sz="1000"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err="1">
                <a:solidFill>
                  <a:srgbClr val="6A3E3E"/>
                </a:solidFill>
                <a:latin typeface="Consolas" panose="020B0609020204030204" pitchFamily="49" charset="0"/>
              </a:rPr>
              <a:t>evenNumbers</a:t>
            </a:r>
            <a:r>
              <a:rPr lang="en-US" sz="1000" b="1" i="1"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  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List </a:t>
            </a:r>
            <a:r>
              <a:rPr lang="en-US" sz="1000" b="1" dirty="0" err="1">
                <a:solidFill>
                  <a:srgbClr val="000000"/>
                </a:solidFill>
                <a:latin typeface="Consolas" panose="020B0609020204030204" pitchFamily="49" charset="0"/>
              </a:rPr>
              <a:t>filterList</a:t>
            </a:r>
            <a:r>
              <a:rPr lang="en-US" sz="1000" b="1" dirty="0">
                <a:solidFill>
                  <a:srgbClr val="000000"/>
                </a:solidFill>
                <a:latin typeface="Consolas" panose="020B0609020204030204" pitchFamily="49" charset="0"/>
              </a:rPr>
              <a:t>(List&lt;Integer&gt; </a:t>
            </a:r>
            <a:r>
              <a:rPr lang="en-US" sz="1000" b="1" dirty="0">
                <a:solidFill>
                  <a:srgbClr val="6A3E3E"/>
                </a:solidFill>
                <a:latin typeface="Consolas" panose="020B0609020204030204" pitchFamily="49" charset="0"/>
              </a:rPr>
              <a:t>list</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IntPredicate</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predicate</a:t>
            </a:r>
            <a:r>
              <a:rPr lang="en-US"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List </a:t>
            </a:r>
            <a:r>
              <a:rPr lang="en-US" sz="1000" dirty="0" err="1">
                <a:solidFill>
                  <a:srgbClr val="6A3E3E"/>
                </a:solidFill>
                <a:latin typeface="Consolas" panose="020B0609020204030204" pitchFamily="49" charset="0"/>
              </a:rPr>
              <a:t>finalList</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ArrayList</a:t>
            </a:r>
            <a:r>
              <a:rPr lang="en-US" sz="1000" b="1" dirty="0">
                <a:solidFill>
                  <a:srgbClr val="000000"/>
                </a:solidFill>
                <a:latin typeface="Consolas" panose="020B0609020204030204" pitchFamily="49" charset="0"/>
              </a:rPr>
              <a:t>&lt;&gt;();</a:t>
            </a: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	for</a:t>
            </a:r>
            <a:r>
              <a:rPr lang="en-US" sz="1000" b="1" dirty="0">
                <a:solidFill>
                  <a:srgbClr val="000000"/>
                </a:solidFill>
                <a:latin typeface="Consolas" panose="020B0609020204030204" pitchFamily="49" charset="0"/>
              </a:rPr>
              <a:t> (Integer </a:t>
            </a:r>
            <a:r>
              <a:rPr lang="en-US" sz="1000" b="1" dirty="0" err="1">
                <a:solidFill>
                  <a:srgbClr val="6A3E3E"/>
                </a:solidFill>
                <a:latin typeface="Consolas" panose="020B0609020204030204" pitchFamily="49" charset="0"/>
              </a:rPr>
              <a:t>num</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list</a:t>
            </a:r>
            <a:r>
              <a:rPr lang="en-US" sz="1000" b="1" dirty="0">
                <a:solidFill>
                  <a:srgbClr val="000000"/>
                </a:solidFill>
                <a:latin typeface="Consolas" panose="020B0609020204030204" pitchFamily="49" charset="0"/>
              </a:rPr>
              <a:t>) {</a:t>
            </a:r>
          </a:p>
          <a:p>
            <a:r>
              <a:rPr lang="en-US" sz="1000" b="1" dirty="0">
                <a:solidFill>
                  <a:srgbClr val="7F0055"/>
                </a:solidFill>
                <a:latin typeface="Consolas" panose="020B0609020204030204" pitchFamily="49" charset="0"/>
              </a:rPr>
              <a:t>	  if</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predicate</a:t>
            </a:r>
            <a:r>
              <a:rPr lang="en-US" sz="1000" b="1" dirty="0" err="1">
                <a:solidFill>
                  <a:srgbClr val="000000"/>
                </a:solidFill>
                <a:latin typeface="Consolas" panose="020B0609020204030204" pitchFamily="49" charset="0"/>
              </a:rPr>
              <a:t>.test</a:t>
            </a:r>
            <a:r>
              <a:rPr lang="en-US" sz="1000" b="1" dirty="0">
                <a:solidFill>
                  <a:srgbClr val="000000"/>
                </a:solidFill>
                <a:latin typeface="Consolas" panose="020B0609020204030204" pitchFamily="49" charset="0"/>
              </a:rPr>
              <a:t>(</a:t>
            </a:r>
            <a:r>
              <a:rPr lang="en-US" sz="1000" b="1" dirty="0" err="1">
                <a:solidFill>
                  <a:srgbClr val="6A3E3E"/>
                </a:solidFill>
                <a:latin typeface="Consolas" panose="020B0609020204030204" pitchFamily="49" charset="0"/>
              </a:rPr>
              <a:t>num</a:t>
            </a:r>
            <a:r>
              <a:rPr lang="en-US" sz="1000" b="1" dirty="0">
                <a:solidFill>
                  <a:srgbClr val="000000"/>
                </a:solidFill>
                <a:latin typeface="Consolas" panose="020B0609020204030204" pitchFamily="49" charset="0"/>
              </a:rPr>
              <a:t>)) {</a:t>
            </a:r>
          </a:p>
          <a:p>
            <a:r>
              <a:rPr lang="en-US" sz="1000" dirty="0">
                <a:solidFill>
                  <a:srgbClr val="6A3E3E"/>
                </a:solidFill>
                <a:latin typeface="Consolas" panose="020B0609020204030204" pitchFamily="49" charset="0"/>
              </a:rPr>
              <a:t>	  </a:t>
            </a:r>
            <a:r>
              <a:rPr lang="en-US" sz="1000" dirty="0" err="1">
                <a:solidFill>
                  <a:srgbClr val="6A3E3E"/>
                </a:solidFill>
                <a:latin typeface="Consolas" panose="020B0609020204030204" pitchFamily="49" charset="0"/>
              </a:rPr>
              <a:t>finalList</a:t>
            </a:r>
            <a:r>
              <a:rPr lang="en-US" sz="1000" dirty="0" err="1">
                <a:solidFill>
                  <a:srgbClr val="000000"/>
                </a:solidFill>
                <a:latin typeface="Consolas" panose="020B0609020204030204" pitchFamily="49" charset="0"/>
              </a:rPr>
              <a:t>.</a:t>
            </a:r>
            <a:r>
              <a:rPr lang="en-US" sz="1000" dirty="0" err="1">
                <a:solidFill>
                  <a:srgbClr val="000000"/>
                </a:solidFill>
                <a:highlight>
                  <a:srgbClr val="D4D4D4"/>
                </a:highlight>
                <a:latin typeface="Consolas" panose="020B0609020204030204" pitchFamily="49" charset="0"/>
              </a:rPr>
              <a:t>add</a:t>
            </a:r>
            <a:r>
              <a:rPr lang="en-US" sz="1000" dirty="0">
                <a:solidFill>
                  <a:srgbClr val="000000"/>
                </a:solidFill>
                <a:highlight>
                  <a:srgbClr val="D4D4D4"/>
                </a:highlight>
                <a:latin typeface="Consolas" panose="020B0609020204030204" pitchFamily="49" charset="0"/>
              </a:rPr>
              <a:t>(</a:t>
            </a:r>
            <a:r>
              <a:rPr lang="en-US" sz="1000" dirty="0" err="1">
                <a:solidFill>
                  <a:srgbClr val="6A3E3E"/>
                </a:solidFill>
                <a:highlight>
                  <a:srgbClr val="D4D4D4"/>
                </a:highlight>
                <a:latin typeface="Consolas" panose="020B0609020204030204" pitchFamily="49" charset="0"/>
              </a:rPr>
              <a:t>num</a:t>
            </a:r>
            <a:r>
              <a:rPr lang="en-US" sz="1000" dirty="0">
                <a:solidFill>
                  <a:srgbClr val="000000"/>
                </a:solidFill>
                <a:highlight>
                  <a:srgbClr val="D4D4D4"/>
                </a:highlight>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b="1" dirty="0">
                <a:solidFill>
                  <a:srgbClr val="7F0055"/>
                </a:solidFill>
                <a:latin typeface="Consolas" panose="020B0609020204030204" pitchFamily="49" charset="0"/>
              </a:rPr>
              <a:t>	return</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finalList</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endParaRPr lang="en-US" sz="1000" dirty="0">
              <a:latin typeface="Consolas" panose="020B0609020204030204" pitchFamily="49" charset="0"/>
            </a:endParaRPr>
          </a:p>
        </p:txBody>
      </p:sp>
    </p:spTree>
    <p:extLst>
      <p:ext uri="{BB962C8B-B14F-4D97-AF65-F5344CB8AC3E}">
        <p14:creationId xmlns:p14="http://schemas.microsoft.com/office/powerpoint/2010/main" val="1465754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Static Method References - Example</a:t>
            </a:r>
          </a:p>
        </p:txBody>
      </p:sp>
      <p:sp>
        <p:nvSpPr>
          <p:cNvPr id="6" name="Rectangle 5"/>
          <p:cNvSpPr/>
          <p:nvPr/>
        </p:nvSpPr>
        <p:spPr>
          <a:xfrm>
            <a:off x="329609" y="892680"/>
            <a:ext cx="4121889" cy="1938992"/>
          </a:xfrm>
          <a:prstGeom prst="rect">
            <a:avLst/>
          </a:prstGeom>
          <a:ln>
            <a:solidFill>
              <a:schemeClr val="accent1"/>
            </a:solidFill>
          </a:ln>
        </p:spPr>
        <p:txBody>
          <a:bodyPr wrap="square">
            <a:spAutoFit/>
          </a:bodyPr>
          <a:lstStyle/>
          <a:p>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IntPredicates</a:t>
            </a:r>
            <a:r>
              <a:rPr lang="en-US" sz="1200" b="1" dirty="0">
                <a:solidFill>
                  <a:srgbClr val="000000"/>
                </a:solidFill>
                <a:latin typeface="Consolas" panose="020B0609020204030204" pitchFamily="49" charset="0"/>
              </a:rPr>
              <a:t> {</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boolean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isOdd</a:t>
            </a:r>
            <a:r>
              <a:rPr lang="en-US" sz="1200" b="1" dirty="0">
                <a:solidFill>
                  <a:srgbClr val="000000"/>
                </a:solidFill>
                <a:latin typeface="Consolas" panose="020B0609020204030204" pitchFamily="49" charset="0"/>
              </a:rPr>
              <a:t>(Integer </a:t>
            </a:r>
            <a:r>
              <a:rPr lang="en-US" sz="1200" b="1" dirty="0">
                <a:solidFill>
                  <a:srgbClr val="6A3E3E"/>
                </a:solidFill>
                <a:latin typeface="Consolas" panose="020B0609020204030204" pitchFamily="49" charset="0"/>
              </a:rPr>
              <a:t>number</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number</a:t>
            </a:r>
            <a:r>
              <a:rPr lang="en-US" sz="1200" b="1" dirty="0">
                <a:solidFill>
                  <a:srgbClr val="000000"/>
                </a:solidFill>
                <a:latin typeface="Consolas" panose="020B0609020204030204" pitchFamily="49" charset="0"/>
              </a:rPr>
              <a:t> % 2 != 0;</a:t>
            </a:r>
          </a:p>
          <a:p>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boolean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isEven</a:t>
            </a:r>
            <a:r>
              <a:rPr lang="en-US" sz="1200" b="1" dirty="0">
                <a:solidFill>
                  <a:srgbClr val="000000"/>
                </a:solidFill>
                <a:latin typeface="Consolas" panose="020B0609020204030204" pitchFamily="49" charset="0"/>
              </a:rPr>
              <a:t>(Integer </a:t>
            </a:r>
            <a:r>
              <a:rPr lang="en-US" sz="1200" b="1" dirty="0">
                <a:solidFill>
                  <a:srgbClr val="6A3E3E"/>
                </a:solidFill>
                <a:latin typeface="Consolas" panose="020B0609020204030204" pitchFamily="49" charset="0"/>
              </a:rPr>
              <a:t>number</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number</a:t>
            </a:r>
            <a:r>
              <a:rPr lang="en-US" sz="1200" b="1" dirty="0">
                <a:solidFill>
                  <a:srgbClr val="000000"/>
                </a:solidFill>
                <a:latin typeface="Consolas" panose="020B0609020204030204" pitchFamily="49" charset="0"/>
              </a:rPr>
              <a:t> % 2 == 0;</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sz="1200" dirty="0">
              <a:latin typeface="Consolas" panose="020B0609020204030204" pitchFamily="49" charset="0"/>
            </a:endParaRPr>
          </a:p>
        </p:txBody>
      </p:sp>
    </p:spTree>
    <p:extLst>
      <p:ext uri="{BB962C8B-B14F-4D97-AF65-F5344CB8AC3E}">
        <p14:creationId xmlns:p14="http://schemas.microsoft.com/office/powerpoint/2010/main" val="2219159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56879" y="2178205"/>
            <a:ext cx="2148468" cy="699516"/>
          </a:xfrm>
        </p:spPr>
        <p:txBody>
          <a:bodyPr/>
          <a:lstStyle/>
          <a:p>
            <a:r>
              <a:rPr lang="en-US" dirty="0"/>
              <a:t>THANK YOU</a:t>
            </a:r>
          </a:p>
        </p:txBody>
      </p:sp>
    </p:spTree>
    <p:extLst>
      <p:ext uri="{BB962C8B-B14F-4D97-AF65-F5344CB8AC3E}">
        <p14:creationId xmlns:p14="http://schemas.microsoft.com/office/powerpoint/2010/main" val="248094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dirty="0">
                <a:hlinkClick r:id="rId2"/>
              </a:rPr>
              <a:t>http://www.lambdafaq.org/</a:t>
            </a:r>
            <a:endParaRPr lang="en-US" dirty="0"/>
          </a:p>
          <a:p>
            <a:pPr marL="285750" indent="-285750">
              <a:buFont typeface="Arial" panose="020B0604020202020204" pitchFamily="34" charset="0"/>
              <a:buChar char="•"/>
            </a:pPr>
            <a:r>
              <a:rPr lang="en-US" dirty="0">
                <a:hlinkClick r:id="rId3"/>
              </a:rPr>
              <a:t>https://docs.oracle.com/javase/tutorial/java/javaOO/lambdaexpressions.html</a:t>
            </a:r>
            <a:endParaRPr lang="en-US" dirty="0"/>
          </a:p>
          <a:p>
            <a:pPr marL="285750" indent="-285750">
              <a:buFont typeface="Arial" panose="020B0604020202020204" pitchFamily="34" charset="0"/>
              <a:buChar char="•"/>
            </a:pPr>
            <a:r>
              <a:rPr lang="en-US" dirty="0">
                <a:hlinkClick r:id="rId4"/>
              </a:rPr>
              <a:t>https://www.google.co.in/url?sa=t&amp;rct=j&amp;q=&amp;esrc=s&amp;source=web&amp;cd=1&amp;ved=0ahUKEwj3ns-v97vRAhUXR48KHdIHDs4QtwIIGjAA&amp;url=https%3A%2F%2Fwww.youtube.com%2Fwatch%3Fv%3DbzO5GSujdqI&amp;usg=AFQjCNGxX9FJ9lES8H70AUBr0AZ0Gp4uKg&amp;bvm=bv.144210762,d.c2I</a:t>
            </a:r>
            <a:endParaRPr lang="en-US" dirty="0"/>
          </a:p>
          <a:p>
            <a:pPr marL="285750" indent="-285750">
              <a:buFont typeface="Arial" panose="020B0604020202020204" pitchFamily="34" charset="0"/>
              <a:buChar char="•"/>
            </a:pPr>
            <a:r>
              <a:rPr lang="en-US" dirty="0">
                <a:hlinkClick r:id="rId5"/>
              </a:rPr>
              <a:t>http://www.oracle.com/webfolder/technetwork/tutorials/obe/java/Lambda-QuickStart/index.html#section5</a:t>
            </a:r>
            <a:endParaRPr lang="en-US" dirty="0"/>
          </a:p>
          <a:p>
            <a:pPr marL="285750" indent="-285750">
              <a:buFont typeface="Arial" panose="020B0604020202020204" pitchFamily="34" charset="0"/>
              <a:buChar char="•"/>
            </a:pPr>
            <a:r>
              <a:rPr lang="en-US" dirty="0">
                <a:hlinkClick r:id="rId6"/>
              </a:rPr>
              <a:t>https://dzone.com/articles/java-lambda-expressions-vs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6258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Autofit/>
          </a:bodyPr>
          <a:lstStyle/>
          <a:p>
            <a:r>
              <a:rPr lang="en-US" dirty="0"/>
              <a:t>FUNCTIONAL INTERFACE</a:t>
            </a:r>
          </a:p>
        </p:txBody>
      </p:sp>
      <p:sp>
        <p:nvSpPr>
          <p:cNvPr id="14" name="Text Placeholder 13"/>
          <p:cNvSpPr>
            <a:spLocks noGrp="1"/>
          </p:cNvSpPr>
          <p:nvPr>
            <p:ph type="body" sz="quarter" idx="11"/>
          </p:nvPr>
        </p:nvSpPr>
        <p:spPr>
          <a:xfrm>
            <a:off x="658067" y="2879524"/>
            <a:ext cx="4972259" cy="277768"/>
          </a:xfrm>
        </p:spPr>
        <p:txBody>
          <a:bodyPr/>
          <a:lstStyle/>
          <a:p>
            <a:r>
              <a:rPr lang="en-US" dirty="0"/>
              <a:t>Quick introduction to FP and Why Lambda</a:t>
            </a:r>
          </a:p>
        </p:txBody>
      </p:sp>
      <p:sp>
        <p:nvSpPr>
          <p:cNvPr id="15" name="Text Placeholder 14"/>
          <p:cNvSpPr>
            <a:spLocks noGrp="1"/>
          </p:cNvSpPr>
          <p:nvPr>
            <p:ph type="body" sz="quarter" idx="17"/>
          </p:nvPr>
        </p:nvSpPr>
        <p:spPr/>
        <p:txBody>
          <a:bodyPr>
            <a:normAutofit lnSpcReduction="10000"/>
          </a:bodyPr>
          <a:lstStyle/>
          <a:p>
            <a:r>
              <a:rPr lang="en-US" dirty="0"/>
              <a:t>June 16, 2020</a:t>
            </a:r>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427483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What is FP ? A Quick Introduction.</a:t>
            </a:r>
          </a:p>
        </p:txBody>
      </p:sp>
      <p:sp>
        <p:nvSpPr>
          <p:cNvPr id="8" name="Content Placeholder 7"/>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 style of programming that treats the computation as the evaluation of mathematical functions.</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Minimizes side effects.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Functions can take functions as arguments and return functions as results.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Prefers recursion over explicit for-loops.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Many functional programming languages can be viewed as elaborations on the lambda calculus.</a:t>
            </a:r>
          </a:p>
          <a:p>
            <a:endParaRPr lang="en-US" sz="1800"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89563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21265"/>
            <a:ext cx="9144000" cy="699516"/>
          </a:xfrm>
        </p:spPr>
        <p:txBody>
          <a:bodyPr>
            <a:normAutofit/>
          </a:bodyPr>
          <a:lstStyle/>
          <a:p>
            <a:r>
              <a:rPr lang="en-US" dirty="0"/>
              <a:t>Benefits of FP </a:t>
            </a:r>
          </a:p>
        </p:txBody>
      </p:sp>
      <p:sp>
        <p:nvSpPr>
          <p:cNvPr id="8" name="Content Placeholder 7"/>
          <p:cNvSpPr>
            <a:spLocks noGrp="1"/>
          </p:cNvSpPr>
          <p:nvPr>
            <p:ph idx="1"/>
          </p:nvPr>
        </p:nvSpPr>
        <p:spPr>
          <a:xfrm>
            <a:off x="361507" y="1084521"/>
            <a:ext cx="8330294" cy="3377750"/>
          </a:xfrm>
        </p:spPr>
        <p:txBody>
          <a:bodyPr>
            <a:normAutofit/>
          </a:bodyPr>
          <a:lstStyle/>
          <a:p>
            <a:pPr marL="285750" indent="-285750">
              <a:buFont typeface="Arial" panose="020B0604020202020204" pitchFamily="34" charset="0"/>
              <a:buChar char="•"/>
            </a:pPr>
            <a:r>
              <a:rPr lang="en-US" sz="1600" dirty="0">
                <a:latin typeface="+mj-lt"/>
                <a:cs typeface="Times New Roman" panose="02020603050405020304" pitchFamily="18" charset="0"/>
              </a:rPr>
              <a:t>In some of the cases allows us to write </a:t>
            </a:r>
          </a:p>
          <a:p>
            <a:pPr marL="842963" lvl="1" indent="-285750">
              <a:buFont typeface="Arial" panose="020B0604020202020204" pitchFamily="34" charset="0"/>
              <a:buChar char="•"/>
            </a:pPr>
            <a:r>
              <a:rPr lang="en-US" sz="1600" dirty="0">
                <a:latin typeface="+mj-lt"/>
                <a:cs typeface="Times New Roman" panose="02020603050405020304" pitchFamily="18" charset="0"/>
              </a:rPr>
              <a:t>easier to understand </a:t>
            </a:r>
          </a:p>
          <a:p>
            <a:pPr marL="842963" lvl="1" indent="-285750">
              <a:buFont typeface="Arial" panose="020B0604020202020204" pitchFamily="34" charset="0"/>
              <a:buChar char="•"/>
            </a:pPr>
            <a:r>
              <a:rPr lang="en-US" sz="1600" dirty="0">
                <a:latin typeface="+mj-lt"/>
                <a:cs typeface="Times New Roman" panose="02020603050405020304" pitchFamily="18" charset="0"/>
              </a:rPr>
              <a:t>more declarative</a:t>
            </a:r>
          </a:p>
          <a:p>
            <a:pPr marL="842963" lvl="1" indent="-285750">
              <a:buFont typeface="Arial" panose="020B0604020202020204" pitchFamily="34" charset="0"/>
              <a:buChar char="•"/>
            </a:pPr>
            <a:r>
              <a:rPr lang="en-US" sz="1600" dirty="0">
                <a:latin typeface="+mj-lt"/>
                <a:cs typeface="Times New Roman" panose="02020603050405020304" pitchFamily="18" charset="0"/>
              </a:rPr>
              <a:t>more concise programs	</a:t>
            </a:r>
          </a:p>
          <a:p>
            <a:pPr marL="285750" indent="-285750">
              <a:buFont typeface="Arial" panose="020B0604020202020204" pitchFamily="34" charset="0"/>
              <a:buChar char="•"/>
            </a:pPr>
            <a:r>
              <a:rPr lang="en-US" sz="1600" dirty="0">
                <a:latin typeface="+mj-lt"/>
                <a:cs typeface="Times New Roman" panose="02020603050405020304" pitchFamily="18" charset="0"/>
              </a:rPr>
              <a:t>Allows us to focus on problem rather than code.</a:t>
            </a:r>
          </a:p>
          <a:p>
            <a:pPr marL="285750" indent="-285750">
              <a:buFont typeface="Arial" panose="020B0604020202020204" pitchFamily="34" charset="0"/>
              <a:buChar char="•"/>
            </a:pPr>
            <a:r>
              <a:rPr lang="en-US" sz="1600" dirty="0">
                <a:latin typeface="+mj-lt"/>
                <a:cs typeface="Times New Roman" panose="02020603050405020304" pitchFamily="18" charset="0"/>
              </a:rPr>
              <a:t>Facilitates parallelism.</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11422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chemeClr val="tx1"/>
                </a:solidFill>
                <a:latin typeface="Arial Black"/>
                <a:ea typeface="+mn-ea"/>
                <a:cs typeface="Arial Black"/>
              </a:rPr>
              <a:t>Functional Interface – Quick Recap</a:t>
            </a:r>
          </a:p>
        </p:txBody>
      </p:sp>
      <p:sp>
        <p:nvSpPr>
          <p:cNvPr id="7" name="Content Placeholder 6"/>
          <p:cNvSpPr>
            <a:spLocks noGrp="1"/>
          </p:cNvSpPr>
          <p:nvPr>
            <p:ph sz="quarter" idx="13"/>
          </p:nvPr>
        </p:nvSpPr>
        <p:spPr/>
        <p:txBody>
          <a:bodyPr>
            <a:norm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What is Functional Interface?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Why we need them in java?</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Do we have Functional Interface before java8?</a:t>
            </a:r>
          </a:p>
          <a:p>
            <a:endParaRPr lang="en-US" dirty="0"/>
          </a:p>
          <a:p>
            <a:endParaRPr lang="en-US" dirty="0"/>
          </a:p>
        </p:txBody>
      </p:sp>
    </p:spTree>
    <p:extLst>
      <p:ext uri="{BB962C8B-B14F-4D97-AF65-F5344CB8AC3E}">
        <p14:creationId xmlns:p14="http://schemas.microsoft.com/office/powerpoint/2010/main" val="65530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ln>
            <a:solidFill>
              <a:schemeClr val="accent1">
                <a:shade val="95000"/>
                <a:satMod val="105000"/>
              </a:schemeClr>
            </a:solidFill>
          </a:ln>
        </p:spPr>
        <p:txBody>
          <a:bodyPr>
            <a:noAutofit/>
          </a:bodyPr>
          <a:lstStyle/>
          <a:p>
            <a:r>
              <a:rPr lang="en-US" b="1" dirty="0"/>
              <a:t>Functional Interface – Continue…</a:t>
            </a:r>
          </a:p>
        </p:txBody>
      </p:sp>
      <p:sp>
        <p:nvSpPr>
          <p:cNvPr id="9" name="Rectangle 3"/>
          <p:cNvSpPr txBox="1">
            <a:spLocks noChangeArrowheads="1"/>
          </p:cNvSpPr>
          <p:nvPr/>
        </p:nvSpPr>
        <p:spPr>
          <a:xfrm>
            <a:off x="1511658" y="2743200"/>
            <a:ext cx="6172200" cy="1314450"/>
          </a:xfrm>
          <a:prstGeom prst="rect">
            <a:avLst/>
          </a:prstGeom>
        </p:spPr>
        <p:txBody>
          <a:bodyPr vert="horz" lIns="68580" tIns="34290" rIns="68580" bIns="34290" rtlCol="0">
            <a:normAutofit/>
          </a:bodyPr>
          <a:lstStyle>
            <a:lvl1pPr marL="0" indent="0" algn="l" defTabSz="457200" rtl="0" eaLnBrk="1" latinLnBrk="0" hangingPunct="1">
              <a:spcBef>
                <a:spcPts val="0"/>
              </a:spcBef>
              <a:buFontTx/>
              <a:buNone/>
              <a:defRPr sz="1800" kern="1200" baseline="0">
                <a:solidFill>
                  <a:schemeClr val="tx1"/>
                </a:solidFill>
                <a:latin typeface=""/>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14313" indent="-214313">
              <a:lnSpc>
                <a:spcPct val="90000"/>
              </a:lnSpc>
              <a:buFont typeface="Arial" panose="020B0604020202020204" pitchFamily="34" charset="0"/>
              <a:buChar char="•"/>
            </a:pPr>
            <a:endParaRPr lang="en-US" sz="1350" dirty="0"/>
          </a:p>
        </p:txBody>
      </p:sp>
      <p:sp>
        <p:nvSpPr>
          <p:cNvPr id="3" name="Rectangle 2"/>
          <p:cNvSpPr/>
          <p:nvPr/>
        </p:nvSpPr>
        <p:spPr>
          <a:xfrm>
            <a:off x="5814711" y="3284970"/>
            <a:ext cx="2816679" cy="461665"/>
          </a:xfrm>
          <a:prstGeom prst="rect">
            <a:avLst/>
          </a:prstGeom>
          <a:ln>
            <a:solidFill>
              <a:schemeClr val="accent1"/>
            </a:solidFill>
          </a:ln>
        </p:spPr>
        <p:txBody>
          <a:bodyPr wrap="square">
            <a:spAutoFit/>
          </a:bodyPr>
          <a:lstStyle/>
          <a:p>
            <a:r>
              <a:rPr lang="en-US" sz="1200" b="1" dirty="0">
                <a:latin typeface="Consolas" panose="020B0609020204030204" pitchFamily="49" charset="0"/>
              </a:rPr>
              <a:t>Function Descriptor</a:t>
            </a:r>
          </a:p>
          <a:p>
            <a:pPr lvl="1"/>
            <a:r>
              <a:rPr lang="en-US" sz="1200" dirty="0">
                <a:latin typeface="Consolas" panose="020B0609020204030204" pitchFamily="49" charset="0"/>
              </a:rPr>
              <a:t>T -&gt; </a:t>
            </a:r>
            <a:r>
              <a:rPr lang="en-US" sz="1200" dirty="0" err="1">
                <a:latin typeface="Consolas" panose="020B0609020204030204" pitchFamily="49" charset="0"/>
              </a:rPr>
              <a:t>boolean</a:t>
            </a:r>
            <a:endParaRPr lang="en-US" sz="1200" dirty="0">
              <a:latin typeface="Consolas" panose="020B0609020204030204" pitchFamily="49" charset="0"/>
            </a:endParaRPr>
          </a:p>
        </p:txBody>
      </p:sp>
      <p:sp>
        <p:nvSpPr>
          <p:cNvPr id="6" name="Rectangle 5"/>
          <p:cNvSpPr/>
          <p:nvPr/>
        </p:nvSpPr>
        <p:spPr>
          <a:xfrm>
            <a:off x="5937523" y="1090723"/>
            <a:ext cx="2816679" cy="830997"/>
          </a:xfrm>
          <a:prstGeom prst="rect">
            <a:avLst/>
          </a:prstGeom>
          <a:ln>
            <a:solidFill>
              <a:schemeClr val="accent1"/>
            </a:solidFill>
          </a:ln>
        </p:spPr>
        <p:txBody>
          <a:bodyPr wrap="square">
            <a:spAutoFit/>
          </a:bodyPr>
          <a:lstStyle/>
          <a:p>
            <a:r>
              <a:rPr lang="en-US" sz="1200" dirty="0">
                <a:solidFill>
                  <a:srgbClr val="646464"/>
                </a:solidFill>
                <a:latin typeface="Consolas" panose="020B0609020204030204" pitchFamily="49" charset="0"/>
              </a:rPr>
              <a:t>@</a:t>
            </a:r>
            <a:r>
              <a:rPr lang="en-US" sz="1200" dirty="0" err="1">
                <a:solidFill>
                  <a:srgbClr val="646464"/>
                </a:solidFill>
                <a:latin typeface="Consolas" panose="020B0609020204030204" pitchFamily="49" charset="0"/>
              </a:rPr>
              <a:t>FunctionalInterface</a:t>
            </a:r>
            <a:endParaRPr lang="en-US" sz="1200" dirty="0">
              <a:solidFill>
                <a:srgbClr val="646464"/>
              </a:solidFill>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interface</a:t>
            </a:r>
            <a:r>
              <a:rPr lang="en-US" sz="1200" b="1" dirty="0">
                <a:solidFill>
                  <a:srgbClr val="000000"/>
                </a:solidFill>
                <a:latin typeface="Consolas" panose="020B0609020204030204" pitchFamily="49" charset="0"/>
              </a:rPr>
              <a:t> Predicate&lt;T&gt; {</a:t>
            </a:r>
          </a:p>
          <a:p>
            <a:r>
              <a:rPr lang="en-US" sz="1200" b="1" dirty="0">
                <a:solidFill>
                  <a:srgbClr val="7F0055"/>
                </a:solidFill>
                <a:highlight>
                  <a:srgbClr val="E8F2FE"/>
                </a:highlight>
                <a:latin typeface="Courier New" panose="02070309020205020404" pitchFamily="49" charset="0"/>
              </a:rPr>
              <a:t>	</a:t>
            </a:r>
            <a:r>
              <a:rPr lang="en-US" sz="1200" b="1" dirty="0" err="1">
                <a:solidFill>
                  <a:srgbClr val="7F0055"/>
                </a:solidFill>
                <a:highlight>
                  <a:srgbClr val="E8F2FE"/>
                </a:highlight>
                <a:latin typeface="Courier New" panose="02070309020205020404" pitchFamily="49" charset="0"/>
              </a:rPr>
              <a:t>boolean</a:t>
            </a:r>
            <a:r>
              <a:rPr lang="en-US" sz="1200" b="1" dirty="0">
                <a:solidFill>
                  <a:srgbClr val="000000"/>
                </a:solidFill>
                <a:highlight>
                  <a:srgbClr val="E8F2FE"/>
                </a:highlight>
                <a:latin typeface="Courier New" panose="02070309020205020404" pitchFamily="49" charset="0"/>
              </a:rPr>
              <a:t> test(T </a:t>
            </a:r>
            <a:r>
              <a:rPr lang="en-US" sz="1200" b="1" dirty="0">
                <a:solidFill>
                  <a:srgbClr val="6A3E3E"/>
                </a:solidFill>
                <a:highlight>
                  <a:srgbClr val="E8F2FE"/>
                </a:highlight>
                <a:latin typeface="Courier New" panose="02070309020205020404" pitchFamily="49" charset="0"/>
              </a:rPr>
              <a:t>t</a:t>
            </a:r>
            <a:r>
              <a:rPr lang="en-US" sz="1200" b="1" dirty="0">
                <a:solidFill>
                  <a:srgbClr val="000000"/>
                </a:solidFill>
                <a:highlight>
                  <a:srgbClr val="E8F2FE"/>
                </a:highlight>
                <a:latin typeface="Courier New" panose="02070309020205020404" pitchFamily="49" charset="0"/>
              </a:rPr>
              <a:t>);</a:t>
            </a:r>
            <a:endParaRPr lang="en-US" sz="1200" b="1" dirty="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a:t>
            </a:r>
            <a:endParaRPr lang="en-US" sz="1200" dirty="0">
              <a:latin typeface="Consolas" panose="020B0609020204030204" pitchFamily="49" charset="0"/>
            </a:endParaRPr>
          </a:p>
        </p:txBody>
      </p:sp>
      <p:sp>
        <p:nvSpPr>
          <p:cNvPr id="4" name="Down Arrow 3"/>
          <p:cNvSpPr/>
          <p:nvPr/>
        </p:nvSpPr>
        <p:spPr>
          <a:xfrm>
            <a:off x="7109637" y="2101982"/>
            <a:ext cx="113414" cy="70883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17991" y="1404372"/>
            <a:ext cx="4572000" cy="2677656"/>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a </a:t>
            </a:r>
            <a:r>
              <a:rPr lang="en-US" i="1" dirty="0">
                <a:solidFill>
                  <a:srgbClr val="0070C0"/>
                </a:solidFill>
                <a:latin typeface="Times New Roman" panose="02020603050405020304" pitchFamily="18" charset="0"/>
                <a:cs typeface="Times New Roman" panose="02020603050405020304" pitchFamily="18" charset="0"/>
              </a:rPr>
              <a:t>functional interface</a:t>
            </a:r>
            <a:r>
              <a:rPr lang="en-US" i="1" dirty="0">
                <a:latin typeface="Times New Roman" panose="02020603050405020304" pitchFamily="18" charset="0"/>
                <a:cs typeface="Times New Roman" panose="02020603050405020304" pitchFamily="18" charset="0"/>
              </a:rPr>
              <a:t> is an interface that specifies exactly one abstract method. Also Called as Single Abstract Method (SAM) interface.</a:t>
            </a:r>
          </a:p>
          <a:p>
            <a:endParaRPr lang="en-US" i="1"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Function Descriptor:</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signature of the abstract method of the functional interface essentially describes the signature of the lambda expression called as </a:t>
            </a:r>
            <a:r>
              <a:rPr lang="en-US" i="1" dirty="0">
                <a:latin typeface="Times New Roman" panose="02020603050405020304" pitchFamily="18" charset="0"/>
                <a:cs typeface="Times New Roman" panose="02020603050405020304" pitchFamily="18" charset="0"/>
              </a:rPr>
              <a:t>function descriptor.</a:t>
            </a:r>
          </a:p>
          <a:p>
            <a:endParaRPr lang="en-US" i="1" dirty="0">
              <a:latin typeface="Times New Roman" panose="02020603050405020304" pitchFamily="18" charset="0"/>
              <a:cs typeface="Times New Roman" panose="02020603050405020304" pitchFamily="18" charset="0"/>
            </a:endParaRPr>
          </a:p>
          <a:p>
            <a:r>
              <a:rPr lang="en-IN" b="1" dirty="0">
                <a:solidFill>
                  <a:srgbClr val="7F0055"/>
                </a:solidFill>
                <a:latin typeface="Times New Roman" panose="02020603050405020304" pitchFamily="18" charset="0"/>
                <a:cs typeface="Times New Roman" panose="02020603050405020304" pitchFamily="18" charset="0"/>
              </a:rPr>
              <a:t>		</a:t>
            </a:r>
            <a:endParaRPr lang="en-US"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74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Lambda Expression</a:t>
            </a:r>
          </a:p>
        </p:txBody>
      </p:sp>
      <p:sp>
        <p:nvSpPr>
          <p:cNvPr id="4" name="Text Placeholder 3"/>
          <p:cNvSpPr>
            <a:spLocks noGrp="1"/>
          </p:cNvSpPr>
          <p:nvPr>
            <p:ph type="body" sz="quarter" idx="11"/>
          </p:nvPr>
        </p:nvSpPr>
        <p:spPr>
          <a:xfrm>
            <a:off x="658067" y="2879524"/>
            <a:ext cx="2375843" cy="277768"/>
          </a:xfrm>
        </p:spPr>
        <p:txBody>
          <a:bodyPr/>
          <a:lstStyle/>
          <a:p>
            <a:r>
              <a:rPr lang="en-US" dirty="0"/>
              <a:t>Function as Values</a:t>
            </a:r>
          </a:p>
        </p:txBody>
      </p:sp>
      <p:sp>
        <p:nvSpPr>
          <p:cNvPr id="5" name="Text Placeholder 4"/>
          <p:cNvSpPr>
            <a:spLocks noGrp="1"/>
          </p:cNvSpPr>
          <p:nvPr>
            <p:ph type="body" sz="quarter" idx="17"/>
          </p:nvPr>
        </p:nvSpPr>
        <p:spPr/>
        <p:txBody>
          <a:bodyPr>
            <a:normAutofit lnSpcReduction="10000"/>
          </a:bodyPr>
          <a:lstStyle/>
          <a:p>
            <a:r>
              <a:rPr lang="en-US" dirty="0"/>
              <a:t>June 16, 2020</a:t>
            </a:r>
          </a:p>
        </p:txBody>
      </p:sp>
      <p:pic>
        <p:nvPicPr>
          <p:cNvPr id="8"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28115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Lambda Expression  (Definition)</a:t>
            </a:r>
          </a:p>
        </p:txBody>
      </p:sp>
      <p:sp>
        <p:nvSpPr>
          <p:cNvPr id="8" name="Content Placeholder 7"/>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Java, A </a:t>
            </a:r>
            <a:r>
              <a:rPr lang="en-US" i="1" dirty="0">
                <a:latin typeface="Times New Roman" panose="02020603050405020304" pitchFamily="18" charset="0"/>
                <a:cs typeface="Times New Roman" panose="02020603050405020304" pitchFamily="18" charset="0"/>
              </a:rPr>
              <a:t>lambda expression can be understood as a concise representation of an anonymous function </a:t>
            </a:r>
            <a:r>
              <a:rPr lang="en-US" dirty="0">
                <a:latin typeface="Times New Roman" panose="02020603050405020304" pitchFamily="18" charset="0"/>
                <a:cs typeface="Times New Roman" panose="02020603050405020304" pitchFamily="18" charset="0"/>
              </a:rPr>
              <a:t>that can be passed around: it doesn’t have a name, but it has a list of parameters, a body, a return type</a:t>
            </a:r>
            <a:r>
              <a:rPr lang="en-US">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possibly a list of exceptions that can be thrown. </a:t>
            </a:r>
          </a:p>
          <a:p>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 Anonymous</a:t>
            </a:r>
          </a:p>
          <a:p>
            <a:pPr>
              <a:buFont typeface="Arial" pitchFamily="34" charset="0"/>
              <a:buChar char="•"/>
            </a:pPr>
            <a:r>
              <a:rPr lang="en-US" dirty="0">
                <a:latin typeface="Times New Roman" panose="02020603050405020304" pitchFamily="18" charset="0"/>
                <a:cs typeface="Times New Roman" panose="02020603050405020304" pitchFamily="18" charset="0"/>
              </a:rPr>
              <a:t> Function</a:t>
            </a:r>
          </a:p>
          <a:p>
            <a:pPr>
              <a:buFont typeface="Arial" pitchFamily="34" charset="0"/>
              <a:buChar char="•"/>
            </a:pPr>
            <a:r>
              <a:rPr lang="en-US" dirty="0">
                <a:latin typeface="Times New Roman" panose="02020603050405020304" pitchFamily="18" charset="0"/>
                <a:cs typeface="Times New Roman" panose="02020603050405020304" pitchFamily="18" charset="0"/>
              </a:rPr>
              <a:t> Passed Around</a:t>
            </a:r>
          </a:p>
          <a:p>
            <a:pPr>
              <a:buFont typeface="Arial" pitchFamily="34" charset="0"/>
              <a:buChar char="•"/>
            </a:pPr>
            <a:r>
              <a:rPr lang="en-US" dirty="0">
                <a:latin typeface="Times New Roman" panose="02020603050405020304" pitchFamily="18" charset="0"/>
                <a:cs typeface="Times New Roman" panose="02020603050405020304" pitchFamily="18" charset="0"/>
              </a:rPr>
              <a:t> Concise</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846601846"/>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22646</TotalTime>
  <Words>2367</Words>
  <Application>Microsoft Office PowerPoint</Application>
  <PresentationFormat>On-screen Show (16:9)</PresentationFormat>
  <Paragraphs>348</Paragraphs>
  <Slides>29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Black</vt:lpstr>
      <vt:lpstr>Calibri</vt:lpstr>
      <vt:lpstr>Century</vt:lpstr>
      <vt:lpstr>Consolas</vt:lpstr>
      <vt:lpstr>Courier New</vt:lpstr>
      <vt:lpstr>Lucida Grande</vt:lpstr>
      <vt:lpstr>Times New Roman</vt:lpstr>
      <vt:lpstr>Trebuchet MS</vt:lpstr>
      <vt:lpstr>Cover Slides</vt:lpstr>
      <vt:lpstr>PowerPoint Presentation</vt:lpstr>
      <vt:lpstr>PowerPoint Presentation</vt:lpstr>
      <vt:lpstr>PowerPoint Presentation</vt:lpstr>
      <vt:lpstr>PowerPoint Presentation</vt:lpstr>
      <vt:lpstr>PowerPoint Presentation</vt:lpstr>
      <vt:lpstr>Functional Interface – Quick Recap</vt:lpstr>
      <vt:lpstr>PowerPoint Presentation</vt:lpstr>
      <vt:lpstr>PowerPoint Presentation</vt:lpstr>
      <vt:lpstr>PowerPoint Presentation</vt:lpstr>
      <vt:lpstr>PowerPoint Presentation</vt:lpstr>
      <vt:lpstr>Lambda Expression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Pravallika Kothamasu</cp:lastModifiedBy>
  <cp:revision>1286</cp:revision>
  <cp:lastPrinted>2014-07-09T13:30:36Z</cp:lastPrinted>
  <dcterms:created xsi:type="dcterms:W3CDTF">2014-07-08T13:27:24Z</dcterms:created>
  <dcterms:modified xsi:type="dcterms:W3CDTF">2020-11-23T13:38:51Z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