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29"/>
  </p:notesMasterIdLst>
  <p:handoutMasterIdLst>
    <p:handoutMasterId r:id="rId30"/>
  </p:handoutMasterIdLst>
  <p:sldIdLst>
    <p:sldId id="448" r:id="rId5"/>
    <p:sldId id="506" r:id="rId6"/>
    <p:sldId id="496" r:id="rId7"/>
    <p:sldId id="271" r:id="rId8"/>
    <p:sldId id="507" r:id="rId9"/>
    <p:sldId id="469" r:id="rId10"/>
    <p:sldId id="478" r:id="rId11"/>
    <p:sldId id="472" r:id="rId12"/>
    <p:sldId id="474" r:id="rId13"/>
    <p:sldId id="475" r:id="rId14"/>
    <p:sldId id="457" r:id="rId15"/>
    <p:sldId id="485" r:id="rId16"/>
    <p:sldId id="486" r:id="rId17"/>
    <p:sldId id="476" r:id="rId18"/>
    <p:sldId id="477" r:id="rId19"/>
    <p:sldId id="483" r:id="rId20"/>
    <p:sldId id="484" r:id="rId21"/>
    <p:sldId id="495" r:id="rId22"/>
    <p:sldId id="488" r:id="rId23"/>
    <p:sldId id="489" r:id="rId24"/>
    <p:sldId id="509" r:id="rId25"/>
    <p:sldId id="490" r:id="rId26"/>
    <p:sldId id="501" r:id="rId27"/>
    <p:sldId id="500" r:id="rId28"/>
  </p:sldIdLst>
  <p:sldSz cx="9144000" cy="5143500" type="screen16x9"/>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280">
          <p15:clr>
            <a:srgbClr val="A4A3A4"/>
          </p15:clr>
        </p15:guide>
        <p15:guide id="19" orient="horz" pos="573">
          <p15:clr>
            <a:srgbClr val="A4A3A4"/>
          </p15:clr>
        </p15:guide>
        <p15:guide id="20" orient="horz" pos="2658">
          <p15:clr>
            <a:srgbClr val="A4A3A4"/>
          </p15:clr>
        </p15:guide>
        <p15:guide id="21" orient="horz" pos="1619">
          <p15:clr>
            <a:srgbClr val="A4A3A4"/>
          </p15:clr>
        </p15:guide>
        <p15:guide id="22" orient="horz" pos="1031">
          <p15:clr>
            <a:srgbClr val="A4A3A4"/>
          </p15:clr>
        </p15:guide>
        <p15:guide id="23" orient="horz" pos="2774">
          <p15:clr>
            <a:srgbClr val="A4A3A4"/>
          </p15:clr>
        </p15:guide>
        <p15:guide id="24" orient="horz" pos="863">
          <p15:clr>
            <a:srgbClr val="A4A3A4"/>
          </p15:clr>
        </p15:guide>
        <p15:guide id="25" pos="2922">
          <p15:clr>
            <a:srgbClr val="A4A3A4"/>
          </p15:clr>
        </p15:guide>
        <p15:guide id="26" pos="391">
          <p15:clr>
            <a:srgbClr val="A4A3A4"/>
          </p15:clr>
        </p15:guide>
        <p15:guide id="27" pos="3158">
          <p15:clr>
            <a:srgbClr val="A4A3A4"/>
          </p15:clr>
        </p15:guide>
        <p15:guide id="28" pos="5474">
          <p15:clr>
            <a:srgbClr val="A4A3A4"/>
          </p15:clr>
        </p15:guide>
        <p15:guide id="29" pos="3987">
          <p15:clr>
            <a:srgbClr val="A4A3A4"/>
          </p15:clr>
        </p15:guide>
        <p15:guide id="30" pos="218">
          <p15:clr>
            <a:srgbClr val="A4A3A4"/>
          </p15:clr>
        </p15:guide>
        <p15:guide id="31" pos="257">
          <p15:clr>
            <a:srgbClr val="A4A3A4"/>
          </p15:clr>
        </p15:guide>
        <p15:guide id="32" pos="5107">
          <p15:clr>
            <a:srgbClr val="A4A3A4"/>
          </p15:clr>
        </p15:guide>
        <p15:guide id="33" pos="5166">
          <p15:clr>
            <a:srgbClr val="A4A3A4"/>
          </p15:clr>
        </p15:guide>
        <p15:guide id="34" pos="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464547"/>
    <a:srgbClr val="B22746"/>
    <a:srgbClr val="A3C644"/>
    <a:srgbClr val="E6E6E6"/>
    <a:srgbClr val="CCCCCC"/>
    <a:srgbClr val="999999"/>
    <a:srgbClr val="2FC2D9"/>
    <a:srgbClr val="1A9CB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2038" autoAdjust="0"/>
  </p:normalViewPr>
  <p:slideViewPr>
    <p:cSldViewPr snapToGrid="0">
      <p:cViewPr varScale="1">
        <p:scale>
          <a:sx n="81" d="100"/>
          <a:sy n="81" d="100"/>
        </p:scale>
        <p:origin x="832" y="60"/>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 orient="horz" pos="280"/>
        <p:guide orient="horz" pos="573"/>
        <p:guide orient="horz" pos="2658"/>
        <p:guide orient="horz" pos="1619"/>
        <p:guide orient="horz" pos="1031"/>
        <p:guide orient="horz" pos="2774"/>
        <p:guide orient="horz" pos="863"/>
        <p:guide pos="2922"/>
        <p:guide pos="391"/>
        <p:guide pos="3158"/>
        <p:guide pos="5474"/>
        <p:guide pos="3987"/>
        <p:guide pos="218"/>
        <p:guide pos="257"/>
        <p:guide pos="5107"/>
        <p:guide pos="5166"/>
        <p:guide pos="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2/2/2021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2/2/2021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a:t>
            </a:fld>
            <a:endParaRPr lang="en-US"/>
          </a:p>
        </p:txBody>
      </p:sp>
    </p:spTree>
    <p:extLst>
      <p:ext uri="{BB962C8B-B14F-4D97-AF65-F5344CB8AC3E}">
        <p14:creationId xmlns:p14="http://schemas.microsoft.com/office/powerpoint/2010/main" val="2981715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19</a:t>
            </a:fld>
            <a:endParaRPr lang="en-US"/>
          </a:p>
        </p:txBody>
      </p:sp>
    </p:spTree>
    <p:extLst>
      <p:ext uri="{BB962C8B-B14F-4D97-AF65-F5344CB8AC3E}">
        <p14:creationId xmlns:p14="http://schemas.microsoft.com/office/powerpoint/2010/main" val="1508433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900" b="0" i="0" kern="1200" dirty="0">
                <a:solidFill>
                  <a:schemeClr val="tx1"/>
                </a:solidFill>
                <a:effectLst/>
                <a:latin typeface="+mn-lt"/>
                <a:ea typeface="+mn-ea"/>
                <a:cs typeface="+mn-cs"/>
              </a:rPr>
              <a:t>When a stream executes in parallel, the Java runtime partitions the stream into multiple sub-streams. Aggregate operations iterate over and process these sub-streams in parallel and then combine the results.</a:t>
            </a:r>
          </a:p>
          <a:p>
            <a:pPr fontAlgn="base"/>
            <a:r>
              <a:rPr lang="en-IN" sz="900" b="0" i="0" kern="1200" dirty="0">
                <a:solidFill>
                  <a:schemeClr val="tx1"/>
                </a:solidFill>
                <a:effectLst/>
                <a:latin typeface="+mn-lt"/>
                <a:ea typeface="+mn-ea"/>
                <a:cs typeface="+mn-cs"/>
              </a:rPr>
              <a:t>Parallel Stream has equal performance impacts as like its advantages.</a:t>
            </a:r>
          </a:p>
          <a:p>
            <a:pPr fontAlgn="base"/>
            <a:r>
              <a:rPr lang="en-IN" sz="900" b="0" i="0" kern="1200" dirty="0">
                <a:solidFill>
                  <a:schemeClr val="tx1"/>
                </a:solidFill>
                <a:effectLst/>
                <a:latin typeface="+mn-lt"/>
                <a:ea typeface="+mn-ea"/>
                <a:cs typeface="+mn-cs"/>
              </a:rPr>
              <a:t>Since each sub-stream is a single thread running and acting on the data, it has overhead compared to the sequential stream</a:t>
            </a:r>
          </a:p>
          <a:p>
            <a:pPr fontAlgn="base"/>
            <a:r>
              <a:rPr lang="en-IN" sz="900" b="0" i="0" kern="1200" dirty="0">
                <a:solidFill>
                  <a:schemeClr val="tx1"/>
                </a:solidFill>
                <a:effectLst/>
                <a:latin typeface="+mn-lt"/>
                <a:ea typeface="+mn-ea"/>
                <a:cs typeface="+mn-cs"/>
              </a:rPr>
              <a:t>Inter-thread communication is dangerous and takes time for coordination</a:t>
            </a:r>
          </a:p>
          <a:p>
            <a:endParaRPr lang="en-IN" dirty="0"/>
          </a:p>
          <a:p>
            <a:endParaRPr lang="en-IN" dirty="0"/>
          </a:p>
        </p:txBody>
      </p:sp>
      <p:sp>
        <p:nvSpPr>
          <p:cNvPr id="4" name="Slide Number Placeholder 3"/>
          <p:cNvSpPr>
            <a:spLocks noGrp="1"/>
          </p:cNvSpPr>
          <p:nvPr>
            <p:ph type="sldNum" sz="quarter" idx="5"/>
          </p:nvPr>
        </p:nvSpPr>
        <p:spPr/>
        <p:txBody>
          <a:bodyPr/>
          <a:lstStyle/>
          <a:p>
            <a:fld id="{7AE90029-A909-AD4E-9775-A0D64990AD22}" type="slidenum">
              <a:rPr lang="en-US" smtClean="0"/>
              <a:t>20</a:t>
            </a:fld>
            <a:endParaRPr lang="en-US"/>
          </a:p>
        </p:txBody>
      </p:sp>
    </p:spTree>
    <p:extLst>
      <p:ext uri="{BB962C8B-B14F-4D97-AF65-F5344CB8AC3E}">
        <p14:creationId xmlns:p14="http://schemas.microsoft.com/office/powerpoint/2010/main" val="4149138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IN" sz="900" b="0" i="0" kern="1200" dirty="0">
                <a:solidFill>
                  <a:schemeClr val="tx1"/>
                </a:solidFill>
                <a:effectLst/>
                <a:latin typeface="+mn-lt"/>
                <a:ea typeface="+mn-ea"/>
                <a:cs typeface="+mn-cs"/>
              </a:rPr>
              <a:t>They should be used when the output of the operation is not needed to be dependent on the order of elements present in source collection (i.e. on which the stream is created)</a:t>
            </a:r>
          </a:p>
          <a:p>
            <a:pPr fontAlgn="base"/>
            <a:r>
              <a:rPr lang="en-IN" sz="900" b="0" i="0" kern="1200" dirty="0">
                <a:solidFill>
                  <a:schemeClr val="tx1"/>
                </a:solidFill>
                <a:effectLst/>
                <a:latin typeface="+mn-lt"/>
                <a:ea typeface="+mn-ea"/>
                <a:cs typeface="+mn-cs"/>
              </a:rPr>
              <a:t>Parallel Streams can be used in case of aggregate functions</a:t>
            </a:r>
          </a:p>
          <a:p>
            <a:pPr fontAlgn="base"/>
            <a:r>
              <a:rPr lang="en-IN" sz="900" b="0" i="0" kern="1200" dirty="0">
                <a:solidFill>
                  <a:schemeClr val="tx1"/>
                </a:solidFill>
                <a:effectLst/>
                <a:latin typeface="+mn-lt"/>
                <a:ea typeface="+mn-ea"/>
                <a:cs typeface="+mn-cs"/>
              </a:rPr>
              <a:t>Parallel Streams quickly iterate over the large-sized collections</a:t>
            </a:r>
          </a:p>
          <a:p>
            <a:pPr fontAlgn="base"/>
            <a:r>
              <a:rPr lang="en-IN" sz="900" b="0" i="0" kern="1200" dirty="0">
                <a:solidFill>
                  <a:schemeClr val="tx1"/>
                </a:solidFill>
                <a:effectLst/>
                <a:latin typeface="+mn-lt"/>
                <a:ea typeface="+mn-ea"/>
                <a:cs typeface="+mn-cs"/>
              </a:rPr>
              <a:t>Parallel Streams can be used if developers have performance implications with the Sequential Streams</a:t>
            </a:r>
          </a:p>
          <a:p>
            <a:pPr fontAlgn="base"/>
            <a:r>
              <a:rPr lang="en-IN" sz="900" b="0" i="0" kern="1200" dirty="0">
                <a:solidFill>
                  <a:schemeClr val="tx1"/>
                </a:solidFill>
                <a:effectLst/>
                <a:latin typeface="+mn-lt"/>
                <a:ea typeface="+mn-ea"/>
                <a:cs typeface="+mn-cs"/>
              </a:rPr>
              <a:t>If the environment is not multi-threaded, then Parallel Stream creates thread and can affect the new requests coming in</a:t>
            </a:r>
          </a:p>
          <a:p>
            <a:endParaRPr lang="en-IN" dirty="0"/>
          </a:p>
        </p:txBody>
      </p:sp>
      <p:sp>
        <p:nvSpPr>
          <p:cNvPr id="4" name="Slide Number Placeholder 3"/>
          <p:cNvSpPr>
            <a:spLocks noGrp="1"/>
          </p:cNvSpPr>
          <p:nvPr>
            <p:ph type="sldNum" sz="quarter" idx="5"/>
          </p:nvPr>
        </p:nvSpPr>
        <p:spPr/>
        <p:txBody>
          <a:bodyPr/>
          <a:lstStyle/>
          <a:p>
            <a:fld id="{7AE90029-A909-AD4E-9775-A0D64990AD22}" type="slidenum">
              <a:rPr lang="en-US" smtClean="0"/>
              <a:t>21</a:t>
            </a:fld>
            <a:endParaRPr lang="en-US"/>
          </a:p>
        </p:txBody>
      </p:sp>
    </p:spTree>
    <p:extLst>
      <p:ext uri="{BB962C8B-B14F-4D97-AF65-F5344CB8AC3E}">
        <p14:creationId xmlns:p14="http://schemas.microsoft.com/office/powerpoint/2010/main" val="2891929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IN" sz="900" b="0" i="0" kern="1200" dirty="0">
                <a:solidFill>
                  <a:schemeClr val="tx1"/>
                </a:solidFill>
                <a:effectLst/>
                <a:latin typeface="+mn-lt"/>
                <a:ea typeface="+mn-ea"/>
                <a:cs typeface="+mn-cs"/>
              </a:rPr>
              <a:t>They should be used when the output of the operation is not needed to be dependent on the order of elements present in source collection (i.e. on which the stream is created)</a:t>
            </a:r>
          </a:p>
          <a:p>
            <a:pPr fontAlgn="base"/>
            <a:r>
              <a:rPr lang="en-IN" sz="900" b="0" i="0" kern="1200" dirty="0">
                <a:solidFill>
                  <a:schemeClr val="tx1"/>
                </a:solidFill>
                <a:effectLst/>
                <a:latin typeface="+mn-lt"/>
                <a:ea typeface="+mn-ea"/>
                <a:cs typeface="+mn-cs"/>
              </a:rPr>
              <a:t>Parallel Streams can be used in case of aggregate functions</a:t>
            </a:r>
          </a:p>
          <a:p>
            <a:pPr fontAlgn="base"/>
            <a:r>
              <a:rPr lang="en-IN" sz="900" b="0" i="0" kern="1200" dirty="0">
                <a:solidFill>
                  <a:schemeClr val="tx1"/>
                </a:solidFill>
                <a:effectLst/>
                <a:latin typeface="+mn-lt"/>
                <a:ea typeface="+mn-ea"/>
                <a:cs typeface="+mn-cs"/>
              </a:rPr>
              <a:t>Parallel Streams quickly iterate over the large-sized collections</a:t>
            </a:r>
          </a:p>
          <a:p>
            <a:pPr fontAlgn="base"/>
            <a:r>
              <a:rPr lang="en-IN" sz="900" b="0" i="0" kern="1200" dirty="0">
                <a:solidFill>
                  <a:schemeClr val="tx1"/>
                </a:solidFill>
                <a:effectLst/>
                <a:latin typeface="+mn-lt"/>
                <a:ea typeface="+mn-ea"/>
                <a:cs typeface="+mn-cs"/>
              </a:rPr>
              <a:t>Parallel Streams can be used if developers have performance implications with the Sequential Streams</a:t>
            </a:r>
          </a:p>
          <a:p>
            <a:pPr fontAlgn="base"/>
            <a:r>
              <a:rPr lang="en-IN" sz="900" b="0" i="0" kern="1200" dirty="0">
                <a:solidFill>
                  <a:schemeClr val="tx1"/>
                </a:solidFill>
                <a:effectLst/>
                <a:latin typeface="+mn-lt"/>
                <a:ea typeface="+mn-ea"/>
                <a:cs typeface="+mn-cs"/>
              </a:rPr>
              <a:t>If the environment is not multi-threaded, then Parallel Stream creates thread and can affect the new requests coming in</a:t>
            </a:r>
          </a:p>
          <a:p>
            <a:endParaRPr lang="en-IN" dirty="0"/>
          </a:p>
        </p:txBody>
      </p:sp>
      <p:sp>
        <p:nvSpPr>
          <p:cNvPr id="4" name="Slide Number Placeholder 3"/>
          <p:cNvSpPr>
            <a:spLocks noGrp="1"/>
          </p:cNvSpPr>
          <p:nvPr>
            <p:ph type="sldNum" sz="quarter" idx="5"/>
          </p:nvPr>
        </p:nvSpPr>
        <p:spPr/>
        <p:txBody>
          <a:bodyPr/>
          <a:lstStyle/>
          <a:p>
            <a:fld id="{7AE90029-A909-AD4E-9775-A0D64990AD22}" type="slidenum">
              <a:rPr lang="en-US" smtClean="0"/>
              <a:t>22</a:t>
            </a:fld>
            <a:endParaRPr lang="en-US"/>
          </a:p>
        </p:txBody>
      </p:sp>
    </p:spTree>
    <p:extLst>
      <p:ext uri="{BB962C8B-B14F-4D97-AF65-F5344CB8AC3E}">
        <p14:creationId xmlns:p14="http://schemas.microsoft.com/office/powerpoint/2010/main" val="3035580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a:t>
            </a:fld>
            <a:endParaRPr lang="en-US"/>
          </a:p>
        </p:txBody>
      </p:sp>
    </p:spTree>
    <p:extLst>
      <p:ext uri="{BB962C8B-B14F-4D97-AF65-F5344CB8AC3E}">
        <p14:creationId xmlns:p14="http://schemas.microsoft.com/office/powerpoint/2010/main" val="1099663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7AE90029-A909-AD4E-9775-A0D64990AD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09241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6</a:t>
            </a:fld>
            <a:endParaRPr lang="en-US"/>
          </a:p>
        </p:txBody>
      </p:sp>
    </p:spTree>
    <p:extLst>
      <p:ext uri="{BB962C8B-B14F-4D97-AF65-F5344CB8AC3E}">
        <p14:creationId xmlns:p14="http://schemas.microsoft.com/office/powerpoint/2010/main" val="2955844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8</a:t>
            </a:fld>
            <a:endParaRPr lang="en-US"/>
          </a:p>
        </p:txBody>
      </p:sp>
    </p:spTree>
    <p:extLst>
      <p:ext uri="{BB962C8B-B14F-4D97-AF65-F5344CB8AC3E}">
        <p14:creationId xmlns:p14="http://schemas.microsoft.com/office/powerpoint/2010/main" val="1898408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10</a:t>
            </a:fld>
            <a:endParaRPr lang="en-US"/>
          </a:p>
        </p:txBody>
      </p:sp>
    </p:spTree>
    <p:extLst>
      <p:ext uri="{BB962C8B-B14F-4D97-AF65-F5344CB8AC3E}">
        <p14:creationId xmlns:p14="http://schemas.microsoft.com/office/powerpoint/2010/main" val="3894768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14</a:t>
            </a:fld>
            <a:endParaRPr lang="en-US"/>
          </a:p>
        </p:txBody>
      </p:sp>
    </p:spTree>
    <p:extLst>
      <p:ext uri="{BB962C8B-B14F-4D97-AF65-F5344CB8AC3E}">
        <p14:creationId xmlns:p14="http://schemas.microsoft.com/office/powerpoint/2010/main" val="1398520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16</a:t>
            </a:fld>
            <a:endParaRPr lang="en-US"/>
          </a:p>
        </p:txBody>
      </p:sp>
    </p:spTree>
    <p:extLst>
      <p:ext uri="{BB962C8B-B14F-4D97-AF65-F5344CB8AC3E}">
        <p14:creationId xmlns:p14="http://schemas.microsoft.com/office/powerpoint/2010/main" val="2844002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17</a:t>
            </a:fld>
            <a:endParaRPr lang="en-US"/>
          </a:p>
        </p:txBody>
      </p:sp>
    </p:spTree>
    <p:extLst>
      <p:ext uri="{BB962C8B-B14F-4D97-AF65-F5344CB8AC3E}">
        <p14:creationId xmlns:p14="http://schemas.microsoft.com/office/powerpoint/2010/main" val="2873068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a:t>Click to add title</a:t>
            </a:r>
          </a:p>
        </p:txBody>
      </p:sp>
      <p:sp>
        <p:nvSpPr>
          <p:cNvPr id="9" name="Text Placeholder 5"/>
          <p:cNvSpPr>
            <a:spLocks noGrp="1"/>
          </p:cNvSpPr>
          <p:nvPr>
            <p:ph type="body" sz="quarter" idx="11" hasCustomPrompt="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a:t>CLICK TO ADD SUBTITLE</a:t>
            </a:r>
          </a:p>
        </p:txBody>
      </p:sp>
      <p:sp>
        <p:nvSpPr>
          <p:cNvPr id="11"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a:t>MONTH DATE, YEAR</a:t>
            </a:r>
          </a:p>
        </p:txBody>
      </p:sp>
      <p:sp>
        <p:nvSpPr>
          <p:cNvPr id="3"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
        <p:nvSpPr>
          <p:cNvPr id="17"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a:t>logo</a:t>
            </a:r>
          </a:p>
        </p:txBody>
      </p:sp>
      <p:cxnSp>
        <p:nvCxnSpPr>
          <p:cNvPr id="5" name="Straight Connector 4"/>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ullet List with Graphic">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5029200" y="683204"/>
            <a:ext cx="4114800" cy="4183380"/>
          </a:xfrm>
          <a:prstGeom prst="rect">
            <a:avLst/>
          </a:prstGeom>
        </p:spPr>
        <p:txBody>
          <a:bodyPr vert="horz" anchor="ctr"/>
          <a:lstStyle>
            <a:lvl1pPr marL="0" indent="0" algn="ctr">
              <a:buNone/>
              <a:defRPr/>
            </a:lvl1pPr>
          </a:lstStyle>
          <a:p>
            <a:r>
              <a:rPr lang="en-US" dirty="0"/>
              <a:t> </a:t>
            </a:r>
          </a:p>
        </p:txBody>
      </p:sp>
      <p:sp>
        <p:nvSpPr>
          <p:cNvPr id="3" name="Text Placeholder 2"/>
          <p:cNvSpPr>
            <a:spLocks noGrp="1"/>
          </p:cNvSpPr>
          <p:nvPr>
            <p:ph idx="1" hasCustomPrompt="1"/>
          </p:nvPr>
        </p:nvSpPr>
        <p:spPr>
          <a:xfrm>
            <a:off x="360363" y="1079897"/>
            <a:ext cx="4343400" cy="3429000"/>
          </a:xfrm>
          <a:prstGeom prst="rect">
            <a:avLst/>
          </a:prstGeom>
        </p:spPr>
        <p:txBody>
          <a:bodyPr vert="horz" lIns="91440" tIns="45720" rIns="91440" bIns="45720" rtlCol="0">
            <a:normAutofit/>
          </a:bodyPr>
          <a:lstStyle>
            <a:lvl1pPr marL="173736" marR="0" indent="-173736" algn="l" defTabSz="457200" rtl="0" eaLnBrk="1" fontAlgn="auto" latinLnBrk="0" hangingPunct="1">
              <a:lnSpc>
                <a:spcPct val="120000"/>
              </a:lnSpc>
              <a:spcBef>
                <a:spcPts val="0"/>
              </a:spcBef>
              <a:spcAft>
                <a:spcPts val="1000"/>
              </a:spcAft>
              <a:buClr>
                <a:schemeClr val="accent2"/>
              </a:buClr>
              <a:buSzTx/>
              <a:buFont typeface="Arial"/>
              <a:buChar char="•"/>
              <a:tabLst/>
              <a:defRPr sz="1600" baseline="0"/>
            </a:lvl1pPr>
            <a:lvl2pPr>
              <a:defRPr sz="1600"/>
            </a:lvl2pPr>
            <a:lvl3pPr>
              <a:defRPr sz="1600"/>
            </a:lvl3pPr>
            <a:lvl4pPr>
              <a:defRPr sz="1600"/>
            </a:lvl4pPr>
            <a:lvl5pPr>
              <a:defRPr sz="1600"/>
            </a:lvl5pPr>
          </a:lstStyle>
          <a:p>
            <a:pPr lvl="0"/>
            <a:r>
              <a:rPr lang="en-US" dirty="0"/>
              <a:t>Click to add bulleted list</a:t>
            </a:r>
          </a:p>
          <a:p>
            <a:pPr lvl="0"/>
            <a:r>
              <a:rPr lang="en-US" dirty="0"/>
              <a:t>Click to add bulleted list</a:t>
            </a:r>
          </a:p>
          <a:p>
            <a:pPr lvl="0"/>
            <a:r>
              <a:rPr lang="en-US" dirty="0"/>
              <a:t>Click to add bulleted list</a:t>
            </a:r>
          </a:p>
          <a:p>
            <a:pPr lvl="0"/>
            <a:r>
              <a:rPr lang="en-US" dirty="0"/>
              <a:t>Click to add bulleted list</a:t>
            </a:r>
          </a:p>
        </p:txBody>
      </p:sp>
      <p:sp>
        <p:nvSpPr>
          <p:cNvPr id="4"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553747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a:lvl1pPr>
          </a:lstStyle>
          <a:p>
            <a:r>
              <a:rPr lang="en-US" dirty="0"/>
              <a:t>Background Image</a:t>
            </a:r>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a:t>CLICK TO ADD SUBTITLE</a:t>
            </a:r>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dirty="0"/>
              <a:t>MONTH DATE, YEAR</a:t>
            </a:r>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
        <p:nvSpPr>
          <p:cNvPr id="8" name="Text Placeholder 2"/>
          <p:cNvSpPr>
            <a:spLocks noGrp="1"/>
          </p:cNvSpPr>
          <p:nvPr>
            <p:ph idx="1" hasCustomPrompt="1"/>
          </p:nvPr>
        </p:nvSpPr>
        <p:spPr>
          <a:xfrm>
            <a:off x="352473" y="1078992"/>
            <a:ext cx="8339328" cy="3383280"/>
          </a:xfrm>
          <a:prstGeom prst="rect">
            <a:avLst/>
          </a:prstGeom>
        </p:spPr>
        <p:txBody>
          <a:bodyPr vert="horz" lIns="68580" tIns="34290" rIns="68580" bIns="34290" rtlCol="0">
            <a:normAutofit/>
          </a:bodyPr>
          <a:lstStyle>
            <a:lvl1pPr marL="0" indent="0">
              <a:lnSpc>
                <a:spcPct val="120000"/>
              </a:lnSpc>
              <a:spcBef>
                <a:spcPts val="0"/>
              </a:spcBef>
              <a:buNone/>
              <a:defRPr sz="1400"/>
            </a:lvl1pPr>
            <a:lvl2pPr>
              <a:defRPr sz="1200"/>
            </a:lvl2pPr>
            <a:lvl3pPr>
              <a:defRPr sz="1100"/>
            </a:lvl3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t>
            </a:r>
            <a:r>
              <a:rPr lang="en-US" dirty="0" err="1">
                <a:solidFill>
                  <a:srgbClr val="444444"/>
                </a:solidFill>
              </a:rPr>
              <a:t>adipiscing</a:t>
            </a:r>
            <a:r>
              <a:rPr lang="en-US" dirty="0">
                <a:solidFill>
                  <a:srgbClr val="444444"/>
                </a:solidFill>
              </a:rPr>
              <a:t>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r>
              <a:rPr lang="en-US" dirty="0" err="1">
                <a:solidFill>
                  <a:srgbClr val="444444"/>
                </a:solidFill>
              </a:rPr>
              <a:t>varius</a:t>
            </a:r>
            <a:r>
              <a:rPr lang="en-US" dirty="0">
                <a:solidFill>
                  <a:srgbClr val="444444"/>
                </a:solidFill>
              </a:rPr>
              <a:t> </a:t>
            </a:r>
            <a:r>
              <a:rPr lang="en-US" dirty="0" err="1">
                <a:solidFill>
                  <a:srgbClr val="444444"/>
                </a:solidFill>
              </a:rPr>
              <a:t>eget</a:t>
            </a:r>
            <a:r>
              <a:rPr lang="en-US" dirty="0">
                <a:solidFill>
                  <a:srgbClr val="444444"/>
                </a:solidFill>
              </a:rPr>
              <a:t>…</a:t>
            </a:r>
            <a:endParaRPr lang="en-US" dirty="0"/>
          </a:p>
        </p:txBody>
      </p:sp>
    </p:spTree>
    <p:extLst>
      <p:ext uri="{BB962C8B-B14F-4D97-AF65-F5344CB8AC3E}">
        <p14:creationId xmlns:p14="http://schemas.microsoft.com/office/powerpoint/2010/main" val="402427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ullets and Image">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4568265" y="704273"/>
            <a:ext cx="4575735" cy="4156364"/>
          </a:xfrm>
          <a:prstGeom prst="rect">
            <a:avLst/>
          </a:prstGeom>
        </p:spPr>
        <p:txBody>
          <a:bodyPr vert="horz" anchor="ctr"/>
          <a:lstStyle>
            <a:lvl1pPr marL="0" indent="0" algn="ctr">
              <a:buNone/>
              <a:defRPr/>
            </a:lvl1pPr>
          </a:lstStyle>
          <a:p>
            <a:r>
              <a:rPr lang="en-US" dirty="0"/>
              <a:t> </a:t>
            </a:r>
          </a:p>
        </p:txBody>
      </p:sp>
      <p:sp>
        <p:nvSpPr>
          <p:cNvPr id="3" name="Text Placeholder 2"/>
          <p:cNvSpPr>
            <a:spLocks noGrp="1"/>
          </p:cNvSpPr>
          <p:nvPr>
            <p:ph idx="1" hasCustomPrompt="1"/>
          </p:nvPr>
        </p:nvSpPr>
        <p:spPr>
          <a:xfrm>
            <a:off x="360364" y="1079898"/>
            <a:ext cx="3810584"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200" baseline="0"/>
            </a:lvl1pPr>
            <a:lvl2pPr>
              <a:defRPr sz="1200"/>
            </a:lvl2pPr>
            <a:lvl3pPr>
              <a:defRPr sz="1200"/>
            </a:lvl3pPr>
            <a:lvl4pPr>
              <a:defRPr sz="1200"/>
            </a:lvl4pPr>
            <a:lvl5pPr>
              <a:defRPr sz="1200"/>
            </a:lvl5pPr>
          </a:lstStyle>
          <a:p>
            <a:pPr lvl="0"/>
            <a:r>
              <a:rPr lang="en-US" dirty="0"/>
              <a:t>Click to add bulleted list</a:t>
            </a:r>
          </a:p>
          <a:p>
            <a:pPr lvl="0"/>
            <a:r>
              <a:rPr lang="en-US" dirty="0"/>
              <a:t>Click to add bulleted list</a:t>
            </a:r>
          </a:p>
          <a:p>
            <a:pPr lvl="0"/>
            <a:r>
              <a:rPr lang="en-US" dirty="0"/>
              <a:t>Click to add bulleted list</a:t>
            </a:r>
          </a:p>
        </p:txBody>
      </p:sp>
      <p:sp>
        <p:nvSpPr>
          <p:cNvPr id="4"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406131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4117709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ase Study (No Image)">
    <p:spTree>
      <p:nvGrpSpPr>
        <p:cNvPr id="1" name=""/>
        <p:cNvGrpSpPr/>
        <p:nvPr/>
      </p:nvGrpSpPr>
      <p:grpSpPr>
        <a:xfrm>
          <a:off x="0" y="0"/>
          <a:ext cx="0" cy="0"/>
          <a:chOff x="0" y="0"/>
          <a:chExt cx="0" cy="0"/>
        </a:xfrm>
      </p:grpSpPr>
      <p:sp>
        <p:nvSpPr>
          <p:cNvPr id="17" name="Text Placeholder 2"/>
          <p:cNvSpPr>
            <a:spLocks noGrp="1"/>
          </p:cNvSpPr>
          <p:nvPr>
            <p:ph type="body" sz="quarter" idx="12" hasCustomPrompt="1"/>
          </p:nvPr>
        </p:nvSpPr>
        <p:spPr>
          <a:xfrm>
            <a:off x="418148" y="987552"/>
            <a:ext cx="1480576" cy="264688"/>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a:t>TITLE TO GO HERE</a:t>
            </a:r>
          </a:p>
        </p:txBody>
      </p:sp>
      <p:sp>
        <p:nvSpPr>
          <p:cNvPr id="12" name="Rectangle 11"/>
          <p:cNvSpPr/>
          <p:nvPr userDrawn="1"/>
        </p:nvSpPr>
        <p:spPr>
          <a:xfrm>
            <a:off x="0" y="-3"/>
            <a:ext cx="9144000" cy="697493"/>
          </a:xfrm>
          <a:prstGeom prst="rect">
            <a:avLst/>
          </a:prstGeom>
          <a:solidFill>
            <a:schemeClr val="bg1"/>
          </a:solidFill>
          <a:ln>
            <a:noFill/>
          </a:ln>
          <a:effectLst>
            <a:outerShdw blurRad="40000" dist="25400" dir="5400000"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13" name="Title Placeholder 1"/>
          <p:cNvSpPr>
            <a:spLocks noGrp="1"/>
          </p:cNvSpPr>
          <p:nvPr>
            <p:ph type="title" hasCustomPrompt="1"/>
          </p:nvPr>
        </p:nvSpPr>
        <p:spPr>
          <a:xfrm>
            <a:off x="1808738" y="89634"/>
            <a:ext cx="6457956" cy="543650"/>
          </a:xfrm>
          <a:prstGeom prst="rect">
            <a:avLst/>
          </a:prstGeom>
        </p:spPr>
        <p:txBody>
          <a:bodyPr vert="horz" lIns="68580" tIns="0" rIns="68580" bIns="34290" rtlCol="0" anchor="ctr">
            <a:normAutofit/>
          </a:bodyPr>
          <a:lstStyle>
            <a:lvl1pPr>
              <a:defRPr baseline="0"/>
            </a:lvl1pPr>
          </a:lstStyle>
          <a:p>
            <a:r>
              <a:rPr lang="en-US" dirty="0"/>
              <a:t>client name</a:t>
            </a:r>
          </a:p>
        </p:txBody>
      </p:sp>
      <p:cxnSp>
        <p:nvCxnSpPr>
          <p:cNvPr id="11" name="Straight Connector 10"/>
          <p:cNvCxnSpPr/>
          <p:nvPr userDrawn="1"/>
        </p:nvCxnSpPr>
        <p:spPr>
          <a:xfrm>
            <a:off x="1667934" y="246350"/>
            <a:ext cx="0" cy="20574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flipV="1">
            <a:off x="9144000" y="707789"/>
            <a:ext cx="0" cy="4198874"/>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23" name="Content Placeholder 22"/>
          <p:cNvSpPr>
            <a:spLocks noGrp="1"/>
          </p:cNvSpPr>
          <p:nvPr>
            <p:ph sz="quarter" idx="10" hasCustomPrompt="1"/>
          </p:nvPr>
        </p:nvSpPr>
        <p:spPr>
          <a:xfrm>
            <a:off x="363537" y="1332310"/>
            <a:ext cx="3931920" cy="2743200"/>
          </a:xfrm>
          <a:prstGeom prst="rect">
            <a:avLst/>
          </a:prstGeom>
        </p:spPr>
        <p:txBody>
          <a:bodyPr lIns="68580" tIns="34290" rIns="68580" bIns="34290">
            <a:noAutofit/>
          </a:bodyPr>
          <a:lstStyle>
            <a:lvl1pPr marL="0" indent="0">
              <a:lnSpc>
                <a:spcPct val="130000"/>
              </a:lnSpc>
              <a:spcBef>
                <a:spcPts val="0"/>
              </a:spcBef>
              <a:spcAft>
                <a:spcPts val="975"/>
              </a:spcAft>
              <a:buNone/>
              <a:defRPr sz="1400"/>
            </a:lvl1pPr>
            <a:lvl2pPr>
              <a:defRPr sz="1000"/>
            </a:lvl2pPr>
            <a:lvl3pPr>
              <a:defRPr sz="1000"/>
            </a:lvl3pPr>
            <a:lvl4pPr>
              <a:defRPr sz="1000"/>
            </a:lvl4pPr>
            <a:lvl5pPr>
              <a:defRPr sz="1000"/>
            </a:lvl5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adipiscing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a:t>
            </a:r>
            <a:endParaRPr lang="en-US" dirty="0"/>
          </a:p>
        </p:txBody>
      </p:sp>
      <p:sp>
        <p:nvSpPr>
          <p:cNvPr id="4" name="Picture Placeholder 3"/>
          <p:cNvSpPr>
            <a:spLocks noGrp="1"/>
          </p:cNvSpPr>
          <p:nvPr>
            <p:ph type="pic" sz="quarter" idx="13" hasCustomPrompt="1"/>
          </p:nvPr>
        </p:nvSpPr>
        <p:spPr>
          <a:xfrm>
            <a:off x="257299" y="152004"/>
            <a:ext cx="1236221" cy="406796"/>
          </a:xfrm>
          <a:prstGeom prst="rect">
            <a:avLst/>
          </a:prstGeom>
        </p:spPr>
        <p:txBody>
          <a:bodyPr lIns="68580" tIns="34290" rIns="68580" bIns="34290">
            <a:normAutofit/>
          </a:bodyPr>
          <a:lstStyle>
            <a:lvl1pPr marL="0" indent="0">
              <a:buNone/>
              <a:defRPr sz="900" baseline="0"/>
            </a:lvl1pPr>
          </a:lstStyle>
          <a:p>
            <a:r>
              <a:rPr lang="en-US" dirty="0"/>
              <a:t>Insert logo</a:t>
            </a:r>
          </a:p>
        </p:txBody>
      </p:sp>
      <p:sp>
        <p:nvSpPr>
          <p:cNvPr id="18" name="Text Placeholder 2"/>
          <p:cNvSpPr>
            <a:spLocks noGrp="1"/>
          </p:cNvSpPr>
          <p:nvPr>
            <p:ph type="body" sz="quarter" idx="16" hasCustomPrompt="1"/>
          </p:nvPr>
        </p:nvSpPr>
        <p:spPr>
          <a:xfrm>
            <a:off x="4816966" y="987552"/>
            <a:ext cx="1480576" cy="264688"/>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a:t>TITLE TO GO HERE</a:t>
            </a:r>
          </a:p>
        </p:txBody>
      </p:sp>
      <p:sp>
        <p:nvSpPr>
          <p:cNvPr id="19" name="Content Placeholder 22"/>
          <p:cNvSpPr>
            <a:spLocks noGrp="1"/>
          </p:cNvSpPr>
          <p:nvPr>
            <p:ph sz="quarter" idx="17" hasCustomPrompt="1"/>
          </p:nvPr>
        </p:nvSpPr>
        <p:spPr>
          <a:xfrm>
            <a:off x="4762355" y="1332310"/>
            <a:ext cx="3931920" cy="2743200"/>
          </a:xfrm>
          <a:prstGeom prst="rect">
            <a:avLst/>
          </a:prstGeom>
        </p:spPr>
        <p:txBody>
          <a:bodyPr lIns="68580" tIns="34290" rIns="68580" bIns="34290">
            <a:noAutofit/>
          </a:bodyPr>
          <a:lstStyle>
            <a:lvl1pPr marL="128016" marR="0" indent="-128016"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lvl1pPr>
            <a:lvl2pPr>
              <a:defRPr sz="1000"/>
            </a:lvl2pPr>
            <a:lvl3pPr>
              <a:defRPr sz="1000"/>
            </a:lvl3pPr>
            <a:lvl4pPr>
              <a:defRPr sz="1000"/>
            </a:lvl4pPr>
            <a:lvl5pPr>
              <a:defRPr sz="1000"/>
            </a:lvl5pPr>
          </a:lstStyle>
          <a:p>
            <a:pPr lvl="0"/>
            <a:r>
              <a:rPr lang="en-US" dirty="0"/>
              <a:t>Click to add bulleted list</a:t>
            </a:r>
          </a:p>
          <a:p>
            <a:pPr lvl="0"/>
            <a:r>
              <a:rPr lang="en-US" dirty="0"/>
              <a:t>Click to add bulleted list</a:t>
            </a:r>
          </a:p>
          <a:p>
            <a:pPr lvl="0"/>
            <a:r>
              <a:rPr lang="en-US" dirty="0"/>
              <a:t>Click to add bulleted list</a:t>
            </a:r>
          </a:p>
          <a:p>
            <a:pPr lvl="0"/>
            <a:r>
              <a:rPr lang="en-US" dirty="0"/>
              <a:t>Click to add bulleted list</a:t>
            </a:r>
          </a:p>
        </p:txBody>
      </p:sp>
    </p:spTree>
    <p:extLst>
      <p:ext uri="{BB962C8B-B14F-4D97-AF65-F5344CB8AC3E}">
        <p14:creationId xmlns:p14="http://schemas.microsoft.com/office/powerpoint/2010/main" val="3899584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079898"/>
            <a:ext cx="8339328"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solidFill>
                  <a:schemeClr val="tx1"/>
                </a:solidFill>
              </a:defRPr>
            </a:lvl1pPr>
            <a:lvl2pPr marL="557213" indent="-214313">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754562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4856480"/>
            <a:ext cx="9155206"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3" name="TextBox 2"/>
          <p:cNvSpPr txBox="1"/>
          <p:nvPr userDrawn="1"/>
        </p:nvSpPr>
        <p:spPr>
          <a:xfrm>
            <a:off x="7421113" y="4900039"/>
            <a:ext cx="1493520" cy="192360"/>
          </a:xfrm>
          <a:prstGeom prst="rect">
            <a:avLst/>
          </a:prstGeom>
          <a:noFill/>
        </p:spPr>
        <p:txBody>
          <a:bodyPr wrap="square" lIns="68580" tIns="34290" rIns="68580" bIns="34290"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880559" y="4921739"/>
            <a:ext cx="2316480" cy="161583"/>
          </a:xfrm>
          <a:prstGeom prst="rect">
            <a:avLst/>
          </a:prstGeom>
          <a:noFill/>
        </p:spPr>
        <p:txBody>
          <a:bodyPr wrap="square" lIns="68580" tIns="34290" rIns="68580" bIns="34290" rtlCol="0">
            <a:spAutoFit/>
          </a:bodyPr>
          <a:lstStyle/>
          <a:p>
            <a:r>
              <a:rPr lang="en-US" sz="600" b="0" i="0" kern="0" spc="15" dirty="0">
                <a:solidFill>
                  <a:schemeClr val="accent1"/>
                </a:solidFill>
                <a:latin typeface="Trebuchet MS"/>
                <a:cs typeface="Trebuchet MS"/>
              </a:rPr>
              <a:t>CONFIDENTIAL</a:t>
            </a:r>
          </a:p>
        </p:txBody>
      </p:sp>
      <p:cxnSp>
        <p:nvCxnSpPr>
          <p:cNvPr id="5" name="Straight Connector 4"/>
          <p:cNvCxnSpPr/>
          <p:nvPr userDrawn="1"/>
        </p:nvCxnSpPr>
        <p:spPr>
          <a:xfrm>
            <a:off x="813249"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232224" y="4931433"/>
            <a:ext cx="476250" cy="169417"/>
          </a:xfrm>
          <a:prstGeom prst="rect">
            <a:avLst/>
          </a:prstGeom>
        </p:spPr>
      </p:pic>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51" r:id="rId4"/>
    <p:sldLayoutId id="2147483752" r:id="rId5"/>
    <p:sldLayoutId id="2147483753" r:id="rId6"/>
    <p:sldLayoutId id="2147483763" r:id="rId7"/>
    <p:sldLayoutId id="2147483711" r:id="rId8"/>
    <p:sldLayoutId id="2147483749" r:id="rId9"/>
    <p:sldLayoutId id="2147483766" r:id="rId10"/>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hyperlink" Target="https://www.infoq.com/presentations/parallel-java-se-8" TargetMode="External"/><Relationship Id="rId3" Type="http://schemas.openxmlformats.org/officeDocument/2006/relationships/hyperlink" Target="https://blog.valbonne-consulting.com/2014/11/26/tony-hoare-invention-of-the-null-reference-a-billion-dollar-mistake/" TargetMode="External"/><Relationship Id="rId7" Type="http://schemas.openxmlformats.org/officeDocument/2006/relationships/hyperlink" Target="https://docs.oracle.com/javase/tutorial/collections/streams/examples/ParallelismExamples.java" TargetMode="External"/><Relationship Id="rId12" Type="http://schemas.openxmlformats.org/officeDocument/2006/relationships/hyperlink" Target="https://www.google.co.in/?gfe_rd=cr&amp;ei=02pzWN7KI4fT8geakL2oCw&amp;gws_rd=ssl#q=java+8+spliterator+example" TargetMode="External"/><Relationship Id="rId2" Type="http://schemas.openxmlformats.org/officeDocument/2006/relationships/hyperlink" Target="https://docs.oracle.com/javase/8/docs/api/java/util/Optional.html" TargetMode="External"/><Relationship Id="rId1" Type="http://schemas.openxmlformats.org/officeDocument/2006/relationships/slideLayout" Target="../slideLayouts/slideLayout4.xml"/><Relationship Id="rId6" Type="http://schemas.openxmlformats.org/officeDocument/2006/relationships/hyperlink" Target="https://docs.oracle.com/javase/tutorial/collections/streams/parallelism.html#executing_streams_in_parallel" TargetMode="External"/><Relationship Id="rId11" Type="http://schemas.openxmlformats.org/officeDocument/2006/relationships/hyperlink" Target="https://docs.oracle.com/javase/8/docs/api/java/util/Spliterators.html" TargetMode="External"/><Relationship Id="rId5" Type="http://schemas.openxmlformats.org/officeDocument/2006/relationships/hyperlink" Target="http://www.oracle.com/technetwork/articles/java/ma14-java-se-8-streams-2177646.html" TargetMode="External"/><Relationship Id="rId10" Type="http://schemas.openxmlformats.org/officeDocument/2006/relationships/hyperlink" Target="https://docs.oracle.com/javase/8/docs/api/java/util/Spliterator.html" TargetMode="External"/><Relationship Id="rId4" Type="http://schemas.openxmlformats.org/officeDocument/2006/relationships/hyperlink" Target="https://docs.oracle.com/javase/8/docs/api/java/util/stream/package-summary.html" TargetMode="External"/><Relationship Id="rId9" Type="http://schemas.openxmlformats.org/officeDocument/2006/relationships/hyperlink" Target="https://docs.oracle.com/javase/8/docs/api/java/util/Iterator.html#forEachRemaining-java.util.function.Consumer-"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lake_view.jp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a:stretch>
            <a:fillRect/>
          </a:stretch>
        </p:blipFill>
        <p:spPr/>
      </p:pic>
      <p:sp>
        <p:nvSpPr>
          <p:cNvPr id="3" name="Text Placeholder 2"/>
          <p:cNvSpPr>
            <a:spLocks noGrp="1"/>
          </p:cNvSpPr>
          <p:nvPr>
            <p:ph type="body" sz="quarter" idx="15"/>
          </p:nvPr>
        </p:nvSpPr>
        <p:spPr>
          <a:xfrm>
            <a:off x="111473" y="1232329"/>
            <a:ext cx="8921053" cy="1583510"/>
          </a:xfrm>
        </p:spPr>
        <p:txBody>
          <a:bodyPr/>
          <a:lstStyle/>
          <a:p>
            <a:pPr algn="ctr"/>
            <a:r>
              <a:rPr lang="en-US" dirty="0"/>
              <a:t>Java 8</a:t>
            </a:r>
          </a:p>
          <a:p>
            <a:pPr algn="ctr"/>
            <a:r>
              <a:rPr lang="en-US" dirty="0"/>
              <a:t>Optional and Streams </a:t>
            </a:r>
          </a:p>
          <a:p>
            <a:pPr algn="ctr"/>
            <a:endParaRPr lang="en-US" dirty="0"/>
          </a:p>
        </p:txBody>
      </p:sp>
      <p:sp>
        <p:nvSpPr>
          <p:cNvPr id="5" name="Text Placeholder 4"/>
          <p:cNvSpPr>
            <a:spLocks noGrp="1"/>
          </p:cNvSpPr>
          <p:nvPr>
            <p:ph type="body" sz="quarter" idx="17"/>
          </p:nvPr>
        </p:nvSpPr>
        <p:spPr/>
        <p:txBody>
          <a:bodyPr>
            <a:normAutofit lnSpcReduction="10000"/>
          </a:bodyPr>
          <a:lstStyle/>
          <a:p>
            <a:r>
              <a:rPr lang="en-US" dirty="0">
                <a:latin typeface="Trebuchet MS"/>
                <a:cs typeface="Trebuchet MS"/>
              </a:rPr>
              <a:t>JUNE 16, 2020</a:t>
            </a:r>
          </a:p>
        </p:txBody>
      </p:sp>
      <p:pic>
        <p:nvPicPr>
          <p:cNvPr id="18" name="Picture Placeholder 17" descr="logo_cover_5.png"/>
          <p:cNvPicPr>
            <a:picLocks noGrp="1" noChangeAspect="1"/>
          </p:cNvPicPr>
          <p:nvPr>
            <p:ph type="pic" sz="quarter" idx="19"/>
          </p:nvPr>
        </p:nvPicPr>
        <p:blipFill>
          <a:blip r:embed="rId3"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1715862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What are Streams?</a:t>
            </a:r>
          </a:p>
        </p:txBody>
      </p:sp>
      <p:sp>
        <p:nvSpPr>
          <p:cNvPr id="8" name="Content Placeholder 7"/>
          <p:cNvSpPr>
            <a:spLocks noGrp="1"/>
          </p:cNvSpPr>
          <p:nvPr>
            <p:ph idx="1"/>
          </p:nvPr>
        </p:nvSpPr>
        <p:spPr/>
        <p:txBody>
          <a:bodyPr>
            <a:normAutofit/>
          </a:bodyPr>
          <a:lstStyle/>
          <a:p>
            <a:r>
              <a:rPr lang="en-US" dirty="0">
                <a:latin typeface="Trebuchet MS"/>
                <a:cs typeface="Trebuchet MS"/>
              </a:rPr>
              <a:t>Java 8 Introduced Streams as New Data Processing Abstraction built over Primitives, Arrays, Collections and IO. It is Declarative Way to process data similar to SQL. </a:t>
            </a:r>
            <a:br>
              <a:rPr lang="en-US" dirty="0">
                <a:latin typeface="Trebuchet MS"/>
                <a:cs typeface="Trebuchet MS"/>
              </a:rPr>
            </a:br>
            <a:endParaRPr lang="en-US" dirty="0">
              <a:latin typeface="Trebuchet MS"/>
              <a:cs typeface="Trebuchet MS"/>
            </a:endParaRPr>
          </a:p>
          <a:p>
            <a:r>
              <a:rPr lang="en-US" b="1" dirty="0">
                <a:latin typeface="Trebuchet MS"/>
                <a:cs typeface="Trebuchet MS"/>
              </a:rPr>
              <a:t>The various features supported by Streams are </a:t>
            </a:r>
            <a:endParaRPr lang="en-US" dirty="0">
              <a:latin typeface="Trebuchet MS"/>
              <a:cs typeface="Trebuchet MS"/>
            </a:endParaRPr>
          </a:p>
          <a:p>
            <a:pPr marL="214313" indent="-214313">
              <a:lnSpc>
                <a:spcPct val="130000"/>
              </a:lnSpc>
              <a:buFont typeface="Arial"/>
              <a:buChar char="•"/>
            </a:pPr>
            <a:r>
              <a:rPr lang="en-US" dirty="0">
                <a:latin typeface="Trebuchet MS"/>
                <a:cs typeface="Trebuchet MS"/>
              </a:rPr>
              <a:t>Supports </a:t>
            </a:r>
            <a:r>
              <a:rPr lang="en-US" b="1" dirty="0">
                <a:latin typeface="Trebuchet MS"/>
                <a:cs typeface="Trebuchet MS"/>
              </a:rPr>
              <a:t>Sequential</a:t>
            </a:r>
            <a:r>
              <a:rPr lang="en-US" dirty="0">
                <a:latin typeface="Trebuchet MS"/>
                <a:cs typeface="Trebuchet MS"/>
              </a:rPr>
              <a:t> and </a:t>
            </a:r>
            <a:r>
              <a:rPr lang="en-US" b="1" dirty="0">
                <a:latin typeface="Trebuchet MS"/>
                <a:cs typeface="Trebuchet MS"/>
              </a:rPr>
              <a:t>Parallel </a:t>
            </a:r>
            <a:r>
              <a:rPr lang="en-US" dirty="0">
                <a:latin typeface="Trebuchet MS"/>
                <a:cs typeface="Trebuchet MS"/>
              </a:rPr>
              <a:t>processing</a:t>
            </a:r>
          </a:p>
          <a:p>
            <a:pPr marL="214313" indent="-214313">
              <a:lnSpc>
                <a:spcPct val="130000"/>
              </a:lnSpc>
              <a:buFont typeface="Arial"/>
              <a:buChar char="•"/>
            </a:pPr>
            <a:r>
              <a:rPr lang="en-US" dirty="0">
                <a:latin typeface="Trebuchet MS"/>
                <a:cs typeface="Trebuchet MS"/>
              </a:rPr>
              <a:t>Supports </a:t>
            </a:r>
            <a:r>
              <a:rPr lang="en-US" b="1" dirty="0">
                <a:latin typeface="Trebuchet MS"/>
                <a:cs typeface="Trebuchet MS"/>
              </a:rPr>
              <a:t>Aggregation</a:t>
            </a:r>
            <a:r>
              <a:rPr lang="en-US" dirty="0">
                <a:latin typeface="Trebuchet MS"/>
                <a:cs typeface="Trebuchet MS"/>
              </a:rPr>
              <a:t>, Ex: Min, Max, Average, Filter, Map, Reduce, Collect so on.. </a:t>
            </a:r>
          </a:p>
          <a:p>
            <a:pPr marL="214313" indent="-214313">
              <a:lnSpc>
                <a:spcPct val="130000"/>
              </a:lnSpc>
              <a:buFont typeface="Arial"/>
              <a:buChar char="•"/>
            </a:pPr>
            <a:r>
              <a:rPr lang="en-US" dirty="0">
                <a:latin typeface="Trebuchet MS"/>
                <a:cs typeface="Trebuchet MS"/>
              </a:rPr>
              <a:t>Supports </a:t>
            </a:r>
            <a:r>
              <a:rPr lang="en-US" b="1" dirty="0">
                <a:latin typeface="Trebuchet MS"/>
                <a:cs typeface="Trebuchet MS"/>
              </a:rPr>
              <a:t>Automatic Iteration</a:t>
            </a:r>
            <a:r>
              <a:rPr lang="en-US" dirty="0">
                <a:latin typeface="Trebuchet MS"/>
                <a:cs typeface="Trebuchet MS"/>
              </a:rPr>
              <a:t> against explicit iteration</a:t>
            </a:r>
          </a:p>
          <a:p>
            <a:pPr marL="214313" indent="-214313">
              <a:lnSpc>
                <a:spcPct val="130000"/>
              </a:lnSpc>
              <a:buFont typeface="Arial"/>
              <a:buChar char="•"/>
            </a:pPr>
            <a:r>
              <a:rPr lang="en-US" dirty="0">
                <a:latin typeface="Trebuchet MS"/>
                <a:cs typeface="Trebuchet MS"/>
              </a:rPr>
              <a:t>Supports </a:t>
            </a:r>
            <a:r>
              <a:rPr lang="en-US" b="1" dirty="0">
                <a:latin typeface="Trebuchet MS"/>
                <a:cs typeface="Trebuchet MS"/>
              </a:rPr>
              <a:t>Pipelining</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4015859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Autofit/>
          </a:bodyPr>
          <a:lstStyle/>
          <a:p>
            <a:r>
              <a:rPr lang="en-US" sz="1400" dirty="0">
                <a:cs typeface="Trebuchet MS"/>
              </a:rPr>
              <a:t>Streams supports 2 kinds of Operations </a:t>
            </a:r>
            <a:r>
              <a:rPr lang="en-US" sz="1400" b="1" dirty="0">
                <a:cs typeface="Trebuchet MS"/>
              </a:rPr>
              <a:t>Internal</a:t>
            </a:r>
            <a:r>
              <a:rPr lang="en-US" sz="1400" dirty="0">
                <a:cs typeface="Trebuchet MS"/>
              </a:rPr>
              <a:t> Vs </a:t>
            </a:r>
            <a:r>
              <a:rPr lang="en-US" sz="1400" b="1" dirty="0">
                <a:cs typeface="Trebuchet MS"/>
              </a:rPr>
              <a:t>Terminal</a:t>
            </a:r>
          </a:p>
          <a:p>
            <a:r>
              <a:rPr lang="en-US" sz="1400" dirty="0">
                <a:cs typeface="Trebuchet MS"/>
              </a:rPr>
              <a:t>Internal Operations returns </a:t>
            </a:r>
            <a:r>
              <a:rPr lang="en-US" sz="1400" b="1" dirty="0">
                <a:cs typeface="Trebuchet MS"/>
              </a:rPr>
              <a:t>Stream</a:t>
            </a:r>
            <a:r>
              <a:rPr lang="en-US" sz="1400" dirty="0">
                <a:cs typeface="Trebuchet MS"/>
              </a:rPr>
              <a:t> Object which is used to form </a:t>
            </a:r>
            <a:r>
              <a:rPr lang="en-US" sz="1400" b="1" dirty="0">
                <a:cs typeface="Trebuchet MS"/>
              </a:rPr>
              <a:t>Pipeline</a:t>
            </a:r>
            <a:r>
              <a:rPr lang="en-US" sz="1400" dirty="0">
                <a:cs typeface="Trebuchet MS"/>
              </a:rPr>
              <a:t> with other Internal Operations</a:t>
            </a:r>
          </a:p>
          <a:p>
            <a:r>
              <a:rPr lang="en-US" sz="1400" dirty="0">
                <a:cs typeface="Trebuchet MS"/>
              </a:rPr>
              <a:t>Terminal Operation are used to terminate the Pipeline.</a:t>
            </a:r>
          </a:p>
          <a:p>
            <a:r>
              <a:rPr lang="en-US" sz="1400" dirty="0">
                <a:cs typeface="Trebuchet MS"/>
              </a:rPr>
              <a:t>Terminal Operation returns final values.	</a:t>
            </a:r>
          </a:p>
          <a:p>
            <a:r>
              <a:rPr lang="en-US" sz="1400" dirty="0">
                <a:cs typeface="Trebuchet MS"/>
              </a:rPr>
              <a:t>In Streams, Internal Operations are Lazy, </a:t>
            </a:r>
            <a:r>
              <a:rPr lang="en-US" sz="1400" dirty="0" err="1">
                <a:cs typeface="Trebuchet MS"/>
              </a:rPr>
              <a:t>i.e</a:t>
            </a:r>
            <a:r>
              <a:rPr lang="en-US" sz="1400" dirty="0">
                <a:cs typeface="Trebuchet MS"/>
              </a:rPr>
              <a:t>  Operations will not start unless Terminal Operations are invoked</a:t>
            </a:r>
            <a:endParaRPr lang="en-US" dirty="0"/>
          </a:p>
        </p:txBody>
      </p:sp>
      <p:sp>
        <p:nvSpPr>
          <p:cNvPr id="9" name="Text Placeholder 8"/>
          <p:cNvSpPr>
            <a:spLocks noGrp="1"/>
          </p:cNvSpPr>
          <p:nvPr>
            <p:ph type="body" sz="quarter" idx="10"/>
          </p:nvPr>
        </p:nvSpPr>
        <p:spPr/>
        <p:txBody>
          <a:bodyPr/>
          <a:lstStyle/>
          <a:p>
            <a:r>
              <a:rPr lang="en-US" dirty="0"/>
              <a:t>Different Types of Streams Operations</a:t>
            </a:r>
          </a:p>
        </p:txBody>
      </p:sp>
      <p:pic>
        <p:nvPicPr>
          <p:cNvPr id="2" name="Picture 1" descr="one of the many mountain streams that flow into the columbia gorge the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9892" y="699517"/>
            <a:ext cx="4334107" cy="4154982"/>
          </a:xfrm>
          <a:prstGeom prst="rect">
            <a:avLst/>
          </a:prstGeom>
        </p:spPr>
      </p:pic>
    </p:spTree>
    <p:extLst>
      <p:ext uri="{BB962C8B-B14F-4D97-AF65-F5344CB8AC3E}">
        <p14:creationId xmlns:p14="http://schemas.microsoft.com/office/powerpoint/2010/main" val="2786210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700"/>
            <a:ext cx="9144000" cy="699516"/>
          </a:xfrm>
        </p:spPr>
        <p:txBody>
          <a:bodyPr/>
          <a:lstStyle/>
          <a:p>
            <a:r>
              <a:rPr lang="en-US" dirty="0"/>
              <a:t>Core Intermediate Stream Operations</a:t>
            </a:r>
          </a:p>
        </p:txBody>
      </p:sp>
      <p:graphicFrame>
        <p:nvGraphicFramePr>
          <p:cNvPr id="5" name="Content Placeholder 33"/>
          <p:cNvGraphicFramePr>
            <a:graphicFrameLocks noGrp="1"/>
          </p:cNvGraphicFramePr>
          <p:nvPr>
            <p:ph idx="1"/>
            <p:extLst>
              <p:ext uri="{D42A27DB-BD31-4B8C-83A1-F6EECF244321}">
                <p14:modId xmlns:p14="http://schemas.microsoft.com/office/powerpoint/2010/main" val="3922059022"/>
              </p:ext>
            </p:extLst>
          </p:nvPr>
        </p:nvGraphicFramePr>
        <p:xfrm>
          <a:off x="0" y="686813"/>
          <a:ext cx="9144000" cy="4189986"/>
        </p:xfrm>
        <a:graphic>
          <a:graphicData uri="http://schemas.openxmlformats.org/drawingml/2006/table">
            <a:tbl>
              <a:tblPr firstRow="1" bandRow="1">
                <a:tableStyleId>{9DCAF9ED-07DC-4A11-8D7F-57B35C25682E}</a:tableStyleId>
              </a:tblPr>
              <a:tblGrid>
                <a:gridCol w="2869580">
                  <a:extLst>
                    <a:ext uri="{9D8B030D-6E8A-4147-A177-3AD203B41FA5}">
                      <a16:colId xmlns:a16="http://schemas.microsoft.com/office/drawing/2014/main" val="20000"/>
                    </a:ext>
                  </a:extLst>
                </a:gridCol>
                <a:gridCol w="6274420">
                  <a:extLst>
                    <a:ext uri="{9D8B030D-6E8A-4147-A177-3AD203B41FA5}">
                      <a16:colId xmlns:a16="http://schemas.microsoft.com/office/drawing/2014/main" val="20001"/>
                    </a:ext>
                  </a:extLst>
                </a:gridCol>
              </a:tblGrid>
              <a:tr h="290358">
                <a:tc>
                  <a:txBody>
                    <a:bodyPr/>
                    <a:lstStyle/>
                    <a:p>
                      <a:r>
                        <a:rPr lang="en-US" sz="1200" b="0" dirty="0"/>
                        <a:t>(Intermediate)Operation</a:t>
                      </a:r>
                    </a:p>
                  </a:txBody>
                  <a:tcPr/>
                </a:tc>
                <a:tc>
                  <a:txBody>
                    <a:bodyPr/>
                    <a:lstStyle/>
                    <a:p>
                      <a:r>
                        <a:rPr lang="en-US" sz="1200" dirty="0"/>
                        <a:t>Definition</a:t>
                      </a:r>
                    </a:p>
                  </a:txBody>
                  <a:tcPr/>
                </a:tc>
                <a:extLst>
                  <a:ext uri="{0D108BD9-81ED-4DB2-BD59-A6C34878D82A}">
                    <a16:rowId xmlns:a16="http://schemas.microsoft.com/office/drawing/2014/main" val="10000"/>
                  </a:ext>
                </a:extLst>
              </a:tr>
              <a:tr h="41882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filter(Predicate)</a:t>
                      </a:r>
                    </a:p>
                  </a:txBody>
                  <a:tcPr/>
                </a:tc>
                <a:tc>
                  <a:txBody>
                    <a:bodyPr/>
                    <a:lstStyle/>
                    <a:p>
                      <a:r>
                        <a:rPr lang="en-US" sz="1200" b="0" i="0" kern="1200" dirty="0">
                          <a:solidFill>
                            <a:schemeClr val="dk1"/>
                          </a:solidFill>
                          <a:effectLst/>
                          <a:latin typeface="+mn-lt"/>
                          <a:ea typeface="+mn-ea"/>
                          <a:cs typeface="+mn-cs"/>
                        </a:rPr>
                        <a:t>Apply</a:t>
                      </a:r>
                      <a:r>
                        <a:rPr lang="en-US" sz="1200" b="0" i="0" kern="1200" baseline="0" dirty="0">
                          <a:solidFill>
                            <a:schemeClr val="dk1"/>
                          </a:solidFill>
                          <a:effectLst/>
                          <a:latin typeface="+mn-lt"/>
                          <a:ea typeface="+mn-ea"/>
                          <a:cs typeface="+mn-cs"/>
                        </a:rPr>
                        <a:t> </a:t>
                      </a:r>
                      <a:r>
                        <a:rPr lang="en-US" sz="1200" b="0" i="0" kern="1200" dirty="0">
                          <a:solidFill>
                            <a:schemeClr val="dk1"/>
                          </a:solidFill>
                          <a:effectLst/>
                          <a:latin typeface="+mn-lt"/>
                          <a:ea typeface="+mn-ea"/>
                          <a:cs typeface="+mn-cs"/>
                        </a:rPr>
                        <a:t>predicate to filter elements of the stream</a:t>
                      </a:r>
                      <a:endParaRPr lang="en-US" sz="1200" dirty="0"/>
                    </a:p>
                  </a:txBody>
                  <a:tcPr/>
                </a:tc>
                <a:extLst>
                  <a:ext uri="{0D108BD9-81ED-4DB2-BD59-A6C34878D82A}">
                    <a16:rowId xmlns:a16="http://schemas.microsoft.com/office/drawing/2014/main" val="10001"/>
                  </a:ext>
                </a:extLst>
              </a:tr>
              <a:tr h="48393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kern="1200" dirty="0" err="1">
                          <a:solidFill>
                            <a:schemeClr val="dk1"/>
                          </a:solidFill>
                          <a:latin typeface="+mn-lt"/>
                          <a:ea typeface="+mn-ea"/>
                          <a:cs typeface="+mn-cs"/>
                        </a:rPr>
                        <a:t>map</a:t>
                      </a:r>
                      <a:r>
                        <a:rPr lang="fr-FR" sz="1200" b="0" kern="1200" dirty="0">
                          <a:solidFill>
                            <a:schemeClr val="dk1"/>
                          </a:solidFill>
                          <a:latin typeface="+mn-lt"/>
                          <a:ea typeface="+mn-ea"/>
                          <a:cs typeface="+mn-cs"/>
                        </a:rPr>
                        <a:t>(</a:t>
                      </a:r>
                      <a:r>
                        <a:rPr lang="fr-FR" sz="1200" b="0" kern="1200" dirty="0" err="1">
                          <a:solidFill>
                            <a:schemeClr val="dk1"/>
                          </a:solidFill>
                          <a:latin typeface="+mn-lt"/>
                          <a:ea typeface="+mn-ea"/>
                          <a:cs typeface="+mn-cs"/>
                        </a:rPr>
                        <a:t>Function</a:t>
                      </a:r>
                      <a:r>
                        <a:rPr lang="fr-FR" sz="1200" b="0" kern="1200" dirty="0">
                          <a:solidFill>
                            <a:schemeClr val="dk1"/>
                          </a:solidFill>
                          <a:latin typeface="+mn-lt"/>
                          <a:ea typeface="+mn-ea"/>
                          <a:cs typeface="+mn-cs"/>
                        </a:rPr>
                        <a:t>&lt;? super T, ? </a:t>
                      </a:r>
                      <a:r>
                        <a:rPr lang="fr-FR" sz="1200" b="0" kern="1200" dirty="0" err="1">
                          <a:solidFill>
                            <a:schemeClr val="dk1"/>
                          </a:solidFill>
                          <a:latin typeface="+mn-lt"/>
                          <a:ea typeface="+mn-ea"/>
                          <a:cs typeface="+mn-cs"/>
                        </a:rPr>
                        <a:t>extends</a:t>
                      </a:r>
                      <a:r>
                        <a:rPr lang="fr-FR" sz="1200" b="0" kern="1200" dirty="0">
                          <a:solidFill>
                            <a:schemeClr val="dk1"/>
                          </a:solidFill>
                          <a:latin typeface="+mn-lt"/>
                          <a:ea typeface="+mn-ea"/>
                          <a:cs typeface="+mn-cs"/>
                        </a:rPr>
                        <a:t> R&gt; mapper)</a:t>
                      </a:r>
                      <a:endParaRPr lang="en-US" sz="1200" b="0" i="0" kern="1200" dirty="0">
                        <a:solidFill>
                          <a:schemeClr val="dk1"/>
                        </a:solidFill>
                        <a:effectLst/>
                        <a:latin typeface="+mn-lt"/>
                        <a:ea typeface="+mn-ea"/>
                        <a:cs typeface="+mn-cs"/>
                      </a:endParaRPr>
                    </a:p>
                  </a:txBody>
                  <a:tcPr/>
                </a:tc>
                <a:tc>
                  <a:txBody>
                    <a:bodyPr/>
                    <a:lstStyle/>
                    <a:p>
                      <a:r>
                        <a:rPr lang="en-US" sz="1200" dirty="0"/>
                        <a:t>Convert elements</a:t>
                      </a:r>
                      <a:r>
                        <a:rPr lang="en-US" sz="1200" baseline="0" dirty="0"/>
                        <a:t> in Stream to another value</a:t>
                      </a:r>
                      <a:endParaRPr lang="en-US" sz="1200" dirty="0"/>
                    </a:p>
                  </a:txBody>
                  <a:tcPr/>
                </a:tc>
                <a:extLst>
                  <a:ext uri="{0D108BD9-81ED-4DB2-BD59-A6C34878D82A}">
                    <a16:rowId xmlns:a16="http://schemas.microsoft.com/office/drawing/2014/main" val="10002"/>
                  </a:ext>
                </a:extLst>
              </a:tr>
              <a:tr h="483930">
                <a:tc>
                  <a:txBody>
                    <a:bodyPr/>
                    <a:lstStyle/>
                    <a:p>
                      <a:r>
                        <a:rPr lang="en-US" sz="1200" b="0" kern="1200" dirty="0" err="1">
                          <a:solidFill>
                            <a:schemeClr val="dk1"/>
                          </a:solidFill>
                          <a:latin typeface="+mn-lt"/>
                          <a:ea typeface="+mn-ea"/>
                          <a:cs typeface="+mn-cs"/>
                        </a:rPr>
                        <a:t>flatMap</a:t>
                      </a:r>
                      <a:r>
                        <a:rPr lang="en-US" sz="1200" b="0" kern="1200" dirty="0">
                          <a:solidFill>
                            <a:schemeClr val="dk1"/>
                          </a:solidFill>
                          <a:latin typeface="+mn-lt"/>
                          <a:ea typeface="+mn-ea"/>
                          <a:cs typeface="+mn-cs"/>
                        </a:rPr>
                        <a:t>(Function&lt;? super T, ? extends Stream&lt;? extends R&gt;&gt; mapper)</a:t>
                      </a:r>
                      <a:endParaRPr lang="en-US" sz="1200" b="0" dirty="0"/>
                    </a:p>
                  </a:txBody>
                  <a:tcPr/>
                </a:tc>
                <a:tc>
                  <a:txBody>
                    <a:bodyPr/>
                    <a:lstStyle/>
                    <a:p>
                      <a:r>
                        <a:rPr lang="en-US" sz="1200" dirty="0"/>
                        <a:t>Convert</a:t>
                      </a:r>
                      <a:r>
                        <a:rPr lang="en-US" sz="1200" baseline="0" dirty="0"/>
                        <a:t> elements in Stream to another Stream </a:t>
                      </a:r>
                      <a:endParaRPr lang="en-US" sz="1200" dirty="0"/>
                    </a:p>
                  </a:txBody>
                  <a:tcPr/>
                </a:tc>
                <a:extLst>
                  <a:ext uri="{0D108BD9-81ED-4DB2-BD59-A6C34878D82A}">
                    <a16:rowId xmlns:a16="http://schemas.microsoft.com/office/drawing/2014/main" val="10003"/>
                  </a:ext>
                </a:extLst>
              </a:tr>
              <a:tr h="418824">
                <a:tc>
                  <a:txBody>
                    <a:bodyPr/>
                    <a:lstStyle/>
                    <a:p>
                      <a:r>
                        <a:rPr lang="en-US" sz="1200" b="0" dirty="0"/>
                        <a:t>sorted()</a:t>
                      </a:r>
                    </a:p>
                  </a:txBody>
                  <a:tcPr/>
                </a:tc>
                <a:tc>
                  <a:txBody>
                    <a:bodyPr/>
                    <a:lstStyle/>
                    <a:p>
                      <a:r>
                        <a:rPr lang="en-US" sz="1200" dirty="0"/>
                        <a:t>Sort stream as per natural order.</a:t>
                      </a:r>
                      <a:r>
                        <a:rPr lang="en-US" sz="1200" baseline="0" dirty="0"/>
                        <a:t> </a:t>
                      </a:r>
                      <a:endParaRPr lang="en-US" sz="1200" dirty="0"/>
                    </a:p>
                  </a:txBody>
                  <a:tcPr/>
                </a:tc>
                <a:extLst>
                  <a:ext uri="{0D108BD9-81ED-4DB2-BD59-A6C34878D82A}">
                    <a16:rowId xmlns:a16="http://schemas.microsoft.com/office/drawing/2014/main" val="4231632949"/>
                  </a:ext>
                </a:extLst>
              </a:tr>
              <a:tr h="418824">
                <a:tc>
                  <a:txBody>
                    <a:bodyPr/>
                    <a:lstStyle/>
                    <a:p>
                      <a:r>
                        <a:rPr lang="en-US" sz="1200" b="0" dirty="0"/>
                        <a:t>sorted(Comparator)</a:t>
                      </a:r>
                    </a:p>
                  </a:txBody>
                  <a:tcPr/>
                </a:tc>
                <a:tc>
                  <a:txBody>
                    <a:bodyPr/>
                    <a:lstStyle/>
                    <a:p>
                      <a:r>
                        <a:rPr lang="en-US" sz="1200" dirty="0"/>
                        <a:t>Sort stream as per Comparator logic</a:t>
                      </a:r>
                    </a:p>
                  </a:txBody>
                  <a:tcPr/>
                </a:tc>
                <a:extLst>
                  <a:ext uri="{0D108BD9-81ED-4DB2-BD59-A6C34878D82A}">
                    <a16:rowId xmlns:a16="http://schemas.microsoft.com/office/drawing/2014/main" val="10004"/>
                  </a:ext>
                </a:extLst>
              </a:tr>
              <a:tr h="418824">
                <a:tc>
                  <a:txBody>
                    <a:bodyPr/>
                    <a:lstStyle/>
                    <a:p>
                      <a:r>
                        <a:rPr lang="en-US" sz="1200" b="0" dirty="0"/>
                        <a:t>distinct()</a:t>
                      </a:r>
                    </a:p>
                  </a:txBody>
                  <a:tcPr/>
                </a:tc>
                <a:tc>
                  <a:txBody>
                    <a:bodyPr/>
                    <a:lstStyle/>
                    <a:p>
                      <a:r>
                        <a:rPr lang="en-US" sz="1200" dirty="0"/>
                        <a:t>Returns Stream with distinct</a:t>
                      </a:r>
                      <a:r>
                        <a:rPr lang="en-US" sz="1200" baseline="0" dirty="0"/>
                        <a:t> elements</a:t>
                      </a:r>
                      <a:endParaRPr lang="en-US" sz="1200" dirty="0"/>
                    </a:p>
                  </a:txBody>
                  <a:tcPr/>
                </a:tc>
                <a:extLst>
                  <a:ext uri="{0D108BD9-81ED-4DB2-BD59-A6C34878D82A}">
                    <a16:rowId xmlns:a16="http://schemas.microsoft.com/office/drawing/2014/main" val="497936625"/>
                  </a:ext>
                </a:extLst>
              </a:tr>
              <a:tr h="418824">
                <a:tc>
                  <a:txBody>
                    <a:bodyPr/>
                    <a:lstStyle/>
                    <a:p>
                      <a:r>
                        <a:rPr lang="en-US" sz="1200" b="0" dirty="0"/>
                        <a:t>peak(Consumer)</a:t>
                      </a:r>
                    </a:p>
                  </a:txBody>
                  <a:tcPr/>
                </a:tc>
                <a:tc>
                  <a:txBody>
                    <a:bodyPr/>
                    <a:lstStyle/>
                    <a:p>
                      <a:r>
                        <a:rPr lang="en-US" sz="1200" dirty="0"/>
                        <a:t>See elements as they proceed in pipeline.</a:t>
                      </a:r>
                      <a:r>
                        <a:rPr lang="en-US" sz="1200" baseline="0" dirty="0"/>
                        <a:t> Good for debugging.</a:t>
                      </a:r>
                      <a:endParaRPr lang="en-US" sz="1200" dirty="0"/>
                    </a:p>
                  </a:txBody>
                  <a:tcPr/>
                </a:tc>
                <a:extLst>
                  <a:ext uri="{0D108BD9-81ED-4DB2-BD59-A6C34878D82A}">
                    <a16:rowId xmlns:a16="http://schemas.microsoft.com/office/drawing/2014/main" val="1094718091"/>
                  </a:ext>
                </a:extLst>
              </a:tr>
              <a:tr h="418824">
                <a:tc>
                  <a:txBody>
                    <a:bodyPr/>
                    <a:lstStyle/>
                    <a:p>
                      <a:r>
                        <a:rPr lang="en-US" sz="1200" b="0" dirty="0"/>
                        <a:t>limit(</a:t>
                      </a:r>
                      <a:r>
                        <a:rPr lang="en-US" sz="1200" b="0" dirty="0" err="1"/>
                        <a:t>int</a:t>
                      </a:r>
                      <a:r>
                        <a:rPr lang="en-US" sz="1200" b="0" dirty="0"/>
                        <a:t> </a:t>
                      </a:r>
                      <a:r>
                        <a:rPr lang="en-US" sz="1200" b="0" dirty="0" err="1"/>
                        <a:t>maxSize</a:t>
                      </a:r>
                      <a:r>
                        <a:rPr lang="en-US" sz="1200" b="0" dirty="0"/>
                        <a:t>)</a:t>
                      </a:r>
                    </a:p>
                  </a:txBody>
                  <a:tcPr/>
                </a:tc>
                <a:tc>
                  <a:txBody>
                    <a:bodyPr/>
                    <a:lstStyle/>
                    <a:p>
                      <a:r>
                        <a:rPr lang="en-US" sz="1200" dirty="0"/>
                        <a:t>Returns</a:t>
                      </a:r>
                      <a:r>
                        <a:rPr lang="en-US" sz="1200" baseline="0" dirty="0"/>
                        <a:t> Stream of elements </a:t>
                      </a:r>
                      <a:r>
                        <a:rPr lang="en-US" sz="1200" baseline="0"/>
                        <a:t>upto </a:t>
                      </a:r>
                      <a:r>
                        <a:rPr lang="en-US" sz="1200" baseline="0" dirty="0"/>
                        <a:t>specified max size</a:t>
                      </a:r>
                      <a:endParaRPr lang="en-US" sz="1200" dirty="0"/>
                    </a:p>
                  </a:txBody>
                  <a:tcPr/>
                </a:tc>
                <a:extLst>
                  <a:ext uri="{0D108BD9-81ED-4DB2-BD59-A6C34878D82A}">
                    <a16:rowId xmlns:a16="http://schemas.microsoft.com/office/drawing/2014/main" val="2921387729"/>
                  </a:ext>
                </a:extLst>
              </a:tr>
              <a:tr h="418824">
                <a:tc>
                  <a:txBody>
                    <a:bodyPr/>
                    <a:lstStyle/>
                    <a:p>
                      <a:r>
                        <a:rPr lang="en-US" sz="1200" b="0" dirty="0"/>
                        <a:t>skip(</a:t>
                      </a:r>
                      <a:r>
                        <a:rPr lang="en-US" sz="1200" b="0" dirty="0" err="1"/>
                        <a:t>int</a:t>
                      </a:r>
                      <a:r>
                        <a:rPr lang="en-US" sz="1200" b="0" dirty="0"/>
                        <a:t> n)</a:t>
                      </a:r>
                    </a:p>
                  </a:txBody>
                  <a:tcPr/>
                </a:tc>
                <a:tc>
                  <a:txBody>
                    <a:bodyPr/>
                    <a:lstStyle/>
                    <a:p>
                      <a:r>
                        <a:rPr lang="en-US" sz="1200" dirty="0"/>
                        <a:t>Skip</a:t>
                      </a:r>
                      <a:r>
                        <a:rPr lang="en-US" sz="1200" baseline="0" dirty="0"/>
                        <a:t> n elements in Stream</a:t>
                      </a:r>
                      <a:endParaRPr lang="en-US" sz="1200" dirty="0"/>
                    </a:p>
                  </a:txBody>
                  <a:tcPr/>
                </a:tc>
                <a:extLst>
                  <a:ext uri="{0D108BD9-81ED-4DB2-BD59-A6C34878D82A}">
                    <a16:rowId xmlns:a16="http://schemas.microsoft.com/office/drawing/2014/main" val="2575688404"/>
                  </a:ext>
                </a:extLst>
              </a:tr>
            </a:tbl>
          </a:graphicData>
        </a:graphic>
      </p:graphicFrame>
    </p:spTree>
    <p:extLst>
      <p:ext uri="{BB962C8B-B14F-4D97-AF65-F5344CB8AC3E}">
        <p14:creationId xmlns:p14="http://schemas.microsoft.com/office/powerpoint/2010/main" val="2289920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Core Terminal Stream Operators</a:t>
            </a:r>
          </a:p>
        </p:txBody>
      </p:sp>
      <p:sp>
        <p:nvSpPr>
          <p:cNvPr id="3" name="Content Placeholder 2"/>
          <p:cNvSpPr>
            <a:spLocks noGrp="1"/>
          </p:cNvSpPr>
          <p:nvPr>
            <p:ph idx="1"/>
          </p:nvPr>
        </p:nvSpPr>
        <p:spPr/>
        <p:txBody>
          <a:bodyPr/>
          <a:lstStyle/>
          <a:p>
            <a:endParaRPr lang="en-US"/>
          </a:p>
        </p:txBody>
      </p:sp>
      <p:graphicFrame>
        <p:nvGraphicFramePr>
          <p:cNvPr id="4" name="Content Placeholder 33"/>
          <p:cNvGraphicFramePr>
            <a:graphicFrameLocks/>
          </p:cNvGraphicFramePr>
          <p:nvPr>
            <p:extLst>
              <p:ext uri="{D42A27DB-BD31-4B8C-83A1-F6EECF244321}">
                <p14:modId xmlns:p14="http://schemas.microsoft.com/office/powerpoint/2010/main" val="1336082761"/>
              </p:ext>
            </p:extLst>
          </p:nvPr>
        </p:nvGraphicFramePr>
        <p:xfrm>
          <a:off x="0" y="686815"/>
          <a:ext cx="9144000" cy="4160247"/>
        </p:xfrm>
        <a:graphic>
          <a:graphicData uri="http://schemas.openxmlformats.org/drawingml/2006/table">
            <a:tbl>
              <a:tblPr firstRow="1" bandRow="1">
                <a:tableStyleId>{9DCAF9ED-07DC-4A11-8D7F-57B35C25682E}</a:tableStyleId>
              </a:tblPr>
              <a:tblGrid>
                <a:gridCol w="4705815">
                  <a:extLst>
                    <a:ext uri="{9D8B030D-6E8A-4147-A177-3AD203B41FA5}">
                      <a16:colId xmlns:a16="http://schemas.microsoft.com/office/drawing/2014/main" val="20000"/>
                    </a:ext>
                  </a:extLst>
                </a:gridCol>
                <a:gridCol w="4438185">
                  <a:extLst>
                    <a:ext uri="{9D8B030D-6E8A-4147-A177-3AD203B41FA5}">
                      <a16:colId xmlns:a16="http://schemas.microsoft.com/office/drawing/2014/main" val="20001"/>
                    </a:ext>
                  </a:extLst>
                </a:gridCol>
              </a:tblGrid>
              <a:tr h="288600">
                <a:tc>
                  <a:txBody>
                    <a:bodyPr/>
                    <a:lstStyle/>
                    <a:p>
                      <a:r>
                        <a:rPr lang="en-US" sz="1200" b="0" dirty="0"/>
                        <a:t>(Intermediate)Operation</a:t>
                      </a:r>
                    </a:p>
                  </a:txBody>
                  <a:tcPr/>
                </a:tc>
                <a:tc>
                  <a:txBody>
                    <a:bodyPr/>
                    <a:lstStyle/>
                    <a:p>
                      <a:r>
                        <a:rPr lang="en-US" sz="1200" b="0" dirty="0"/>
                        <a:t>Definition</a:t>
                      </a:r>
                    </a:p>
                  </a:txBody>
                  <a:tcPr/>
                </a:tc>
                <a:extLst>
                  <a:ext uri="{0D108BD9-81ED-4DB2-BD59-A6C34878D82A}">
                    <a16:rowId xmlns:a16="http://schemas.microsoft.com/office/drawing/2014/main" val="10000"/>
                  </a:ext>
                </a:extLst>
              </a:tr>
              <a:tr h="41628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err="1">
                          <a:solidFill>
                            <a:schemeClr val="dk1"/>
                          </a:solidFill>
                          <a:effectLst/>
                          <a:latin typeface="+mn-lt"/>
                          <a:ea typeface="+mn-ea"/>
                          <a:cs typeface="+mn-cs"/>
                        </a:rPr>
                        <a:t>forEach</a:t>
                      </a:r>
                      <a:r>
                        <a:rPr lang="en-US" sz="1200" b="0" i="0" kern="1200" dirty="0">
                          <a:solidFill>
                            <a:schemeClr val="dk1"/>
                          </a:solidFill>
                          <a:effectLst/>
                          <a:latin typeface="+mn-lt"/>
                          <a:ea typeface="+mn-ea"/>
                          <a:cs typeface="+mn-cs"/>
                        </a:rPr>
                        <a:t>(Consumer)</a:t>
                      </a:r>
                    </a:p>
                  </a:txBody>
                  <a:tcPr/>
                </a:tc>
                <a:tc>
                  <a:txBody>
                    <a:bodyPr/>
                    <a:lstStyle/>
                    <a:p>
                      <a:r>
                        <a:rPr lang="en-US" sz="1200" b="0" i="0" kern="1200" dirty="0">
                          <a:solidFill>
                            <a:schemeClr val="dk1"/>
                          </a:solidFill>
                          <a:effectLst/>
                          <a:latin typeface="+mn-lt"/>
                          <a:ea typeface="+mn-ea"/>
                          <a:cs typeface="+mn-cs"/>
                        </a:rPr>
                        <a:t>Automatic Iterate over elements</a:t>
                      </a:r>
                      <a:r>
                        <a:rPr lang="en-US" sz="1200" b="0" i="0" kern="1200" baseline="0" dirty="0">
                          <a:solidFill>
                            <a:schemeClr val="dk1"/>
                          </a:solidFill>
                          <a:effectLst/>
                          <a:latin typeface="+mn-lt"/>
                          <a:ea typeface="+mn-ea"/>
                          <a:cs typeface="+mn-cs"/>
                        </a:rPr>
                        <a:t> in Stream</a:t>
                      </a:r>
                      <a:endParaRPr lang="en-US" sz="1200" b="0" dirty="0"/>
                    </a:p>
                  </a:txBody>
                  <a:tcPr/>
                </a:tc>
                <a:extLst>
                  <a:ext uri="{0D108BD9-81ED-4DB2-BD59-A6C34878D82A}">
                    <a16:rowId xmlns:a16="http://schemas.microsoft.com/office/drawing/2014/main" val="10001"/>
                  </a:ext>
                </a:extLst>
              </a:tr>
              <a:tr h="48099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dirty="0">
                          <a:solidFill>
                            <a:schemeClr val="dk1"/>
                          </a:solidFill>
                          <a:latin typeface="+mn-lt"/>
                          <a:ea typeface="+mn-ea"/>
                          <a:cs typeface="+mn-cs"/>
                        </a:rPr>
                        <a:t>Optional&lt;T&gt; reduce(</a:t>
                      </a:r>
                      <a:r>
                        <a:rPr lang="en-US" sz="1200" b="0" kern="1200" dirty="0" err="1">
                          <a:solidFill>
                            <a:schemeClr val="dk1"/>
                          </a:solidFill>
                          <a:latin typeface="+mn-lt"/>
                          <a:ea typeface="+mn-ea"/>
                          <a:cs typeface="+mn-cs"/>
                        </a:rPr>
                        <a:t>BinaryOperator</a:t>
                      </a:r>
                      <a:r>
                        <a:rPr lang="en-US" sz="1200" b="0" kern="1200" dirty="0">
                          <a:solidFill>
                            <a:schemeClr val="dk1"/>
                          </a:solidFill>
                          <a:latin typeface="+mn-lt"/>
                          <a:ea typeface="+mn-ea"/>
                          <a:cs typeface="+mn-cs"/>
                        </a:rPr>
                        <a:t>&lt;T&gt; accumulator);</a:t>
                      </a:r>
                      <a:endParaRPr lang="en-US" sz="1200" b="0" i="0" kern="1200" dirty="0">
                        <a:solidFill>
                          <a:schemeClr val="dk1"/>
                        </a:solidFill>
                        <a:effectLst/>
                        <a:latin typeface="+mn-lt"/>
                        <a:ea typeface="+mn-ea"/>
                        <a:cs typeface="+mn-cs"/>
                      </a:endParaRPr>
                    </a:p>
                  </a:txBody>
                  <a:tcPr/>
                </a:tc>
                <a:tc>
                  <a:txBody>
                    <a:bodyPr/>
                    <a:lstStyle/>
                    <a:p>
                      <a:r>
                        <a:rPr lang="en-US" sz="1200" b="0" dirty="0"/>
                        <a:t>Reduce using custom</a:t>
                      </a:r>
                      <a:r>
                        <a:rPr lang="en-US" sz="1200" b="0" baseline="0" dirty="0"/>
                        <a:t> Aggregator. </a:t>
                      </a:r>
                      <a:r>
                        <a:rPr lang="en-US" sz="1200" b="0" dirty="0"/>
                        <a:t>Return </a:t>
                      </a:r>
                      <a:r>
                        <a:rPr lang="en-US" sz="1200" b="0" kern="1200" dirty="0">
                          <a:solidFill>
                            <a:schemeClr val="dk1"/>
                          </a:solidFill>
                          <a:latin typeface="+mn-lt"/>
                          <a:ea typeface="+mn-ea"/>
                          <a:cs typeface="+mn-cs"/>
                        </a:rPr>
                        <a:t>Optional&lt;T&gt;.</a:t>
                      </a:r>
                      <a:r>
                        <a:rPr lang="en-US" sz="1200" b="0" kern="1200" baseline="0" dirty="0">
                          <a:solidFill>
                            <a:schemeClr val="dk1"/>
                          </a:solidFill>
                          <a:latin typeface="+mn-lt"/>
                          <a:ea typeface="+mn-ea"/>
                          <a:cs typeface="+mn-cs"/>
                        </a:rPr>
                        <a:t> </a:t>
                      </a:r>
                    </a:p>
                  </a:txBody>
                  <a:tcPr/>
                </a:tc>
                <a:extLst>
                  <a:ext uri="{0D108BD9-81ED-4DB2-BD59-A6C34878D82A}">
                    <a16:rowId xmlns:a16="http://schemas.microsoft.com/office/drawing/2014/main" val="10002"/>
                  </a:ext>
                </a:extLst>
              </a:tr>
              <a:tr h="480998">
                <a:tc>
                  <a:txBody>
                    <a:bodyPr/>
                    <a:lstStyle/>
                    <a:p>
                      <a:r>
                        <a:rPr lang="en-US" sz="1200" b="0" kern="1200" dirty="0">
                          <a:solidFill>
                            <a:schemeClr val="dk1"/>
                          </a:solidFill>
                          <a:latin typeface="+mn-lt"/>
                          <a:ea typeface="+mn-ea"/>
                          <a:cs typeface="+mn-cs"/>
                        </a:rPr>
                        <a:t>T reduce(T identity, </a:t>
                      </a:r>
                      <a:r>
                        <a:rPr lang="en-US" sz="1200" b="0" kern="1200" dirty="0" err="1">
                          <a:solidFill>
                            <a:schemeClr val="dk1"/>
                          </a:solidFill>
                          <a:latin typeface="+mn-lt"/>
                          <a:ea typeface="+mn-ea"/>
                          <a:cs typeface="+mn-cs"/>
                        </a:rPr>
                        <a:t>BinaryOperator</a:t>
                      </a:r>
                      <a:r>
                        <a:rPr lang="en-US" sz="1200" b="0" kern="1200" dirty="0">
                          <a:solidFill>
                            <a:schemeClr val="dk1"/>
                          </a:solidFill>
                          <a:latin typeface="+mn-lt"/>
                          <a:ea typeface="+mn-ea"/>
                          <a:cs typeface="+mn-cs"/>
                        </a:rPr>
                        <a:t>&lt;T&gt; accumulator)</a:t>
                      </a:r>
                      <a:endParaRPr lang="en-US" sz="1200" b="0" dirty="0"/>
                    </a:p>
                  </a:txBody>
                  <a:tcPr/>
                </a:tc>
                <a:tc>
                  <a:txBody>
                    <a:bodyPr/>
                    <a:lstStyle/>
                    <a:p>
                      <a:r>
                        <a:rPr lang="en-US" sz="1200" b="0" dirty="0"/>
                        <a:t>Reduce using custom</a:t>
                      </a:r>
                      <a:r>
                        <a:rPr lang="en-US" sz="1200" b="0" baseline="0" dirty="0"/>
                        <a:t> Aggregator with Identity Inputs. Returns Final Value T</a:t>
                      </a:r>
                      <a:endParaRPr lang="en-US" sz="1200" b="0" dirty="0"/>
                    </a:p>
                  </a:txBody>
                  <a:tcPr/>
                </a:tc>
                <a:extLst>
                  <a:ext uri="{0D108BD9-81ED-4DB2-BD59-A6C34878D82A}">
                    <a16:rowId xmlns:a16="http://schemas.microsoft.com/office/drawing/2014/main" val="10003"/>
                  </a:ext>
                </a:extLst>
              </a:tr>
              <a:tr h="831122">
                <a:tc>
                  <a:txBody>
                    <a:bodyPr/>
                    <a:lstStyle/>
                    <a:p>
                      <a:r>
                        <a:rPr lang="en-US" sz="1200" b="0" kern="1200" dirty="0">
                          <a:solidFill>
                            <a:schemeClr val="dk1"/>
                          </a:solidFill>
                          <a:latin typeface="+mn-lt"/>
                          <a:ea typeface="+mn-ea"/>
                          <a:cs typeface="+mn-cs"/>
                        </a:rPr>
                        <a:t>&lt;U&gt; U reduce(U identity,</a:t>
                      </a:r>
                      <a:r>
                        <a:rPr lang="en-US" sz="1200" b="0" kern="1200" baseline="0" dirty="0">
                          <a:solidFill>
                            <a:schemeClr val="dk1"/>
                          </a:solidFill>
                          <a:latin typeface="+mn-lt"/>
                          <a:ea typeface="+mn-ea"/>
                          <a:cs typeface="+mn-cs"/>
                        </a:rPr>
                        <a:t> </a:t>
                      </a:r>
                      <a:r>
                        <a:rPr lang="en-US" sz="1200" b="0" kern="1200" dirty="0" err="1">
                          <a:solidFill>
                            <a:schemeClr val="dk1"/>
                          </a:solidFill>
                          <a:latin typeface="+mn-lt"/>
                          <a:ea typeface="+mn-ea"/>
                          <a:cs typeface="+mn-cs"/>
                        </a:rPr>
                        <a:t>BiFunction</a:t>
                      </a:r>
                      <a:r>
                        <a:rPr lang="en-US" sz="1200" b="0" kern="1200" dirty="0">
                          <a:solidFill>
                            <a:schemeClr val="dk1"/>
                          </a:solidFill>
                          <a:latin typeface="+mn-lt"/>
                          <a:ea typeface="+mn-ea"/>
                          <a:cs typeface="+mn-cs"/>
                        </a:rPr>
                        <a:t>&lt;U, ? super T, U&gt; accumulator,</a:t>
                      </a:r>
                    </a:p>
                    <a:p>
                      <a:r>
                        <a:rPr lang="en-US" sz="1200" b="0" kern="1200" dirty="0" err="1">
                          <a:solidFill>
                            <a:schemeClr val="dk1"/>
                          </a:solidFill>
                          <a:latin typeface="+mn-lt"/>
                          <a:ea typeface="+mn-ea"/>
                          <a:cs typeface="+mn-cs"/>
                        </a:rPr>
                        <a:t>BinaryOperator</a:t>
                      </a:r>
                      <a:r>
                        <a:rPr lang="en-US" sz="1200" b="0" kern="1200" dirty="0">
                          <a:solidFill>
                            <a:schemeClr val="dk1"/>
                          </a:solidFill>
                          <a:latin typeface="+mn-lt"/>
                          <a:ea typeface="+mn-ea"/>
                          <a:cs typeface="+mn-cs"/>
                        </a:rPr>
                        <a:t>&lt;U&gt; combiner);</a:t>
                      </a:r>
                      <a:endParaRPr lang="en-US" sz="1200" b="0" dirty="0"/>
                    </a:p>
                  </a:txBody>
                  <a:tcPr/>
                </a:tc>
                <a:tc>
                  <a:txBody>
                    <a:bodyPr/>
                    <a:lstStyle/>
                    <a:p>
                      <a:r>
                        <a:rPr lang="en-US" sz="1200" b="0" dirty="0"/>
                        <a:t>Reduce using custom Aggregator</a:t>
                      </a:r>
                      <a:r>
                        <a:rPr lang="en-US" sz="1200" b="0" baseline="0" dirty="0"/>
                        <a:t> (</a:t>
                      </a:r>
                      <a:r>
                        <a:rPr lang="en-US" sz="1200" b="0" baseline="0" dirty="0" err="1"/>
                        <a:t>BiFunction</a:t>
                      </a:r>
                      <a:r>
                        <a:rPr lang="en-US" sz="1200" b="0" baseline="0" dirty="0"/>
                        <a:t>) and Combiner (Binary Operator)</a:t>
                      </a:r>
                    </a:p>
                    <a:p>
                      <a:endParaRPr lang="en-US" sz="1200" b="0" baseline="0" dirty="0"/>
                    </a:p>
                    <a:p>
                      <a:r>
                        <a:rPr lang="en-US" sz="1200" b="0" baseline="0" dirty="0"/>
                        <a:t>Note: Combiner is invoked in </a:t>
                      </a:r>
                      <a:r>
                        <a:rPr lang="en-US" sz="1200" b="0" baseline="0" dirty="0" err="1"/>
                        <a:t>ParallelStream</a:t>
                      </a:r>
                      <a:r>
                        <a:rPr lang="en-US" sz="1200" b="0" baseline="0" dirty="0"/>
                        <a:t> operations</a:t>
                      </a:r>
                    </a:p>
                  </a:txBody>
                  <a:tcPr/>
                </a:tc>
                <a:extLst>
                  <a:ext uri="{0D108BD9-81ED-4DB2-BD59-A6C34878D82A}">
                    <a16:rowId xmlns:a16="http://schemas.microsoft.com/office/drawing/2014/main" val="4231632949"/>
                  </a:ext>
                </a:extLst>
              </a:tr>
              <a:tr h="646428">
                <a:tc>
                  <a:txBody>
                    <a:bodyPr/>
                    <a:lstStyle/>
                    <a:p>
                      <a:r>
                        <a:rPr lang="en-US" sz="1200" b="0" kern="1200" dirty="0">
                          <a:solidFill>
                            <a:schemeClr val="dk1"/>
                          </a:solidFill>
                          <a:latin typeface="+mn-lt"/>
                          <a:ea typeface="+mn-ea"/>
                          <a:cs typeface="+mn-cs"/>
                        </a:rPr>
                        <a:t>&lt;R, A&gt; R collect(Collector&lt;? super T, A, R&gt; collector)</a:t>
                      </a:r>
                      <a:endParaRPr lang="en-US" sz="1200" b="0" dirty="0"/>
                    </a:p>
                  </a:txBody>
                  <a:tcPr/>
                </a:tc>
                <a:tc>
                  <a:txBody>
                    <a:bodyPr/>
                    <a:lstStyle/>
                    <a:p>
                      <a:r>
                        <a:rPr lang="en-US" sz="1200" b="0" baseline="0" dirty="0"/>
                        <a:t>Collect using given Collector.</a:t>
                      </a:r>
                    </a:p>
                    <a:p>
                      <a:r>
                        <a:rPr lang="en-US" sz="1200" b="0" baseline="0" dirty="0"/>
                        <a:t>Java8 provides helper </a:t>
                      </a:r>
                      <a:r>
                        <a:rPr lang="en-US" sz="1200" b="1" baseline="0" dirty="0"/>
                        <a:t>Collectors</a:t>
                      </a:r>
                      <a:r>
                        <a:rPr lang="en-US" sz="1200" b="0" baseline="0" dirty="0"/>
                        <a:t> class for some reusable collectors</a:t>
                      </a:r>
                    </a:p>
                  </a:txBody>
                  <a:tcPr/>
                </a:tc>
                <a:extLst>
                  <a:ext uri="{0D108BD9-81ED-4DB2-BD59-A6C34878D82A}">
                    <a16:rowId xmlns:a16="http://schemas.microsoft.com/office/drawing/2014/main" val="10004"/>
                  </a:ext>
                </a:extLst>
              </a:tr>
              <a:tr h="1015816">
                <a:tc>
                  <a:txBody>
                    <a:bodyPr/>
                    <a:lstStyle/>
                    <a:p>
                      <a:r>
                        <a:rPr lang="en-US" sz="1200" b="0" kern="1200" dirty="0">
                          <a:solidFill>
                            <a:schemeClr val="dk1"/>
                          </a:solidFill>
                          <a:latin typeface="+mn-lt"/>
                          <a:ea typeface="+mn-ea"/>
                          <a:cs typeface="+mn-cs"/>
                        </a:rPr>
                        <a:t>&lt;R&gt; R collect(Supplier&lt;R&gt; supplier, </a:t>
                      </a:r>
                      <a:r>
                        <a:rPr lang="en-US" sz="1200" b="0" kern="1200" baseline="0" dirty="0">
                          <a:solidFill>
                            <a:schemeClr val="dk1"/>
                          </a:solidFill>
                          <a:latin typeface="+mn-lt"/>
                          <a:ea typeface="+mn-ea"/>
                          <a:cs typeface="+mn-cs"/>
                        </a:rPr>
                        <a:t> </a:t>
                      </a:r>
                      <a:r>
                        <a:rPr lang="en-US" sz="1200" b="0" kern="1200" dirty="0" err="1">
                          <a:solidFill>
                            <a:schemeClr val="dk1"/>
                          </a:solidFill>
                          <a:latin typeface="+mn-lt"/>
                          <a:ea typeface="+mn-ea"/>
                          <a:cs typeface="+mn-cs"/>
                        </a:rPr>
                        <a:t>BiConsumer</a:t>
                      </a:r>
                      <a:r>
                        <a:rPr lang="en-US" sz="1200" b="0" kern="1200" dirty="0">
                          <a:solidFill>
                            <a:schemeClr val="dk1"/>
                          </a:solidFill>
                          <a:latin typeface="+mn-lt"/>
                          <a:ea typeface="+mn-ea"/>
                          <a:cs typeface="+mn-cs"/>
                        </a:rPr>
                        <a:t>&lt;R, ? super T&gt; accumulator,</a:t>
                      </a:r>
                      <a:r>
                        <a:rPr lang="en-US" sz="1200" b="0" kern="1200" baseline="0" dirty="0">
                          <a:solidFill>
                            <a:schemeClr val="dk1"/>
                          </a:solidFill>
                          <a:latin typeface="+mn-lt"/>
                          <a:ea typeface="+mn-ea"/>
                          <a:cs typeface="+mn-cs"/>
                        </a:rPr>
                        <a:t> </a:t>
                      </a:r>
                      <a:r>
                        <a:rPr lang="en-US" sz="1200" b="0" kern="1200" dirty="0" err="1">
                          <a:solidFill>
                            <a:schemeClr val="dk1"/>
                          </a:solidFill>
                          <a:latin typeface="+mn-lt"/>
                          <a:ea typeface="+mn-ea"/>
                          <a:cs typeface="+mn-cs"/>
                        </a:rPr>
                        <a:t>BiConsumer</a:t>
                      </a:r>
                      <a:r>
                        <a:rPr lang="en-US" sz="1200" b="0" kern="1200" dirty="0">
                          <a:solidFill>
                            <a:schemeClr val="dk1"/>
                          </a:solidFill>
                          <a:latin typeface="+mn-lt"/>
                          <a:ea typeface="+mn-ea"/>
                          <a:cs typeface="+mn-cs"/>
                        </a:rPr>
                        <a:t>&lt;R, R&gt; combiner)</a:t>
                      </a:r>
                      <a:endParaRPr lang="en-US" sz="1200" b="0" dirty="0"/>
                    </a:p>
                  </a:txBody>
                  <a:tcPr/>
                </a:tc>
                <a:tc>
                  <a:txBody>
                    <a:bodyPr/>
                    <a:lstStyle/>
                    <a:p>
                      <a:r>
                        <a:rPr lang="en-US" sz="1200" b="0" baseline="0" dirty="0"/>
                        <a:t>Collect with custom supplier, accumulator and combiner. Supplier will provide a mutable container like Collection or </a:t>
                      </a:r>
                      <a:r>
                        <a:rPr lang="en-US" sz="1200" b="0" baseline="0" dirty="0" err="1"/>
                        <a:t>StringBuilder</a:t>
                      </a:r>
                      <a:r>
                        <a:rPr lang="en-US" sz="1200" b="0" baseline="0" dirty="0"/>
                        <a:t>. Accumulator will provide the aggregate logic.</a:t>
                      </a:r>
                    </a:p>
                    <a:p>
                      <a:r>
                        <a:rPr lang="en-US" sz="1200" b="0" baseline="0" dirty="0"/>
                        <a:t>Combiner is useful in Parallel Streams operation where results from parallel execution would be combined.</a:t>
                      </a:r>
                    </a:p>
                  </a:txBody>
                  <a:tcPr/>
                </a:tc>
                <a:extLst>
                  <a:ext uri="{0D108BD9-81ED-4DB2-BD59-A6C34878D82A}">
                    <a16:rowId xmlns:a16="http://schemas.microsoft.com/office/drawing/2014/main" val="497936625"/>
                  </a:ext>
                </a:extLst>
              </a:tr>
            </a:tbl>
          </a:graphicData>
        </a:graphic>
      </p:graphicFrame>
    </p:spTree>
    <p:extLst>
      <p:ext uri="{BB962C8B-B14F-4D97-AF65-F5344CB8AC3E}">
        <p14:creationId xmlns:p14="http://schemas.microsoft.com/office/powerpoint/2010/main" val="4223560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63537" y="768894"/>
            <a:ext cx="600164" cy="264688"/>
          </a:xfrm>
        </p:spPr>
        <p:txBody>
          <a:bodyPr/>
          <a:lstStyle/>
          <a:p>
            <a:r>
              <a:rPr lang="en-US" dirty="0"/>
              <a:t>Java 7</a:t>
            </a:r>
          </a:p>
        </p:txBody>
      </p:sp>
      <p:sp>
        <p:nvSpPr>
          <p:cNvPr id="3" name="Title 2"/>
          <p:cNvSpPr>
            <a:spLocks noGrp="1"/>
          </p:cNvSpPr>
          <p:nvPr>
            <p:ph type="title"/>
          </p:nvPr>
        </p:nvSpPr>
        <p:spPr>
          <a:xfrm>
            <a:off x="0" y="0"/>
            <a:ext cx="9144000" cy="698810"/>
          </a:xfrm>
        </p:spPr>
        <p:txBody>
          <a:bodyPr>
            <a:normAutofit/>
          </a:bodyPr>
          <a:lstStyle/>
          <a:p>
            <a:pPr algn="l">
              <a:spcBef>
                <a:spcPts val="24"/>
              </a:spcBef>
            </a:pPr>
            <a:r>
              <a:rPr lang="en-US" sz="2000" dirty="0">
                <a:latin typeface="Arial Black" panose="020B0A04020102020204" pitchFamily="34" charset="0"/>
              </a:rPr>
              <a:t> Streams Vs Java 7 and Before</a:t>
            </a:r>
          </a:p>
        </p:txBody>
      </p:sp>
      <p:sp>
        <p:nvSpPr>
          <p:cNvPr id="4" name="Content Placeholder 3"/>
          <p:cNvSpPr>
            <a:spLocks noGrp="1"/>
          </p:cNvSpPr>
          <p:nvPr>
            <p:ph sz="quarter" idx="10"/>
          </p:nvPr>
        </p:nvSpPr>
        <p:spPr>
          <a:xfrm>
            <a:off x="116114" y="1119896"/>
            <a:ext cx="4269017" cy="3675128"/>
          </a:xfrm>
        </p:spPr>
        <p:txBody>
          <a:bodyPr/>
          <a:lstStyle/>
          <a:p>
            <a:pPr>
              <a:spcAft>
                <a:spcPts val="0"/>
              </a:spcAft>
            </a:pPr>
            <a:r>
              <a:rPr lang="en-US" sz="1000" b="1" dirty="0">
                <a:latin typeface="Consolas" panose="020B0609020204030204" pitchFamily="49" charset="0"/>
                <a:cs typeface="Arial" panose="020B0604020202020204" pitchFamily="34" charset="0"/>
              </a:rPr>
              <a:t>List&lt;Transaction&gt; </a:t>
            </a:r>
            <a:r>
              <a:rPr lang="en-US" sz="1000" b="1" dirty="0" err="1">
                <a:latin typeface="Consolas" panose="020B0609020204030204" pitchFamily="49" charset="0"/>
                <a:cs typeface="Arial" panose="020B0604020202020204" pitchFamily="34" charset="0"/>
              </a:rPr>
              <a:t>groceryTransactions</a:t>
            </a:r>
            <a:r>
              <a:rPr lang="en-US" sz="1000" b="1" dirty="0">
                <a:latin typeface="Consolas" panose="020B0609020204030204" pitchFamily="49" charset="0"/>
                <a:cs typeface="Arial" panose="020B0604020202020204" pitchFamily="34" charset="0"/>
              </a:rPr>
              <a:t> = new </a:t>
            </a:r>
            <a:r>
              <a:rPr lang="en-US" sz="1000" b="1" dirty="0" err="1">
                <a:latin typeface="Consolas" panose="020B0609020204030204" pitchFamily="49" charset="0"/>
                <a:cs typeface="Arial" panose="020B0604020202020204" pitchFamily="34" charset="0"/>
              </a:rPr>
              <a:t>Arraylist</a:t>
            </a:r>
            <a:r>
              <a:rPr lang="en-US" sz="1000" b="1" dirty="0">
                <a:latin typeface="Consolas" panose="020B0609020204030204" pitchFamily="49" charset="0"/>
                <a:cs typeface="Arial" panose="020B0604020202020204" pitchFamily="34" charset="0"/>
              </a:rPr>
              <a:t>&lt;&gt;();</a:t>
            </a:r>
          </a:p>
          <a:p>
            <a:pPr>
              <a:spcAft>
                <a:spcPts val="0"/>
              </a:spcAft>
            </a:pPr>
            <a:endParaRPr lang="en-US" sz="1000" b="1" dirty="0">
              <a:latin typeface="Consolas" panose="020B0609020204030204" pitchFamily="49" charset="0"/>
              <a:cs typeface="Arial" panose="020B0604020202020204" pitchFamily="34" charset="0"/>
            </a:endParaRPr>
          </a:p>
          <a:p>
            <a:pPr>
              <a:spcAft>
                <a:spcPts val="0"/>
              </a:spcAft>
            </a:pPr>
            <a:r>
              <a:rPr lang="en-US" sz="1000" b="1" dirty="0">
                <a:latin typeface="Consolas" panose="020B0609020204030204" pitchFamily="49" charset="0"/>
                <a:cs typeface="Arial" panose="020B0604020202020204" pitchFamily="34" charset="0"/>
              </a:rPr>
              <a:t>for (Transaction t : transactions) {</a:t>
            </a:r>
          </a:p>
          <a:p>
            <a:pPr>
              <a:spcAft>
                <a:spcPts val="0"/>
              </a:spcAft>
            </a:pPr>
            <a:r>
              <a:rPr lang="en-US" sz="1000" b="1" dirty="0">
                <a:latin typeface="Consolas" panose="020B0609020204030204" pitchFamily="49" charset="0"/>
                <a:cs typeface="Arial" panose="020B0604020202020204" pitchFamily="34" charset="0"/>
              </a:rPr>
              <a:t>    if (</a:t>
            </a:r>
            <a:r>
              <a:rPr lang="en-US" sz="1000" b="1" dirty="0" err="1">
                <a:latin typeface="Consolas" panose="020B0609020204030204" pitchFamily="49" charset="0"/>
                <a:cs typeface="Arial" panose="020B0604020202020204" pitchFamily="34" charset="0"/>
              </a:rPr>
              <a:t>t.getType</a:t>
            </a:r>
            <a:r>
              <a:rPr lang="en-US" sz="1000" b="1" dirty="0">
                <a:latin typeface="Consolas" panose="020B0609020204030204" pitchFamily="49" charset="0"/>
                <a:cs typeface="Arial" panose="020B0604020202020204" pitchFamily="34" charset="0"/>
              </a:rPr>
              <a:t>() == </a:t>
            </a:r>
            <a:r>
              <a:rPr lang="en-US" sz="1000" b="1" dirty="0" err="1">
                <a:latin typeface="Consolas" panose="020B0609020204030204" pitchFamily="49" charset="0"/>
                <a:cs typeface="Arial" panose="020B0604020202020204" pitchFamily="34" charset="0"/>
              </a:rPr>
              <a:t>Transaction.GROCERY</a:t>
            </a:r>
            <a:r>
              <a:rPr lang="en-US" sz="1000" b="1" dirty="0">
                <a:latin typeface="Consolas" panose="020B0609020204030204" pitchFamily="49" charset="0"/>
                <a:cs typeface="Arial" panose="020B0604020202020204" pitchFamily="34" charset="0"/>
              </a:rPr>
              <a:t>) {</a:t>
            </a:r>
          </a:p>
          <a:p>
            <a:pPr>
              <a:spcAft>
                <a:spcPts val="0"/>
              </a:spcAft>
            </a:pPr>
            <a:r>
              <a:rPr lang="en-US" sz="1000" b="1" dirty="0">
                <a:latin typeface="Consolas" panose="020B0609020204030204" pitchFamily="49" charset="0"/>
                <a:cs typeface="Arial" panose="020B0604020202020204" pitchFamily="34" charset="0"/>
              </a:rPr>
              <a:t>       </a:t>
            </a:r>
            <a:r>
              <a:rPr lang="en-US" sz="1000" b="1" dirty="0" err="1">
                <a:latin typeface="Consolas" panose="020B0609020204030204" pitchFamily="49" charset="0"/>
                <a:cs typeface="Arial" panose="020B0604020202020204" pitchFamily="34" charset="0"/>
              </a:rPr>
              <a:t>groceryTransactions.add</a:t>
            </a:r>
            <a:r>
              <a:rPr lang="en-US" sz="1000" b="1" dirty="0">
                <a:latin typeface="Consolas" panose="020B0609020204030204" pitchFamily="49" charset="0"/>
                <a:cs typeface="Arial" panose="020B0604020202020204" pitchFamily="34" charset="0"/>
              </a:rPr>
              <a:t>(t);</a:t>
            </a:r>
          </a:p>
          <a:p>
            <a:pPr>
              <a:spcAft>
                <a:spcPts val="0"/>
              </a:spcAft>
            </a:pPr>
            <a:r>
              <a:rPr lang="en-US" sz="1000" b="1" dirty="0">
                <a:latin typeface="Consolas" panose="020B0609020204030204" pitchFamily="49" charset="0"/>
                <a:cs typeface="Arial" panose="020B0604020202020204" pitchFamily="34" charset="0"/>
              </a:rPr>
              <a:t>   }</a:t>
            </a:r>
          </a:p>
          <a:p>
            <a:pPr>
              <a:spcAft>
                <a:spcPts val="0"/>
              </a:spcAft>
            </a:pPr>
            <a:r>
              <a:rPr lang="en-US" sz="1000" b="1" dirty="0">
                <a:latin typeface="Consolas" panose="020B0609020204030204" pitchFamily="49" charset="0"/>
                <a:cs typeface="Arial" panose="020B0604020202020204" pitchFamily="34" charset="0"/>
              </a:rPr>
              <a:t>}</a:t>
            </a:r>
          </a:p>
          <a:p>
            <a:pPr>
              <a:spcAft>
                <a:spcPts val="0"/>
              </a:spcAft>
            </a:pPr>
            <a:endParaRPr lang="en-US" sz="1000" b="1" dirty="0">
              <a:latin typeface="Consolas" panose="020B0609020204030204" pitchFamily="49" charset="0"/>
              <a:cs typeface="Arial" panose="020B0604020202020204" pitchFamily="34" charset="0"/>
            </a:endParaRPr>
          </a:p>
          <a:p>
            <a:pPr>
              <a:spcAft>
                <a:spcPts val="0"/>
              </a:spcAft>
            </a:pPr>
            <a:r>
              <a:rPr lang="en-US" sz="1000" b="1" dirty="0" err="1">
                <a:latin typeface="Consolas" panose="020B0609020204030204" pitchFamily="49" charset="0"/>
                <a:cs typeface="Arial" panose="020B0604020202020204" pitchFamily="34" charset="0"/>
              </a:rPr>
              <a:t>Collections.</a:t>
            </a:r>
            <a:r>
              <a:rPr lang="en-US" sz="1000" b="1" i="1" dirty="0" err="1">
                <a:latin typeface="Consolas" panose="020B0609020204030204" pitchFamily="49" charset="0"/>
                <a:cs typeface="Arial" panose="020B0604020202020204" pitchFamily="34" charset="0"/>
              </a:rPr>
              <a:t>sort</a:t>
            </a:r>
            <a:r>
              <a:rPr lang="en-US" sz="1000" b="1" i="1" dirty="0">
                <a:latin typeface="Consolas" panose="020B0609020204030204" pitchFamily="49" charset="0"/>
                <a:cs typeface="Arial" panose="020B0604020202020204" pitchFamily="34" charset="0"/>
              </a:rPr>
              <a:t>(</a:t>
            </a:r>
            <a:r>
              <a:rPr lang="en-US" sz="1000" b="1" i="1" dirty="0" err="1">
                <a:latin typeface="Consolas" panose="020B0609020204030204" pitchFamily="49" charset="0"/>
                <a:cs typeface="Arial" panose="020B0604020202020204" pitchFamily="34" charset="0"/>
              </a:rPr>
              <a:t>groceryTransactions</a:t>
            </a:r>
            <a:r>
              <a:rPr lang="en-US" sz="1000" b="1" i="1" dirty="0">
                <a:latin typeface="Consolas" panose="020B0609020204030204" pitchFamily="49" charset="0"/>
                <a:cs typeface="Arial" panose="020B0604020202020204" pitchFamily="34" charset="0"/>
              </a:rPr>
              <a:t>, new Comparator() {</a:t>
            </a:r>
          </a:p>
          <a:p>
            <a:pPr>
              <a:spcAft>
                <a:spcPts val="0"/>
              </a:spcAft>
            </a:pPr>
            <a:r>
              <a:rPr lang="fr-FR" sz="1000" b="1" dirty="0">
                <a:latin typeface="Consolas" panose="020B0609020204030204" pitchFamily="49" charset="0"/>
                <a:cs typeface="Arial" panose="020B0604020202020204" pitchFamily="34" charset="0"/>
              </a:rPr>
              <a:t>    public </a:t>
            </a:r>
            <a:r>
              <a:rPr lang="fr-FR" sz="1000" b="1" dirty="0" err="1">
                <a:latin typeface="Consolas" panose="020B0609020204030204" pitchFamily="49" charset="0"/>
                <a:cs typeface="Arial" panose="020B0604020202020204" pitchFamily="34" charset="0"/>
              </a:rPr>
              <a:t>int</a:t>
            </a:r>
            <a:r>
              <a:rPr lang="fr-FR" sz="1000" b="1" dirty="0">
                <a:latin typeface="Consolas" panose="020B0609020204030204" pitchFamily="49" charset="0"/>
                <a:cs typeface="Arial" panose="020B0604020202020204" pitchFamily="34" charset="0"/>
              </a:rPr>
              <a:t> compare(Transaction t1, Transaction t2) {</a:t>
            </a:r>
          </a:p>
          <a:p>
            <a:pPr>
              <a:spcAft>
                <a:spcPts val="0"/>
              </a:spcAft>
            </a:pPr>
            <a:r>
              <a:rPr lang="en-US" sz="1000" b="1" dirty="0">
                <a:latin typeface="Consolas" panose="020B0609020204030204" pitchFamily="49" charset="0"/>
                <a:cs typeface="Arial" panose="020B0604020202020204" pitchFamily="34" charset="0"/>
              </a:rPr>
              <a:t>        return t2.getValue().</a:t>
            </a:r>
            <a:r>
              <a:rPr lang="en-US" sz="1000" b="1" dirty="0" err="1">
                <a:latin typeface="Consolas" panose="020B0609020204030204" pitchFamily="49" charset="0"/>
                <a:cs typeface="Arial" panose="020B0604020202020204" pitchFamily="34" charset="0"/>
              </a:rPr>
              <a:t>compareTo</a:t>
            </a:r>
            <a:r>
              <a:rPr lang="en-US" sz="1000" b="1" dirty="0">
                <a:latin typeface="Consolas" panose="020B0609020204030204" pitchFamily="49" charset="0"/>
                <a:cs typeface="Arial" panose="020B0604020202020204" pitchFamily="34" charset="0"/>
              </a:rPr>
              <a:t>(t1.getValue());</a:t>
            </a:r>
          </a:p>
          <a:p>
            <a:pPr>
              <a:spcAft>
                <a:spcPts val="0"/>
              </a:spcAft>
            </a:pPr>
            <a:r>
              <a:rPr lang="en-US" sz="1000" b="1" dirty="0">
                <a:latin typeface="Consolas" panose="020B0609020204030204" pitchFamily="49" charset="0"/>
                <a:cs typeface="Arial" panose="020B0604020202020204" pitchFamily="34" charset="0"/>
              </a:rPr>
              <a:t>    }</a:t>
            </a:r>
          </a:p>
          <a:p>
            <a:pPr>
              <a:spcAft>
                <a:spcPts val="0"/>
              </a:spcAft>
            </a:pPr>
            <a:r>
              <a:rPr lang="en-US" sz="1000" b="1" dirty="0">
                <a:latin typeface="Consolas" panose="020B0609020204030204" pitchFamily="49" charset="0"/>
                <a:cs typeface="Arial" panose="020B0604020202020204" pitchFamily="34" charset="0"/>
              </a:rPr>
              <a:t>});</a:t>
            </a:r>
          </a:p>
          <a:p>
            <a:pPr>
              <a:spcAft>
                <a:spcPts val="0"/>
              </a:spcAft>
            </a:pPr>
            <a:endParaRPr lang="en-US" sz="1000" b="1" dirty="0">
              <a:latin typeface="Consolas" panose="020B0609020204030204" pitchFamily="49" charset="0"/>
              <a:cs typeface="Arial" panose="020B0604020202020204" pitchFamily="34" charset="0"/>
            </a:endParaRPr>
          </a:p>
          <a:p>
            <a:pPr>
              <a:spcAft>
                <a:spcPts val="0"/>
              </a:spcAft>
            </a:pPr>
            <a:r>
              <a:rPr lang="en-US" sz="1000" b="1" dirty="0">
                <a:latin typeface="Consolas" panose="020B0609020204030204" pitchFamily="49" charset="0"/>
                <a:cs typeface="Arial" panose="020B0604020202020204" pitchFamily="34" charset="0"/>
              </a:rPr>
              <a:t>List&lt;Integer&gt; </a:t>
            </a:r>
            <a:r>
              <a:rPr lang="en-US" sz="1000" b="1" dirty="0" err="1">
                <a:latin typeface="Consolas" panose="020B0609020204030204" pitchFamily="49" charset="0"/>
                <a:cs typeface="Arial" panose="020B0604020202020204" pitchFamily="34" charset="0"/>
              </a:rPr>
              <a:t>transactionIds</a:t>
            </a:r>
            <a:r>
              <a:rPr lang="en-US" sz="1000" b="1" dirty="0">
                <a:latin typeface="Consolas" panose="020B0609020204030204" pitchFamily="49" charset="0"/>
                <a:cs typeface="Arial" panose="020B0604020202020204" pitchFamily="34" charset="0"/>
              </a:rPr>
              <a:t> = new </a:t>
            </a:r>
            <a:r>
              <a:rPr lang="en-US" sz="1000" b="1" dirty="0" err="1">
                <a:latin typeface="Consolas" panose="020B0609020204030204" pitchFamily="49" charset="0"/>
                <a:cs typeface="Arial" panose="020B0604020202020204" pitchFamily="34" charset="0"/>
              </a:rPr>
              <a:t>ArrayList</a:t>
            </a:r>
            <a:r>
              <a:rPr lang="en-US" sz="1000" b="1" dirty="0">
                <a:latin typeface="Consolas" panose="020B0609020204030204" pitchFamily="49" charset="0"/>
                <a:cs typeface="Arial" panose="020B0604020202020204" pitchFamily="34" charset="0"/>
              </a:rPr>
              <a:t>&lt;&gt;();</a:t>
            </a:r>
          </a:p>
          <a:p>
            <a:pPr>
              <a:spcAft>
                <a:spcPts val="0"/>
              </a:spcAft>
            </a:pPr>
            <a:r>
              <a:rPr lang="en-US" sz="1000" b="1" dirty="0">
                <a:latin typeface="Consolas" panose="020B0609020204030204" pitchFamily="49" charset="0"/>
                <a:cs typeface="Arial" panose="020B0604020202020204" pitchFamily="34" charset="0"/>
              </a:rPr>
              <a:t>for (Transaction t : </a:t>
            </a:r>
            <a:r>
              <a:rPr lang="en-US" sz="1000" b="1" dirty="0" err="1">
                <a:latin typeface="Consolas" panose="020B0609020204030204" pitchFamily="49" charset="0"/>
                <a:cs typeface="Arial" panose="020B0604020202020204" pitchFamily="34" charset="0"/>
              </a:rPr>
              <a:t>groceryTransactions</a:t>
            </a:r>
            <a:r>
              <a:rPr lang="en-US" sz="1000" b="1" dirty="0">
                <a:latin typeface="Consolas" panose="020B0609020204030204" pitchFamily="49" charset="0"/>
                <a:cs typeface="Arial" panose="020B0604020202020204" pitchFamily="34" charset="0"/>
              </a:rPr>
              <a:t>) {</a:t>
            </a:r>
          </a:p>
          <a:p>
            <a:pPr>
              <a:spcAft>
                <a:spcPts val="0"/>
              </a:spcAft>
            </a:pPr>
            <a:r>
              <a:rPr lang="en-US" sz="1000" b="1" dirty="0">
                <a:latin typeface="Consolas" panose="020B0609020204030204" pitchFamily="49" charset="0"/>
                <a:cs typeface="Arial" panose="020B0604020202020204" pitchFamily="34" charset="0"/>
              </a:rPr>
              <a:t>     </a:t>
            </a:r>
            <a:r>
              <a:rPr lang="en-US" sz="1000" b="1" dirty="0" err="1">
                <a:latin typeface="Consolas" panose="020B0609020204030204" pitchFamily="49" charset="0"/>
                <a:cs typeface="Arial" panose="020B0604020202020204" pitchFamily="34" charset="0"/>
              </a:rPr>
              <a:t>transactionsIds.add</a:t>
            </a:r>
            <a:r>
              <a:rPr lang="en-US" sz="1000" b="1" dirty="0">
                <a:latin typeface="Consolas" panose="020B0609020204030204" pitchFamily="49" charset="0"/>
                <a:cs typeface="Arial" panose="020B0604020202020204" pitchFamily="34" charset="0"/>
              </a:rPr>
              <a:t>(</a:t>
            </a:r>
            <a:r>
              <a:rPr lang="en-US" sz="1000" b="1" dirty="0" err="1">
                <a:latin typeface="Consolas" panose="020B0609020204030204" pitchFamily="49" charset="0"/>
                <a:cs typeface="Arial" panose="020B0604020202020204" pitchFamily="34" charset="0"/>
              </a:rPr>
              <a:t>t.getId</a:t>
            </a:r>
            <a:r>
              <a:rPr lang="en-US" sz="1000" b="1" dirty="0">
                <a:latin typeface="Consolas" panose="020B0609020204030204" pitchFamily="49" charset="0"/>
                <a:cs typeface="Arial" panose="020B0604020202020204" pitchFamily="34" charset="0"/>
              </a:rPr>
              <a:t>());</a:t>
            </a:r>
          </a:p>
          <a:p>
            <a:pPr>
              <a:spcAft>
                <a:spcPts val="0"/>
              </a:spcAft>
            </a:pPr>
            <a:r>
              <a:rPr lang="en-US" sz="1000" b="1" dirty="0">
                <a:latin typeface="Consolas" panose="020B0609020204030204" pitchFamily="49" charset="0"/>
                <a:cs typeface="Arial" panose="020B0604020202020204" pitchFamily="34" charset="0"/>
              </a:rPr>
              <a:t>}</a:t>
            </a:r>
          </a:p>
          <a:p>
            <a:pPr>
              <a:spcAft>
                <a:spcPts val="0"/>
              </a:spcAft>
            </a:pPr>
            <a:endParaRPr lang="en-US" sz="1000" b="1" dirty="0">
              <a:latin typeface="Consolas" panose="020B0609020204030204" pitchFamily="49" charset="0"/>
              <a:cs typeface="Arial" panose="020B0604020202020204" pitchFamily="34" charset="0"/>
            </a:endParaRPr>
          </a:p>
        </p:txBody>
      </p:sp>
      <p:sp>
        <p:nvSpPr>
          <p:cNvPr id="6" name="Text Placeholder 5"/>
          <p:cNvSpPr>
            <a:spLocks noGrp="1"/>
          </p:cNvSpPr>
          <p:nvPr>
            <p:ph type="body" sz="quarter" idx="16"/>
          </p:nvPr>
        </p:nvSpPr>
        <p:spPr>
          <a:xfrm>
            <a:off x="4385131" y="778880"/>
            <a:ext cx="723596" cy="264688"/>
          </a:xfrm>
        </p:spPr>
        <p:txBody>
          <a:bodyPr/>
          <a:lstStyle/>
          <a:p>
            <a:r>
              <a:rPr lang="en-US" dirty="0"/>
              <a:t>Streams</a:t>
            </a:r>
          </a:p>
        </p:txBody>
      </p:sp>
      <p:sp>
        <p:nvSpPr>
          <p:cNvPr id="7" name="Content Placeholder 6"/>
          <p:cNvSpPr>
            <a:spLocks noGrp="1"/>
          </p:cNvSpPr>
          <p:nvPr>
            <p:ph sz="quarter" idx="17"/>
          </p:nvPr>
        </p:nvSpPr>
        <p:spPr>
          <a:xfrm>
            <a:off x="4195021" y="1129882"/>
            <a:ext cx="4896940" cy="3403240"/>
          </a:xfrm>
        </p:spPr>
        <p:txBody>
          <a:bodyPr/>
          <a:lstStyle/>
          <a:p>
            <a:pPr marL="0" indent="0">
              <a:spcAft>
                <a:spcPts val="0"/>
              </a:spcAft>
              <a:buNone/>
            </a:pPr>
            <a:r>
              <a:rPr lang="en-US" sz="1200" dirty="0">
                <a:latin typeface="Consolas" panose="020B0609020204030204" pitchFamily="49" charset="0"/>
                <a:cs typeface="Arial" panose="020B0604020202020204" pitchFamily="34" charset="0"/>
              </a:rPr>
              <a:t>   List&lt;Integer&gt; </a:t>
            </a:r>
            <a:r>
              <a:rPr lang="en-US" sz="1200" dirty="0" err="1">
                <a:latin typeface="Consolas" panose="020B0609020204030204" pitchFamily="49" charset="0"/>
                <a:cs typeface="Arial" panose="020B0604020202020204" pitchFamily="34" charset="0"/>
              </a:rPr>
              <a:t>transactionsIds</a:t>
            </a:r>
            <a:r>
              <a:rPr lang="en-US" sz="1200" dirty="0">
                <a:latin typeface="Consolas" panose="020B0609020204030204" pitchFamily="49" charset="0"/>
                <a:cs typeface="Arial" panose="020B0604020202020204" pitchFamily="34" charset="0"/>
              </a:rPr>
              <a:t> = </a:t>
            </a:r>
          </a:p>
          <a:p>
            <a:pPr marL="0" indent="0">
              <a:spcAft>
                <a:spcPts val="0"/>
              </a:spcAft>
              <a:buNone/>
            </a:pPr>
            <a:r>
              <a:rPr lang="en-US" sz="1200" dirty="0">
                <a:latin typeface="Consolas" panose="020B0609020204030204" pitchFamily="49" charset="0"/>
                <a:cs typeface="Arial" panose="020B0604020202020204" pitchFamily="34" charset="0"/>
              </a:rPr>
              <a:t>   </a:t>
            </a:r>
            <a:r>
              <a:rPr lang="en-US" sz="1200" dirty="0" err="1">
                <a:latin typeface="Consolas" panose="020B0609020204030204" pitchFamily="49" charset="0"/>
                <a:cs typeface="Arial" panose="020B0604020202020204" pitchFamily="34" charset="0"/>
              </a:rPr>
              <a:t>transactions.stream</a:t>
            </a:r>
            <a:r>
              <a:rPr lang="en-US" sz="1200" dirty="0">
                <a:latin typeface="Consolas" panose="020B0609020204030204" pitchFamily="49" charset="0"/>
                <a:cs typeface="Arial" panose="020B0604020202020204" pitchFamily="34" charset="0"/>
              </a:rPr>
              <a:t>()</a:t>
            </a:r>
          </a:p>
          <a:p>
            <a:pPr marL="0" indent="0">
              <a:spcAft>
                <a:spcPts val="0"/>
              </a:spcAft>
              <a:buNone/>
            </a:pPr>
            <a:r>
              <a:rPr lang="en-US" sz="1200" dirty="0">
                <a:latin typeface="Consolas" panose="020B0609020204030204" pitchFamily="49" charset="0"/>
                <a:cs typeface="Arial" panose="020B0604020202020204" pitchFamily="34" charset="0"/>
              </a:rPr>
              <a:t>   .filter(t -&gt; </a:t>
            </a:r>
            <a:r>
              <a:rPr lang="en-US" sz="1200" dirty="0" err="1">
                <a:latin typeface="Consolas" panose="020B0609020204030204" pitchFamily="49" charset="0"/>
                <a:cs typeface="Arial" panose="020B0604020202020204" pitchFamily="34" charset="0"/>
              </a:rPr>
              <a:t>t.getType</a:t>
            </a:r>
            <a:r>
              <a:rPr lang="en-US" sz="1200" dirty="0">
                <a:latin typeface="Consolas" panose="020B0609020204030204" pitchFamily="49" charset="0"/>
                <a:cs typeface="Arial" panose="020B0604020202020204" pitchFamily="34" charset="0"/>
              </a:rPr>
              <a:t>()==</a:t>
            </a:r>
            <a:r>
              <a:rPr lang="en-US" sz="1200" dirty="0" err="1">
                <a:latin typeface="Consolas" panose="020B0609020204030204" pitchFamily="49" charset="0"/>
                <a:cs typeface="Arial" panose="020B0604020202020204" pitchFamily="34" charset="0"/>
              </a:rPr>
              <a:t>Transaction.GROCERY</a:t>
            </a:r>
            <a:r>
              <a:rPr lang="en-US" sz="1200" dirty="0">
                <a:latin typeface="Consolas" panose="020B0609020204030204" pitchFamily="49" charset="0"/>
                <a:cs typeface="Arial" panose="020B0604020202020204" pitchFamily="34" charset="0"/>
              </a:rPr>
              <a:t>)                    </a:t>
            </a:r>
          </a:p>
          <a:p>
            <a:pPr marL="0" indent="0">
              <a:spcAft>
                <a:spcPts val="0"/>
              </a:spcAft>
              <a:buNone/>
            </a:pPr>
            <a:r>
              <a:rPr lang="en-US" sz="1200" dirty="0">
                <a:latin typeface="Consolas" panose="020B0609020204030204" pitchFamily="49" charset="0"/>
                <a:cs typeface="Arial" panose="020B0604020202020204" pitchFamily="34" charset="0"/>
              </a:rPr>
              <a:t>   .sorted(comparing(Transaction::</a:t>
            </a:r>
            <a:r>
              <a:rPr lang="en-US" sz="1200" dirty="0" err="1">
                <a:latin typeface="Consolas" panose="020B0609020204030204" pitchFamily="49" charset="0"/>
                <a:cs typeface="Arial" panose="020B0604020202020204" pitchFamily="34" charset="0"/>
              </a:rPr>
              <a:t>getValue</a:t>
            </a:r>
            <a:r>
              <a:rPr lang="en-US" sz="1200" dirty="0">
                <a:latin typeface="Consolas" panose="020B0609020204030204" pitchFamily="49" charset="0"/>
                <a:cs typeface="Arial" panose="020B0604020202020204" pitchFamily="34" charset="0"/>
              </a:rPr>
              <a:t>).reversed())</a:t>
            </a:r>
          </a:p>
          <a:p>
            <a:pPr marL="0" indent="0">
              <a:spcAft>
                <a:spcPts val="0"/>
              </a:spcAft>
              <a:buNone/>
            </a:pPr>
            <a:r>
              <a:rPr lang="en-US" sz="1200" dirty="0">
                <a:latin typeface="Consolas" panose="020B0609020204030204" pitchFamily="49" charset="0"/>
                <a:cs typeface="Arial" panose="020B0604020202020204" pitchFamily="34" charset="0"/>
              </a:rPr>
              <a:t>   .map(Transaction::</a:t>
            </a:r>
            <a:r>
              <a:rPr lang="en-US" sz="1200" dirty="0" err="1">
                <a:latin typeface="Consolas" panose="020B0609020204030204" pitchFamily="49" charset="0"/>
                <a:cs typeface="Arial" panose="020B0604020202020204" pitchFamily="34" charset="0"/>
              </a:rPr>
              <a:t>getId</a:t>
            </a:r>
            <a:r>
              <a:rPr lang="en-US" sz="1200" dirty="0">
                <a:latin typeface="Consolas" panose="020B0609020204030204" pitchFamily="49" charset="0"/>
                <a:cs typeface="Arial" panose="020B0604020202020204" pitchFamily="34" charset="0"/>
              </a:rPr>
              <a:t>)</a:t>
            </a:r>
          </a:p>
          <a:p>
            <a:pPr marL="0" indent="0">
              <a:spcAft>
                <a:spcPts val="0"/>
              </a:spcAft>
              <a:buNone/>
            </a:pPr>
            <a:r>
              <a:rPr lang="en-US" sz="1200" dirty="0">
                <a:latin typeface="Consolas" panose="020B0609020204030204" pitchFamily="49" charset="0"/>
                <a:cs typeface="Arial" panose="020B0604020202020204" pitchFamily="34" charset="0"/>
              </a:rPr>
              <a:t>   .collect(</a:t>
            </a:r>
            <a:r>
              <a:rPr lang="en-US" sz="1200" dirty="0" err="1">
                <a:latin typeface="Consolas" panose="020B0609020204030204" pitchFamily="49" charset="0"/>
                <a:cs typeface="Arial" panose="020B0604020202020204" pitchFamily="34" charset="0"/>
              </a:rPr>
              <a:t>toList</a:t>
            </a:r>
            <a:r>
              <a:rPr lang="en-US" sz="1200" dirty="0">
                <a:latin typeface="Consolas" panose="020B0609020204030204" pitchFamily="49" charset="0"/>
                <a:cs typeface="Arial" panose="020B0604020202020204" pitchFamily="34" charset="0"/>
              </a:rPr>
              <a:t>());</a:t>
            </a:r>
          </a:p>
          <a:p>
            <a:pPr marL="0" indent="0">
              <a:spcAft>
                <a:spcPts val="0"/>
              </a:spcAft>
              <a:buNone/>
            </a:pPr>
            <a:endParaRPr lang="en-US" sz="1100" dirty="0">
              <a:latin typeface="Arial" panose="020B0604020202020204" pitchFamily="34" charset="0"/>
              <a:cs typeface="Arial" panose="020B0604020202020204" pitchFamily="34" charset="0"/>
            </a:endParaRPr>
          </a:p>
        </p:txBody>
      </p:sp>
      <p:pic>
        <p:nvPicPr>
          <p:cNvPr id="13" name="Picture 12"/>
          <p:cNvPicPr>
            <a:picLocks noChangeAspect="1"/>
          </p:cNvPicPr>
          <p:nvPr/>
        </p:nvPicPr>
        <p:blipFill>
          <a:blip r:embed="rId3"/>
          <a:stretch>
            <a:fillRect/>
          </a:stretch>
        </p:blipFill>
        <p:spPr>
          <a:xfrm>
            <a:off x="4295457" y="2767947"/>
            <a:ext cx="4408415" cy="965853"/>
          </a:xfrm>
          <a:prstGeom prst="rect">
            <a:avLst/>
          </a:prstGeom>
        </p:spPr>
      </p:pic>
      <p:sp>
        <p:nvSpPr>
          <p:cNvPr id="15" name="TextBox 14"/>
          <p:cNvSpPr txBox="1"/>
          <p:nvPr/>
        </p:nvSpPr>
        <p:spPr>
          <a:xfrm>
            <a:off x="4698380" y="3902927"/>
            <a:ext cx="4393581" cy="830997"/>
          </a:xfrm>
          <a:prstGeom prst="rect">
            <a:avLst/>
          </a:prstGeom>
          <a:noFill/>
        </p:spPr>
        <p:txBody>
          <a:bodyPr wrap="square" rtlCol="0">
            <a:spAutoFit/>
          </a:bodyPr>
          <a:lstStyle/>
          <a:p>
            <a:r>
              <a:rPr lang="en-US" sz="1200" dirty="0"/>
              <a:t>*Each Transaction goes through all operations in the pipeline</a:t>
            </a:r>
          </a:p>
          <a:p>
            <a:endParaRPr lang="en-US" sz="1200" dirty="0"/>
          </a:p>
          <a:p>
            <a:r>
              <a:rPr lang="en-US" sz="1200" dirty="0"/>
              <a:t>*Only when previous transaction processing is finished, then another transaction is passed through the pipeline</a:t>
            </a:r>
          </a:p>
        </p:txBody>
      </p:sp>
    </p:spTree>
    <p:extLst>
      <p:ext uri="{BB962C8B-B14F-4D97-AF65-F5344CB8AC3E}">
        <p14:creationId xmlns:p14="http://schemas.microsoft.com/office/powerpoint/2010/main" val="726501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p:cNvSpPr>
            <a:spLocks noGrp="1"/>
          </p:cNvSpPr>
          <p:nvPr>
            <p:ph type="body" sz="quarter" idx="10"/>
          </p:nvPr>
        </p:nvSpPr>
        <p:spPr/>
        <p:txBody>
          <a:bodyPr/>
          <a:lstStyle/>
          <a:p>
            <a:r>
              <a:rPr lang="en-US" dirty="0"/>
              <a:t>Streams Vs Collections</a:t>
            </a:r>
          </a:p>
        </p:txBody>
      </p:sp>
      <p:graphicFrame>
        <p:nvGraphicFramePr>
          <p:cNvPr id="34" name="Content Placeholder 33"/>
          <p:cNvGraphicFramePr>
            <a:graphicFrameLocks noGrp="1"/>
          </p:cNvGraphicFramePr>
          <p:nvPr>
            <p:ph idx="1"/>
            <p:extLst>
              <p:ext uri="{D42A27DB-BD31-4B8C-83A1-F6EECF244321}">
                <p14:modId xmlns:p14="http://schemas.microsoft.com/office/powerpoint/2010/main" val="4107572536"/>
              </p:ext>
            </p:extLst>
          </p:nvPr>
        </p:nvGraphicFramePr>
        <p:xfrm>
          <a:off x="446085" y="1287638"/>
          <a:ext cx="7815264" cy="3236194"/>
        </p:xfrm>
        <a:graphic>
          <a:graphicData uri="http://schemas.openxmlformats.org/drawingml/2006/table">
            <a:tbl>
              <a:tblPr firstRow="1" bandRow="1">
                <a:tableStyleId>{9DCAF9ED-07DC-4A11-8D7F-57B35C25682E}</a:tableStyleId>
              </a:tblPr>
              <a:tblGrid>
                <a:gridCol w="3907632">
                  <a:extLst>
                    <a:ext uri="{9D8B030D-6E8A-4147-A177-3AD203B41FA5}">
                      <a16:colId xmlns:a16="http://schemas.microsoft.com/office/drawing/2014/main" val="20000"/>
                    </a:ext>
                  </a:extLst>
                </a:gridCol>
                <a:gridCol w="3907632">
                  <a:extLst>
                    <a:ext uri="{9D8B030D-6E8A-4147-A177-3AD203B41FA5}">
                      <a16:colId xmlns:a16="http://schemas.microsoft.com/office/drawing/2014/main" val="20001"/>
                    </a:ext>
                  </a:extLst>
                </a:gridCol>
              </a:tblGrid>
              <a:tr h="307189">
                <a:tc>
                  <a:txBody>
                    <a:bodyPr/>
                    <a:lstStyle/>
                    <a:p>
                      <a:r>
                        <a:rPr lang="en-US" sz="1400" b="1" kern="1200" dirty="0">
                          <a:solidFill>
                            <a:schemeClr val="lt1"/>
                          </a:solidFill>
                          <a:latin typeface="+mn-lt"/>
                          <a:ea typeface="+mn-ea"/>
                          <a:cs typeface="+mn-cs"/>
                        </a:rPr>
                        <a:t>Collections</a:t>
                      </a:r>
                    </a:p>
                  </a:txBody>
                  <a:tcPr marT="34290" marB="3429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t>Stream</a:t>
                      </a:r>
                    </a:p>
                  </a:txBody>
                  <a:tcPr marT="34290" marB="34290" anchor="ctr"/>
                </a:tc>
                <a:extLst>
                  <a:ext uri="{0D108BD9-81ED-4DB2-BD59-A6C34878D82A}">
                    <a16:rowId xmlns:a16="http://schemas.microsoft.com/office/drawing/2014/main" val="10000"/>
                  </a:ext>
                </a:extLst>
              </a:tr>
              <a:tr h="462357">
                <a:tc>
                  <a:txBody>
                    <a:bodyPr/>
                    <a:lstStyle/>
                    <a:p>
                      <a:r>
                        <a:rPr lang="en-US" sz="1200" dirty="0"/>
                        <a:t>About Data</a:t>
                      </a:r>
                    </a:p>
                  </a:txBody>
                  <a:tcPr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About Computation</a:t>
                      </a:r>
                    </a:p>
                    <a:p>
                      <a:endParaRPr lang="en-US" sz="1200" dirty="0"/>
                    </a:p>
                  </a:txBody>
                  <a:tcPr marT="34290" marB="34290"/>
                </a:tc>
                <a:extLst>
                  <a:ext uri="{0D108BD9-81ED-4DB2-BD59-A6C34878D82A}">
                    <a16:rowId xmlns:a16="http://schemas.microsoft.com/office/drawing/2014/main" val="10001"/>
                  </a:ext>
                </a:extLst>
              </a:tr>
              <a:tr h="462357">
                <a:tc>
                  <a:txBody>
                    <a:bodyPr/>
                    <a:lstStyle/>
                    <a:p>
                      <a:r>
                        <a:rPr lang="en-US" sz="1200" dirty="0"/>
                        <a:t>Elements</a:t>
                      </a:r>
                      <a:r>
                        <a:rPr lang="en-US" sz="1200" baseline="0" dirty="0"/>
                        <a:t> are Precomputed</a:t>
                      </a:r>
                      <a:endParaRPr lang="en-US" sz="1200" dirty="0"/>
                    </a:p>
                  </a:txBody>
                  <a:tcPr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Elements are computed</a:t>
                      </a:r>
                      <a:r>
                        <a:rPr lang="en-US" sz="1200" baseline="0" dirty="0"/>
                        <a:t> on demand</a:t>
                      </a:r>
                      <a:endParaRPr lang="en-US" sz="1200" dirty="0"/>
                    </a:p>
                  </a:txBody>
                  <a:tcPr marT="34290" marB="34290"/>
                </a:tc>
                <a:extLst>
                  <a:ext uri="{0D108BD9-81ED-4DB2-BD59-A6C34878D82A}">
                    <a16:rowId xmlns:a16="http://schemas.microsoft.com/office/drawing/2014/main" val="10002"/>
                  </a:ext>
                </a:extLst>
              </a:tr>
              <a:tr h="462357">
                <a:tc>
                  <a:txBody>
                    <a:bodyPr/>
                    <a:lstStyle/>
                    <a:p>
                      <a:r>
                        <a:rPr lang="en-US" sz="1200" dirty="0"/>
                        <a:t>Explicit Iteration</a:t>
                      </a:r>
                    </a:p>
                  </a:txBody>
                  <a:tcPr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Implicit</a:t>
                      </a:r>
                      <a:r>
                        <a:rPr lang="en-US" sz="1200" baseline="0" dirty="0"/>
                        <a:t> and Automatic Iteration</a:t>
                      </a:r>
                      <a:endParaRPr lang="en-US" sz="1200" dirty="0"/>
                    </a:p>
                  </a:txBody>
                  <a:tcPr marT="34290" marB="34290"/>
                </a:tc>
                <a:extLst>
                  <a:ext uri="{0D108BD9-81ED-4DB2-BD59-A6C34878D82A}">
                    <a16:rowId xmlns:a16="http://schemas.microsoft.com/office/drawing/2014/main" val="10003"/>
                  </a:ext>
                </a:extLst>
              </a:tr>
              <a:tr h="462357">
                <a:tc>
                  <a:txBody>
                    <a:bodyPr/>
                    <a:lstStyle/>
                    <a:p>
                      <a:r>
                        <a:rPr lang="en-US" sz="1200" dirty="0"/>
                        <a:t>Supports Plain and Concurrent</a:t>
                      </a:r>
                      <a:r>
                        <a:rPr lang="en-US" sz="1200" baseline="0" dirty="0"/>
                        <a:t> Collections</a:t>
                      </a:r>
                      <a:endParaRPr lang="en-US" sz="1200" dirty="0"/>
                    </a:p>
                  </a:txBody>
                  <a:tcPr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Supports Sequential and Parallel Streams</a:t>
                      </a:r>
                    </a:p>
                  </a:txBody>
                  <a:tcPr marT="34290" marB="34290"/>
                </a:tc>
                <a:extLst>
                  <a:ext uri="{0D108BD9-81ED-4DB2-BD59-A6C34878D82A}">
                    <a16:rowId xmlns:a16="http://schemas.microsoft.com/office/drawing/2014/main" val="4231632949"/>
                  </a:ext>
                </a:extLst>
              </a:tr>
              <a:tr h="462357">
                <a:tc>
                  <a:txBody>
                    <a:bodyPr/>
                    <a:lstStyle/>
                    <a:p>
                      <a:r>
                        <a:rPr lang="en-US" sz="1200" dirty="0"/>
                        <a:t>Supports</a:t>
                      </a:r>
                      <a:r>
                        <a:rPr lang="en-US" sz="1200" baseline="0" dirty="0"/>
                        <a:t> Index Based Operations</a:t>
                      </a:r>
                      <a:endParaRPr lang="en-US" sz="1200" dirty="0"/>
                    </a:p>
                  </a:txBody>
                  <a:tcPr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 Does</a:t>
                      </a:r>
                      <a:r>
                        <a:rPr lang="en-US" sz="1200" baseline="0" dirty="0"/>
                        <a:t> Not Support Index Based Operations</a:t>
                      </a:r>
                      <a:endParaRPr lang="en-US" sz="1200" dirty="0"/>
                    </a:p>
                  </a:txBody>
                  <a:tcPr marT="34290" marB="34290"/>
                </a:tc>
                <a:extLst>
                  <a:ext uri="{0D108BD9-81ED-4DB2-BD59-A6C34878D82A}">
                    <a16:rowId xmlns:a16="http://schemas.microsoft.com/office/drawing/2014/main" val="10004"/>
                  </a:ext>
                </a:extLst>
              </a:tr>
              <a:tr h="462357">
                <a:tc>
                  <a:txBody>
                    <a:bodyPr/>
                    <a:lstStyle/>
                    <a:p>
                      <a:r>
                        <a:rPr lang="en-US" sz="1200" dirty="0"/>
                        <a:t>Complex</a:t>
                      </a:r>
                      <a:r>
                        <a:rPr lang="en-US" sz="1200" baseline="0" dirty="0"/>
                        <a:t> Processing impact code clarity </a:t>
                      </a:r>
                      <a:endParaRPr lang="en-US" sz="1200" dirty="0"/>
                    </a:p>
                  </a:txBody>
                  <a:tcPr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 Complex Processing</a:t>
                      </a:r>
                      <a:r>
                        <a:rPr lang="en-US" sz="1200" baseline="0" dirty="0"/>
                        <a:t> achievable with code clarity due to Stream</a:t>
                      </a:r>
                      <a:r>
                        <a:rPr lang="en-US" sz="1200" dirty="0"/>
                        <a:t> </a:t>
                      </a:r>
                      <a:r>
                        <a:rPr lang="en-US" sz="1200" dirty="0" err="1"/>
                        <a:t>Apis</a:t>
                      </a:r>
                      <a:r>
                        <a:rPr lang="en-US" sz="1200" dirty="0"/>
                        <a:t> supporting Lambdas, Method</a:t>
                      </a:r>
                      <a:r>
                        <a:rPr lang="en-US" sz="1200" baseline="0" dirty="0"/>
                        <a:t> References and Functional Interfaces </a:t>
                      </a:r>
                      <a:endParaRPr lang="en-US" sz="1200" dirty="0"/>
                    </a:p>
                  </a:txBody>
                  <a:tcPr marT="34290" marB="34290"/>
                </a:tc>
                <a:extLst>
                  <a:ext uri="{0D108BD9-81ED-4DB2-BD59-A6C34878D82A}">
                    <a16:rowId xmlns:a16="http://schemas.microsoft.com/office/drawing/2014/main" val="497936625"/>
                  </a:ext>
                </a:extLst>
              </a:tr>
            </a:tbl>
          </a:graphicData>
        </a:graphic>
      </p:graphicFrame>
      <p:sp>
        <p:nvSpPr>
          <p:cNvPr id="2" name="TextBox 1"/>
          <p:cNvSpPr txBox="1"/>
          <p:nvPr/>
        </p:nvSpPr>
        <p:spPr>
          <a:xfrm>
            <a:off x="292100" y="939800"/>
            <a:ext cx="7866256" cy="307777"/>
          </a:xfrm>
          <a:prstGeom prst="rect">
            <a:avLst/>
          </a:prstGeom>
          <a:noFill/>
        </p:spPr>
        <p:txBody>
          <a:bodyPr wrap="none" rtlCol="0">
            <a:spAutoFit/>
          </a:bodyPr>
          <a:lstStyle/>
          <a:p>
            <a:r>
              <a:rPr lang="en-US" dirty="0"/>
              <a:t>Collections and Streams are both aimed at data yet there are crucial differences between them</a:t>
            </a:r>
          </a:p>
        </p:txBody>
      </p:sp>
    </p:spTree>
    <p:extLst>
      <p:ext uri="{BB962C8B-B14F-4D97-AF65-F5344CB8AC3E}">
        <p14:creationId xmlns:p14="http://schemas.microsoft.com/office/powerpoint/2010/main" val="709308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711200"/>
          </a:xfrm>
        </p:spPr>
        <p:txBody>
          <a:bodyPr>
            <a:normAutofit/>
          </a:bodyPr>
          <a:lstStyle/>
          <a:p>
            <a:pPr algn="l"/>
            <a:r>
              <a:rPr lang="en-US" sz="2000" dirty="0">
                <a:latin typeface="Arial Black"/>
                <a:ea typeface="+mn-ea"/>
                <a:cs typeface="Arial Black"/>
              </a:rPr>
              <a:t>  </a:t>
            </a:r>
            <a:r>
              <a:rPr lang="en-US" sz="2000">
                <a:latin typeface="Arial Black"/>
                <a:ea typeface="+mn-ea"/>
                <a:cs typeface="Arial Black"/>
              </a:rPr>
              <a:t>Streams Architecture</a:t>
            </a:r>
            <a:endParaRPr lang="en-US" sz="2000" dirty="0">
              <a:latin typeface="Arial Black"/>
              <a:ea typeface="+mn-ea"/>
              <a:cs typeface="Arial Black"/>
            </a:endParaRPr>
          </a:p>
        </p:txBody>
      </p:sp>
      <p:sp>
        <p:nvSpPr>
          <p:cNvPr id="6" name="Text Placeholder 5"/>
          <p:cNvSpPr>
            <a:spLocks noGrp="1"/>
          </p:cNvSpPr>
          <p:nvPr>
            <p:ph type="body" sz="quarter" idx="16"/>
          </p:nvPr>
        </p:nvSpPr>
        <p:spPr>
          <a:xfrm>
            <a:off x="3181350" y="757067"/>
            <a:ext cx="1765548" cy="264688"/>
          </a:xfrm>
        </p:spPr>
        <p:txBody>
          <a:bodyPr/>
          <a:lstStyle/>
          <a:p>
            <a:r>
              <a:rPr lang="en-US" dirty="0"/>
              <a:t>Architectural Overview</a:t>
            </a:r>
          </a:p>
        </p:txBody>
      </p:sp>
      <p:sp>
        <p:nvSpPr>
          <p:cNvPr id="7" name="Content Placeholder 6"/>
          <p:cNvSpPr>
            <a:spLocks noGrp="1"/>
          </p:cNvSpPr>
          <p:nvPr>
            <p:ph sz="quarter" idx="17"/>
          </p:nvPr>
        </p:nvSpPr>
        <p:spPr>
          <a:xfrm>
            <a:off x="3181350" y="1067622"/>
            <a:ext cx="5715000" cy="3675828"/>
          </a:xfrm>
        </p:spPr>
        <p:txBody>
          <a:bodyPr/>
          <a:lstStyle/>
          <a:p>
            <a:r>
              <a:rPr lang="en-US" sz="1200" dirty="0"/>
              <a:t>All Streams are derived from </a:t>
            </a:r>
            <a:r>
              <a:rPr lang="en-US" sz="1200" dirty="0" err="1"/>
              <a:t>BaseStream</a:t>
            </a:r>
            <a:r>
              <a:rPr lang="en-US" sz="1200" dirty="0"/>
              <a:t> Interface </a:t>
            </a:r>
          </a:p>
          <a:p>
            <a:r>
              <a:rPr lang="en-US" sz="1200" dirty="0" err="1"/>
              <a:t>IntStream</a:t>
            </a:r>
            <a:r>
              <a:rPr lang="en-US" sz="1200" dirty="0"/>
              <a:t>, </a:t>
            </a:r>
            <a:r>
              <a:rPr lang="en-US" sz="1200" dirty="0" err="1"/>
              <a:t>LongStream</a:t>
            </a:r>
            <a:r>
              <a:rPr lang="en-US" sz="1200" dirty="0"/>
              <a:t> and </a:t>
            </a:r>
            <a:r>
              <a:rPr lang="en-US" sz="1200" dirty="0" err="1"/>
              <a:t>DoubleStream</a:t>
            </a:r>
            <a:r>
              <a:rPr lang="en-US" sz="1200" dirty="0"/>
              <a:t> Interfaces are for Integers, Longs and Doubles respectively</a:t>
            </a:r>
          </a:p>
          <a:p>
            <a:r>
              <a:rPr lang="en-US" sz="1200" dirty="0"/>
              <a:t>Stream Interface is for stream of Object of type T</a:t>
            </a:r>
          </a:p>
          <a:p>
            <a:r>
              <a:rPr lang="en-US" sz="1200" dirty="0"/>
              <a:t>Streams supports various kinds of operations but Numeric Streams supports Statistical </a:t>
            </a:r>
            <a:r>
              <a:rPr lang="en-US" sz="1200" dirty="0" err="1"/>
              <a:t>apis</a:t>
            </a:r>
            <a:r>
              <a:rPr lang="en-US" sz="1200" dirty="0"/>
              <a:t> as well example</a:t>
            </a:r>
          </a:p>
          <a:p>
            <a:pPr lvl="1"/>
            <a:r>
              <a:rPr lang="en-US" sz="1200" dirty="0"/>
              <a:t>Count              </a:t>
            </a:r>
          </a:p>
          <a:p>
            <a:pPr lvl="1"/>
            <a:r>
              <a:rPr lang="en-US" sz="1200" dirty="0"/>
              <a:t>Min</a:t>
            </a:r>
          </a:p>
          <a:p>
            <a:pPr lvl="1"/>
            <a:r>
              <a:rPr lang="en-US" sz="1200" dirty="0"/>
              <a:t>Max</a:t>
            </a:r>
          </a:p>
          <a:p>
            <a:pPr lvl="1"/>
            <a:r>
              <a:rPr lang="en-US" sz="1200" dirty="0"/>
              <a:t>Sum</a:t>
            </a:r>
          </a:p>
          <a:p>
            <a:pPr lvl="1"/>
            <a:r>
              <a:rPr lang="en-US" sz="1200" dirty="0"/>
              <a:t>Average</a:t>
            </a:r>
          </a:p>
          <a:p>
            <a:pPr lvl="1"/>
            <a:r>
              <a:rPr lang="en-US" sz="1200" dirty="0" err="1"/>
              <a:t>SummaryStatistics</a:t>
            </a:r>
            <a:endParaRPr lang="en-US" sz="1200" dirty="0"/>
          </a:p>
          <a:p>
            <a:pPr lvl="1"/>
            <a:r>
              <a:rPr lang="en-US" sz="1200" dirty="0"/>
              <a:t>Limit, Skip, Filter, Map, </a:t>
            </a:r>
            <a:r>
              <a:rPr lang="en-US" sz="1200" dirty="0" err="1"/>
              <a:t>FlatMap</a:t>
            </a:r>
            <a:r>
              <a:rPr lang="en-US" sz="1200" dirty="0"/>
              <a:t>, Sorted, Reduce, Collect </a:t>
            </a:r>
            <a:r>
              <a:rPr lang="en-US" sz="1200" dirty="0" err="1"/>
              <a:t>etc</a:t>
            </a:r>
            <a:r>
              <a:rPr lang="en-US" sz="1200" dirty="0"/>
              <a:t> </a:t>
            </a:r>
          </a:p>
        </p:txBody>
      </p:sp>
      <p:grpSp>
        <p:nvGrpSpPr>
          <p:cNvPr id="9" name="Group 8"/>
          <p:cNvGrpSpPr/>
          <p:nvPr/>
        </p:nvGrpSpPr>
        <p:grpSpPr>
          <a:xfrm>
            <a:off x="587375" y="824674"/>
            <a:ext cx="2266953" cy="3743228"/>
            <a:chOff x="949325" y="850074"/>
            <a:chExt cx="2266953" cy="3743228"/>
          </a:xfrm>
        </p:grpSpPr>
        <p:sp>
          <p:nvSpPr>
            <p:cNvPr id="10" name="Rectangle 9"/>
            <p:cNvSpPr/>
            <p:nvPr/>
          </p:nvSpPr>
          <p:spPr>
            <a:xfrm>
              <a:off x="949325" y="850074"/>
              <a:ext cx="1244600" cy="584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Base Stream</a:t>
              </a:r>
            </a:p>
          </p:txBody>
        </p:sp>
        <p:sp>
          <p:nvSpPr>
            <p:cNvPr id="11" name="Rectangle 10"/>
            <p:cNvSpPr/>
            <p:nvPr/>
          </p:nvSpPr>
          <p:spPr>
            <a:xfrm>
              <a:off x="1963738" y="1804829"/>
              <a:ext cx="1244600" cy="584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err="1">
                  <a:ln w="0"/>
                  <a:solidFill>
                    <a:schemeClr val="tx1"/>
                  </a:solidFill>
                  <a:effectLst>
                    <a:outerShdw blurRad="38100" dist="19050" dir="2700000" algn="tl" rotWithShape="0">
                      <a:schemeClr val="dk1">
                        <a:alpha val="40000"/>
                      </a:schemeClr>
                    </a:outerShdw>
                  </a:effectLst>
                </a:rPr>
                <a:t>IntStream</a:t>
              </a:r>
              <a:endParaRPr lang="en-US" sz="120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1971678" y="2539587"/>
              <a:ext cx="1244600" cy="584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err="1">
                  <a:ln w="0"/>
                  <a:solidFill>
                    <a:schemeClr val="tx1"/>
                  </a:solidFill>
                  <a:effectLst>
                    <a:outerShdw blurRad="38100" dist="19050" dir="2700000" algn="tl" rotWithShape="0">
                      <a:schemeClr val="dk1">
                        <a:alpha val="40000"/>
                      </a:schemeClr>
                    </a:outerShdw>
                  </a:effectLst>
                </a:rPr>
                <a:t>LongStream</a:t>
              </a:r>
              <a:endParaRPr lang="en-US" sz="1200" dirty="0">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1971678" y="3274345"/>
              <a:ext cx="1244600" cy="584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err="1">
                  <a:ln w="0"/>
                  <a:solidFill>
                    <a:schemeClr val="tx1"/>
                  </a:solidFill>
                  <a:effectLst>
                    <a:outerShdw blurRad="38100" dist="19050" dir="2700000" algn="tl" rotWithShape="0">
                      <a:schemeClr val="dk1">
                        <a:alpha val="40000"/>
                      </a:schemeClr>
                    </a:outerShdw>
                  </a:effectLst>
                </a:rPr>
                <a:t>DoubleStream</a:t>
              </a:r>
              <a:endParaRPr lang="en-US" sz="120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1963738" y="4009102"/>
              <a:ext cx="1244600" cy="584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Stream&lt;T&gt;</a:t>
              </a:r>
            </a:p>
          </p:txBody>
        </p:sp>
        <p:cxnSp>
          <p:nvCxnSpPr>
            <p:cNvPr id="15" name="Straight Connector 14"/>
            <p:cNvCxnSpPr>
              <a:stCxn id="12" idx="1"/>
            </p:cNvCxnSpPr>
            <p:nvPr/>
          </p:nvCxnSpPr>
          <p:spPr>
            <a:xfrm flipH="1">
              <a:off x="1597028" y="2831687"/>
              <a:ext cx="374650" cy="0"/>
            </a:xfrm>
            <a:prstGeom prst="line">
              <a:avLst/>
            </a:prstGeom>
            <a:ln w="57150"/>
          </p:spPr>
          <p:style>
            <a:lnRef idx="2">
              <a:schemeClr val="accent2"/>
            </a:lnRef>
            <a:fillRef idx="0">
              <a:schemeClr val="accent2"/>
            </a:fillRef>
            <a:effectRef idx="1">
              <a:schemeClr val="accent2"/>
            </a:effectRef>
            <a:fontRef idx="minor">
              <a:schemeClr val="tx1"/>
            </a:fontRef>
          </p:style>
        </p:cxnSp>
        <p:cxnSp>
          <p:nvCxnSpPr>
            <p:cNvPr id="16" name="Straight Connector 15"/>
            <p:cNvCxnSpPr>
              <a:stCxn id="13" idx="1"/>
            </p:cNvCxnSpPr>
            <p:nvPr/>
          </p:nvCxnSpPr>
          <p:spPr>
            <a:xfrm flipH="1">
              <a:off x="1597028" y="3566445"/>
              <a:ext cx="374650" cy="0"/>
            </a:xfrm>
            <a:prstGeom prst="line">
              <a:avLst/>
            </a:prstGeom>
            <a:ln w="57150"/>
          </p:spPr>
          <p:style>
            <a:lnRef idx="2">
              <a:schemeClr val="accent2"/>
            </a:lnRef>
            <a:fillRef idx="0">
              <a:schemeClr val="accent2"/>
            </a:fillRef>
            <a:effectRef idx="1">
              <a:schemeClr val="accent2"/>
            </a:effectRef>
            <a:fontRef idx="minor">
              <a:schemeClr val="tx1"/>
            </a:fontRef>
          </p:style>
        </p:cxnSp>
        <p:cxnSp>
          <p:nvCxnSpPr>
            <p:cNvPr id="17" name="Straight Connector 16"/>
            <p:cNvCxnSpPr>
              <a:stCxn id="11" idx="1"/>
            </p:cNvCxnSpPr>
            <p:nvPr/>
          </p:nvCxnSpPr>
          <p:spPr>
            <a:xfrm flipH="1" flipV="1">
              <a:off x="1589090" y="2091500"/>
              <a:ext cx="374648" cy="5429"/>
            </a:xfrm>
            <a:prstGeom prst="line">
              <a:avLst/>
            </a:prstGeom>
            <a:ln w="57150"/>
          </p:spPr>
          <p:style>
            <a:lnRef idx="2">
              <a:schemeClr val="accent2"/>
            </a:lnRef>
            <a:fillRef idx="0">
              <a:schemeClr val="accent2"/>
            </a:fillRef>
            <a:effectRef idx="1">
              <a:schemeClr val="accent2"/>
            </a:effectRef>
            <a:fontRef idx="minor">
              <a:schemeClr val="tx1"/>
            </a:fontRef>
          </p:style>
        </p:cxnSp>
        <p:cxnSp>
          <p:nvCxnSpPr>
            <p:cNvPr id="18" name="Elbow Connector 17"/>
            <p:cNvCxnSpPr>
              <a:stCxn id="14" idx="1"/>
              <a:endCxn id="10" idx="2"/>
            </p:cNvCxnSpPr>
            <p:nvPr/>
          </p:nvCxnSpPr>
          <p:spPr>
            <a:xfrm rot="10800000">
              <a:off x="1571626" y="1434274"/>
              <a:ext cx="392113" cy="2866928"/>
            </a:xfrm>
            <a:prstGeom prst="bentConnector2">
              <a:avLst/>
            </a:prstGeom>
            <a:ln w="57150">
              <a:tailEnd type="triangle"/>
            </a:ln>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1010344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Building Streams</a:t>
            </a:r>
          </a:p>
        </p:txBody>
      </p:sp>
      <p:sp>
        <p:nvSpPr>
          <p:cNvPr id="8" name="Content Placeholder 7"/>
          <p:cNvSpPr>
            <a:spLocks noGrp="1"/>
          </p:cNvSpPr>
          <p:nvPr>
            <p:ph idx="1"/>
          </p:nvPr>
        </p:nvSpPr>
        <p:spPr/>
        <p:txBody>
          <a:bodyPr>
            <a:normAutofit/>
          </a:bodyPr>
          <a:lstStyle/>
          <a:p>
            <a:r>
              <a:rPr lang="en-US" b="1" dirty="0">
                <a:latin typeface="Trebuchet MS"/>
                <a:cs typeface="Trebuchet MS"/>
              </a:rPr>
              <a:t>Streams can be build in various ways such as  </a:t>
            </a:r>
            <a:endParaRPr lang="en-US" dirty="0">
              <a:latin typeface="Trebuchet MS"/>
              <a:cs typeface="Trebuchet MS"/>
            </a:endParaRPr>
          </a:p>
          <a:p>
            <a:pPr marL="214313" indent="-214313">
              <a:lnSpc>
                <a:spcPct val="130000"/>
              </a:lnSpc>
              <a:buFont typeface="Arial"/>
              <a:buChar char="•"/>
            </a:pPr>
            <a:r>
              <a:rPr lang="en-US" dirty="0" err="1"/>
              <a:t>IntStream.of</a:t>
            </a:r>
            <a:r>
              <a:rPr lang="en-US" dirty="0"/>
              <a:t>(</a:t>
            </a:r>
            <a:r>
              <a:rPr lang="en-US" dirty="0" err="1"/>
              <a:t>int</a:t>
            </a:r>
            <a:r>
              <a:rPr lang="en-US" dirty="0"/>
              <a:t>…)</a:t>
            </a:r>
          </a:p>
          <a:p>
            <a:pPr marL="214313" indent="-214313">
              <a:lnSpc>
                <a:spcPct val="130000"/>
              </a:lnSpc>
              <a:buFont typeface="Arial"/>
              <a:buChar char="•"/>
            </a:pPr>
            <a:r>
              <a:rPr lang="en-US" dirty="0" err="1"/>
              <a:t>LongStream.of</a:t>
            </a:r>
            <a:r>
              <a:rPr lang="en-US" dirty="0"/>
              <a:t>(long…)</a:t>
            </a:r>
          </a:p>
          <a:p>
            <a:pPr marL="214313" indent="-214313">
              <a:lnSpc>
                <a:spcPct val="130000"/>
              </a:lnSpc>
              <a:buFont typeface="Arial"/>
              <a:buChar char="•"/>
            </a:pPr>
            <a:r>
              <a:rPr lang="en-US" dirty="0" err="1"/>
              <a:t>DoubleStream.of</a:t>
            </a:r>
            <a:r>
              <a:rPr lang="en-US" dirty="0"/>
              <a:t>(double…)</a:t>
            </a:r>
          </a:p>
          <a:p>
            <a:pPr marL="214313" indent="-214313">
              <a:lnSpc>
                <a:spcPct val="130000"/>
              </a:lnSpc>
              <a:buFont typeface="Arial"/>
              <a:buChar char="•"/>
            </a:pPr>
            <a:r>
              <a:rPr lang="en-US" dirty="0" err="1"/>
              <a:t>Stream.of</a:t>
            </a:r>
            <a:r>
              <a:rPr lang="en-US" dirty="0"/>
              <a:t>(T…)</a:t>
            </a:r>
          </a:p>
          <a:p>
            <a:pPr marL="214313" indent="-214313">
              <a:lnSpc>
                <a:spcPct val="130000"/>
              </a:lnSpc>
              <a:buFont typeface="Arial"/>
              <a:buChar char="•"/>
            </a:pPr>
            <a:r>
              <a:rPr lang="en-US" dirty="0"/>
              <a:t>Infinite Stream</a:t>
            </a:r>
          </a:p>
          <a:p>
            <a:pPr lvl="1"/>
            <a:r>
              <a:rPr lang="en-US" sz="1400" dirty="0" err="1"/>
              <a:t>Stream.generate</a:t>
            </a:r>
            <a:r>
              <a:rPr lang="en-US" sz="1400" dirty="0"/>
              <a:t>(Supplier&lt;T&gt;)</a:t>
            </a:r>
          </a:p>
          <a:p>
            <a:pPr lvl="1"/>
            <a:r>
              <a:rPr lang="en-US" sz="1400" dirty="0" err="1"/>
              <a:t>Stream.iterate</a:t>
            </a:r>
            <a:r>
              <a:rPr lang="en-US" sz="1400" dirty="0"/>
              <a:t>(T seed, </a:t>
            </a:r>
            <a:r>
              <a:rPr lang="en-US" sz="1400" dirty="0" err="1"/>
              <a:t>UnaryOperator</a:t>
            </a:r>
            <a:r>
              <a:rPr lang="en-US" sz="1400" dirty="0"/>
              <a:t>&lt;T&gt;)</a:t>
            </a:r>
          </a:p>
          <a:p>
            <a:pPr marL="214313" indent="-214313">
              <a:lnSpc>
                <a:spcPct val="140000"/>
              </a:lnSpc>
              <a:buFont typeface="Arial"/>
              <a:buChar char="•"/>
            </a:pPr>
            <a:r>
              <a:rPr lang="en-US" dirty="0"/>
              <a:t>Collection interface has two methods to generate a Stream</a:t>
            </a:r>
          </a:p>
          <a:p>
            <a:pPr lvl="1"/>
            <a:r>
              <a:rPr lang="en-US" sz="1400" b="1" dirty="0"/>
              <a:t>stream()</a:t>
            </a:r>
            <a:r>
              <a:rPr lang="en-US" sz="1400" dirty="0"/>
              <a:t> − Returns a sequential stream considering</a:t>
            </a:r>
          </a:p>
          <a:p>
            <a:pPr lvl="1"/>
            <a:r>
              <a:rPr lang="en-US" sz="1400" b="1" dirty="0" err="1"/>
              <a:t>parallelStream</a:t>
            </a:r>
            <a:r>
              <a:rPr lang="en-US" sz="1400" b="1" dirty="0"/>
              <a:t>()</a:t>
            </a:r>
            <a:r>
              <a:rPr lang="en-US" sz="1400" dirty="0"/>
              <a:t> − Returns a parallel Stream</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2894912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Short-circuiting Streams</a:t>
            </a:r>
          </a:p>
        </p:txBody>
      </p:sp>
      <p:sp>
        <p:nvSpPr>
          <p:cNvPr id="3" name="Content Placeholder 2"/>
          <p:cNvSpPr>
            <a:spLocks noGrp="1"/>
          </p:cNvSpPr>
          <p:nvPr>
            <p:ph idx="1"/>
          </p:nvPr>
        </p:nvSpPr>
        <p:spPr/>
        <p:txBody>
          <a:bodyPr/>
          <a:lstStyle/>
          <a:p>
            <a:r>
              <a:rPr lang="en-US" dirty="0"/>
              <a:t>Streams support short-circuiting operations which will terminate the pipeline and will return Boolean results</a:t>
            </a:r>
          </a:p>
        </p:txBody>
      </p:sp>
      <p:graphicFrame>
        <p:nvGraphicFramePr>
          <p:cNvPr id="5" name="Content Placeholder 33"/>
          <p:cNvGraphicFramePr>
            <a:graphicFrameLocks/>
          </p:cNvGraphicFramePr>
          <p:nvPr>
            <p:extLst>
              <p:ext uri="{D42A27DB-BD31-4B8C-83A1-F6EECF244321}">
                <p14:modId xmlns:p14="http://schemas.microsoft.com/office/powerpoint/2010/main" val="4199331092"/>
              </p:ext>
            </p:extLst>
          </p:nvPr>
        </p:nvGraphicFramePr>
        <p:xfrm>
          <a:off x="557030" y="2029831"/>
          <a:ext cx="7930214" cy="1949446"/>
        </p:xfrm>
        <a:graphic>
          <a:graphicData uri="http://schemas.openxmlformats.org/drawingml/2006/table">
            <a:tbl>
              <a:tblPr firstRow="1" bandRow="1">
                <a:tableStyleId>{1E171933-4619-4E11-9A3F-F7608DF75F80}</a:tableStyleId>
              </a:tblPr>
              <a:tblGrid>
                <a:gridCol w="2380313">
                  <a:extLst>
                    <a:ext uri="{9D8B030D-6E8A-4147-A177-3AD203B41FA5}">
                      <a16:colId xmlns:a16="http://schemas.microsoft.com/office/drawing/2014/main" val="20000"/>
                    </a:ext>
                  </a:extLst>
                </a:gridCol>
                <a:gridCol w="5549901">
                  <a:extLst>
                    <a:ext uri="{9D8B030D-6E8A-4147-A177-3AD203B41FA5}">
                      <a16:colId xmlns:a16="http://schemas.microsoft.com/office/drawing/2014/main" val="20001"/>
                    </a:ext>
                  </a:extLst>
                </a:gridCol>
              </a:tblGrid>
              <a:tr h="374251">
                <a:tc>
                  <a:txBody>
                    <a:bodyPr/>
                    <a:lstStyle/>
                    <a:p>
                      <a:r>
                        <a:rPr lang="en-US" sz="1200" b="1" kern="1200" dirty="0">
                          <a:solidFill>
                            <a:schemeClr val="lt1"/>
                          </a:solidFill>
                          <a:latin typeface="+mn-lt"/>
                          <a:ea typeface="+mn-ea"/>
                          <a:cs typeface="+mn-cs"/>
                        </a:rPr>
                        <a:t>Method</a:t>
                      </a:r>
                      <a:endParaRPr lang="en-US" sz="1200" dirty="0"/>
                    </a:p>
                  </a:txBody>
                  <a:tcPr marT="34290" marB="3429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Description</a:t>
                      </a:r>
                    </a:p>
                  </a:txBody>
                  <a:tcPr marT="34290" marB="34290" anchor="ctr"/>
                </a:tc>
                <a:extLst>
                  <a:ext uri="{0D108BD9-81ED-4DB2-BD59-A6C34878D82A}">
                    <a16:rowId xmlns:a16="http://schemas.microsoft.com/office/drawing/2014/main" val="10000"/>
                  </a:ext>
                </a:extLst>
              </a:tr>
              <a:tr h="52506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err="1">
                          <a:solidFill>
                            <a:schemeClr val="dk1"/>
                          </a:solidFill>
                          <a:effectLst/>
                          <a:latin typeface="+mn-lt"/>
                          <a:ea typeface="+mn-ea"/>
                          <a:cs typeface="+mn-cs"/>
                        </a:rPr>
                        <a:t>anyMatch</a:t>
                      </a:r>
                      <a:r>
                        <a:rPr lang="en-US" sz="1200" b="0" i="0" kern="1200" dirty="0">
                          <a:solidFill>
                            <a:schemeClr val="dk1"/>
                          </a:solidFill>
                          <a:effectLst/>
                          <a:latin typeface="+mn-lt"/>
                          <a:ea typeface="+mn-ea"/>
                          <a:cs typeface="+mn-cs"/>
                        </a:rPr>
                        <a:t>(Predicate)</a:t>
                      </a:r>
                    </a:p>
                  </a:txBody>
                  <a:tcPr/>
                </a:tc>
                <a:tc>
                  <a:txBody>
                    <a:bodyPr/>
                    <a:lstStyle/>
                    <a:p>
                      <a:r>
                        <a:rPr lang="en-US" sz="1200" b="0" i="0" kern="1200" dirty="0">
                          <a:solidFill>
                            <a:schemeClr val="dk1"/>
                          </a:solidFill>
                          <a:effectLst/>
                          <a:latin typeface="+mn-lt"/>
                          <a:ea typeface="+mn-ea"/>
                          <a:cs typeface="+mn-cs"/>
                        </a:rPr>
                        <a:t>Return true</a:t>
                      </a:r>
                      <a:r>
                        <a:rPr lang="en-US" sz="1200" b="0" i="0" kern="1200" baseline="0" dirty="0">
                          <a:solidFill>
                            <a:schemeClr val="dk1"/>
                          </a:solidFill>
                          <a:effectLst/>
                          <a:latin typeface="+mn-lt"/>
                          <a:ea typeface="+mn-ea"/>
                          <a:cs typeface="+mn-cs"/>
                        </a:rPr>
                        <a:t> if any element matches the predicate else return false</a:t>
                      </a:r>
                      <a:endParaRPr lang="en-US" sz="1200" dirty="0"/>
                    </a:p>
                  </a:txBody>
                  <a:tcPr/>
                </a:tc>
                <a:extLst>
                  <a:ext uri="{0D108BD9-81ED-4DB2-BD59-A6C34878D82A}">
                    <a16:rowId xmlns:a16="http://schemas.microsoft.com/office/drawing/2014/main" val="10001"/>
                  </a:ext>
                </a:extLst>
              </a:tr>
              <a:tr h="52506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err="1">
                          <a:solidFill>
                            <a:schemeClr val="dk1"/>
                          </a:solidFill>
                          <a:effectLst/>
                          <a:latin typeface="+mn-lt"/>
                          <a:ea typeface="+mn-ea"/>
                          <a:cs typeface="+mn-cs"/>
                        </a:rPr>
                        <a:t>allMatch</a:t>
                      </a:r>
                      <a:r>
                        <a:rPr lang="en-US" sz="1200" b="0" i="0" kern="1200" dirty="0">
                          <a:solidFill>
                            <a:schemeClr val="dk1"/>
                          </a:solidFill>
                          <a:effectLst/>
                          <a:latin typeface="+mn-lt"/>
                          <a:ea typeface="+mn-ea"/>
                          <a:cs typeface="+mn-cs"/>
                        </a:rPr>
                        <a:t>(Predicate)</a:t>
                      </a:r>
                    </a:p>
                  </a:txBody>
                  <a:tcPr/>
                </a:tc>
                <a:tc>
                  <a:txBody>
                    <a:bodyPr/>
                    <a:lstStyle/>
                    <a:p>
                      <a:r>
                        <a:rPr lang="en-US" sz="1200" dirty="0"/>
                        <a:t>Returns</a:t>
                      </a:r>
                      <a:r>
                        <a:rPr lang="en-US" sz="1200" baseline="0" dirty="0"/>
                        <a:t> true if all element matches the predicate else return false</a:t>
                      </a:r>
                      <a:endParaRPr lang="en-US" sz="1200" dirty="0"/>
                    </a:p>
                  </a:txBody>
                  <a:tcPr/>
                </a:tc>
                <a:extLst>
                  <a:ext uri="{0D108BD9-81ED-4DB2-BD59-A6C34878D82A}">
                    <a16:rowId xmlns:a16="http://schemas.microsoft.com/office/drawing/2014/main" val="10002"/>
                  </a:ext>
                </a:extLst>
              </a:tr>
              <a:tr h="525065">
                <a:tc>
                  <a:txBody>
                    <a:bodyPr/>
                    <a:lstStyle/>
                    <a:p>
                      <a:r>
                        <a:rPr lang="en-US" sz="1200" b="0" dirty="0" err="1"/>
                        <a:t>noneMatch</a:t>
                      </a:r>
                      <a:r>
                        <a:rPr lang="en-US" sz="1200" b="0" dirty="0"/>
                        <a:t>(Predicate)</a:t>
                      </a:r>
                    </a:p>
                  </a:txBody>
                  <a:tcPr/>
                </a:tc>
                <a:tc>
                  <a:txBody>
                    <a:bodyPr/>
                    <a:lstStyle/>
                    <a:p>
                      <a:r>
                        <a:rPr lang="en-US" sz="1200" dirty="0"/>
                        <a:t>Returns true is none of the element matches the predicate else return false</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06044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Stream Collectors </a:t>
            </a:r>
            <a:r>
              <a:rPr lang="en-US" dirty="0" err="1"/>
              <a:t>Api</a:t>
            </a:r>
            <a:endParaRPr lang="en-US" dirty="0"/>
          </a:p>
        </p:txBody>
      </p:sp>
      <p:sp>
        <p:nvSpPr>
          <p:cNvPr id="8" name="Content Placeholder 7"/>
          <p:cNvSpPr>
            <a:spLocks noGrp="1"/>
          </p:cNvSpPr>
          <p:nvPr>
            <p:ph idx="1"/>
          </p:nvPr>
        </p:nvSpPr>
        <p:spPr>
          <a:xfrm>
            <a:off x="352473" y="996176"/>
            <a:ext cx="8339328" cy="3466096"/>
          </a:xfrm>
        </p:spPr>
        <p:txBody>
          <a:bodyPr>
            <a:normAutofit/>
          </a:bodyPr>
          <a:lstStyle/>
          <a:p>
            <a:r>
              <a:rPr lang="en-US" b="1" dirty="0">
                <a:latin typeface="Trebuchet MS"/>
                <a:cs typeface="Trebuchet MS"/>
              </a:rPr>
              <a:t>Streams provides </a:t>
            </a:r>
            <a:r>
              <a:rPr lang="en-US" b="1" dirty="0" err="1">
                <a:latin typeface="Trebuchet MS"/>
                <a:cs typeface="Trebuchet MS"/>
              </a:rPr>
              <a:t>java.util.stream.Collectors</a:t>
            </a:r>
            <a:r>
              <a:rPr lang="en-US" b="1" dirty="0">
                <a:latin typeface="Trebuchet MS"/>
                <a:cs typeface="Trebuchet MS"/>
              </a:rPr>
              <a:t> class for several ready to use Collectors. Example</a:t>
            </a:r>
          </a:p>
          <a:p>
            <a:pPr marL="214313" indent="-214313">
              <a:lnSpc>
                <a:spcPct val="130000"/>
              </a:lnSpc>
              <a:buFont typeface="Arial"/>
              <a:buChar char="•"/>
            </a:pPr>
            <a:r>
              <a:rPr lang="en-US" dirty="0"/>
              <a:t>collect(</a:t>
            </a:r>
            <a:r>
              <a:rPr lang="en-US" dirty="0" err="1"/>
              <a:t>Collectors.toList</a:t>
            </a:r>
            <a:r>
              <a:rPr lang="en-US" dirty="0"/>
              <a:t>())</a:t>
            </a:r>
          </a:p>
          <a:p>
            <a:pPr marL="214313" indent="-214313">
              <a:lnSpc>
                <a:spcPct val="130000"/>
              </a:lnSpc>
              <a:buFont typeface="Arial"/>
              <a:buChar char="•"/>
            </a:pPr>
            <a:r>
              <a:rPr lang="en-US" dirty="0"/>
              <a:t>collect(</a:t>
            </a:r>
            <a:r>
              <a:rPr lang="en-US" dirty="0" err="1"/>
              <a:t>Collectors.toSet</a:t>
            </a:r>
            <a:r>
              <a:rPr lang="en-US" dirty="0"/>
              <a:t>())</a:t>
            </a:r>
          </a:p>
          <a:p>
            <a:pPr marL="214313" indent="-214313">
              <a:lnSpc>
                <a:spcPct val="130000"/>
              </a:lnSpc>
              <a:buFont typeface="Arial"/>
              <a:buChar char="•"/>
            </a:pPr>
            <a:r>
              <a:rPr lang="en-US" dirty="0"/>
              <a:t>collect(</a:t>
            </a:r>
            <a:r>
              <a:rPr lang="en-US" dirty="0" err="1"/>
              <a:t>Collectors.toMap</a:t>
            </a:r>
            <a:r>
              <a:rPr lang="en-US" dirty="0"/>
              <a:t>(Function))</a:t>
            </a:r>
          </a:p>
          <a:p>
            <a:pPr marL="214313" indent="-214313">
              <a:lnSpc>
                <a:spcPct val="130000"/>
              </a:lnSpc>
              <a:buFont typeface="Arial"/>
              <a:buChar char="•"/>
            </a:pPr>
            <a:r>
              <a:rPr lang="en-US" dirty="0"/>
              <a:t>collect(</a:t>
            </a:r>
            <a:r>
              <a:rPr lang="en-US" dirty="0" err="1"/>
              <a:t>Collectors.toConcurrentMap</a:t>
            </a:r>
            <a:r>
              <a:rPr lang="en-US" dirty="0"/>
              <a:t>(Function))</a:t>
            </a:r>
          </a:p>
          <a:p>
            <a:pPr marL="214313" indent="-214313">
              <a:lnSpc>
                <a:spcPct val="130000"/>
              </a:lnSpc>
              <a:buFont typeface="Arial"/>
              <a:buChar char="•"/>
            </a:pPr>
            <a:r>
              <a:rPr lang="en-US" dirty="0"/>
              <a:t>collect(</a:t>
            </a:r>
            <a:r>
              <a:rPr lang="en-US" dirty="0" err="1"/>
              <a:t>Collectors.groupingBy</a:t>
            </a:r>
            <a:r>
              <a:rPr lang="en-US" dirty="0"/>
              <a:t>(Function))</a:t>
            </a:r>
          </a:p>
          <a:p>
            <a:pPr marL="214313" indent="-214313">
              <a:lnSpc>
                <a:spcPct val="130000"/>
              </a:lnSpc>
              <a:buFont typeface="Arial"/>
              <a:buChar char="•"/>
            </a:pPr>
            <a:r>
              <a:rPr lang="en-US" dirty="0"/>
              <a:t>collect(</a:t>
            </a:r>
            <a:r>
              <a:rPr lang="en-US" dirty="0" err="1"/>
              <a:t>Collectors.groupingByConcurrent</a:t>
            </a:r>
            <a:r>
              <a:rPr lang="en-US" dirty="0"/>
              <a:t>(Function))</a:t>
            </a:r>
          </a:p>
          <a:p>
            <a:pPr marL="214313" indent="-214313">
              <a:lnSpc>
                <a:spcPct val="130000"/>
              </a:lnSpc>
              <a:buFont typeface="Arial"/>
              <a:buChar char="•"/>
            </a:pPr>
            <a:r>
              <a:rPr lang="en-US" dirty="0"/>
              <a:t>collect(Collectors. </a:t>
            </a:r>
            <a:r>
              <a:rPr lang="en-US" dirty="0" err="1"/>
              <a:t>summingInt</a:t>
            </a:r>
            <a:r>
              <a:rPr lang="en-US" dirty="0"/>
              <a:t>/Long/Double(</a:t>
            </a:r>
            <a:r>
              <a:rPr lang="en-US" dirty="0" err="1"/>
              <a:t>ToInt</a:t>
            </a:r>
            <a:r>
              <a:rPr lang="en-US" dirty="0"/>
              <a:t>/Long/Double/Function));</a:t>
            </a:r>
          </a:p>
          <a:p>
            <a:pPr marL="214313" indent="-214313">
              <a:lnSpc>
                <a:spcPct val="130000"/>
              </a:lnSpc>
              <a:buFont typeface="Arial"/>
              <a:buChar char="•"/>
            </a:pPr>
            <a:endParaRPr lang="en-US" dirty="0"/>
          </a:p>
          <a:p>
            <a:pPr marL="214313" indent="-214313">
              <a:lnSpc>
                <a:spcPct val="130000"/>
              </a:lnSpc>
              <a:buFont typeface="Arial"/>
              <a:buChar char="•"/>
            </a:pPr>
            <a:endParaRPr lang="en-US" dirty="0"/>
          </a:p>
          <a:p>
            <a:pPr marL="214313" indent="-214313">
              <a:lnSpc>
                <a:spcPct val="130000"/>
              </a:lnSpc>
              <a:buFont typeface="Arial"/>
              <a:buChar char="•"/>
            </a:pPr>
            <a:endParaRPr lang="en-US" dirty="0"/>
          </a:p>
          <a:p>
            <a:pPr marL="214313" indent="-214313">
              <a:lnSpc>
                <a:spcPct val="130000"/>
              </a:lnSpc>
              <a:buFont typeface="Arial"/>
              <a:buChar char="•"/>
            </a:pPr>
            <a:endParaRPr lang="en-US" dirty="0"/>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Tree>
    <p:extLst>
      <p:ext uri="{BB962C8B-B14F-4D97-AF65-F5344CB8AC3E}">
        <p14:creationId xmlns:p14="http://schemas.microsoft.com/office/powerpoint/2010/main" val="3101724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Agenda</a:t>
            </a:r>
          </a:p>
        </p:txBody>
      </p:sp>
      <p:grpSp>
        <p:nvGrpSpPr>
          <p:cNvPr id="2" name="Group 1"/>
          <p:cNvGrpSpPr/>
          <p:nvPr/>
        </p:nvGrpSpPr>
        <p:grpSpPr>
          <a:xfrm>
            <a:off x="357781" y="1124734"/>
            <a:ext cx="4122263" cy="348437"/>
            <a:chOff x="448467" y="1385345"/>
            <a:chExt cx="5496350" cy="464582"/>
          </a:xfrm>
        </p:grpSpPr>
        <p:sp>
          <p:nvSpPr>
            <p:cNvPr id="14" name="TextBox 13"/>
            <p:cNvSpPr txBox="1"/>
            <p:nvPr/>
          </p:nvSpPr>
          <p:spPr>
            <a:xfrm>
              <a:off x="991818" y="1417582"/>
              <a:ext cx="4952999" cy="430886"/>
            </a:xfrm>
            <a:prstGeom prst="rect">
              <a:avLst/>
            </a:prstGeom>
            <a:noFill/>
          </p:spPr>
          <p:txBody>
            <a:bodyPr wrap="square" rtlCol="0">
              <a:spAutoFit/>
            </a:bodyPr>
            <a:lstStyle/>
            <a:p>
              <a:pPr>
                <a:buClr>
                  <a:schemeClr val="bg1"/>
                </a:buClr>
                <a:buSzPct val="140000"/>
              </a:pPr>
              <a:r>
                <a:rPr lang="en-US" sz="1500" dirty="0">
                  <a:solidFill>
                    <a:srgbClr val="444444"/>
                  </a:solidFill>
                  <a:latin typeface="Trebuchet MS"/>
                  <a:cs typeface="Trebuchet MS"/>
                </a:rPr>
                <a:t>Optional</a:t>
              </a:r>
            </a:p>
          </p:txBody>
        </p:sp>
        <p:grpSp>
          <p:nvGrpSpPr>
            <p:cNvPr id="3" name="Group 2"/>
            <p:cNvGrpSpPr/>
            <p:nvPr/>
          </p:nvGrpSpPr>
          <p:grpSpPr>
            <a:xfrm>
              <a:off x="448467" y="1385345"/>
              <a:ext cx="464582" cy="464582"/>
              <a:chOff x="448467" y="1385718"/>
              <a:chExt cx="464582" cy="464582"/>
            </a:xfrm>
          </p:grpSpPr>
          <p:sp>
            <p:nvSpPr>
              <p:cNvPr id="38" name="Oval 37"/>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TextBox 38"/>
              <p:cNvSpPr txBox="1"/>
              <p:nvPr/>
            </p:nvSpPr>
            <p:spPr>
              <a:xfrm>
                <a:off x="470439" y="1427189"/>
                <a:ext cx="417291" cy="406265"/>
              </a:xfrm>
              <a:prstGeom prst="rect">
                <a:avLst/>
              </a:prstGeom>
              <a:noFill/>
            </p:spPr>
            <p:txBody>
              <a:bodyPr wrap="none" tIns="27432" rtlCol="0">
                <a:spAutoFit/>
              </a:bodyPr>
              <a:lstStyle/>
              <a:p>
                <a:pPr algn="ctr"/>
                <a:r>
                  <a:rPr lang="en-US" sz="1500" b="1" dirty="0">
                    <a:solidFill>
                      <a:schemeClr val="bg1"/>
                    </a:solidFill>
                    <a:latin typeface="Arial Black"/>
                    <a:cs typeface="Arial Black"/>
                  </a:rPr>
                  <a:t>1</a:t>
                </a:r>
              </a:p>
            </p:txBody>
          </p:sp>
        </p:grpSp>
      </p:grpSp>
      <p:grpSp>
        <p:nvGrpSpPr>
          <p:cNvPr id="5" name="Group 4"/>
          <p:cNvGrpSpPr/>
          <p:nvPr/>
        </p:nvGrpSpPr>
        <p:grpSpPr>
          <a:xfrm>
            <a:off x="357781" y="1641386"/>
            <a:ext cx="4122263" cy="348437"/>
            <a:chOff x="448467" y="2074215"/>
            <a:chExt cx="5496350" cy="464582"/>
          </a:xfrm>
        </p:grpSpPr>
        <p:sp>
          <p:nvSpPr>
            <p:cNvPr id="17" name="TextBox 16"/>
            <p:cNvSpPr txBox="1"/>
            <p:nvPr/>
          </p:nvSpPr>
          <p:spPr>
            <a:xfrm>
              <a:off x="991818" y="2106451"/>
              <a:ext cx="4952999" cy="430886"/>
            </a:xfrm>
            <a:prstGeom prst="rect">
              <a:avLst/>
            </a:prstGeom>
            <a:noFill/>
          </p:spPr>
          <p:txBody>
            <a:bodyPr wrap="square" rtlCol="0">
              <a:spAutoFit/>
            </a:bodyPr>
            <a:lstStyle/>
            <a:p>
              <a:pPr>
                <a:buClr>
                  <a:schemeClr val="bg1"/>
                </a:buClr>
                <a:buSzPct val="140000"/>
              </a:pPr>
              <a:r>
                <a:rPr lang="en-US" sz="1500" dirty="0">
                  <a:solidFill>
                    <a:srgbClr val="444444"/>
                  </a:solidFill>
                  <a:latin typeface="Trebuchet MS"/>
                  <a:cs typeface="Trebuchet MS"/>
                </a:rPr>
                <a:t>Streams</a:t>
              </a:r>
            </a:p>
          </p:txBody>
        </p:sp>
        <p:grpSp>
          <p:nvGrpSpPr>
            <p:cNvPr id="6" name="Group 5"/>
            <p:cNvGrpSpPr/>
            <p:nvPr/>
          </p:nvGrpSpPr>
          <p:grpSpPr>
            <a:xfrm>
              <a:off x="448467" y="2074215"/>
              <a:ext cx="464582" cy="464582"/>
              <a:chOff x="448467" y="2071851"/>
              <a:chExt cx="464582" cy="464582"/>
            </a:xfrm>
          </p:grpSpPr>
          <p:sp>
            <p:nvSpPr>
              <p:cNvPr id="40" name="Oval 39"/>
              <p:cNvSpPr/>
              <p:nvPr/>
            </p:nvSpPr>
            <p:spPr>
              <a:xfrm>
                <a:off x="448467" y="2071851"/>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472508" y="2113322"/>
                <a:ext cx="417291"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2</a:t>
                </a:r>
              </a:p>
            </p:txBody>
          </p:sp>
        </p:grpSp>
      </p:grpSp>
      <p:grpSp>
        <p:nvGrpSpPr>
          <p:cNvPr id="10" name="Group 9"/>
          <p:cNvGrpSpPr/>
          <p:nvPr/>
        </p:nvGrpSpPr>
        <p:grpSpPr>
          <a:xfrm>
            <a:off x="357781" y="2158039"/>
            <a:ext cx="5455763" cy="348437"/>
            <a:chOff x="448467" y="2763085"/>
            <a:chExt cx="7274350" cy="464582"/>
          </a:xfrm>
        </p:grpSpPr>
        <p:sp>
          <p:nvSpPr>
            <p:cNvPr id="18" name="TextBox 17"/>
            <p:cNvSpPr txBox="1"/>
            <p:nvPr/>
          </p:nvSpPr>
          <p:spPr>
            <a:xfrm>
              <a:off x="991818" y="2795321"/>
              <a:ext cx="6730999" cy="430886"/>
            </a:xfrm>
            <a:prstGeom prst="rect">
              <a:avLst/>
            </a:prstGeom>
            <a:noFill/>
          </p:spPr>
          <p:txBody>
            <a:bodyPr wrap="square" rtlCol="0">
              <a:spAutoFit/>
            </a:bodyPr>
            <a:lstStyle/>
            <a:p>
              <a:pPr>
                <a:buClr>
                  <a:schemeClr val="bg1"/>
                </a:buClr>
                <a:buSzPct val="140000"/>
              </a:pPr>
              <a:r>
                <a:rPr lang="en-US" sz="1500" dirty="0">
                  <a:solidFill>
                    <a:srgbClr val="444444"/>
                  </a:solidFill>
                  <a:latin typeface="Trebuchet MS"/>
                  <a:cs typeface="Trebuchet MS"/>
                </a:rPr>
                <a:t>Streams and Parallelism</a:t>
              </a:r>
            </a:p>
          </p:txBody>
        </p:sp>
        <p:grpSp>
          <p:nvGrpSpPr>
            <p:cNvPr id="7" name="Group 6"/>
            <p:cNvGrpSpPr/>
            <p:nvPr/>
          </p:nvGrpSpPr>
          <p:grpSpPr>
            <a:xfrm>
              <a:off x="448467" y="2763085"/>
              <a:ext cx="464582" cy="464582"/>
              <a:chOff x="448467" y="2760563"/>
              <a:chExt cx="464582" cy="464582"/>
            </a:xfrm>
          </p:grpSpPr>
          <p:sp>
            <p:nvSpPr>
              <p:cNvPr id="42" name="Oval 41"/>
              <p:cNvSpPr/>
              <p:nvPr/>
            </p:nvSpPr>
            <p:spPr>
              <a:xfrm>
                <a:off x="448467" y="2760563"/>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TextBox 42"/>
              <p:cNvSpPr txBox="1"/>
              <p:nvPr/>
            </p:nvSpPr>
            <p:spPr>
              <a:xfrm>
                <a:off x="472508" y="2802034"/>
                <a:ext cx="417291" cy="406265"/>
              </a:xfrm>
              <a:prstGeom prst="rect">
                <a:avLst/>
              </a:prstGeom>
              <a:noFill/>
            </p:spPr>
            <p:txBody>
              <a:bodyPr wrap="none" tIns="27432" rtlCol="0">
                <a:spAutoFit/>
              </a:bodyPr>
              <a:lstStyle/>
              <a:p>
                <a:pPr algn="ctr"/>
                <a:r>
                  <a:rPr lang="en-US" sz="1500" b="1" dirty="0">
                    <a:solidFill>
                      <a:schemeClr val="bg1"/>
                    </a:solidFill>
                    <a:latin typeface="Arial Black"/>
                    <a:cs typeface="Arial Black"/>
                  </a:rPr>
                  <a:t>3</a:t>
                </a:r>
              </a:p>
            </p:txBody>
          </p:sp>
        </p:grpSp>
      </p:grpSp>
    </p:spTree>
    <p:extLst>
      <p:ext uri="{BB962C8B-B14F-4D97-AF65-F5344CB8AC3E}">
        <p14:creationId xmlns:p14="http://schemas.microsoft.com/office/powerpoint/2010/main" val="2772227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Streams and Parallelism</a:t>
            </a:r>
          </a:p>
        </p:txBody>
      </p:sp>
      <p:sp>
        <p:nvSpPr>
          <p:cNvPr id="3" name="Content Placeholder 2"/>
          <p:cNvSpPr>
            <a:spLocks noGrp="1"/>
          </p:cNvSpPr>
          <p:nvPr>
            <p:ph idx="1"/>
          </p:nvPr>
        </p:nvSpPr>
        <p:spPr/>
        <p:txBody>
          <a:bodyPr>
            <a:normAutofit/>
          </a:bodyPr>
          <a:lstStyle/>
          <a:p>
            <a:r>
              <a:rPr lang="en-US" dirty="0"/>
              <a:t>In Java8, Out of the Box, Parallel Streams can be created by invoking</a:t>
            </a:r>
          </a:p>
          <a:p>
            <a:pPr marL="285750" indent="-285750">
              <a:buFont typeface="Arial" panose="020B0604020202020204" pitchFamily="34" charset="0"/>
              <a:buChar char="•"/>
            </a:pPr>
            <a:r>
              <a:rPr lang="en-US" b="1" dirty="0" err="1"/>
              <a:t>parallelStream</a:t>
            </a:r>
            <a:r>
              <a:rPr lang="en-US" b="1" dirty="0"/>
              <a:t>() </a:t>
            </a:r>
            <a:r>
              <a:rPr lang="en-US" dirty="0" err="1"/>
              <a:t>api</a:t>
            </a:r>
            <a:r>
              <a:rPr lang="en-US" dirty="0"/>
              <a:t> on Collection</a:t>
            </a:r>
          </a:p>
          <a:p>
            <a:pPr marL="285750" indent="-285750">
              <a:buFont typeface="Arial" panose="020B0604020202020204" pitchFamily="34" charset="0"/>
              <a:buChar char="•"/>
            </a:pPr>
            <a:r>
              <a:rPr lang="en-US" b="1" dirty="0"/>
              <a:t>parallel()</a:t>
            </a:r>
            <a:r>
              <a:rPr lang="en-US" dirty="0"/>
              <a:t> </a:t>
            </a:r>
            <a:r>
              <a:rPr lang="en-US" dirty="0" err="1"/>
              <a:t>api</a:t>
            </a:r>
            <a:r>
              <a:rPr lang="en-US" dirty="0"/>
              <a:t> on existing Stream</a:t>
            </a:r>
          </a:p>
          <a:p>
            <a:r>
              <a:rPr lang="en-US" dirty="0"/>
              <a:t>Parallel Streams internally uses JVM wide Fork/Join pool with number of threads == number of cores</a:t>
            </a:r>
          </a:p>
          <a:p>
            <a:pPr marL="285750" indent="-285750">
              <a:buFont typeface="Arial" panose="020B0604020202020204" pitchFamily="34" charset="0"/>
              <a:buChar char="•"/>
            </a:pPr>
            <a:endParaRPr lang="en-US" dirty="0"/>
          </a:p>
          <a:p>
            <a:r>
              <a:rPr lang="en-US" dirty="0"/>
              <a:t> </a:t>
            </a:r>
          </a:p>
        </p:txBody>
      </p:sp>
      <p:sp>
        <p:nvSpPr>
          <p:cNvPr id="4" name="Rectangle 3"/>
          <p:cNvSpPr/>
          <p:nvPr/>
        </p:nvSpPr>
        <p:spPr>
          <a:xfrm>
            <a:off x="659469" y="3218986"/>
            <a:ext cx="1050384" cy="43861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Collection</a:t>
            </a:r>
          </a:p>
        </p:txBody>
      </p:sp>
      <p:sp>
        <p:nvSpPr>
          <p:cNvPr id="6" name="Rectangle 5"/>
          <p:cNvSpPr/>
          <p:nvPr/>
        </p:nvSpPr>
        <p:spPr>
          <a:xfrm>
            <a:off x="2103864" y="3218986"/>
            <a:ext cx="988742" cy="43861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Stream</a:t>
            </a:r>
          </a:p>
        </p:txBody>
      </p:sp>
      <p:sp>
        <p:nvSpPr>
          <p:cNvPr id="7" name="Rectangle 6"/>
          <p:cNvSpPr/>
          <p:nvPr/>
        </p:nvSpPr>
        <p:spPr>
          <a:xfrm>
            <a:off x="4134026" y="2633548"/>
            <a:ext cx="1248937" cy="74341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CPU Core 1</a:t>
            </a:r>
          </a:p>
          <a:p>
            <a:pPr algn="ct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8" name="Rounded Rectangle 7"/>
          <p:cNvSpPr/>
          <p:nvPr/>
        </p:nvSpPr>
        <p:spPr>
          <a:xfrm>
            <a:off x="4357051" y="3005255"/>
            <a:ext cx="802888" cy="3048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Stream</a:t>
            </a:r>
          </a:p>
        </p:txBody>
      </p:sp>
      <p:sp>
        <p:nvSpPr>
          <p:cNvPr id="12" name="Rectangle 11"/>
          <p:cNvSpPr/>
          <p:nvPr/>
        </p:nvSpPr>
        <p:spPr>
          <a:xfrm>
            <a:off x="4134026" y="3570213"/>
            <a:ext cx="1248937" cy="74341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CPU Core 1</a:t>
            </a:r>
          </a:p>
          <a:p>
            <a:pPr algn="ct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13" name="Rounded Rectangle 12"/>
          <p:cNvSpPr/>
          <p:nvPr/>
        </p:nvSpPr>
        <p:spPr>
          <a:xfrm>
            <a:off x="4357051" y="3941920"/>
            <a:ext cx="802888" cy="3048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Stream</a:t>
            </a:r>
          </a:p>
        </p:txBody>
      </p:sp>
      <p:sp>
        <p:nvSpPr>
          <p:cNvPr id="14" name="Rectangle 13"/>
          <p:cNvSpPr/>
          <p:nvPr/>
        </p:nvSpPr>
        <p:spPr>
          <a:xfrm>
            <a:off x="6547431" y="3157655"/>
            <a:ext cx="1035397" cy="43861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Terminal</a:t>
            </a:r>
          </a:p>
        </p:txBody>
      </p:sp>
      <p:cxnSp>
        <p:nvCxnSpPr>
          <p:cNvPr id="16" name="Straight Arrow Connector 15"/>
          <p:cNvCxnSpPr>
            <a:stCxn id="4" idx="3"/>
            <a:endCxn id="6" idx="1"/>
          </p:cNvCxnSpPr>
          <p:nvPr/>
        </p:nvCxnSpPr>
        <p:spPr>
          <a:xfrm>
            <a:off x="1709853" y="3438293"/>
            <a:ext cx="394011"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6" idx="3"/>
          </p:cNvCxnSpPr>
          <p:nvPr/>
        </p:nvCxnSpPr>
        <p:spPr>
          <a:xfrm>
            <a:off x="3092606" y="3438293"/>
            <a:ext cx="512954"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6" name="Elbow Connector 25"/>
          <p:cNvCxnSpPr>
            <a:stCxn id="7" idx="1"/>
            <a:endCxn id="12" idx="1"/>
          </p:cNvCxnSpPr>
          <p:nvPr/>
        </p:nvCxnSpPr>
        <p:spPr>
          <a:xfrm rot="10800000" flipV="1">
            <a:off x="4134026" y="3005254"/>
            <a:ext cx="12700" cy="936665"/>
          </a:xfrm>
          <a:prstGeom prst="bentConnector3">
            <a:avLst>
              <a:gd name="adj1" fmla="val 4434142"/>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37" name="Elbow Connector 36"/>
          <p:cNvCxnSpPr>
            <a:stCxn id="7" idx="3"/>
            <a:endCxn id="12" idx="3"/>
          </p:cNvCxnSpPr>
          <p:nvPr/>
        </p:nvCxnSpPr>
        <p:spPr>
          <a:xfrm>
            <a:off x="5382963" y="3005255"/>
            <a:ext cx="12700" cy="936665"/>
          </a:xfrm>
          <a:prstGeom prst="bentConnector3">
            <a:avLst>
              <a:gd name="adj1" fmla="val 4434142"/>
            </a:avLst>
          </a:prstGeom>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a:endCxn id="14" idx="1"/>
          </p:cNvCxnSpPr>
          <p:nvPr/>
        </p:nvCxnSpPr>
        <p:spPr>
          <a:xfrm>
            <a:off x="5962185" y="3376962"/>
            <a:ext cx="585246"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53" name="TextBox 52"/>
          <p:cNvSpPr txBox="1"/>
          <p:nvPr/>
        </p:nvSpPr>
        <p:spPr>
          <a:xfrm>
            <a:off x="983765" y="4403094"/>
            <a:ext cx="470000" cy="338554"/>
          </a:xfrm>
          <a:prstGeom prst="rect">
            <a:avLst/>
          </a:prstGeom>
          <a:noFill/>
        </p:spPr>
        <p:txBody>
          <a:bodyPr wrap="none" rtlCol="0">
            <a:spAutoFit/>
          </a:bodyPr>
          <a:lstStyle/>
          <a:p>
            <a:r>
              <a:rPr lang="en-US" sz="1600" dirty="0"/>
              <a:t>list</a:t>
            </a:r>
          </a:p>
        </p:txBody>
      </p:sp>
      <p:sp>
        <p:nvSpPr>
          <p:cNvPr id="54" name="TextBox 53"/>
          <p:cNvSpPr txBox="1"/>
          <p:nvPr/>
        </p:nvSpPr>
        <p:spPr>
          <a:xfrm>
            <a:off x="1928460" y="4339903"/>
            <a:ext cx="1689886" cy="338554"/>
          </a:xfrm>
          <a:prstGeom prst="rect">
            <a:avLst/>
          </a:prstGeom>
          <a:noFill/>
        </p:spPr>
        <p:txBody>
          <a:bodyPr wrap="none" rtlCol="0">
            <a:spAutoFit/>
          </a:bodyPr>
          <a:lstStyle/>
          <a:p>
            <a:r>
              <a:rPr lang="en-US" sz="1600" dirty="0" err="1"/>
              <a:t>parallelStream</a:t>
            </a:r>
            <a:r>
              <a:rPr lang="en-US" sz="1600" dirty="0"/>
              <a:t>()</a:t>
            </a:r>
          </a:p>
        </p:txBody>
      </p:sp>
      <p:sp>
        <p:nvSpPr>
          <p:cNvPr id="55" name="TextBox 54"/>
          <p:cNvSpPr txBox="1"/>
          <p:nvPr/>
        </p:nvSpPr>
        <p:spPr>
          <a:xfrm>
            <a:off x="1546681" y="4355958"/>
            <a:ext cx="260008" cy="338554"/>
          </a:xfrm>
          <a:prstGeom prst="rect">
            <a:avLst/>
          </a:prstGeom>
          <a:noFill/>
        </p:spPr>
        <p:txBody>
          <a:bodyPr wrap="none" rtlCol="0">
            <a:spAutoFit/>
          </a:bodyPr>
          <a:lstStyle/>
          <a:p>
            <a:r>
              <a:rPr lang="en-US" sz="1600" dirty="0"/>
              <a:t>.</a:t>
            </a:r>
          </a:p>
        </p:txBody>
      </p:sp>
      <p:sp>
        <p:nvSpPr>
          <p:cNvPr id="56" name="TextBox 55"/>
          <p:cNvSpPr txBox="1"/>
          <p:nvPr/>
        </p:nvSpPr>
        <p:spPr>
          <a:xfrm>
            <a:off x="3363951" y="4359819"/>
            <a:ext cx="260008" cy="338554"/>
          </a:xfrm>
          <a:prstGeom prst="rect">
            <a:avLst/>
          </a:prstGeom>
          <a:noFill/>
        </p:spPr>
        <p:txBody>
          <a:bodyPr wrap="none" rtlCol="0">
            <a:spAutoFit/>
          </a:bodyPr>
          <a:lstStyle/>
          <a:p>
            <a:r>
              <a:rPr lang="en-US" sz="1600" dirty="0"/>
              <a:t>.</a:t>
            </a:r>
          </a:p>
        </p:txBody>
      </p:sp>
      <p:sp>
        <p:nvSpPr>
          <p:cNvPr id="57" name="TextBox 56"/>
          <p:cNvSpPr txBox="1"/>
          <p:nvPr/>
        </p:nvSpPr>
        <p:spPr>
          <a:xfrm>
            <a:off x="4503095" y="4355957"/>
            <a:ext cx="805029" cy="338554"/>
          </a:xfrm>
          <a:prstGeom prst="rect">
            <a:avLst/>
          </a:prstGeom>
          <a:noFill/>
        </p:spPr>
        <p:txBody>
          <a:bodyPr wrap="none" rtlCol="0">
            <a:spAutoFit/>
          </a:bodyPr>
          <a:lstStyle/>
          <a:p>
            <a:r>
              <a:rPr lang="en-US" sz="1600" dirty="0"/>
              <a:t>filter()</a:t>
            </a:r>
          </a:p>
        </p:txBody>
      </p:sp>
      <p:sp>
        <p:nvSpPr>
          <p:cNvPr id="58" name="TextBox 57"/>
          <p:cNvSpPr txBox="1"/>
          <p:nvPr/>
        </p:nvSpPr>
        <p:spPr>
          <a:xfrm>
            <a:off x="6681850" y="4355956"/>
            <a:ext cx="853119" cy="338554"/>
          </a:xfrm>
          <a:prstGeom prst="rect">
            <a:avLst/>
          </a:prstGeom>
          <a:noFill/>
        </p:spPr>
        <p:txBody>
          <a:bodyPr wrap="none" rtlCol="0">
            <a:spAutoFit/>
          </a:bodyPr>
          <a:lstStyle/>
          <a:p>
            <a:r>
              <a:rPr lang="en-US" sz="1600" dirty="0"/>
              <a:t>count()</a:t>
            </a:r>
          </a:p>
        </p:txBody>
      </p:sp>
      <p:sp>
        <p:nvSpPr>
          <p:cNvPr id="60" name="TextBox 59"/>
          <p:cNvSpPr txBox="1"/>
          <p:nvPr/>
        </p:nvSpPr>
        <p:spPr>
          <a:xfrm>
            <a:off x="3609211" y="3115127"/>
            <a:ext cx="484428" cy="646331"/>
          </a:xfrm>
          <a:prstGeom prst="rect">
            <a:avLst/>
          </a:prstGeom>
          <a:noFill/>
        </p:spPr>
        <p:txBody>
          <a:bodyPr wrap="none" rtlCol="0">
            <a:spAutoFit/>
          </a:bodyPr>
          <a:lstStyle/>
          <a:p>
            <a:r>
              <a:rPr lang="en-US" sz="1200" dirty="0"/>
              <a:t>Fork</a:t>
            </a:r>
          </a:p>
          <a:p>
            <a:r>
              <a:rPr lang="en-US" sz="1200" dirty="0"/>
              <a:t>/</a:t>
            </a:r>
          </a:p>
          <a:p>
            <a:r>
              <a:rPr lang="en-US" sz="1200" dirty="0"/>
              <a:t>Join</a:t>
            </a:r>
          </a:p>
        </p:txBody>
      </p:sp>
      <p:sp>
        <p:nvSpPr>
          <p:cNvPr id="61" name="TextBox 60"/>
          <p:cNvSpPr txBox="1"/>
          <p:nvPr/>
        </p:nvSpPr>
        <p:spPr>
          <a:xfrm>
            <a:off x="5340811" y="3310055"/>
            <a:ext cx="596638" cy="276999"/>
          </a:xfrm>
          <a:prstGeom prst="rect">
            <a:avLst/>
          </a:prstGeom>
          <a:noFill/>
        </p:spPr>
        <p:txBody>
          <a:bodyPr wrap="none" rtlCol="0">
            <a:spAutoFit/>
          </a:bodyPr>
          <a:lstStyle/>
          <a:p>
            <a:r>
              <a:rPr lang="en-US" sz="1200" dirty="0"/>
              <a:t>Merge</a:t>
            </a:r>
          </a:p>
        </p:txBody>
      </p:sp>
      <p:sp>
        <p:nvSpPr>
          <p:cNvPr id="62" name="TextBox 61"/>
          <p:cNvSpPr txBox="1"/>
          <p:nvPr/>
        </p:nvSpPr>
        <p:spPr>
          <a:xfrm>
            <a:off x="5810106" y="4340634"/>
            <a:ext cx="260008" cy="338554"/>
          </a:xfrm>
          <a:prstGeom prst="rect">
            <a:avLst/>
          </a:prstGeom>
          <a:noFill/>
        </p:spPr>
        <p:txBody>
          <a:bodyPr wrap="none" rtlCol="0">
            <a:spAutoFit/>
          </a:bodyPr>
          <a:lstStyle/>
          <a:p>
            <a:r>
              <a:rPr lang="en-US" sz="1600" dirty="0"/>
              <a:t>.</a:t>
            </a:r>
          </a:p>
        </p:txBody>
      </p:sp>
    </p:spTree>
    <p:extLst>
      <p:ext uri="{BB962C8B-B14F-4D97-AF65-F5344CB8AC3E}">
        <p14:creationId xmlns:p14="http://schemas.microsoft.com/office/powerpoint/2010/main" val="1034440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Streams and Parallelism</a:t>
            </a:r>
          </a:p>
        </p:txBody>
      </p:sp>
      <p:sp>
        <p:nvSpPr>
          <p:cNvPr id="3" name="Content Placeholder 2"/>
          <p:cNvSpPr>
            <a:spLocks noGrp="1"/>
          </p:cNvSpPr>
          <p:nvPr>
            <p:ph idx="1"/>
          </p:nvPr>
        </p:nvSpPr>
        <p:spPr>
          <a:xfrm>
            <a:off x="352473" y="699516"/>
            <a:ext cx="8339328" cy="4154982"/>
          </a:xfrm>
        </p:spPr>
        <p:txBody>
          <a:bodyPr>
            <a:normAutofit/>
          </a:bodyPr>
          <a:lstStyle/>
          <a:p>
            <a:pPr marL="285750" indent="-285750" algn="l" fontAlgn="base">
              <a:buFont typeface="Arial" panose="020B0604020202020204" pitchFamily="34" charset="0"/>
              <a:buChar char="•"/>
            </a:pPr>
            <a:r>
              <a:rPr lang="en-US" dirty="0"/>
              <a:t>By</a:t>
            </a:r>
            <a:r>
              <a:rPr lang="en-US" b="0" i="0" dirty="0">
                <a:effectLst/>
              </a:rPr>
              <a:t> using parallel streams, we can divide the code into multiple streams that are executed in parallel on separate cores and the final result is the combination of the individual outcomes. The order of execution, however, is not under our control.</a:t>
            </a:r>
          </a:p>
          <a:p>
            <a:pPr marL="285750" indent="-285750" algn="l" fontAlgn="base">
              <a:buFont typeface="Arial" panose="020B0604020202020204" pitchFamily="34" charset="0"/>
              <a:buChar char="•"/>
            </a:pPr>
            <a:r>
              <a:rPr lang="en-US" b="0" i="0" dirty="0">
                <a:effectLst/>
              </a:rPr>
              <a:t>Therefore, it is advisable to use parallel streams in cases where no matter what is the order of execution, the result is unaffected and the state of one element does not affect the other as well as the source of the data also remains unaffected.</a:t>
            </a:r>
          </a:p>
          <a:p>
            <a:pPr marL="285750" indent="-285750" algn="l" fontAlgn="base">
              <a:buFont typeface="Arial" panose="020B0604020202020204" pitchFamily="34" charset="0"/>
              <a:buChar char="•"/>
            </a:pPr>
            <a:r>
              <a:rPr lang="en-US" b="0" i="0" dirty="0">
                <a:effectLst/>
              </a:rPr>
              <a:t>Basically you should consider using Parallel Streams when the sequential stream behaves poorly.</a:t>
            </a:r>
          </a:p>
          <a:p>
            <a:pPr marL="285750" indent="-285750" algn="l" fontAlgn="base">
              <a:buFont typeface="Arial" panose="020B0604020202020204" pitchFamily="34" charset="0"/>
              <a:buChar char="•"/>
            </a:pPr>
            <a:r>
              <a:rPr lang="en-US" b="0" i="0" dirty="0">
                <a:effectLst/>
              </a:rPr>
              <a:t>Since each sub-stream is a single thread running and acting on the data, it has overhead compared to the sequential stream</a:t>
            </a:r>
          </a:p>
          <a:p>
            <a:pPr marL="285750" indent="-285750" algn="l" fontAlgn="base">
              <a:buFont typeface="Arial" panose="020B0604020202020204" pitchFamily="34" charset="0"/>
              <a:buChar char="•"/>
            </a:pPr>
            <a:r>
              <a:rPr lang="en-US" b="0" i="0" dirty="0">
                <a:effectLst/>
              </a:rPr>
              <a:t>Inter-thread communication is dangerous and takes time for coordination</a:t>
            </a:r>
          </a:p>
          <a:p>
            <a:pPr marL="285750" indent="-285750" algn="l" fontAlgn="base">
              <a:buFont typeface="Arial" panose="020B0604020202020204" pitchFamily="34" charset="0"/>
              <a:buChar char="•"/>
            </a:pPr>
            <a:endParaRPr lang="en-US" b="1" i="0" dirty="0">
              <a:effectLst/>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40853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When Parallel Streams Make Sense?</a:t>
            </a:r>
          </a:p>
        </p:txBody>
      </p:sp>
      <p:sp>
        <p:nvSpPr>
          <p:cNvPr id="3" name="Content Placeholder 2"/>
          <p:cNvSpPr>
            <a:spLocks noGrp="1"/>
          </p:cNvSpPr>
          <p:nvPr>
            <p:ph idx="1"/>
          </p:nvPr>
        </p:nvSpPr>
        <p:spPr>
          <a:xfrm>
            <a:off x="352473" y="699516"/>
            <a:ext cx="8339328" cy="4154982"/>
          </a:xfrm>
        </p:spPr>
        <p:txBody>
          <a:bodyPr>
            <a:normAutofit/>
          </a:bodyPr>
          <a:lstStyle/>
          <a:p>
            <a:r>
              <a:rPr lang="en-US" dirty="0"/>
              <a:t>Parallel Processing introduces overheads when compared to normal Streams. Factors governing these overheads should be understood to determine if Parallel Processing would be performant and makes sense. </a:t>
            </a:r>
          </a:p>
          <a:p>
            <a:endParaRPr lang="en-US" dirty="0"/>
          </a:p>
          <a:p>
            <a:pPr marL="285750" indent="-285750">
              <a:buFont typeface="Arial" panose="020B0604020202020204" pitchFamily="34" charset="0"/>
              <a:buChar char="•"/>
            </a:pPr>
            <a:r>
              <a:rPr lang="en-US" dirty="0"/>
              <a:t>Splitting the data</a:t>
            </a:r>
          </a:p>
          <a:p>
            <a:pPr marL="842963" lvl="1" indent="-285750">
              <a:buFont typeface="Arial" panose="020B0604020202020204" pitchFamily="34" charset="0"/>
              <a:buChar char="•"/>
            </a:pPr>
            <a:r>
              <a:rPr lang="en-US" dirty="0"/>
              <a:t>Source should Not Be expensive to split. </a:t>
            </a:r>
          </a:p>
          <a:p>
            <a:pPr marL="285750" indent="-285750">
              <a:buFont typeface="Arial" panose="020B0604020202020204" pitchFamily="34" charset="0"/>
              <a:buChar char="•"/>
            </a:pPr>
            <a:r>
              <a:rPr lang="en-US" dirty="0"/>
              <a:t>Combining Results</a:t>
            </a:r>
          </a:p>
          <a:p>
            <a:pPr marL="842963" lvl="1" indent="-285750">
              <a:buFont typeface="Arial" panose="020B0604020202020204" pitchFamily="34" charset="0"/>
              <a:buChar char="•"/>
            </a:pPr>
            <a:r>
              <a:rPr lang="en-US" dirty="0"/>
              <a:t>If Result Combination is Sum/</a:t>
            </a:r>
            <a:r>
              <a:rPr lang="en-US" dirty="0" err="1"/>
              <a:t>Avg</a:t>
            </a:r>
            <a:r>
              <a:rPr lang="en-US" dirty="0"/>
              <a:t> </a:t>
            </a:r>
            <a:r>
              <a:rPr lang="en-US" dirty="0" err="1"/>
              <a:t>etc</a:t>
            </a:r>
            <a:r>
              <a:rPr lang="en-US" dirty="0"/>
              <a:t> then it is Simple.</a:t>
            </a:r>
          </a:p>
          <a:p>
            <a:pPr marL="842963" lvl="1" indent="-285750">
              <a:buFont typeface="Arial" panose="020B0604020202020204" pitchFamily="34" charset="0"/>
              <a:buChar char="•"/>
            </a:pPr>
            <a:r>
              <a:rPr lang="en-US" dirty="0"/>
              <a:t>If Result Combination comprises of merging resulting Collections then it is Complex	</a:t>
            </a:r>
          </a:p>
        </p:txBody>
      </p:sp>
    </p:spTree>
    <p:extLst>
      <p:ext uri="{BB962C8B-B14F-4D97-AF65-F5344CB8AC3E}">
        <p14:creationId xmlns:p14="http://schemas.microsoft.com/office/powerpoint/2010/main" val="4118742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456879" y="2178205"/>
            <a:ext cx="2148468" cy="699516"/>
          </a:xfrm>
        </p:spPr>
        <p:txBody>
          <a:bodyPr/>
          <a:lstStyle/>
          <a:p>
            <a:r>
              <a:rPr lang="en-US" dirty="0"/>
              <a:t>THANK YOU</a:t>
            </a:r>
          </a:p>
        </p:txBody>
      </p:sp>
    </p:spTree>
    <p:extLst>
      <p:ext uri="{BB962C8B-B14F-4D97-AF65-F5344CB8AC3E}">
        <p14:creationId xmlns:p14="http://schemas.microsoft.com/office/powerpoint/2010/main" val="2080173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References</a:t>
            </a:r>
          </a:p>
        </p:txBody>
      </p:sp>
      <p:sp>
        <p:nvSpPr>
          <p:cNvPr id="3" name="Content Placeholder 2"/>
          <p:cNvSpPr>
            <a:spLocks noGrp="1"/>
          </p:cNvSpPr>
          <p:nvPr>
            <p:ph idx="1"/>
          </p:nvPr>
        </p:nvSpPr>
        <p:spPr/>
        <p:txBody>
          <a:bodyPr>
            <a:normAutofit/>
          </a:bodyPr>
          <a:lstStyle/>
          <a:p>
            <a:endParaRPr lang="en-US" dirty="0"/>
          </a:p>
          <a:p>
            <a:pPr marL="285750" indent="-285750">
              <a:buFont typeface="Arial" panose="020B0604020202020204" pitchFamily="34" charset="0"/>
              <a:buChar char="•"/>
            </a:pPr>
            <a:r>
              <a:rPr lang="en-US" dirty="0">
                <a:hlinkClick r:id="rId2"/>
              </a:rPr>
              <a:t>Optional-</a:t>
            </a:r>
            <a:r>
              <a:rPr lang="en-US" dirty="0" err="1">
                <a:hlinkClick r:id="rId2"/>
              </a:rPr>
              <a:t>JavaDoc</a:t>
            </a:r>
            <a:endParaRPr lang="en-US" dirty="0"/>
          </a:p>
          <a:p>
            <a:pPr marL="285750" indent="-285750">
              <a:buFont typeface="Arial" panose="020B0604020202020204" pitchFamily="34" charset="0"/>
              <a:buChar char="•"/>
            </a:pPr>
            <a:r>
              <a:rPr lang="en-US" dirty="0">
                <a:hlinkClick r:id="rId3"/>
              </a:rPr>
              <a:t>Invention of Null Reference a Billion Dollar Mistake - Tony Hoare</a:t>
            </a:r>
            <a:endParaRPr lang="en-US" dirty="0"/>
          </a:p>
          <a:p>
            <a:pPr marL="285750" indent="-285750">
              <a:buFont typeface="Arial" panose="020B0604020202020204" pitchFamily="34" charset="0"/>
              <a:buChar char="•"/>
            </a:pPr>
            <a:r>
              <a:rPr lang="en-US" dirty="0">
                <a:hlinkClick r:id="rId4"/>
              </a:rPr>
              <a:t>Streams-</a:t>
            </a:r>
            <a:r>
              <a:rPr lang="en-US" dirty="0" err="1">
                <a:hlinkClick r:id="rId4"/>
              </a:rPr>
              <a:t>JavaDoc</a:t>
            </a:r>
            <a:endParaRPr lang="en-US" dirty="0"/>
          </a:p>
          <a:p>
            <a:pPr marL="285750" indent="-285750">
              <a:buFont typeface="Arial" panose="020B0604020202020204" pitchFamily="34" charset="0"/>
              <a:buChar char="•"/>
            </a:pPr>
            <a:r>
              <a:rPr lang="en-US" dirty="0">
                <a:hlinkClick r:id="rId5"/>
              </a:rPr>
              <a:t>Oracle Article On Java 8 Streams</a:t>
            </a:r>
            <a:endParaRPr lang="en-US" dirty="0"/>
          </a:p>
          <a:p>
            <a:pPr marL="285750" indent="-285750">
              <a:buFont typeface="Arial" panose="020B0604020202020204" pitchFamily="34" charset="0"/>
              <a:buChar char="•"/>
            </a:pPr>
            <a:r>
              <a:rPr lang="en-US" dirty="0">
                <a:hlinkClick r:id="rId6"/>
              </a:rPr>
              <a:t>Executing Streams In Parallel</a:t>
            </a:r>
            <a:r>
              <a:rPr lang="en-US" dirty="0"/>
              <a:t> - </a:t>
            </a:r>
            <a:r>
              <a:rPr lang="en-US" dirty="0">
                <a:hlinkClick r:id="rId7"/>
              </a:rPr>
              <a:t>ParallelismExamples.java</a:t>
            </a:r>
            <a:endParaRPr lang="en-US" dirty="0"/>
          </a:p>
          <a:p>
            <a:pPr marL="285750" indent="-285750">
              <a:buFont typeface="Arial" panose="020B0604020202020204" pitchFamily="34" charset="0"/>
              <a:buChar char="•"/>
            </a:pPr>
            <a:r>
              <a:rPr lang="en-US" dirty="0">
                <a:hlinkClick r:id="rId8"/>
              </a:rPr>
              <a:t>Understanding Parallel Stream Performance in Java 8 - Brian Goetz, Java Language Architect at  Oracle</a:t>
            </a:r>
            <a:endParaRPr lang="en-US" dirty="0"/>
          </a:p>
          <a:p>
            <a:pPr marL="285750" indent="-285750">
              <a:buFont typeface="Arial" panose="020B0604020202020204" pitchFamily="34" charset="0"/>
              <a:buChar char="•"/>
            </a:pPr>
            <a:r>
              <a:rPr lang="en-US" dirty="0">
                <a:hlinkClick r:id="rId9"/>
              </a:rPr>
              <a:t>Iterator-</a:t>
            </a:r>
            <a:r>
              <a:rPr lang="en-US" dirty="0" err="1">
                <a:hlinkClick r:id="rId9"/>
              </a:rPr>
              <a:t>ForEachRemaining</a:t>
            </a:r>
            <a:endParaRPr lang="en-US" dirty="0"/>
          </a:p>
          <a:p>
            <a:pPr marL="285750" indent="-285750">
              <a:buFont typeface="Arial" panose="020B0604020202020204" pitchFamily="34" charset="0"/>
              <a:buChar char="•"/>
            </a:pPr>
            <a:r>
              <a:rPr lang="en-US" dirty="0" err="1">
                <a:hlinkClick r:id="rId10"/>
              </a:rPr>
              <a:t>Spliterator-JavaDoc</a:t>
            </a:r>
            <a:r>
              <a:rPr lang="en-US" dirty="0"/>
              <a:t> - </a:t>
            </a:r>
            <a:r>
              <a:rPr lang="en-US" dirty="0" err="1">
                <a:hlinkClick r:id="rId11"/>
              </a:rPr>
              <a:t>Spliterators-JavaDoc</a:t>
            </a:r>
            <a:endParaRPr lang="en-US" dirty="0"/>
          </a:p>
          <a:p>
            <a:pPr marL="285750" indent="-285750">
              <a:buFont typeface="Arial" panose="020B0604020202020204" pitchFamily="34" charset="0"/>
              <a:buChar char="•"/>
            </a:pPr>
            <a:r>
              <a:rPr lang="en-US" dirty="0">
                <a:hlinkClick r:id="rId12"/>
              </a:rPr>
              <a:t>Java 8 Split Iterator Examples</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150863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635102" y="1977046"/>
            <a:ext cx="7450669" cy="744805"/>
          </a:xfrm>
        </p:spPr>
        <p:txBody>
          <a:bodyPr>
            <a:noAutofit/>
          </a:bodyPr>
          <a:lstStyle/>
          <a:p>
            <a:r>
              <a:rPr lang="en-US" dirty="0"/>
              <a:t>Optional</a:t>
            </a:r>
          </a:p>
        </p:txBody>
      </p:sp>
      <p:pic>
        <p:nvPicPr>
          <p:cNvPr id="17" name="Picture Placeholder 16" descr="logo_cover_4.pn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331271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Optional and Nulls</a:t>
            </a:r>
          </a:p>
        </p:txBody>
      </p:sp>
      <p:sp>
        <p:nvSpPr>
          <p:cNvPr id="8" name="Content Placeholder 7"/>
          <p:cNvSpPr>
            <a:spLocks noGrp="1"/>
          </p:cNvSpPr>
          <p:nvPr>
            <p:ph idx="1"/>
          </p:nvPr>
        </p:nvSpPr>
        <p:spPr/>
        <p:txBody>
          <a:bodyPr>
            <a:normAutofit/>
          </a:bodyPr>
          <a:lstStyle/>
          <a:p>
            <a:r>
              <a:rPr lang="en-US" dirty="0">
                <a:latin typeface="Trebuchet MS"/>
                <a:cs typeface="Trebuchet MS"/>
              </a:rPr>
              <a:t>Java 8 Introduced </a:t>
            </a:r>
            <a:r>
              <a:rPr lang="en-US" b="1" dirty="0" err="1">
                <a:latin typeface="Trebuchet MS"/>
                <a:cs typeface="Trebuchet MS"/>
              </a:rPr>
              <a:t>java.util.Optional</a:t>
            </a:r>
            <a:r>
              <a:rPr lang="en-US" b="1" dirty="0">
                <a:latin typeface="Trebuchet MS"/>
                <a:cs typeface="Trebuchet MS"/>
              </a:rPr>
              <a:t>&lt;T&gt; </a:t>
            </a:r>
            <a:r>
              <a:rPr lang="en-US" dirty="0">
                <a:latin typeface="Trebuchet MS"/>
                <a:cs typeface="Trebuchet MS"/>
              </a:rPr>
              <a:t>class to address problems regarding unintended Nulls. </a:t>
            </a:r>
          </a:p>
          <a:p>
            <a:endParaRPr lang="en-US" dirty="0">
              <a:latin typeface="Trebuchet MS"/>
              <a:cs typeface="Trebuchet MS"/>
            </a:endParaRPr>
          </a:p>
          <a:p>
            <a:r>
              <a:rPr lang="en-US" dirty="0">
                <a:latin typeface="Trebuchet MS"/>
                <a:cs typeface="Trebuchet MS"/>
              </a:rPr>
              <a:t>It is a Single Valued Container that either contains a Value or doesn’t.</a:t>
            </a:r>
          </a:p>
          <a:p>
            <a:endParaRPr lang="en-US" dirty="0">
              <a:latin typeface="Trebuchet MS"/>
              <a:cs typeface="Trebuchet MS"/>
            </a:endParaRPr>
          </a:p>
          <a:p>
            <a:r>
              <a:rPr lang="en-US" dirty="0">
                <a:latin typeface="Trebuchet MS"/>
                <a:cs typeface="Trebuchet MS"/>
              </a:rPr>
              <a:t>The inspiration is derived from </a:t>
            </a:r>
            <a:r>
              <a:rPr lang="en-US" dirty="0" err="1">
                <a:latin typeface="Trebuchet MS"/>
                <a:cs typeface="Trebuchet MS"/>
              </a:rPr>
              <a:t>Scala.Option</a:t>
            </a:r>
            <a:r>
              <a:rPr lang="en-US" dirty="0">
                <a:latin typeface="Trebuchet MS"/>
                <a:cs typeface="Trebuchet MS"/>
              </a:rPr>
              <a:t>[T] and </a:t>
            </a:r>
            <a:r>
              <a:rPr lang="en-US" dirty="0" err="1">
                <a:latin typeface="Trebuchet MS"/>
                <a:cs typeface="Trebuchet MS"/>
              </a:rPr>
              <a:t>Data.Maybe</a:t>
            </a:r>
            <a:r>
              <a:rPr lang="en-US" dirty="0">
                <a:latin typeface="Trebuchet MS"/>
                <a:cs typeface="Trebuchet MS"/>
              </a:rPr>
              <a:t> in Haskell</a:t>
            </a:r>
            <a:br>
              <a:rPr lang="en-US" dirty="0">
                <a:latin typeface="Trebuchet MS"/>
                <a:cs typeface="Trebuchet MS"/>
              </a:rPr>
            </a:br>
            <a:endParaRPr lang="en-US" dirty="0">
              <a:latin typeface="Trebuchet MS"/>
              <a:cs typeface="Trebuchet MS"/>
            </a:endParaRPr>
          </a:p>
          <a:p>
            <a:r>
              <a:rPr lang="en-US" b="1" dirty="0">
                <a:latin typeface="Trebuchet MS"/>
                <a:cs typeface="Trebuchet MS"/>
              </a:rPr>
              <a:t>Example </a:t>
            </a: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5" name="TextBox 4"/>
          <p:cNvSpPr txBox="1"/>
          <p:nvPr/>
        </p:nvSpPr>
        <p:spPr>
          <a:xfrm>
            <a:off x="583788" y="3274096"/>
            <a:ext cx="4140611" cy="1384995"/>
          </a:xfrm>
          <a:prstGeom prst="rect">
            <a:avLst/>
          </a:prstGeom>
          <a:noFill/>
        </p:spPr>
        <p:txBody>
          <a:bodyPr wrap="square" rtlCol="0">
            <a:spAutoFit/>
          </a:bodyPr>
          <a:lstStyle/>
          <a:p>
            <a:r>
              <a:rPr lang="en-US" b="1" dirty="0">
                <a:latin typeface="Consolas" panose="020B0609020204030204" pitchFamily="49" charset="0"/>
                <a:cs typeface="Trebuchet MS"/>
              </a:rPr>
              <a:t>print(Object o){</a:t>
            </a:r>
          </a:p>
          <a:p>
            <a:r>
              <a:rPr lang="en-US" b="1" dirty="0">
                <a:latin typeface="Consolas" panose="020B0609020204030204" pitchFamily="49" charset="0"/>
                <a:cs typeface="Trebuchet MS"/>
              </a:rPr>
              <a:t>   if(o!=null){</a:t>
            </a:r>
          </a:p>
          <a:p>
            <a:r>
              <a:rPr lang="en-US" b="1" dirty="0">
                <a:latin typeface="Consolas" panose="020B0609020204030204" pitchFamily="49" charset="0"/>
                <a:cs typeface="Trebuchet MS"/>
              </a:rPr>
              <a:t>     </a:t>
            </a:r>
            <a:r>
              <a:rPr lang="en-US" b="1" dirty="0" err="1">
                <a:latin typeface="Consolas" panose="020B0609020204030204" pitchFamily="49" charset="0"/>
                <a:cs typeface="Trebuchet MS"/>
              </a:rPr>
              <a:t>System.out.println</a:t>
            </a:r>
            <a:r>
              <a:rPr lang="en-US" b="1" dirty="0">
                <a:latin typeface="Consolas" panose="020B0609020204030204" pitchFamily="49" charset="0"/>
                <a:cs typeface="Trebuchet MS"/>
              </a:rPr>
              <a:t>(</a:t>
            </a:r>
            <a:r>
              <a:rPr lang="en-US" b="1" dirty="0" err="1">
                <a:latin typeface="Consolas" panose="020B0609020204030204" pitchFamily="49" charset="0"/>
                <a:cs typeface="Trebuchet MS"/>
              </a:rPr>
              <a:t>o.toString</a:t>
            </a:r>
            <a:r>
              <a:rPr lang="en-US" b="1" dirty="0">
                <a:latin typeface="Consolas" panose="020B0609020204030204" pitchFamily="49" charset="0"/>
                <a:cs typeface="Trebuchet MS"/>
              </a:rPr>
              <a:t>());</a:t>
            </a:r>
          </a:p>
          <a:p>
            <a:r>
              <a:rPr lang="en-US" b="1" dirty="0">
                <a:latin typeface="Consolas" panose="020B0609020204030204" pitchFamily="49" charset="0"/>
                <a:cs typeface="Trebuchet MS"/>
              </a:rPr>
              <a:t>   }</a:t>
            </a:r>
          </a:p>
          <a:p>
            <a:r>
              <a:rPr lang="en-US" b="1" dirty="0">
                <a:latin typeface="Consolas" panose="020B0609020204030204" pitchFamily="49" charset="0"/>
                <a:cs typeface="Trebuchet MS"/>
              </a:rPr>
              <a:t>}</a:t>
            </a:r>
            <a:endParaRPr lang="en-US" dirty="0">
              <a:latin typeface="Consolas" panose="020B0609020204030204" pitchFamily="49" charset="0"/>
              <a:cs typeface="Trebuchet MS"/>
            </a:endParaRPr>
          </a:p>
          <a:p>
            <a:endParaRPr lang="en-US" dirty="0"/>
          </a:p>
        </p:txBody>
      </p:sp>
      <p:sp>
        <p:nvSpPr>
          <p:cNvPr id="9" name="TextBox 8"/>
          <p:cNvSpPr txBox="1"/>
          <p:nvPr/>
        </p:nvSpPr>
        <p:spPr>
          <a:xfrm>
            <a:off x="4724399" y="3274096"/>
            <a:ext cx="4125702" cy="1169551"/>
          </a:xfrm>
          <a:prstGeom prst="rect">
            <a:avLst/>
          </a:prstGeom>
          <a:noFill/>
        </p:spPr>
        <p:txBody>
          <a:bodyPr wrap="square" rtlCol="0">
            <a:spAutoFit/>
          </a:bodyPr>
          <a:lstStyle/>
          <a:p>
            <a:r>
              <a:rPr lang="en-US" b="1" dirty="0">
                <a:latin typeface="Consolas" panose="020B0609020204030204" pitchFamily="49" charset="0"/>
                <a:cs typeface="Trebuchet MS"/>
              </a:rPr>
              <a:t>print(Object o){</a:t>
            </a:r>
          </a:p>
          <a:p>
            <a:r>
              <a:rPr lang="en-US" b="1" dirty="0">
                <a:latin typeface="Consolas" panose="020B0609020204030204" pitchFamily="49" charset="0"/>
                <a:cs typeface="Trebuchet MS"/>
              </a:rPr>
              <a:t>    Optional p = </a:t>
            </a:r>
            <a:r>
              <a:rPr lang="en-US" b="1" dirty="0" err="1">
                <a:latin typeface="Consolas" panose="020B0609020204030204" pitchFamily="49" charset="0"/>
                <a:cs typeface="Trebuchet MS"/>
              </a:rPr>
              <a:t>Optional.ofNullable</a:t>
            </a:r>
            <a:r>
              <a:rPr lang="en-US" b="1" dirty="0">
                <a:latin typeface="Consolas" panose="020B0609020204030204" pitchFamily="49" charset="0"/>
                <a:cs typeface="Trebuchet MS"/>
              </a:rPr>
              <a:t>(o);</a:t>
            </a:r>
          </a:p>
          <a:p>
            <a:r>
              <a:rPr lang="en-US" b="1" dirty="0">
                <a:latin typeface="Consolas" panose="020B0609020204030204" pitchFamily="49" charset="0"/>
                <a:cs typeface="Trebuchet MS"/>
              </a:rPr>
              <a:t>     </a:t>
            </a:r>
            <a:r>
              <a:rPr lang="en-US" b="1" dirty="0" err="1">
                <a:latin typeface="Consolas" panose="020B0609020204030204" pitchFamily="49" charset="0"/>
                <a:cs typeface="Trebuchet MS"/>
              </a:rPr>
              <a:t>p.ifPresent</a:t>
            </a:r>
            <a:r>
              <a:rPr lang="en-US" b="1" dirty="0">
                <a:latin typeface="Consolas" panose="020B0609020204030204" pitchFamily="49" charset="0"/>
                <a:cs typeface="Trebuchet MS"/>
              </a:rPr>
              <a:t>(</a:t>
            </a:r>
            <a:r>
              <a:rPr lang="en-US" b="1" dirty="0" err="1">
                <a:latin typeface="Consolas" panose="020B0609020204030204" pitchFamily="49" charset="0"/>
                <a:cs typeface="Trebuchet MS"/>
              </a:rPr>
              <a:t>System.out</a:t>
            </a:r>
            <a:r>
              <a:rPr lang="en-US" b="1" dirty="0">
                <a:latin typeface="Consolas" panose="020B0609020204030204" pitchFamily="49" charset="0"/>
                <a:cs typeface="Trebuchet MS"/>
              </a:rPr>
              <a:t>::</a:t>
            </a:r>
            <a:r>
              <a:rPr lang="en-US" b="1" dirty="0" err="1">
                <a:latin typeface="Consolas" panose="020B0609020204030204" pitchFamily="49" charset="0"/>
                <a:cs typeface="Trebuchet MS"/>
              </a:rPr>
              <a:t>println</a:t>
            </a:r>
            <a:r>
              <a:rPr lang="en-US" b="1" dirty="0">
                <a:latin typeface="Consolas" panose="020B0609020204030204" pitchFamily="49" charset="0"/>
                <a:cs typeface="Trebuchet MS"/>
              </a:rPr>
              <a:t>);</a:t>
            </a:r>
          </a:p>
          <a:p>
            <a:r>
              <a:rPr lang="en-US" b="1" dirty="0">
                <a:latin typeface="Consolas" panose="020B0609020204030204" pitchFamily="49" charset="0"/>
                <a:cs typeface="Trebuchet MS"/>
              </a:rPr>
              <a:t>}</a:t>
            </a:r>
            <a:endParaRPr lang="en-US" dirty="0">
              <a:latin typeface="Consolas" panose="020B0609020204030204" pitchFamily="49" charset="0"/>
              <a:cs typeface="Trebuchet MS"/>
            </a:endParaRPr>
          </a:p>
          <a:p>
            <a:endParaRPr lang="en-US" dirty="0">
              <a:latin typeface="Consolas" panose="020B0609020204030204" pitchFamily="49" charset="0"/>
            </a:endParaRPr>
          </a:p>
        </p:txBody>
      </p:sp>
      <p:sp>
        <p:nvSpPr>
          <p:cNvPr id="7" name="TextBox 6"/>
          <p:cNvSpPr txBox="1"/>
          <p:nvPr/>
        </p:nvSpPr>
        <p:spPr>
          <a:xfrm>
            <a:off x="4079015" y="3039927"/>
            <a:ext cx="645384" cy="400110"/>
          </a:xfrm>
          <a:prstGeom prst="rect">
            <a:avLst/>
          </a:prstGeom>
          <a:noFill/>
        </p:spPr>
        <p:txBody>
          <a:bodyPr wrap="square" rtlCol="0">
            <a:spAutoFit/>
          </a:bodyPr>
          <a:lstStyle/>
          <a:p>
            <a:r>
              <a:rPr lang="en-US" sz="2000" dirty="0"/>
              <a:t>VS</a:t>
            </a:r>
          </a:p>
        </p:txBody>
      </p:sp>
      <p:sp>
        <p:nvSpPr>
          <p:cNvPr id="3" name="TextBox 2"/>
          <p:cNvSpPr txBox="1"/>
          <p:nvPr/>
        </p:nvSpPr>
        <p:spPr>
          <a:xfrm>
            <a:off x="3384837" y="4156789"/>
            <a:ext cx="2374326" cy="307777"/>
          </a:xfrm>
          <a:prstGeom prst="rect">
            <a:avLst/>
          </a:prstGeom>
          <a:noFill/>
        </p:spPr>
        <p:txBody>
          <a:bodyPr wrap="square" rtlCol="0">
            <a:spAutoFit/>
          </a:bodyPr>
          <a:lstStyle/>
          <a:p>
            <a:r>
              <a:rPr lang="en-US" dirty="0"/>
              <a:t>Which one is cleaner?</a:t>
            </a:r>
          </a:p>
        </p:txBody>
      </p:sp>
      <p:sp>
        <p:nvSpPr>
          <p:cNvPr id="10" name="TextBox 9"/>
          <p:cNvSpPr txBox="1"/>
          <p:nvPr/>
        </p:nvSpPr>
        <p:spPr>
          <a:xfrm>
            <a:off x="682525" y="2966319"/>
            <a:ext cx="1978899" cy="307777"/>
          </a:xfrm>
          <a:prstGeom prst="rect">
            <a:avLst/>
          </a:prstGeom>
          <a:noFill/>
        </p:spPr>
        <p:txBody>
          <a:bodyPr wrap="square" rtlCol="0">
            <a:spAutoFit/>
          </a:bodyPr>
          <a:lstStyle/>
          <a:p>
            <a:r>
              <a:rPr lang="en-US" dirty="0"/>
              <a:t>Traditional Null Check</a:t>
            </a:r>
          </a:p>
        </p:txBody>
      </p:sp>
      <p:sp>
        <p:nvSpPr>
          <p:cNvPr id="12" name="TextBox 11"/>
          <p:cNvSpPr txBox="1"/>
          <p:nvPr/>
        </p:nvSpPr>
        <p:spPr>
          <a:xfrm>
            <a:off x="5926499" y="2906686"/>
            <a:ext cx="1978899" cy="307777"/>
          </a:xfrm>
          <a:prstGeom prst="rect">
            <a:avLst/>
          </a:prstGeom>
          <a:noFill/>
        </p:spPr>
        <p:txBody>
          <a:bodyPr wrap="square" rtlCol="0">
            <a:spAutoFit/>
          </a:bodyPr>
          <a:lstStyle/>
          <a:p>
            <a:r>
              <a:rPr lang="en-US" dirty="0"/>
              <a:t>Optional Null Check</a:t>
            </a:r>
          </a:p>
        </p:txBody>
      </p:sp>
    </p:spTree>
    <p:extLst>
      <p:ext uri="{BB962C8B-B14F-4D97-AF65-F5344CB8AC3E}">
        <p14:creationId xmlns:p14="http://schemas.microsoft.com/office/powerpoint/2010/main" val="4035246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Advantages of Java 8 Optional</a:t>
            </a:r>
          </a:p>
        </p:txBody>
      </p:sp>
      <p:sp>
        <p:nvSpPr>
          <p:cNvPr id="8" name="Content Placeholder 7"/>
          <p:cNvSpPr>
            <a:spLocks noGrp="1"/>
          </p:cNvSpPr>
          <p:nvPr>
            <p:ph idx="1"/>
          </p:nvPr>
        </p:nvSpPr>
        <p:spPr/>
        <p:txBody>
          <a:bodyPr>
            <a:normAutofit/>
          </a:bodyPr>
          <a:lstStyle/>
          <a:p>
            <a:pPr marL="342900" indent="-342900">
              <a:buFont typeface="Arial" panose="020B0604020202020204" pitchFamily="34" charset="0"/>
              <a:buChar char="•"/>
            </a:pPr>
            <a:r>
              <a:rPr lang="en-US" sz="1600" dirty="0"/>
              <a:t>Null checks are not required.</a:t>
            </a:r>
          </a:p>
          <a:p>
            <a:pPr marL="342900" indent="-342900">
              <a:buFont typeface="Arial" panose="020B0604020202020204" pitchFamily="34" charset="0"/>
              <a:buChar char="•"/>
            </a:pPr>
            <a:r>
              <a:rPr lang="en-US" sz="1600" dirty="0"/>
              <a:t>No more </a:t>
            </a:r>
            <a:r>
              <a:rPr lang="en-US" sz="1600" dirty="0" err="1"/>
              <a:t>NullPointerException</a:t>
            </a:r>
            <a:r>
              <a:rPr lang="en-US" sz="1600" dirty="0"/>
              <a:t> at run-time.</a:t>
            </a:r>
          </a:p>
          <a:p>
            <a:pPr marL="342900" indent="-342900">
              <a:buFont typeface="Arial" panose="020B0604020202020204" pitchFamily="34" charset="0"/>
              <a:buChar char="•"/>
            </a:pPr>
            <a:r>
              <a:rPr lang="en-US" sz="1600" dirty="0"/>
              <a:t>We can develop clean and neat APIs.</a:t>
            </a:r>
          </a:p>
          <a:p>
            <a:endParaRPr lang="en-US" sz="1600" b="1" dirty="0">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marL="0" marR="0" lvl="0" indent="0" algn="l" defTabSz="342900" rtl="0" eaLnBrk="1" fontAlgn="auto" latinLnBrk="0" hangingPunct="1">
              <a:lnSpc>
                <a:spcPct val="120000"/>
              </a:lnSpc>
              <a:spcBef>
                <a:spcPts val="0"/>
              </a:spcBef>
              <a:spcAft>
                <a:spcPts val="0"/>
              </a:spcAft>
              <a:buClrTx/>
              <a:buSzTx/>
              <a:buFontTx/>
              <a:buNone/>
              <a:tabLst/>
              <a:defRPr/>
            </a:pPr>
            <a:endParaRPr kumimoji="0" lang="en-US" sz="1400" b="0" i="0" u="none" strike="noStrike" kern="1200" cap="none" spc="0" normalizeH="0" baseline="0" noProof="0" dirty="0" err="1">
              <a:ln>
                <a:noFill/>
              </a:ln>
              <a:solidFill>
                <a:srgbClr val="444444"/>
              </a:solidFill>
              <a:effectLst/>
              <a:uLnTx/>
              <a:uFillTx/>
              <a:latin typeface="Trebuchet MS"/>
              <a:ea typeface="+mn-ea"/>
              <a:cs typeface="Trebuchet MS"/>
            </a:endParaRPr>
          </a:p>
        </p:txBody>
      </p:sp>
    </p:spTree>
    <p:extLst>
      <p:ext uri="{BB962C8B-B14F-4D97-AF65-F5344CB8AC3E}">
        <p14:creationId xmlns:p14="http://schemas.microsoft.com/office/powerpoint/2010/main" val="897322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Creating Optional</a:t>
            </a:r>
          </a:p>
        </p:txBody>
      </p:sp>
      <p:sp>
        <p:nvSpPr>
          <p:cNvPr id="7" name="TextBox 6"/>
          <p:cNvSpPr txBox="1"/>
          <p:nvPr/>
        </p:nvSpPr>
        <p:spPr>
          <a:xfrm>
            <a:off x="453231" y="913419"/>
            <a:ext cx="6019597" cy="307777"/>
          </a:xfrm>
          <a:prstGeom prst="rect">
            <a:avLst/>
          </a:prstGeom>
          <a:noFill/>
        </p:spPr>
        <p:txBody>
          <a:bodyPr wrap="none" rtlCol="0">
            <a:spAutoFit/>
          </a:bodyPr>
          <a:lstStyle/>
          <a:p>
            <a:r>
              <a:rPr lang="en-US" b="1" dirty="0" err="1"/>
              <a:t>java.util.Optional</a:t>
            </a:r>
            <a:r>
              <a:rPr lang="en-US" b="1" dirty="0"/>
              <a:t>&lt;T&gt;</a:t>
            </a:r>
            <a:r>
              <a:rPr lang="en-US" dirty="0"/>
              <a:t> provides following methods to create an Optional</a:t>
            </a:r>
          </a:p>
        </p:txBody>
      </p:sp>
      <p:graphicFrame>
        <p:nvGraphicFramePr>
          <p:cNvPr id="8" name="Content Placeholder 33"/>
          <p:cNvGraphicFramePr>
            <a:graphicFrameLocks/>
          </p:cNvGraphicFramePr>
          <p:nvPr>
            <p:extLst>
              <p:ext uri="{D42A27DB-BD31-4B8C-83A1-F6EECF244321}">
                <p14:modId xmlns:p14="http://schemas.microsoft.com/office/powerpoint/2010/main" val="1427884883"/>
              </p:ext>
            </p:extLst>
          </p:nvPr>
        </p:nvGraphicFramePr>
        <p:xfrm>
          <a:off x="572437" y="1435099"/>
          <a:ext cx="7930214" cy="1949446"/>
        </p:xfrm>
        <a:graphic>
          <a:graphicData uri="http://schemas.openxmlformats.org/drawingml/2006/table">
            <a:tbl>
              <a:tblPr firstRow="1" bandRow="1">
                <a:tableStyleId>{1E171933-4619-4E11-9A3F-F7608DF75F80}</a:tableStyleId>
              </a:tblPr>
              <a:tblGrid>
                <a:gridCol w="2380313">
                  <a:extLst>
                    <a:ext uri="{9D8B030D-6E8A-4147-A177-3AD203B41FA5}">
                      <a16:colId xmlns:a16="http://schemas.microsoft.com/office/drawing/2014/main" val="20000"/>
                    </a:ext>
                  </a:extLst>
                </a:gridCol>
                <a:gridCol w="5549901">
                  <a:extLst>
                    <a:ext uri="{9D8B030D-6E8A-4147-A177-3AD203B41FA5}">
                      <a16:colId xmlns:a16="http://schemas.microsoft.com/office/drawing/2014/main" val="20001"/>
                    </a:ext>
                  </a:extLst>
                </a:gridCol>
              </a:tblGrid>
              <a:tr h="374251">
                <a:tc>
                  <a:txBody>
                    <a:bodyPr/>
                    <a:lstStyle/>
                    <a:p>
                      <a:r>
                        <a:rPr lang="en-US" sz="1200" b="1" kern="1200" dirty="0">
                          <a:solidFill>
                            <a:schemeClr val="lt1"/>
                          </a:solidFill>
                          <a:latin typeface="+mn-lt"/>
                          <a:ea typeface="+mn-ea"/>
                          <a:cs typeface="+mn-cs"/>
                        </a:rPr>
                        <a:t>Method</a:t>
                      </a:r>
                      <a:endParaRPr lang="en-US" sz="1200" dirty="0"/>
                    </a:p>
                  </a:txBody>
                  <a:tcPr marT="34290" marB="3429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Description</a:t>
                      </a:r>
                    </a:p>
                  </a:txBody>
                  <a:tcPr marT="34290" marB="34290" anchor="ctr"/>
                </a:tc>
                <a:extLst>
                  <a:ext uri="{0D108BD9-81ED-4DB2-BD59-A6C34878D82A}">
                    <a16:rowId xmlns:a16="http://schemas.microsoft.com/office/drawing/2014/main" val="10000"/>
                  </a:ext>
                </a:extLst>
              </a:tr>
              <a:tr h="525065">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200" dirty="0" err="1">
                          <a:effectLst/>
                        </a:rPr>
                        <a:t>Optional.of</a:t>
                      </a:r>
                      <a:r>
                        <a:rPr lang="en-US" sz="1200" dirty="0">
                          <a:effectLst/>
                        </a:rPr>
                        <a:t>(</a:t>
                      </a:r>
                      <a:r>
                        <a:rPr lang="en-US" sz="1200" dirty="0" err="1">
                          <a:effectLst/>
                        </a:rPr>
                        <a:t>notNull</a:t>
                      </a:r>
                      <a:r>
                        <a:rPr lang="en-US" sz="1200" dirty="0">
                          <a:effectLst/>
                        </a:rPr>
                        <a:t>)</a:t>
                      </a:r>
                      <a:endParaRPr lang="en-US" sz="1200" dirty="0"/>
                    </a:p>
                    <a:p>
                      <a:endParaRPr lang="en-US" sz="1200" dirty="0"/>
                    </a:p>
                  </a:txBody>
                  <a:tcPr marT="34290" marB="34290"/>
                </a:tc>
                <a:tc>
                  <a:txBody>
                    <a:bodyPr/>
                    <a:lstStyle/>
                    <a:p>
                      <a:r>
                        <a:rPr lang="en-US" sz="1200" dirty="0"/>
                        <a:t>Returns an Optional with specified</a:t>
                      </a:r>
                      <a:r>
                        <a:rPr lang="en-US" sz="1200" baseline="0" dirty="0"/>
                        <a:t> non-null value.</a:t>
                      </a:r>
                    </a:p>
                    <a:p>
                      <a:r>
                        <a:rPr lang="en-US" sz="1200" baseline="0" dirty="0"/>
                        <a:t>Throws </a:t>
                      </a:r>
                      <a:r>
                        <a:rPr lang="en-US" sz="1200" baseline="0" dirty="0" err="1"/>
                        <a:t>NullPointerException</a:t>
                      </a:r>
                      <a:r>
                        <a:rPr lang="en-US" sz="1200" baseline="0" dirty="0"/>
                        <a:t> when value is null</a:t>
                      </a:r>
                      <a:endParaRPr lang="en-US" sz="1200" dirty="0"/>
                    </a:p>
                  </a:txBody>
                  <a:tcPr/>
                </a:tc>
                <a:extLst>
                  <a:ext uri="{0D108BD9-81ED-4DB2-BD59-A6C34878D82A}">
                    <a16:rowId xmlns:a16="http://schemas.microsoft.com/office/drawing/2014/main" val="10001"/>
                  </a:ext>
                </a:extLst>
              </a:tr>
              <a:tr h="525065">
                <a:tc>
                  <a:txBody>
                    <a:bodyPr/>
                    <a:lstStyle/>
                    <a:p>
                      <a:r>
                        <a:rPr lang="en-US" sz="1200" dirty="0" err="1">
                          <a:effectLst/>
                        </a:rPr>
                        <a:t>Optional.ofNullable</a:t>
                      </a:r>
                      <a:r>
                        <a:rPr lang="en-US" sz="1200" dirty="0">
                          <a:effectLst/>
                        </a:rPr>
                        <a:t>(</a:t>
                      </a:r>
                      <a:r>
                        <a:rPr lang="en-US" sz="1200" dirty="0" err="1">
                          <a:effectLst/>
                        </a:rPr>
                        <a:t>mayBeNull</a:t>
                      </a:r>
                      <a:r>
                        <a:rPr lang="en-US" sz="1200" dirty="0">
                          <a:effectLst/>
                        </a:rPr>
                        <a:t>)</a:t>
                      </a:r>
                      <a:endParaRPr lang="en-US" sz="1200" dirty="0"/>
                    </a:p>
                  </a:txBody>
                  <a:tcPr marT="34290" marB="34290"/>
                </a:tc>
                <a:tc>
                  <a:txBody>
                    <a:bodyPr/>
                    <a:lstStyle/>
                    <a:p>
                      <a:pPr algn="l" fontAlgn="t"/>
                      <a:r>
                        <a:rPr lang="en-US" sz="1200" dirty="0">
                          <a:solidFill>
                            <a:srgbClr val="474747"/>
                          </a:solidFill>
                          <a:effectLst/>
                          <a:latin typeface="DejaVu Serif"/>
                        </a:rPr>
                        <a:t>Returns an Optional describing the specified value, if non-null, otherwise returns an empty Optional.</a:t>
                      </a:r>
                    </a:p>
                  </a:txBody>
                  <a:tcPr marL="63500" marR="19050" marT="50800" marB="19050"/>
                </a:tc>
                <a:extLst>
                  <a:ext uri="{0D108BD9-81ED-4DB2-BD59-A6C34878D82A}">
                    <a16:rowId xmlns:a16="http://schemas.microsoft.com/office/drawing/2014/main" val="10002"/>
                  </a:ext>
                </a:extLst>
              </a:tr>
              <a:tr h="525065">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200" dirty="0" err="1">
                          <a:effectLst/>
                        </a:rPr>
                        <a:t>Optional.empty</a:t>
                      </a:r>
                      <a:r>
                        <a:rPr lang="en-US" sz="1200" dirty="0">
                          <a:effectLst/>
                        </a:rPr>
                        <a:t>()</a:t>
                      </a:r>
                      <a:endParaRPr lang="en-US" sz="1200" dirty="0"/>
                    </a:p>
                    <a:p>
                      <a:endParaRPr lang="en-US" sz="1200" dirty="0"/>
                    </a:p>
                  </a:txBody>
                  <a:tcPr marT="34290" marB="34290"/>
                </a:tc>
                <a:tc>
                  <a:txBody>
                    <a:bodyPr/>
                    <a:lstStyle/>
                    <a:p>
                      <a:r>
                        <a:rPr lang="en-US" sz="1200" b="0" i="0" kern="1200" dirty="0">
                          <a:solidFill>
                            <a:schemeClr val="dk1"/>
                          </a:solidFill>
                          <a:effectLst/>
                          <a:latin typeface="+mn-lt"/>
                          <a:ea typeface="+mn-ea"/>
                          <a:cs typeface="+mn-cs"/>
                        </a:rPr>
                        <a:t>Returns an empty </a:t>
                      </a:r>
                      <a:r>
                        <a:rPr lang="en-US" sz="1200" dirty="0"/>
                        <a:t>Optional</a:t>
                      </a:r>
                      <a:r>
                        <a:rPr lang="en-US" sz="1200" b="0" i="0" kern="1200" dirty="0">
                          <a:solidFill>
                            <a:schemeClr val="dk1"/>
                          </a:solidFill>
                          <a:effectLst/>
                          <a:latin typeface="+mn-lt"/>
                          <a:ea typeface="+mn-ea"/>
                          <a:cs typeface="+mn-cs"/>
                        </a:rPr>
                        <a:t> instance</a:t>
                      </a:r>
                      <a:endParaRPr lang="en-US" sz="12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64843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Optional APIs</a:t>
            </a:r>
          </a:p>
        </p:txBody>
      </p:sp>
      <p:graphicFrame>
        <p:nvGraphicFramePr>
          <p:cNvPr id="4" name="Content Placeholder 33"/>
          <p:cNvGraphicFramePr>
            <a:graphicFrameLocks noGrp="1"/>
          </p:cNvGraphicFramePr>
          <p:nvPr>
            <p:ph idx="1"/>
            <p:extLst>
              <p:ext uri="{D42A27DB-BD31-4B8C-83A1-F6EECF244321}">
                <p14:modId xmlns:p14="http://schemas.microsoft.com/office/powerpoint/2010/main" val="1741244957"/>
              </p:ext>
            </p:extLst>
          </p:nvPr>
        </p:nvGraphicFramePr>
        <p:xfrm>
          <a:off x="0" y="699516"/>
          <a:ext cx="9144000" cy="4151885"/>
        </p:xfrm>
        <a:graphic>
          <a:graphicData uri="http://schemas.openxmlformats.org/drawingml/2006/table">
            <a:tbl>
              <a:tblPr firstRow="1" bandRow="1">
                <a:tableStyleId>{10A1B5D5-9B99-4C35-A422-299274C87663}</a:tableStyleId>
              </a:tblPr>
              <a:tblGrid>
                <a:gridCol w="38862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18373">
                <a:tc>
                  <a:txBody>
                    <a:bodyPr/>
                    <a:lstStyle/>
                    <a:p>
                      <a:r>
                        <a:rPr lang="en-US" sz="1200" dirty="0"/>
                        <a:t>API</a:t>
                      </a:r>
                    </a:p>
                  </a:txBody>
                  <a:tcPr/>
                </a:tc>
                <a:tc>
                  <a:txBody>
                    <a:bodyPr/>
                    <a:lstStyle/>
                    <a:p>
                      <a:r>
                        <a:rPr lang="en-US" sz="1200" dirty="0"/>
                        <a:t>Description</a:t>
                      </a:r>
                    </a:p>
                  </a:txBody>
                  <a:tcPr/>
                </a:tc>
                <a:extLst>
                  <a:ext uri="{0D108BD9-81ED-4DB2-BD59-A6C34878D82A}">
                    <a16:rowId xmlns:a16="http://schemas.microsoft.com/office/drawing/2014/main" val="10000"/>
                  </a:ext>
                </a:extLst>
              </a:tr>
              <a:tr h="479189">
                <a:tc>
                  <a:txBody>
                    <a:bodyPr/>
                    <a:lstStyle/>
                    <a:p>
                      <a:pPr marL="0" algn="l" defTabSz="342900" rtl="0" eaLnBrk="1" latinLnBrk="0" hangingPunct="1"/>
                      <a:r>
                        <a:rPr lang="en-US" sz="1200" b="0" i="0" kern="1200" dirty="0" err="1">
                          <a:solidFill>
                            <a:schemeClr val="dk1"/>
                          </a:solidFill>
                          <a:effectLst/>
                          <a:latin typeface="+mn-lt"/>
                          <a:ea typeface="+mn-ea"/>
                          <a:cs typeface="+mn-cs"/>
                        </a:rPr>
                        <a:t>isPresent</a:t>
                      </a:r>
                      <a:r>
                        <a:rPr lang="en-US" sz="1200" b="0" i="0" kern="1200" dirty="0">
                          <a:solidFill>
                            <a:schemeClr val="dk1"/>
                          </a:solidFill>
                          <a:effectLst/>
                          <a:latin typeface="+mn-lt"/>
                          <a:ea typeface="+mn-ea"/>
                          <a:cs typeface="+mn-cs"/>
                        </a:rPr>
                        <a:t>()</a:t>
                      </a:r>
                    </a:p>
                  </a:txBody>
                  <a:tcPr/>
                </a:tc>
                <a:tc>
                  <a:txBody>
                    <a:bodyPr/>
                    <a:lstStyle/>
                    <a:p>
                      <a:pPr marL="0" algn="l" defTabSz="342900" rtl="0" eaLnBrk="1" latinLnBrk="0" hangingPunct="1"/>
                      <a:r>
                        <a:rPr lang="en-US" sz="1200" b="0" i="0" kern="1200" dirty="0">
                          <a:solidFill>
                            <a:schemeClr val="dk1"/>
                          </a:solidFill>
                          <a:effectLst/>
                          <a:latin typeface="+mn-lt"/>
                          <a:ea typeface="+mn-ea"/>
                          <a:cs typeface="+mn-cs"/>
                        </a:rPr>
                        <a:t>Return </a:t>
                      </a:r>
                      <a:r>
                        <a:rPr lang="en-US" sz="1200" dirty="0"/>
                        <a:t>true</a:t>
                      </a:r>
                      <a:r>
                        <a:rPr lang="en-US" sz="1200" b="0" i="0" kern="1200" dirty="0">
                          <a:solidFill>
                            <a:schemeClr val="dk1"/>
                          </a:solidFill>
                          <a:effectLst/>
                          <a:latin typeface="+mn-lt"/>
                          <a:ea typeface="+mn-ea"/>
                          <a:cs typeface="+mn-cs"/>
                        </a:rPr>
                        <a:t> if there is a value present, otherwise </a:t>
                      </a:r>
                      <a:r>
                        <a:rPr lang="en-US" sz="1200" dirty="0"/>
                        <a:t>false</a:t>
                      </a:r>
                      <a:r>
                        <a:rPr lang="en-US" sz="1200" b="0" i="0" kern="1200" dirty="0">
                          <a:solidFill>
                            <a:schemeClr val="dk1"/>
                          </a:solidFill>
                          <a:effectLst/>
                          <a:latin typeface="+mn-lt"/>
                          <a:ea typeface="+mn-ea"/>
                          <a:cs typeface="+mn-cs"/>
                        </a:rPr>
                        <a:t>.</a:t>
                      </a:r>
                    </a:p>
                  </a:txBody>
                  <a:tcPr/>
                </a:tc>
                <a:extLst>
                  <a:ext uri="{0D108BD9-81ED-4DB2-BD59-A6C34878D82A}">
                    <a16:rowId xmlns:a16="http://schemas.microsoft.com/office/drawing/2014/main" val="10001"/>
                  </a:ext>
                </a:extLst>
              </a:tr>
              <a:tr h="479189">
                <a:tc>
                  <a:txBody>
                    <a:bodyPr/>
                    <a:lstStyle/>
                    <a:p>
                      <a:pPr marL="0" algn="l" defTabSz="342900" rtl="0" eaLnBrk="1" latinLnBrk="0" hangingPunct="1"/>
                      <a:r>
                        <a:rPr lang="en-US" sz="1200" b="0" i="0" kern="1200" dirty="0">
                          <a:solidFill>
                            <a:schemeClr val="dk1"/>
                          </a:solidFill>
                          <a:effectLst/>
                          <a:latin typeface="+mn-lt"/>
                          <a:ea typeface="+mn-ea"/>
                          <a:cs typeface="+mn-cs"/>
                        </a:rPr>
                        <a:t>get()</a:t>
                      </a:r>
                    </a:p>
                  </a:txBody>
                  <a:tcPr/>
                </a:tc>
                <a:tc>
                  <a:txBody>
                    <a:bodyPr/>
                    <a:lstStyle/>
                    <a:p>
                      <a:pPr marL="0" algn="l" defTabSz="342900" rtl="0" eaLnBrk="1" latinLnBrk="0" hangingPunct="1"/>
                      <a:r>
                        <a:rPr lang="en-US" sz="1200" b="0" i="0" kern="1200" dirty="0">
                          <a:solidFill>
                            <a:schemeClr val="dk1"/>
                          </a:solidFill>
                          <a:effectLst/>
                          <a:latin typeface="+mn-lt"/>
                          <a:ea typeface="+mn-ea"/>
                          <a:cs typeface="+mn-cs"/>
                        </a:rPr>
                        <a:t>If a value</a:t>
                      </a:r>
                      <a:r>
                        <a:rPr lang="en-US" sz="1200" b="0" i="0" kern="1200" baseline="0" dirty="0">
                          <a:solidFill>
                            <a:schemeClr val="dk1"/>
                          </a:solidFill>
                          <a:effectLst/>
                          <a:latin typeface="+mn-lt"/>
                          <a:ea typeface="+mn-ea"/>
                          <a:cs typeface="+mn-cs"/>
                        </a:rPr>
                        <a:t> is present in Optional, returns the value, otherwise throws </a:t>
                      </a:r>
                      <a:r>
                        <a:rPr lang="en-US" sz="1200" b="0" i="0" kern="1200" baseline="0" dirty="0" err="1">
                          <a:solidFill>
                            <a:schemeClr val="dk1"/>
                          </a:solidFill>
                          <a:effectLst/>
                          <a:latin typeface="+mn-lt"/>
                          <a:ea typeface="+mn-ea"/>
                          <a:cs typeface="+mn-cs"/>
                        </a:rPr>
                        <a:t>NoSuchElementException</a:t>
                      </a:r>
                      <a:endParaRPr lang="en-US" sz="12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2"/>
                  </a:ext>
                </a:extLst>
              </a:tr>
              <a:tr h="479189">
                <a:tc>
                  <a:txBody>
                    <a:bodyPr/>
                    <a:lstStyle/>
                    <a:p>
                      <a:pPr marL="0" algn="l" defTabSz="342900" rtl="0" eaLnBrk="1" latinLnBrk="0" hangingPunct="1"/>
                      <a:r>
                        <a:rPr lang="en-US" sz="1200" b="0" i="0" u="none" strike="noStrike" kern="1200" dirty="0" err="1">
                          <a:solidFill>
                            <a:schemeClr val="dk1"/>
                          </a:solidFill>
                          <a:effectLst/>
                          <a:latin typeface="+mn-lt"/>
                          <a:ea typeface="+mn-ea"/>
                          <a:cs typeface="+mn-cs"/>
                        </a:rPr>
                        <a:t>ifPresent</a:t>
                      </a:r>
                      <a:r>
                        <a:rPr lang="en-US" sz="1200" b="0" i="0" kern="1200" dirty="0">
                          <a:solidFill>
                            <a:schemeClr val="dk1"/>
                          </a:solidFill>
                          <a:effectLst/>
                          <a:latin typeface="+mn-lt"/>
                          <a:ea typeface="+mn-ea"/>
                          <a:cs typeface="+mn-cs"/>
                        </a:rPr>
                        <a:t>(</a:t>
                      </a:r>
                      <a:r>
                        <a:rPr lang="en-US" sz="1200" b="0" i="0" u="none" strike="noStrike" kern="1200" dirty="0">
                          <a:solidFill>
                            <a:schemeClr val="dk1"/>
                          </a:solidFill>
                          <a:effectLst/>
                          <a:latin typeface="+mn-lt"/>
                          <a:ea typeface="+mn-ea"/>
                          <a:cs typeface="+mn-cs"/>
                        </a:rPr>
                        <a:t>Consumer</a:t>
                      </a:r>
                      <a:r>
                        <a:rPr lang="en-US" sz="1200" b="0" i="0" kern="1200" dirty="0">
                          <a:solidFill>
                            <a:schemeClr val="dk1"/>
                          </a:solidFill>
                          <a:effectLst/>
                          <a:latin typeface="+mn-lt"/>
                          <a:ea typeface="+mn-ea"/>
                          <a:cs typeface="+mn-cs"/>
                        </a:rPr>
                        <a:t>&lt;?</a:t>
                      </a:r>
                      <a:r>
                        <a:rPr lang="en-US" sz="1200" b="0" i="0" kern="1200" baseline="0" dirty="0">
                          <a:solidFill>
                            <a:schemeClr val="dk1"/>
                          </a:solidFill>
                          <a:effectLst/>
                          <a:latin typeface="+mn-lt"/>
                          <a:ea typeface="+mn-ea"/>
                          <a:cs typeface="+mn-cs"/>
                        </a:rPr>
                        <a:t> </a:t>
                      </a:r>
                      <a:r>
                        <a:rPr lang="en-US" sz="1200" b="0" i="0" kern="1200" dirty="0">
                          <a:solidFill>
                            <a:schemeClr val="dk1"/>
                          </a:solidFill>
                          <a:effectLst/>
                          <a:latin typeface="+mn-lt"/>
                          <a:ea typeface="+mn-ea"/>
                          <a:cs typeface="+mn-cs"/>
                        </a:rPr>
                        <a:t>super </a:t>
                      </a:r>
                      <a:r>
                        <a:rPr lang="en-US" sz="1200" b="0" i="0" u="none" strike="noStrike" kern="1200" dirty="0">
                          <a:solidFill>
                            <a:schemeClr val="dk1"/>
                          </a:solidFill>
                          <a:effectLst/>
                          <a:latin typeface="+mn-lt"/>
                          <a:ea typeface="+mn-ea"/>
                          <a:cs typeface="+mn-cs"/>
                        </a:rPr>
                        <a:t>T</a:t>
                      </a:r>
                      <a:r>
                        <a:rPr lang="en-US" sz="1200" b="0" i="0" kern="1200" dirty="0">
                          <a:solidFill>
                            <a:schemeClr val="dk1"/>
                          </a:solidFill>
                          <a:effectLst/>
                          <a:latin typeface="+mn-lt"/>
                          <a:ea typeface="+mn-ea"/>
                          <a:cs typeface="+mn-cs"/>
                        </a:rPr>
                        <a:t>&gt; consumer)</a:t>
                      </a:r>
                    </a:p>
                  </a:txBody>
                  <a:tcPr/>
                </a:tc>
                <a:tc>
                  <a:txBody>
                    <a:bodyPr/>
                    <a:lstStyle/>
                    <a:p>
                      <a:pPr algn="l" fontAlgn="t"/>
                      <a:r>
                        <a:rPr lang="en-US" sz="1200" dirty="0">
                          <a:solidFill>
                            <a:srgbClr val="474747"/>
                          </a:solidFill>
                          <a:effectLst/>
                          <a:latin typeface="DejaVu Serif"/>
                        </a:rPr>
                        <a:t>If a value is present, invoke the specified consumer with the value, otherwise do nothing.</a:t>
                      </a:r>
                    </a:p>
                  </a:txBody>
                  <a:tcPr marL="63500" marR="19050" marT="50800" marB="19050"/>
                </a:tc>
                <a:extLst>
                  <a:ext uri="{0D108BD9-81ED-4DB2-BD59-A6C34878D82A}">
                    <a16:rowId xmlns:a16="http://schemas.microsoft.com/office/drawing/2014/main" val="10003"/>
                  </a:ext>
                </a:extLst>
              </a:tr>
              <a:tr h="479189">
                <a:tc>
                  <a:txBody>
                    <a:bodyPr/>
                    <a:lstStyle/>
                    <a:p>
                      <a:pPr marL="0" algn="l" defTabSz="342900" rtl="0" eaLnBrk="1" latinLnBrk="0" hangingPunct="1"/>
                      <a:r>
                        <a:rPr lang="en-US" sz="1200" b="0" i="0" u="none" strike="noStrike" kern="1200" dirty="0">
                          <a:solidFill>
                            <a:schemeClr val="dk1"/>
                          </a:solidFill>
                          <a:effectLst/>
                          <a:latin typeface="+mn-lt"/>
                          <a:ea typeface="+mn-ea"/>
                          <a:cs typeface="+mn-cs"/>
                        </a:rPr>
                        <a:t>filter(Predicate&lt;? super T&gt; predicate)</a:t>
                      </a:r>
                    </a:p>
                  </a:txBody>
                  <a:tcPr/>
                </a:tc>
                <a:tc>
                  <a:txBody>
                    <a:bodyPr/>
                    <a:lstStyle/>
                    <a:p>
                      <a:r>
                        <a:rPr lang="en-US" sz="1200" b="0" i="0" kern="1200" dirty="0">
                          <a:solidFill>
                            <a:schemeClr val="dk1"/>
                          </a:solidFill>
                          <a:effectLst/>
                          <a:latin typeface="+mn-lt"/>
                          <a:ea typeface="+mn-ea"/>
                          <a:cs typeface="+mn-cs"/>
                        </a:rPr>
                        <a:t>If a value is present, and the value matches the given predicate, return an </a:t>
                      </a:r>
                      <a:r>
                        <a:rPr lang="en-US" sz="1200" dirty="0"/>
                        <a:t>Optional</a:t>
                      </a:r>
                      <a:r>
                        <a:rPr lang="en-US" sz="1200" b="0" i="0" kern="1200" dirty="0">
                          <a:solidFill>
                            <a:schemeClr val="dk1"/>
                          </a:solidFill>
                          <a:effectLst/>
                          <a:latin typeface="+mn-lt"/>
                          <a:ea typeface="+mn-ea"/>
                          <a:cs typeface="+mn-cs"/>
                        </a:rPr>
                        <a:t> describing the value, otherwise return an empty </a:t>
                      </a:r>
                      <a:r>
                        <a:rPr lang="en-US" sz="1200" dirty="0"/>
                        <a:t>Optional</a:t>
                      </a:r>
                      <a:r>
                        <a:rPr lang="en-US" sz="1200" b="0" i="0" kern="1200" dirty="0">
                          <a:solidFill>
                            <a:schemeClr val="dk1"/>
                          </a:solidFill>
                          <a:effectLst/>
                          <a:latin typeface="+mn-lt"/>
                          <a:ea typeface="+mn-ea"/>
                          <a:cs typeface="+mn-cs"/>
                        </a:rPr>
                        <a:t>.</a:t>
                      </a:r>
                      <a:endParaRPr lang="en-US" sz="1200" dirty="0"/>
                    </a:p>
                  </a:txBody>
                  <a:tcPr/>
                </a:tc>
                <a:extLst>
                  <a:ext uri="{0D108BD9-81ED-4DB2-BD59-A6C34878D82A}">
                    <a16:rowId xmlns:a16="http://schemas.microsoft.com/office/drawing/2014/main" val="10004"/>
                  </a:ext>
                </a:extLst>
              </a:tr>
              <a:tr h="479189">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dk1"/>
                          </a:solidFill>
                          <a:effectLst/>
                          <a:latin typeface="+mn-lt"/>
                          <a:ea typeface="+mn-ea"/>
                          <a:cs typeface="+mn-cs"/>
                        </a:rPr>
                        <a:t>map(Function&lt;? super T,? extends U&gt; mapper)</a:t>
                      </a:r>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If a value is present, apply the provided mapping function to it, and if the result is non-null, return an Optional</a:t>
                      </a:r>
                      <a:r>
                        <a:rPr lang="en-US" sz="1200" b="0" i="0" kern="1200" baseline="0" dirty="0">
                          <a:solidFill>
                            <a:schemeClr val="dk1"/>
                          </a:solidFill>
                          <a:effectLst/>
                          <a:latin typeface="+mn-lt"/>
                          <a:ea typeface="+mn-ea"/>
                          <a:cs typeface="+mn-cs"/>
                        </a:rPr>
                        <a:t> </a:t>
                      </a:r>
                      <a:r>
                        <a:rPr lang="en-US" sz="1200" b="0" i="0" kern="1200" dirty="0">
                          <a:solidFill>
                            <a:schemeClr val="dk1"/>
                          </a:solidFill>
                          <a:effectLst/>
                          <a:latin typeface="+mn-lt"/>
                          <a:ea typeface="+mn-ea"/>
                          <a:cs typeface="+mn-cs"/>
                        </a:rPr>
                        <a:t>describing the result.</a:t>
                      </a:r>
                    </a:p>
                  </a:txBody>
                  <a:tcPr/>
                </a:tc>
                <a:extLst>
                  <a:ext uri="{0D108BD9-81ED-4DB2-BD59-A6C34878D82A}">
                    <a16:rowId xmlns:a16="http://schemas.microsoft.com/office/drawing/2014/main" val="1908443670"/>
                  </a:ext>
                </a:extLst>
              </a:tr>
              <a:tr h="479189">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200" b="0" i="0" u="none" strike="noStrike" kern="1200" dirty="0" err="1">
                          <a:solidFill>
                            <a:schemeClr val="dk1"/>
                          </a:solidFill>
                          <a:effectLst/>
                          <a:latin typeface="+mn-lt"/>
                          <a:ea typeface="+mn-ea"/>
                          <a:cs typeface="+mn-cs"/>
                        </a:rPr>
                        <a:t>orElse</a:t>
                      </a:r>
                      <a:r>
                        <a:rPr lang="en-US" sz="1200" b="0" i="0" u="none" strike="noStrike" kern="1200" dirty="0">
                          <a:solidFill>
                            <a:schemeClr val="dk1"/>
                          </a:solidFill>
                          <a:effectLst/>
                          <a:latin typeface="+mn-lt"/>
                          <a:ea typeface="+mn-ea"/>
                          <a:cs typeface="+mn-cs"/>
                        </a:rPr>
                        <a:t>(T other)</a:t>
                      </a:r>
                    </a:p>
                  </a:txBody>
                  <a:tcPr/>
                </a:tc>
                <a:tc>
                  <a:txBody>
                    <a:bodyPr/>
                    <a:lstStyle/>
                    <a:p>
                      <a:pPr marL="0" algn="l" defTabSz="342900" rtl="0" eaLnBrk="1" latinLnBrk="0" hangingPunct="1"/>
                      <a:r>
                        <a:rPr lang="en-US" sz="1200" b="0" i="0" kern="1200" dirty="0">
                          <a:solidFill>
                            <a:schemeClr val="dk1"/>
                          </a:solidFill>
                          <a:effectLst/>
                          <a:latin typeface="+mn-lt"/>
                          <a:ea typeface="+mn-ea"/>
                          <a:cs typeface="+mn-cs"/>
                        </a:rPr>
                        <a:t>Return the value if present, otherwise return </a:t>
                      </a:r>
                      <a:r>
                        <a:rPr lang="en-US" sz="1200" dirty="0"/>
                        <a:t>other</a:t>
                      </a:r>
                      <a:r>
                        <a:rPr lang="en-US" sz="1200" b="0" i="0" kern="1200" dirty="0">
                          <a:solidFill>
                            <a:schemeClr val="dk1"/>
                          </a:solidFill>
                          <a:effectLst/>
                          <a:latin typeface="+mn-lt"/>
                          <a:ea typeface="+mn-ea"/>
                          <a:cs typeface="+mn-cs"/>
                        </a:rPr>
                        <a:t>.</a:t>
                      </a:r>
                    </a:p>
                  </a:txBody>
                  <a:tcPr/>
                </a:tc>
                <a:extLst>
                  <a:ext uri="{0D108BD9-81ED-4DB2-BD59-A6C34878D82A}">
                    <a16:rowId xmlns:a16="http://schemas.microsoft.com/office/drawing/2014/main" val="1876752099"/>
                  </a:ext>
                </a:extLst>
              </a:tr>
              <a:tr h="479189">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200" b="0" i="0" u="none" strike="noStrike" kern="1200" dirty="0" err="1">
                          <a:solidFill>
                            <a:schemeClr val="dk1"/>
                          </a:solidFill>
                          <a:effectLst/>
                          <a:latin typeface="+mn-lt"/>
                          <a:ea typeface="+mn-ea"/>
                          <a:cs typeface="+mn-cs"/>
                        </a:rPr>
                        <a:t>orElseGet</a:t>
                      </a:r>
                      <a:r>
                        <a:rPr lang="en-US" sz="1200" b="0" i="0" u="none" strike="noStrike" kern="1200" dirty="0">
                          <a:solidFill>
                            <a:schemeClr val="dk1"/>
                          </a:solidFill>
                          <a:effectLst/>
                          <a:latin typeface="+mn-lt"/>
                          <a:ea typeface="+mn-ea"/>
                          <a:cs typeface="+mn-cs"/>
                        </a:rPr>
                        <a:t>(Supplier&lt;? extends T&gt; other)</a:t>
                      </a:r>
                    </a:p>
                  </a:txBody>
                  <a:tcPr/>
                </a:tc>
                <a:tc>
                  <a:txBody>
                    <a:bodyPr/>
                    <a:lstStyle/>
                    <a:p>
                      <a:pPr algn="l" fontAlgn="t"/>
                      <a:r>
                        <a:rPr lang="en-US" sz="1200" dirty="0">
                          <a:solidFill>
                            <a:srgbClr val="474747"/>
                          </a:solidFill>
                          <a:effectLst/>
                          <a:latin typeface="DejaVu Serif"/>
                        </a:rPr>
                        <a:t>Return the value if present, otherwise invoke other and return the result of that invocation.</a:t>
                      </a:r>
                    </a:p>
                  </a:txBody>
                  <a:tcPr marL="63500" marR="19050" marT="50800" marB="19050"/>
                </a:tc>
                <a:extLst>
                  <a:ext uri="{0D108BD9-81ED-4DB2-BD59-A6C34878D82A}">
                    <a16:rowId xmlns:a16="http://schemas.microsoft.com/office/drawing/2014/main" val="1791639361"/>
                  </a:ext>
                </a:extLst>
              </a:tr>
              <a:tr h="479189">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200" b="0" i="0" u="none" strike="noStrike" kern="1200" dirty="0" err="1">
                          <a:solidFill>
                            <a:schemeClr val="dk1"/>
                          </a:solidFill>
                          <a:effectLst/>
                          <a:latin typeface="+mn-lt"/>
                          <a:ea typeface="+mn-ea"/>
                          <a:cs typeface="+mn-cs"/>
                        </a:rPr>
                        <a:t>orElseThrow</a:t>
                      </a:r>
                      <a:r>
                        <a:rPr lang="en-US" sz="1200" b="0" i="0" u="none" strike="noStrike" kern="1200" dirty="0">
                          <a:solidFill>
                            <a:schemeClr val="dk1"/>
                          </a:solidFill>
                          <a:effectLst/>
                          <a:latin typeface="+mn-lt"/>
                          <a:ea typeface="+mn-ea"/>
                          <a:cs typeface="+mn-cs"/>
                        </a:rPr>
                        <a:t>(Supplier&lt;? extends X&gt; </a:t>
                      </a:r>
                      <a:r>
                        <a:rPr lang="en-US" sz="1200" b="0" i="0" u="none" strike="noStrike" kern="1200" dirty="0" err="1">
                          <a:solidFill>
                            <a:schemeClr val="dk1"/>
                          </a:solidFill>
                          <a:effectLst/>
                          <a:latin typeface="+mn-lt"/>
                          <a:ea typeface="+mn-ea"/>
                          <a:cs typeface="+mn-cs"/>
                        </a:rPr>
                        <a:t>exceptionSupplier</a:t>
                      </a:r>
                      <a:r>
                        <a:rPr lang="en-US" sz="1200" b="0" i="0" u="none" strike="noStrike" kern="1200" dirty="0">
                          <a:solidFill>
                            <a:schemeClr val="dk1"/>
                          </a:solidFill>
                          <a:effectLst/>
                          <a:latin typeface="+mn-lt"/>
                          <a:ea typeface="+mn-ea"/>
                          <a:cs typeface="+mn-cs"/>
                        </a:rPr>
                        <a:t>)</a:t>
                      </a:r>
                    </a:p>
                  </a:txBody>
                  <a:tcPr/>
                </a:tc>
                <a:tc>
                  <a:txBody>
                    <a:bodyPr/>
                    <a:lstStyle/>
                    <a:p>
                      <a:pPr algn="l" fontAlgn="t"/>
                      <a:r>
                        <a:rPr lang="en-US" sz="1200" dirty="0">
                          <a:solidFill>
                            <a:srgbClr val="474747"/>
                          </a:solidFill>
                          <a:effectLst/>
                          <a:latin typeface="DejaVu Serif"/>
                        </a:rPr>
                        <a:t>Return the contained value, if present, otherwise throw an exception to be created by the provided supplier.</a:t>
                      </a:r>
                    </a:p>
                  </a:txBody>
                  <a:tcPr marL="63500" marR="19050" marT="50800" marB="19050"/>
                </a:tc>
                <a:extLst>
                  <a:ext uri="{0D108BD9-81ED-4DB2-BD59-A6C34878D82A}">
                    <a16:rowId xmlns:a16="http://schemas.microsoft.com/office/drawing/2014/main" val="869536252"/>
                  </a:ext>
                </a:extLst>
              </a:tr>
            </a:tbl>
          </a:graphicData>
        </a:graphic>
      </p:graphicFrame>
    </p:spTree>
    <p:extLst>
      <p:ext uri="{BB962C8B-B14F-4D97-AF65-F5344CB8AC3E}">
        <p14:creationId xmlns:p14="http://schemas.microsoft.com/office/powerpoint/2010/main" val="3847312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a:t>Optional Dos and </a:t>
            </a:r>
            <a:r>
              <a:rPr lang="en-US" dirty="0" err="1"/>
              <a:t>Don’t’s</a:t>
            </a:r>
            <a:endParaRPr lang="en-US" dirty="0"/>
          </a:p>
        </p:txBody>
      </p:sp>
      <p:grpSp>
        <p:nvGrpSpPr>
          <p:cNvPr id="2" name="Group 1"/>
          <p:cNvGrpSpPr/>
          <p:nvPr/>
        </p:nvGrpSpPr>
        <p:grpSpPr>
          <a:xfrm>
            <a:off x="357781" y="1124734"/>
            <a:ext cx="7097085" cy="348962"/>
            <a:chOff x="448467" y="1385345"/>
            <a:chExt cx="8223112" cy="465282"/>
          </a:xfrm>
        </p:grpSpPr>
        <p:sp>
          <p:nvSpPr>
            <p:cNvPr id="14" name="TextBox 13"/>
            <p:cNvSpPr txBox="1"/>
            <p:nvPr/>
          </p:nvSpPr>
          <p:spPr>
            <a:xfrm>
              <a:off x="935021" y="1419741"/>
              <a:ext cx="7736558" cy="430886"/>
            </a:xfrm>
            <a:prstGeom prst="rect">
              <a:avLst/>
            </a:prstGeom>
            <a:noFill/>
          </p:spPr>
          <p:txBody>
            <a:bodyPr wrap="square" rtlCol="0">
              <a:spAutoFit/>
            </a:bodyPr>
            <a:lstStyle/>
            <a:p>
              <a:pPr>
                <a:buClr>
                  <a:schemeClr val="bg1"/>
                </a:buClr>
                <a:buSzPct val="140000"/>
              </a:pPr>
              <a:r>
                <a:rPr lang="en-US" sz="1500" dirty="0">
                  <a:solidFill>
                    <a:srgbClr val="444444"/>
                  </a:solidFill>
                  <a:cs typeface="Trebuchet MS"/>
                </a:rPr>
                <a:t>Optional is not Serializable.</a:t>
              </a:r>
            </a:p>
          </p:txBody>
        </p:sp>
        <p:grpSp>
          <p:nvGrpSpPr>
            <p:cNvPr id="3" name="Group 2"/>
            <p:cNvGrpSpPr/>
            <p:nvPr/>
          </p:nvGrpSpPr>
          <p:grpSpPr>
            <a:xfrm>
              <a:off x="448467" y="1385345"/>
              <a:ext cx="464582" cy="464582"/>
              <a:chOff x="448467" y="1385718"/>
              <a:chExt cx="464582" cy="464582"/>
            </a:xfrm>
          </p:grpSpPr>
          <p:sp>
            <p:nvSpPr>
              <p:cNvPr id="38" name="Oval 37"/>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TextBox 38"/>
              <p:cNvSpPr txBox="1"/>
              <p:nvPr/>
            </p:nvSpPr>
            <p:spPr>
              <a:xfrm>
                <a:off x="470439" y="1427189"/>
                <a:ext cx="417291" cy="406265"/>
              </a:xfrm>
              <a:prstGeom prst="rect">
                <a:avLst/>
              </a:prstGeom>
              <a:noFill/>
            </p:spPr>
            <p:txBody>
              <a:bodyPr wrap="none" tIns="27432" rtlCol="0">
                <a:spAutoFit/>
              </a:bodyPr>
              <a:lstStyle/>
              <a:p>
                <a:pPr algn="ctr"/>
                <a:r>
                  <a:rPr lang="en-US" sz="1500" b="1" dirty="0">
                    <a:solidFill>
                      <a:schemeClr val="bg1"/>
                    </a:solidFill>
                    <a:latin typeface="Arial Black"/>
                    <a:cs typeface="Arial Black"/>
                  </a:rPr>
                  <a:t>1</a:t>
                </a:r>
              </a:p>
            </p:txBody>
          </p:sp>
        </p:grpSp>
      </p:grpSp>
      <p:grpSp>
        <p:nvGrpSpPr>
          <p:cNvPr id="5" name="Group 4"/>
          <p:cNvGrpSpPr/>
          <p:nvPr/>
        </p:nvGrpSpPr>
        <p:grpSpPr>
          <a:xfrm>
            <a:off x="357781" y="1641386"/>
            <a:ext cx="7668619" cy="348437"/>
            <a:chOff x="448467" y="2074215"/>
            <a:chExt cx="10224824" cy="464582"/>
          </a:xfrm>
        </p:grpSpPr>
        <p:sp>
          <p:nvSpPr>
            <p:cNvPr id="17" name="TextBox 16"/>
            <p:cNvSpPr txBox="1"/>
            <p:nvPr/>
          </p:nvSpPr>
          <p:spPr>
            <a:xfrm>
              <a:off x="991818" y="2106451"/>
              <a:ext cx="9681473" cy="430886"/>
            </a:xfrm>
            <a:prstGeom prst="rect">
              <a:avLst/>
            </a:prstGeom>
            <a:noFill/>
          </p:spPr>
          <p:txBody>
            <a:bodyPr wrap="square" rtlCol="0">
              <a:spAutoFit/>
            </a:bodyPr>
            <a:lstStyle/>
            <a:p>
              <a:pPr>
                <a:buClr>
                  <a:schemeClr val="bg1"/>
                </a:buClr>
                <a:buSzPct val="140000"/>
              </a:pPr>
              <a:r>
                <a:rPr lang="en-US" sz="1500" dirty="0">
                  <a:solidFill>
                    <a:srgbClr val="444444"/>
                  </a:solidFill>
                  <a:latin typeface="Trebuchet MS"/>
                  <a:cs typeface="Trebuchet MS"/>
                </a:rPr>
                <a:t>Optional is cleaner than If/else null checks. Reduces </a:t>
              </a:r>
              <a:r>
                <a:rPr lang="en-US" sz="1500" dirty="0" err="1">
                  <a:solidFill>
                    <a:srgbClr val="444444"/>
                  </a:solidFill>
                  <a:latin typeface="Trebuchet MS"/>
                  <a:cs typeface="Trebuchet MS"/>
                </a:rPr>
                <a:t>Cyclomatic</a:t>
              </a:r>
              <a:r>
                <a:rPr lang="en-US" sz="1500" dirty="0">
                  <a:solidFill>
                    <a:srgbClr val="444444"/>
                  </a:solidFill>
                  <a:latin typeface="Trebuchet MS"/>
                  <a:cs typeface="Trebuchet MS"/>
                </a:rPr>
                <a:t> Complexity</a:t>
              </a:r>
            </a:p>
          </p:txBody>
        </p:sp>
        <p:grpSp>
          <p:nvGrpSpPr>
            <p:cNvPr id="6" name="Group 5"/>
            <p:cNvGrpSpPr/>
            <p:nvPr/>
          </p:nvGrpSpPr>
          <p:grpSpPr>
            <a:xfrm>
              <a:off x="448467" y="2074215"/>
              <a:ext cx="464582" cy="464582"/>
              <a:chOff x="448467" y="2071851"/>
              <a:chExt cx="464582" cy="464582"/>
            </a:xfrm>
          </p:grpSpPr>
          <p:sp>
            <p:nvSpPr>
              <p:cNvPr id="40" name="Oval 39"/>
              <p:cNvSpPr/>
              <p:nvPr/>
            </p:nvSpPr>
            <p:spPr>
              <a:xfrm>
                <a:off x="448467" y="2071851"/>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472508" y="2113322"/>
                <a:ext cx="417291"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2</a:t>
                </a:r>
              </a:p>
            </p:txBody>
          </p:sp>
        </p:grpSp>
      </p:grpSp>
      <p:grpSp>
        <p:nvGrpSpPr>
          <p:cNvPr id="10" name="Group 9"/>
          <p:cNvGrpSpPr/>
          <p:nvPr/>
        </p:nvGrpSpPr>
        <p:grpSpPr>
          <a:xfrm>
            <a:off x="357781" y="2158039"/>
            <a:ext cx="5455763" cy="348437"/>
            <a:chOff x="448467" y="2763085"/>
            <a:chExt cx="7274350" cy="464582"/>
          </a:xfrm>
        </p:grpSpPr>
        <p:sp>
          <p:nvSpPr>
            <p:cNvPr id="18" name="TextBox 17"/>
            <p:cNvSpPr txBox="1"/>
            <p:nvPr/>
          </p:nvSpPr>
          <p:spPr>
            <a:xfrm>
              <a:off x="991818" y="2795321"/>
              <a:ext cx="6730999" cy="430886"/>
            </a:xfrm>
            <a:prstGeom prst="rect">
              <a:avLst/>
            </a:prstGeom>
            <a:noFill/>
          </p:spPr>
          <p:txBody>
            <a:bodyPr wrap="square" rtlCol="0">
              <a:spAutoFit/>
            </a:bodyPr>
            <a:lstStyle/>
            <a:p>
              <a:pPr>
                <a:buClr>
                  <a:schemeClr val="bg1"/>
                </a:buClr>
                <a:buSzPct val="140000"/>
              </a:pPr>
              <a:r>
                <a:rPr lang="en-US" sz="1500" dirty="0">
                  <a:solidFill>
                    <a:srgbClr val="444444"/>
                  </a:solidFill>
                  <a:latin typeface="Trebuchet MS"/>
                  <a:cs typeface="Trebuchet MS"/>
                </a:rPr>
                <a:t>Optional is not meant to be used always</a:t>
              </a:r>
            </a:p>
          </p:txBody>
        </p:sp>
        <p:grpSp>
          <p:nvGrpSpPr>
            <p:cNvPr id="7" name="Group 6"/>
            <p:cNvGrpSpPr/>
            <p:nvPr/>
          </p:nvGrpSpPr>
          <p:grpSpPr>
            <a:xfrm>
              <a:off x="448467" y="2763085"/>
              <a:ext cx="464582" cy="464582"/>
              <a:chOff x="448467" y="2760563"/>
              <a:chExt cx="464582" cy="464582"/>
            </a:xfrm>
          </p:grpSpPr>
          <p:sp>
            <p:nvSpPr>
              <p:cNvPr id="42" name="Oval 41"/>
              <p:cNvSpPr/>
              <p:nvPr/>
            </p:nvSpPr>
            <p:spPr>
              <a:xfrm>
                <a:off x="448467" y="2760563"/>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TextBox 42"/>
              <p:cNvSpPr txBox="1"/>
              <p:nvPr/>
            </p:nvSpPr>
            <p:spPr>
              <a:xfrm>
                <a:off x="472508" y="2802034"/>
                <a:ext cx="417291" cy="406265"/>
              </a:xfrm>
              <a:prstGeom prst="rect">
                <a:avLst/>
              </a:prstGeom>
              <a:noFill/>
            </p:spPr>
            <p:txBody>
              <a:bodyPr wrap="none" tIns="27432" rtlCol="0">
                <a:spAutoFit/>
              </a:bodyPr>
              <a:lstStyle/>
              <a:p>
                <a:pPr algn="ctr"/>
                <a:r>
                  <a:rPr lang="en-US" sz="1500" b="1" dirty="0">
                    <a:solidFill>
                      <a:schemeClr val="bg1"/>
                    </a:solidFill>
                    <a:latin typeface="Arial Black"/>
                    <a:cs typeface="Arial Black"/>
                  </a:rPr>
                  <a:t>3</a:t>
                </a:r>
              </a:p>
            </p:txBody>
          </p:sp>
        </p:grpSp>
      </p:grpSp>
      <p:grpSp>
        <p:nvGrpSpPr>
          <p:cNvPr id="11" name="Group 10"/>
          <p:cNvGrpSpPr/>
          <p:nvPr/>
        </p:nvGrpSpPr>
        <p:grpSpPr>
          <a:xfrm>
            <a:off x="357780" y="2674690"/>
            <a:ext cx="8641077" cy="354268"/>
            <a:chOff x="448466" y="3451955"/>
            <a:chExt cx="8245988" cy="472357"/>
          </a:xfrm>
        </p:grpSpPr>
        <p:sp>
          <p:nvSpPr>
            <p:cNvPr id="19" name="TextBox 18"/>
            <p:cNvSpPr txBox="1"/>
            <p:nvPr/>
          </p:nvSpPr>
          <p:spPr>
            <a:xfrm>
              <a:off x="841780" y="3493426"/>
              <a:ext cx="7852674" cy="430886"/>
            </a:xfrm>
            <a:prstGeom prst="rect">
              <a:avLst/>
            </a:prstGeom>
            <a:noFill/>
          </p:spPr>
          <p:txBody>
            <a:bodyPr wrap="square" rtlCol="0">
              <a:spAutoFit/>
            </a:bodyPr>
            <a:lstStyle/>
            <a:p>
              <a:pPr>
                <a:buClr>
                  <a:schemeClr val="bg1"/>
                </a:buClr>
                <a:buSzPct val="140000"/>
              </a:pPr>
              <a:r>
                <a:rPr lang="en-US" sz="1500" dirty="0">
                  <a:solidFill>
                    <a:srgbClr val="444444"/>
                  </a:solidFill>
                  <a:latin typeface="Trebuchet MS"/>
                  <a:cs typeface="Trebuchet MS"/>
                </a:rPr>
                <a:t>Optional represents the semantics of Guaranteed Vs Maybe. </a:t>
              </a:r>
            </a:p>
          </p:txBody>
        </p:sp>
        <p:grpSp>
          <p:nvGrpSpPr>
            <p:cNvPr id="8" name="Group 7"/>
            <p:cNvGrpSpPr/>
            <p:nvPr/>
          </p:nvGrpSpPr>
          <p:grpSpPr>
            <a:xfrm>
              <a:off x="448466" y="3451955"/>
              <a:ext cx="336296" cy="464582"/>
              <a:chOff x="448466" y="3449275"/>
              <a:chExt cx="336296" cy="464582"/>
            </a:xfrm>
          </p:grpSpPr>
          <p:sp>
            <p:nvSpPr>
              <p:cNvPr id="44" name="Oval 43"/>
              <p:cNvSpPr/>
              <p:nvPr/>
            </p:nvSpPr>
            <p:spPr>
              <a:xfrm>
                <a:off x="448466" y="3449275"/>
                <a:ext cx="336296"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472510" y="3490746"/>
                <a:ext cx="293926" cy="406265"/>
              </a:xfrm>
              <a:prstGeom prst="rect">
                <a:avLst/>
              </a:prstGeom>
              <a:noFill/>
            </p:spPr>
            <p:txBody>
              <a:bodyPr wrap="square" tIns="27432" rtlCol="0">
                <a:spAutoFit/>
              </a:bodyPr>
              <a:lstStyle/>
              <a:p>
                <a:pPr algn="ctr"/>
                <a:r>
                  <a:rPr lang="en-US" sz="1500" dirty="0">
                    <a:solidFill>
                      <a:schemeClr val="bg1"/>
                    </a:solidFill>
                    <a:latin typeface="Arial Black"/>
                    <a:cs typeface="Arial Black"/>
                  </a:rPr>
                  <a:t>4</a:t>
                </a:r>
              </a:p>
            </p:txBody>
          </p:sp>
        </p:grpSp>
      </p:grpSp>
      <p:grpSp>
        <p:nvGrpSpPr>
          <p:cNvPr id="12" name="Group 11"/>
          <p:cNvGrpSpPr/>
          <p:nvPr/>
        </p:nvGrpSpPr>
        <p:grpSpPr>
          <a:xfrm>
            <a:off x="382976" y="3244335"/>
            <a:ext cx="7371075" cy="348437"/>
            <a:chOff x="448467" y="4140826"/>
            <a:chExt cx="9828099" cy="464582"/>
          </a:xfrm>
        </p:grpSpPr>
        <p:sp>
          <p:nvSpPr>
            <p:cNvPr id="29" name="TextBox 28"/>
            <p:cNvSpPr txBox="1"/>
            <p:nvPr/>
          </p:nvSpPr>
          <p:spPr>
            <a:xfrm>
              <a:off x="991816" y="4173062"/>
              <a:ext cx="9284750" cy="430886"/>
            </a:xfrm>
            <a:prstGeom prst="rect">
              <a:avLst/>
            </a:prstGeom>
            <a:noFill/>
          </p:spPr>
          <p:txBody>
            <a:bodyPr wrap="square" rtlCol="0">
              <a:spAutoFit/>
            </a:bodyPr>
            <a:lstStyle/>
            <a:p>
              <a:pPr>
                <a:buClr>
                  <a:schemeClr val="bg1"/>
                </a:buClr>
                <a:buSzPct val="140000"/>
              </a:pPr>
              <a:r>
                <a:rPr lang="en-US" sz="1500" dirty="0">
                  <a:solidFill>
                    <a:srgbClr val="444444"/>
                  </a:solidFill>
                  <a:latin typeface="Trebuchet MS"/>
                  <a:cs typeface="Trebuchet MS"/>
                </a:rPr>
                <a:t>If Value is Guaranteed Not Null, use original Variable </a:t>
              </a:r>
            </a:p>
          </p:txBody>
        </p:sp>
        <p:grpSp>
          <p:nvGrpSpPr>
            <p:cNvPr id="9" name="Group 8"/>
            <p:cNvGrpSpPr/>
            <p:nvPr/>
          </p:nvGrpSpPr>
          <p:grpSpPr>
            <a:xfrm>
              <a:off x="448467" y="4140826"/>
              <a:ext cx="464582" cy="464582"/>
              <a:chOff x="448467" y="4140826"/>
              <a:chExt cx="464582" cy="464582"/>
            </a:xfrm>
          </p:grpSpPr>
          <p:sp>
            <p:nvSpPr>
              <p:cNvPr id="46" name="Oval 45"/>
              <p:cNvSpPr/>
              <p:nvPr/>
            </p:nvSpPr>
            <p:spPr>
              <a:xfrm>
                <a:off x="448467" y="4140826"/>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 name="TextBox 46"/>
              <p:cNvSpPr txBox="1"/>
              <p:nvPr/>
            </p:nvSpPr>
            <p:spPr>
              <a:xfrm>
                <a:off x="472508" y="4182297"/>
                <a:ext cx="417291"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5</a:t>
                </a:r>
              </a:p>
            </p:txBody>
          </p:sp>
        </p:grpSp>
      </p:grpSp>
      <p:grpSp>
        <p:nvGrpSpPr>
          <p:cNvPr id="35" name="Group 34"/>
          <p:cNvGrpSpPr/>
          <p:nvPr/>
        </p:nvGrpSpPr>
        <p:grpSpPr>
          <a:xfrm>
            <a:off x="357780" y="3813980"/>
            <a:ext cx="7371075" cy="348437"/>
            <a:chOff x="448467" y="4140826"/>
            <a:chExt cx="9828099" cy="464582"/>
          </a:xfrm>
        </p:grpSpPr>
        <p:sp>
          <p:nvSpPr>
            <p:cNvPr id="36" name="TextBox 35"/>
            <p:cNvSpPr txBox="1"/>
            <p:nvPr/>
          </p:nvSpPr>
          <p:spPr>
            <a:xfrm>
              <a:off x="991816" y="4173062"/>
              <a:ext cx="9284750" cy="430886"/>
            </a:xfrm>
            <a:prstGeom prst="rect">
              <a:avLst/>
            </a:prstGeom>
            <a:noFill/>
          </p:spPr>
          <p:txBody>
            <a:bodyPr wrap="square" rtlCol="0">
              <a:spAutoFit/>
            </a:bodyPr>
            <a:lstStyle/>
            <a:p>
              <a:pPr>
                <a:buClr>
                  <a:schemeClr val="bg1"/>
                </a:buClr>
                <a:buSzPct val="140000"/>
              </a:pPr>
              <a:r>
                <a:rPr lang="en-US" sz="1500" dirty="0">
                  <a:solidFill>
                    <a:srgbClr val="444444"/>
                  </a:solidFill>
                  <a:latin typeface="Trebuchet MS"/>
                  <a:cs typeface="Trebuchet MS"/>
                </a:rPr>
                <a:t>Is Value Maybe null, use  Optional to assert that distinction</a:t>
              </a:r>
            </a:p>
          </p:txBody>
        </p:sp>
        <p:grpSp>
          <p:nvGrpSpPr>
            <p:cNvPr id="37" name="Group 36"/>
            <p:cNvGrpSpPr/>
            <p:nvPr/>
          </p:nvGrpSpPr>
          <p:grpSpPr>
            <a:xfrm>
              <a:off x="448467" y="4140826"/>
              <a:ext cx="464582" cy="464582"/>
              <a:chOff x="448467" y="4140826"/>
              <a:chExt cx="464582" cy="464582"/>
            </a:xfrm>
          </p:grpSpPr>
          <p:sp>
            <p:nvSpPr>
              <p:cNvPr id="48" name="Oval 47"/>
              <p:cNvSpPr/>
              <p:nvPr/>
            </p:nvSpPr>
            <p:spPr>
              <a:xfrm>
                <a:off x="448467" y="4140826"/>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9" name="TextBox 48"/>
              <p:cNvSpPr txBox="1"/>
              <p:nvPr/>
            </p:nvSpPr>
            <p:spPr>
              <a:xfrm>
                <a:off x="472508" y="4182297"/>
                <a:ext cx="417291"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6</a:t>
                </a:r>
              </a:p>
            </p:txBody>
          </p:sp>
        </p:grpSp>
      </p:grpSp>
    </p:spTree>
    <p:extLst>
      <p:ext uri="{BB962C8B-B14F-4D97-AF65-F5344CB8AC3E}">
        <p14:creationId xmlns:p14="http://schemas.microsoft.com/office/powerpoint/2010/main" val="3168457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noAutofit/>
          </a:bodyPr>
          <a:lstStyle/>
          <a:p>
            <a:r>
              <a:rPr lang="en-US" dirty="0"/>
              <a:t>STREAMS</a:t>
            </a:r>
          </a:p>
        </p:txBody>
      </p:sp>
      <p:sp>
        <p:nvSpPr>
          <p:cNvPr id="15" name="Text Placeholder 14"/>
          <p:cNvSpPr>
            <a:spLocks noGrp="1"/>
          </p:cNvSpPr>
          <p:nvPr>
            <p:ph type="body" sz="quarter" idx="17"/>
          </p:nvPr>
        </p:nvSpPr>
        <p:spPr/>
        <p:txBody>
          <a:bodyPr>
            <a:normAutofit lnSpcReduction="10000"/>
          </a:bodyPr>
          <a:lstStyle/>
          <a:p>
            <a:r>
              <a:rPr lang="en-US" dirty="0"/>
              <a:t>JUNE 16, 2020</a:t>
            </a:r>
          </a:p>
        </p:txBody>
      </p:sp>
      <p:pic>
        <p:nvPicPr>
          <p:cNvPr id="17" name="Picture Placeholder 16" descr="logo_cover_4.pn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t="3538" b="3538"/>
          <a:stretch>
            <a:fillRect/>
          </a:stretch>
        </p:blipFill>
        <p:spPr/>
      </p:pic>
      <p:sp>
        <p:nvSpPr>
          <p:cNvPr id="2" name="TextBox 1"/>
          <p:cNvSpPr txBox="1"/>
          <p:nvPr/>
        </p:nvSpPr>
        <p:spPr>
          <a:xfrm>
            <a:off x="2953657" y="2203187"/>
            <a:ext cx="5620449" cy="2031325"/>
          </a:xfrm>
          <a:prstGeom prst="rect">
            <a:avLst/>
          </a:prstGeom>
          <a:noFill/>
        </p:spPr>
        <p:txBody>
          <a:bodyPr wrap="none" rtlCol="0">
            <a:spAutoFit/>
          </a:bodyPr>
          <a:lstStyle/>
          <a:p>
            <a:r>
              <a:rPr lang="en-US" sz="1800" dirty="0"/>
              <a:t>How to process large data efficiently?</a:t>
            </a:r>
          </a:p>
          <a:p>
            <a:r>
              <a:rPr lang="en-US" sz="1800" dirty="0"/>
              <a:t>How to process data in a consistent way?</a:t>
            </a:r>
          </a:p>
          <a:p>
            <a:r>
              <a:rPr lang="en-US" sz="1800" dirty="0"/>
              <a:t>How to avoid explicit looping/iterating </a:t>
            </a:r>
          </a:p>
          <a:p>
            <a:r>
              <a:rPr lang="en-US" sz="1800" dirty="0"/>
              <a:t>How to avoid writing buggy parallel data processing?</a:t>
            </a:r>
          </a:p>
          <a:p>
            <a:endParaRPr lang="en-US" sz="1800" dirty="0"/>
          </a:p>
          <a:p>
            <a:pPr lvl="1"/>
            <a:r>
              <a:rPr lang="en-US" sz="1800" b="1" dirty="0"/>
              <a:t>JAVA 8 STREAMS…….. To the Rescue..</a:t>
            </a:r>
          </a:p>
          <a:p>
            <a:endParaRPr lang="en-US" sz="1800" dirty="0"/>
          </a:p>
        </p:txBody>
      </p:sp>
    </p:spTree>
    <p:extLst>
      <p:ext uri="{BB962C8B-B14F-4D97-AF65-F5344CB8AC3E}">
        <p14:creationId xmlns:p14="http://schemas.microsoft.com/office/powerpoint/2010/main" val="1847922493"/>
      </p:ext>
    </p:extLst>
  </p:cSld>
  <p:clrMapOvr>
    <a:masterClrMapping/>
  </p:clrMapOvr>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5E3C081-4081-47AD-A9A6-9F18F525DA1D}">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14883F0F-DE57-4ECA-B9BB-F22E8C5B5D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26921</TotalTime>
  <Words>2239</Words>
  <Application>Microsoft Office PowerPoint</Application>
  <PresentationFormat>On-screen Show (16:9)</PresentationFormat>
  <Paragraphs>315</Paragraphs>
  <Slides>24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Arial Black</vt:lpstr>
      <vt:lpstr>Calibri</vt:lpstr>
      <vt:lpstr>Consolas</vt:lpstr>
      <vt:lpstr>DejaVu Serif</vt:lpstr>
      <vt:lpstr>Lucida Grande</vt:lpstr>
      <vt:lpstr>Trebuchet MS</vt:lpstr>
      <vt:lpstr>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Streams Vs Java 7 and Before</vt:lpstr>
      <vt:lpstr>PowerPoint Presentation</vt:lpstr>
      <vt:lpstr>  Streams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Canning</dc:creator>
  <cp:lastModifiedBy>Pravallika Kothamasu</cp:lastModifiedBy>
  <cp:revision>1410</cp:revision>
  <cp:lastPrinted>2014-07-09T13:30:36Z</cp:lastPrinted>
  <dcterms:created xsi:type="dcterms:W3CDTF">2014-07-08T13:27:24Z</dcterms:created>
  <dcterms:modified xsi:type="dcterms:W3CDTF">2021-02-02T14:22:59Z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