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2" r:id="rId7"/>
    <p:sldId id="271" r:id="rId8"/>
    <p:sldId id="272" r:id="rId9"/>
    <p:sldId id="273" r:id="rId10"/>
    <p:sldId id="274" r:id="rId11"/>
    <p:sldId id="275" r:id="rId12"/>
    <p:sldId id="276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24465-15A5-4AEA-AF28-3DF2A4BFE08E}" v="2" dt="2024-04-22T13:19:3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234A6-F2AA-4045-A4F7-FB27A4AA339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47672-209B-4874-B507-8A079D37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47672-209B-4874-B507-8A079D379F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8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47672-209B-4874-B507-8A079D379F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534E-D2D8-2347-5CCE-B16DBD73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676B-EE1F-70E1-D0C1-8866A0A9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7518-0773-4804-33DD-8B84A5FC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419E-DC09-0F80-9397-D4CF8057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A3429-8BF0-8244-64CB-DEB2A516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2F76-7CA0-C0ED-B3FC-6F06AA9F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AD373-2513-02D1-B8F6-79851608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72C-861E-76F2-C8EB-58EB71F0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1BF1-8466-530A-3B48-695E7FD3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6C43-64C8-0286-C6AE-D75C417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2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90A3E-07B7-01DB-EA43-A181686A1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4363-FF9E-9A60-8F46-5505F53B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502C-F6C2-0F2A-65DD-A8CD318D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AD24-0820-A338-BCD6-E3BD6D2F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3B9C-628C-214B-C146-667F497F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3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B02C-E59C-AD98-0AB5-05E50A88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1033-32DE-3B55-0FB7-18B3C8B2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E756C-614C-5931-5391-46CB82F4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C410-12D7-766F-095A-8C2590C1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BE3A-F62F-F3CF-1151-17EA4958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5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53F0-13BF-CC0A-1332-C9A2F86A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0F78-BFF1-58A5-F9D9-5D9D87D4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EC8C-88D9-6804-7965-8E039DCB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EF4A-6977-FA9D-D229-1CE618A5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22AE-5B34-0224-FD0E-5A8AAF08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7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03EA-597E-2D63-BA0C-FD095D71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6602-8A13-FFF8-9E3E-363A89A46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98389-15E7-C70A-2C2D-0D9F1C28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5B4CF-0126-BC7A-5DAC-BEEBA270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C5E19-80AD-6F07-2E5D-AC6DE80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0D059-1F29-D175-0789-4F6E3CF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07C9-C359-2FFA-B61E-74CC721A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8AF59-3474-369A-A6EF-7550048D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DA236-5CDC-45DB-FBB1-DC5D5E22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CB771-A12D-19F9-9F17-F2FA7801B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01EBE-5246-5E8D-B67A-A63611CBE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7A109-8275-E9B8-0B0B-B4557936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9B2E1-FDB0-62D1-36BB-677C4CE9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25078-AE13-4C0E-3F7A-83F3D67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D5D8-028C-21DB-0A5F-0A060A27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79283-F982-A9BB-34C5-FB2C1FFB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4E506-BF66-3993-22BE-F38C69BA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9EAA-AE6C-33E6-3697-1EBDC7C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40CFD-951E-B821-96D7-5A4229B1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2CA5A-A0D0-9CC3-A859-BED93CE9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179FC-4C52-8D2F-A4A6-EDD15875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1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18D-C682-31C4-9B95-DA58D34F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45C8-B80D-E500-C401-FA7610BEC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03F0-4FCD-15C7-F2C6-DF4E4BF85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6DE6-C12C-6FBE-7E6E-E2D76BB5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75127-0801-E837-60CE-39DFAABC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2021-BEDA-8657-2A04-761E6000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9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F897-4B52-B29F-9AB4-A762E5E2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0005B-84EA-8CB5-908C-0A49AEEB0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0EDC-B743-CF07-B565-B91B573F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491A-5A53-1BBF-CB85-CD8A2E82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04D90-FB43-F1F0-6478-14B3B592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2F65-E51D-B70D-2CE4-782DF4EF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EF62A-5F68-9436-C243-7BAC48A2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DEC1-1414-9A4D-8F6E-CEACAA79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ADAD-52B2-74AD-7563-AE98F939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3E0B-0960-4CAD-B9F6-8EA3C065246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8A77-7331-871A-611B-C78EAF7E7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7A4B-3496-9EAB-7C0A-82C3BD5CE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99B3-1E9E-49BF-9B9E-3929D0E4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2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4F02-1174-D18C-5F56-AA52A796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242003"/>
            <a:ext cx="8779823" cy="127556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B0F0"/>
                </a:solidFill>
                <a:latin typeface="Agency FB" panose="020B0503020202020204" pitchFamily="34" charset="0"/>
              </a:rPr>
              <a:t>Forecasting energy demand </a:t>
            </a:r>
            <a:br>
              <a:rPr lang="en-IN" sz="4000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B0F0"/>
                </a:solidFill>
                <a:latin typeface="Agency FB" panose="020B0503020202020204" pitchFamily="34" charset="0"/>
              </a:rPr>
              <a:t>Harnessing IOT Data for smart grid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EDF98-9C5E-B62D-3AD8-A3187245D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709"/>
            <a:ext cx="9144000" cy="2182091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400" b="1" dirty="0">
                <a:latin typeface="Agency FB" panose="020B0503020202020204" pitchFamily="34" charset="0"/>
                <a:ea typeface="Cambria" panose="02040503050406030204" pitchFamily="18" charset="0"/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 Kotha Aswitha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 Challa Yashwitha</a:t>
            </a:r>
            <a:endParaRPr lang="en-IN" b="1" dirty="0">
              <a:solidFill>
                <a:srgbClr val="C0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Akili Veera Padma Aravind Rao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Godasi Chandrakant</a:t>
            </a:r>
          </a:p>
        </p:txBody>
      </p:sp>
    </p:spTree>
    <p:extLst>
      <p:ext uri="{BB962C8B-B14F-4D97-AF65-F5344CB8AC3E}">
        <p14:creationId xmlns:p14="http://schemas.microsoft.com/office/powerpoint/2010/main" val="324527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9BC8-1743-AC95-C655-8308ED09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2" y="38478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Output 1:Random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30878-C307-75C6-7ABA-D841D364B44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2" y="1366838"/>
            <a:ext cx="9504363" cy="4840287"/>
          </a:xfrm>
        </p:spPr>
      </p:pic>
    </p:spTree>
    <p:extLst>
      <p:ext uri="{BB962C8B-B14F-4D97-AF65-F5344CB8AC3E}">
        <p14:creationId xmlns:p14="http://schemas.microsoft.com/office/powerpoint/2010/main" val="387751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D5999-9EE4-9620-5B93-253AE956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1125275"/>
            <a:ext cx="8219767" cy="5314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127F07-C7A2-B97E-B48C-08E15AC78159}"/>
              </a:ext>
            </a:extLst>
          </p:cNvPr>
          <p:cNvSpPr txBox="1"/>
          <p:nvPr/>
        </p:nvSpPr>
        <p:spPr>
          <a:xfrm>
            <a:off x="1474839" y="175946"/>
            <a:ext cx="576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gency FB" panose="020B0503020202020204" pitchFamily="34" charset="0"/>
              </a:rPr>
              <a:t>Output 2:Gradient boosting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9792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99630-760F-CDE1-0A73-070FA150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2" y="936912"/>
            <a:ext cx="8573729" cy="5921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D4D43-4A9A-C12B-C45E-4BEE6290D296}"/>
              </a:ext>
            </a:extLst>
          </p:cNvPr>
          <p:cNvSpPr txBox="1"/>
          <p:nvPr/>
        </p:nvSpPr>
        <p:spPr>
          <a:xfrm>
            <a:off x="1750142" y="167471"/>
            <a:ext cx="5152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gency FB" panose="020B0503020202020204" pitchFamily="34" charset="0"/>
              </a:rPr>
              <a:t>Output 3:Linear Regression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220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A85F-3762-9A5A-0412-D9B8B2BD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Conclusions:</a:t>
            </a:r>
            <a:b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DB4C-1347-68D9-3FDE-A0139A9E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With the help of IoT-enabled data analytics , tools can improve grid efficiency and operations by gaining helpful knowledge about energy demand forecasting.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Accurate demand forecasting supports the integration of renewable energy sources, contributing to a more sustainable energy infrastructure.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Engaging consumers through personalized insights encourages energy-saving behaviors and promotes active participation in demand-side management.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Predictive maintenance strategies improve grid reliability and reduce maintenance costs by anticipating equipment failures and optimizing maintenance schedules.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Leveraging IoT data analytics for smart grid applications not only meets regulatory requirements but also fosters innovation and drives the transition towards a more resilient and sustainable energy future.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856F69-6F55-D5E4-6A42-B9ADA134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0164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A85F-3762-9A5A-0412-D9B8B2BD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DB4C-1347-68D9-3FDE-A0139A9E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8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                     Any Questions/Discussions ???</a:t>
            </a:r>
            <a:endParaRPr lang="en-US" sz="44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9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A85F-3762-9A5A-0412-D9B8B2BD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DB4C-1347-68D9-3FDE-A0139A9E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8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                                                        </a:t>
            </a:r>
            <a:r>
              <a:rPr lang="en-IN" sz="44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Thank You !!!</a:t>
            </a:r>
            <a:endParaRPr lang="en-US" sz="4400" b="1" dirty="0">
              <a:solidFill>
                <a:srgbClr val="3E30FA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5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0D17-B9E2-32A5-768B-B0177A9F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88"/>
            <a:ext cx="10515600" cy="12038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Outline:</a:t>
            </a:r>
            <a:br>
              <a:rPr lang="en-US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835B-E382-C58D-2536-F338363D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</a:pPr>
            <a:r>
              <a:rPr lang="en-IN" altLang="zh-TW" sz="2800" dirty="0">
                <a:latin typeface="Agency FB" panose="020B0503020202020204" pitchFamily="34" charset="0"/>
                <a:ea typeface="Cambria" panose="02040503050406030204" pitchFamily="18" charset="0"/>
              </a:rPr>
              <a:t>Objectives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SzPct val="85000"/>
            </a:pPr>
            <a:r>
              <a:rPr lang="en-IN" altLang="zh-TW" sz="2800" dirty="0">
                <a:latin typeface="Agency FB" panose="020B0503020202020204" pitchFamily="34" charset="0"/>
                <a:ea typeface="Cambria" panose="02040503050406030204" pitchFamily="18" charset="0"/>
              </a:rPr>
              <a:t>Motivation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SzPct val="85000"/>
            </a:pPr>
            <a:r>
              <a:rPr lang="en-IN" altLang="zh-TW" sz="2800" dirty="0">
                <a:latin typeface="Agency FB" panose="020B0503020202020204" pitchFamily="34" charset="0"/>
                <a:ea typeface="Cambria" panose="02040503050406030204" pitchFamily="18" charset="0"/>
              </a:rPr>
              <a:t>Introduction   </a:t>
            </a:r>
            <a:endParaRPr lang="en-US" altLang="zh-TW" sz="2800" dirty="0"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</a:pPr>
            <a:r>
              <a:rPr lang="en-US" altLang="zh-TW" sz="2800" dirty="0">
                <a:latin typeface="Agency FB" panose="020B0503020202020204" pitchFamily="34" charset="0"/>
                <a:ea typeface="Cambria" panose="02040503050406030204" pitchFamily="18" charset="0"/>
              </a:rPr>
              <a:t>Code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</a:pPr>
            <a:r>
              <a:rPr lang="en-US" altLang="zh-TW" sz="2800" dirty="0">
                <a:latin typeface="Agency FB" panose="020B0503020202020204" pitchFamily="34" charset="0"/>
                <a:ea typeface="Cambria" panose="02040503050406030204" pitchFamily="18" charset="0"/>
              </a:rPr>
              <a:t>Outputs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</a:pPr>
            <a:r>
              <a:rPr lang="en-US" altLang="zh-TW" sz="2800" dirty="0">
                <a:latin typeface="Agency FB" panose="020B0503020202020204" pitchFamily="34" charset="0"/>
                <a:ea typeface="Cambria" panose="02040503050406030204" pitchFamily="18" charset="0"/>
              </a:rPr>
              <a:t>Conclusions </a:t>
            </a:r>
            <a:endParaRPr lang="zh-CN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3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A0D-AFC0-6863-6324-6BD85754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Objectives:</a:t>
            </a:r>
            <a:br>
              <a:rPr lang="en-US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5182-79D1-982F-268B-B44BD587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285"/>
            <a:ext cx="11009671" cy="538999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Seasonal Demand Management</a:t>
            </a:r>
            <a:r>
              <a:rPr lang="en-US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: Optimize energy supply strategies to account for higher energy usage in summer and manage reduced demand in winter.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Peak Demand Analysis: </a:t>
            </a:r>
            <a:r>
              <a:rPr lang="en-US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Identify peak consumption times daily and seasonally to enhance grid stability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Load Balancing: </a:t>
            </a:r>
            <a:r>
              <a:rPr lang="en-US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Use IoT data to balance load more effectively during peak and off-peak hours, reducing stress on the grid.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Energy Efficiency Programs: </a:t>
            </a:r>
            <a:r>
              <a:rPr lang="en-US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Develop and promote energy efficiency programs based on analysis of high consumption periods.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Cost Efficiency: </a:t>
            </a:r>
            <a:r>
              <a:rPr lang="en-US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Reduce operational costs by aligning energy production with actual consumption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Enhanced Forecasting Accuracy: </a:t>
            </a:r>
            <a:r>
              <a:rPr lang="en-US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Improve the accuracy of demand forecasting models through detailed IoT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Sustainable Energy Practices: </a:t>
            </a:r>
            <a:r>
              <a:rPr lang="en-US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Encourage sustainable energy usage by providing consumers with data-driven insights into their consumption habits.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F34-51D2-EB9B-3BE3-F310A874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Motivation:</a:t>
            </a:r>
            <a:br>
              <a:rPr lang="en-US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7AF2-B7B8-C52A-3BCD-C2E82DCC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9408"/>
            <a:ext cx="11098161" cy="52934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Enhance Grid Efficiency: 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Optimize energy distribution and reduce waste by accurately matching energy supply with anticipated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Reduce Operational Costs: 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Minimize costs associated with energy production and infrastructure by improving load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Support Renewable Integration: 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Facilitate the integration of renewable energy sources by predicting variations in demand and supply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Improve Reliability: 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Prevent outages and maintain consistent energy supply through better anticipation of peak demand periods.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Enable Demand Response: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 Develop strategies to adjust demand in real-time, enhancing the stability and resilience of the energy grid.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Guide Infrastructure Development: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 Inform the expansion and upgrading of grid infrastructure based on predicted future energy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Promote Energy Conservation: 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Encourage efficient energy use through targeted demand management programs and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Meet Regulatory Compliance: </a:t>
            </a:r>
            <a:r>
              <a:rPr lang="en-US" sz="3800" b="0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Comply with government regulations regarding energy efficiency and reduction of environmental impact.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4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E23E-7812-B4A5-73FD-0CE56471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07"/>
            <a:ext cx="10515600" cy="1325563"/>
          </a:xfrm>
        </p:spPr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Introduction:</a:t>
            </a:r>
            <a:br>
              <a:rPr lang="en-US" sz="44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8052-4B7E-2F98-0A0E-466957E4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76"/>
            <a:ext cx="10980175" cy="546686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Seasonal fluctuations greatly influence energy demand; typically, there is higher consumption in summer due to air conditioning and cooling needs, while winter may see less overall energy usage except in regions where heating demands spike.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Using IoT devices, energy utilities can collect and analyze data on electricity usage throughout the year, allowing them to identify trends and make predictions about future energy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Analysis of real-time energy consumption data helps identify peak demand times during the day when energy usage spikes, often in the late afternoon and early evening in residential 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This temporal data is essential for demand response strategies, which encourage consumers to use less energy during off-peak hours in order to improve grid efficiency and stability.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By integrating IoT insights into smart grid operations, energy providers can optimize their responses to the dynamic demands, enhancing grid reliability and preventing overloads or energy wastage.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Agency FB" panose="020B0503020202020204" pitchFamily="34" charset="0"/>
              </a:rPr>
              <a:t>Forecasting models that incorporate this IoT data can be fine-tuned to predict energy requirements more accurately, considering both seasonal variations and daily consumption patterns, thus facilitating better energy management and planning.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E4A2-EBC8-C519-75BA-F9471B5F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67"/>
            <a:ext cx="10515600" cy="87283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Agency FB" panose="020B0503020202020204" pitchFamily="34" charset="0"/>
              </a:rPr>
              <a:t>Code</a:t>
            </a:r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8B8C-AD34-CAD3-820A-33557FE9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600891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endParaRPr lang="en-IN" sz="96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sklearn.ensemble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RandomForestRegressor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endParaRPr lang="en-IN" sz="96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sklearn.linear_model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IN" sz="96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IN" sz="96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@st.cache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load_data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data =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data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train_model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(algorithm,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96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IN" sz="96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96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37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61E3C-8936-0F75-8788-D463947B1F69}"/>
              </a:ext>
            </a:extLst>
          </p:cNvPr>
          <p:cNvSpPr txBox="1"/>
          <p:nvPr/>
        </p:nvSpPr>
        <p:spPr>
          <a:xfrm>
            <a:off x="712519" y="213757"/>
            <a:ext cx="8434449" cy="742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algorithm == 'Random Forest':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model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RandomForestRegressor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== 'Gradient Boosting':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model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== 'Linear Regression':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model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raise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ValueError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("Invalid algorithm selected")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predict(model,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4A9A4D-68F7-909D-B4A0-3A564ECCE9A7}"/>
              </a:ext>
            </a:extLst>
          </p:cNvPr>
          <p:cNvSpPr txBox="1"/>
          <p:nvPr/>
        </p:nvSpPr>
        <p:spPr>
          <a:xfrm>
            <a:off x="673925" y="315794"/>
            <a:ext cx="6097978" cy="772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def main():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st.title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('Energy Demand Forecasting with IoT Data')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algorithm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st.sidebar.selectbox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('Select Algorithm', ['Random Forest', 'Gradient Boosting', 'Linear Regression'])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st.sidebar.file_uploader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('Upload IoT Data', type=['csv'])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data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load_data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data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preprocess_data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st.subheader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('Loaded Data')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st.write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data.drop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(columns=['serial', 'Time_stamp','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kVAR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y = data['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kVAR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C0F8A-1779-3F28-508E-2BFDB16938C2}"/>
              </a:ext>
            </a:extLst>
          </p:cNvPr>
          <p:cNvSpPr txBox="1"/>
          <p:nvPr/>
        </p:nvSpPr>
        <p:spPr>
          <a:xfrm>
            <a:off x="403760" y="178131"/>
            <a:ext cx="10224655" cy="634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train_model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(algorithm, X, 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st.subheader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('Predict on Test Dataset')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serial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st.number_input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('Serial', value=0)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kWh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st.number_input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('kWh', value=0.000 )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kW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st.number_input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('kW', value=0.000)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kVARh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st.number_input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kVARh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value=0.000)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('Predict'):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test_data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pd.DataFrame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({'serial': [serial], 'kWh': [kWh], 'kW': [kW], '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kVARh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':[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kVARh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]})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test_X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test_data.drop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(columns=['serial’])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= predict(model,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test_X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st.subheader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('Prediction’)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st.write</a:t>
            </a:r>
            <a:r>
              <a:rPr lang="en-IN" sz="24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(prediction)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1108</Words>
  <Application>Microsoft Office PowerPoint</Application>
  <PresentationFormat>Widescreen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Office Theme</vt:lpstr>
      <vt:lpstr>Forecasting energy demand  Harnessing IOT Data for smart grid Analytics</vt:lpstr>
      <vt:lpstr>Outline: </vt:lpstr>
      <vt:lpstr>Objectives: </vt:lpstr>
      <vt:lpstr>Motivation: </vt:lpstr>
      <vt:lpstr>Introduction: </vt:lpstr>
      <vt:lpstr>Code:</vt:lpstr>
      <vt:lpstr>PowerPoint Presentation</vt:lpstr>
      <vt:lpstr>PowerPoint Presentation</vt:lpstr>
      <vt:lpstr>PowerPoint Presentation</vt:lpstr>
      <vt:lpstr>Output 1:Random Forest</vt:lpstr>
      <vt:lpstr>PowerPoint Presentation</vt:lpstr>
      <vt:lpstr>PowerPoint Presentation</vt:lpstr>
      <vt:lpstr>Conclusions: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energy demand Hamessing IOT Data for smart grid Analytics</dc:title>
  <dc:creator>20881A04D3</dc:creator>
  <cp:lastModifiedBy>kotha aswitha</cp:lastModifiedBy>
  <cp:revision>5</cp:revision>
  <dcterms:created xsi:type="dcterms:W3CDTF">2024-04-20T16:17:47Z</dcterms:created>
  <dcterms:modified xsi:type="dcterms:W3CDTF">2024-05-08T08:33:21Z</dcterms:modified>
</cp:coreProperties>
</file>