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71" r:id="rId9"/>
    <p:sldId id="272" r:id="rId10"/>
    <p:sldId id="273" r:id="rId11"/>
    <p:sldId id="274" r:id="rId12"/>
    <p:sldId id="275" r:id="rId13"/>
    <p:sldId id="276"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24465-15A5-4AEA-AF28-3DF2A4BFE08E}" v="2" dt="2024-04-22T13:19:39.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881A04D3" userId="03afa58b-a8ee-4e99-9bbf-e37e43e31e4a" providerId="ADAL" clId="{B9F24465-15A5-4AEA-AF28-3DF2A4BFE08E}"/>
    <pc:docChg chg="undo custSel addSld delSld modSld">
      <pc:chgData name="20881A04D3" userId="03afa58b-a8ee-4e99-9bbf-e37e43e31e4a" providerId="ADAL" clId="{B9F24465-15A5-4AEA-AF28-3DF2A4BFE08E}" dt="2024-04-22T13:38:38.053" v="116" actId="27636"/>
      <pc:docMkLst>
        <pc:docMk/>
      </pc:docMkLst>
      <pc:sldChg chg="modSp mod">
        <pc:chgData name="20881A04D3" userId="03afa58b-a8ee-4e99-9bbf-e37e43e31e4a" providerId="ADAL" clId="{B9F24465-15A5-4AEA-AF28-3DF2A4BFE08E}" dt="2024-04-22T13:10:38.946" v="17" actId="5793"/>
        <pc:sldMkLst>
          <pc:docMk/>
          <pc:sldMk cId="2643328676" sldId="257"/>
        </pc:sldMkLst>
        <pc:spChg chg="mod">
          <ac:chgData name="20881A04D3" userId="03afa58b-a8ee-4e99-9bbf-e37e43e31e4a" providerId="ADAL" clId="{B9F24465-15A5-4AEA-AF28-3DF2A4BFE08E}" dt="2024-04-22T13:10:38.946" v="17" actId="5793"/>
          <ac:spMkLst>
            <pc:docMk/>
            <pc:sldMk cId="2643328676" sldId="257"/>
            <ac:spMk id="3" creationId="{A627835B-E382-C58D-2536-F338363DD37A}"/>
          </ac:spMkLst>
        </pc:spChg>
      </pc:sldChg>
      <pc:sldChg chg="addSp delSp modSp mod">
        <pc:chgData name="20881A04D3" userId="03afa58b-a8ee-4e99-9bbf-e37e43e31e4a" providerId="ADAL" clId="{B9F24465-15A5-4AEA-AF28-3DF2A4BFE08E}" dt="2024-04-22T13:20:57.443" v="55" actId="14100"/>
        <pc:sldMkLst>
          <pc:docMk/>
          <pc:sldMk cId="3717476463" sldId="258"/>
        </pc:sldMkLst>
        <pc:spChg chg="mod">
          <ac:chgData name="20881A04D3" userId="03afa58b-a8ee-4e99-9bbf-e37e43e31e4a" providerId="ADAL" clId="{B9F24465-15A5-4AEA-AF28-3DF2A4BFE08E}" dt="2024-04-22T13:20:42.827" v="51" actId="113"/>
          <ac:spMkLst>
            <pc:docMk/>
            <pc:sldMk cId="3717476463" sldId="258"/>
            <ac:spMk id="3" creationId="{5FD97AF2-B7B8-C52A-3BCD-C2E82DCC1F87}"/>
          </ac:spMkLst>
        </pc:spChg>
        <pc:picChg chg="add del mod modCrop">
          <ac:chgData name="20881A04D3" userId="03afa58b-a8ee-4e99-9bbf-e37e43e31e4a" providerId="ADAL" clId="{B9F24465-15A5-4AEA-AF28-3DF2A4BFE08E}" dt="2024-04-22T13:17:56.287" v="37" actId="21"/>
          <ac:picMkLst>
            <pc:docMk/>
            <pc:sldMk cId="3717476463" sldId="258"/>
            <ac:picMk id="5" creationId="{FEE0D3F8-6068-5B55-9E54-DE8DC4041976}"/>
          </ac:picMkLst>
        </pc:picChg>
        <pc:picChg chg="add mod">
          <ac:chgData name="20881A04D3" userId="03afa58b-a8ee-4e99-9bbf-e37e43e31e4a" providerId="ADAL" clId="{B9F24465-15A5-4AEA-AF28-3DF2A4BFE08E}" dt="2024-04-22T13:20:57.443" v="55" actId="14100"/>
          <ac:picMkLst>
            <pc:docMk/>
            <pc:sldMk cId="3717476463" sldId="258"/>
            <ac:picMk id="7" creationId="{8141D25B-0F2B-087A-3B55-AD915DAAF5C2}"/>
          </ac:picMkLst>
        </pc:picChg>
      </pc:sldChg>
      <pc:sldChg chg="modSp mod">
        <pc:chgData name="20881A04D3" userId="03afa58b-a8ee-4e99-9bbf-e37e43e31e4a" providerId="ADAL" clId="{B9F24465-15A5-4AEA-AF28-3DF2A4BFE08E}" dt="2024-04-22T13:22:52.094" v="63" actId="27636"/>
        <pc:sldMkLst>
          <pc:docMk/>
          <pc:sldMk cId="2578914627" sldId="259"/>
        </pc:sldMkLst>
        <pc:spChg chg="mod">
          <ac:chgData name="20881A04D3" userId="03afa58b-a8ee-4e99-9bbf-e37e43e31e4a" providerId="ADAL" clId="{B9F24465-15A5-4AEA-AF28-3DF2A4BFE08E}" dt="2024-04-22T13:22:52.094" v="63" actId="27636"/>
          <ac:spMkLst>
            <pc:docMk/>
            <pc:sldMk cId="2578914627" sldId="259"/>
            <ac:spMk id="3" creationId="{14348052-4B7E-2F98-0A0E-466957E45AB5}"/>
          </ac:spMkLst>
        </pc:spChg>
      </pc:sldChg>
      <pc:sldChg chg="modSp mod">
        <pc:chgData name="20881A04D3" userId="03afa58b-a8ee-4e99-9bbf-e37e43e31e4a" providerId="ADAL" clId="{B9F24465-15A5-4AEA-AF28-3DF2A4BFE08E}" dt="2024-04-22T13:24:43.479" v="77" actId="14100"/>
        <pc:sldMkLst>
          <pc:docMk/>
          <pc:sldMk cId="421971729" sldId="260"/>
        </pc:sldMkLst>
        <pc:spChg chg="mod">
          <ac:chgData name="20881A04D3" userId="03afa58b-a8ee-4e99-9bbf-e37e43e31e4a" providerId="ADAL" clId="{B9F24465-15A5-4AEA-AF28-3DF2A4BFE08E}" dt="2024-04-22T13:24:43.479" v="77" actId="14100"/>
          <ac:spMkLst>
            <pc:docMk/>
            <pc:sldMk cId="421971729" sldId="260"/>
            <ac:spMk id="3" creationId="{ACE9EF29-79CC-EA2D-3B21-6EA1927E372C}"/>
          </ac:spMkLst>
        </pc:spChg>
      </pc:sldChg>
      <pc:sldChg chg="modSp mod">
        <pc:chgData name="20881A04D3" userId="03afa58b-a8ee-4e99-9bbf-e37e43e31e4a" providerId="ADAL" clId="{B9F24465-15A5-4AEA-AF28-3DF2A4BFE08E}" dt="2024-04-22T13:26:42.125" v="89" actId="255"/>
        <pc:sldMkLst>
          <pc:docMk/>
          <pc:sldMk cId="3741692948" sldId="261"/>
        </pc:sldMkLst>
        <pc:spChg chg="mod">
          <ac:chgData name="20881A04D3" userId="03afa58b-a8ee-4e99-9bbf-e37e43e31e4a" providerId="ADAL" clId="{B9F24465-15A5-4AEA-AF28-3DF2A4BFE08E}" dt="2024-04-22T13:26:42.125" v="89" actId="255"/>
          <ac:spMkLst>
            <pc:docMk/>
            <pc:sldMk cId="3741692948" sldId="261"/>
            <ac:spMk id="3" creationId="{EB8F5182-79D1-982F-268B-B44BD58723FE}"/>
          </ac:spMkLst>
        </pc:spChg>
      </pc:sldChg>
      <pc:sldChg chg="modSp mod">
        <pc:chgData name="20881A04D3" userId="03afa58b-a8ee-4e99-9bbf-e37e43e31e4a" providerId="ADAL" clId="{B9F24465-15A5-4AEA-AF28-3DF2A4BFE08E}" dt="2024-04-22T13:38:38.053" v="116" actId="27636"/>
        <pc:sldMkLst>
          <pc:docMk/>
          <pc:sldMk cId="1028371674" sldId="262"/>
        </pc:sldMkLst>
        <pc:spChg chg="mod">
          <ac:chgData name="20881A04D3" userId="03afa58b-a8ee-4e99-9bbf-e37e43e31e4a" providerId="ADAL" clId="{B9F24465-15A5-4AEA-AF28-3DF2A4BFE08E}" dt="2024-04-22T13:38:38.053" v="116" actId="27636"/>
          <ac:spMkLst>
            <pc:docMk/>
            <pc:sldMk cId="1028371674" sldId="262"/>
            <ac:spMk id="3" creationId="{4C7C8B8C-AD34-CAD3-820A-33557FE9703E}"/>
          </ac:spMkLst>
        </pc:spChg>
      </pc:sldChg>
      <pc:sldChg chg="modSp mod">
        <pc:chgData name="20881A04D3" userId="03afa58b-a8ee-4e99-9bbf-e37e43e31e4a" providerId="ADAL" clId="{B9F24465-15A5-4AEA-AF28-3DF2A4BFE08E}" dt="2024-04-22T13:27:56.885" v="98" actId="27636"/>
        <pc:sldMkLst>
          <pc:docMk/>
          <pc:sldMk cId="1057976026" sldId="266"/>
        </pc:sldMkLst>
        <pc:spChg chg="mod">
          <ac:chgData name="20881A04D3" userId="03afa58b-a8ee-4e99-9bbf-e37e43e31e4a" providerId="ADAL" clId="{B9F24465-15A5-4AEA-AF28-3DF2A4BFE08E}" dt="2024-04-22T13:27:56.885" v="98" actId="27636"/>
          <ac:spMkLst>
            <pc:docMk/>
            <pc:sldMk cId="1057976026" sldId="266"/>
            <ac:spMk id="3" creationId="{FCB1DB4C-1347-68D9-3FDE-A0139A9ED925}"/>
          </ac:spMkLst>
        </pc:spChg>
      </pc:sldChg>
      <pc:sldChg chg="add del">
        <pc:chgData name="20881A04D3" userId="03afa58b-a8ee-4e99-9bbf-e37e43e31e4a" providerId="ADAL" clId="{B9F24465-15A5-4AEA-AF28-3DF2A4BFE08E}" dt="2024-04-20T16:35:43.148" v="1" actId="2696"/>
        <pc:sldMkLst>
          <pc:docMk/>
          <pc:sldMk cId="787841914"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234A6-F2AA-4045-A4F7-FB27A4AA3392}"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47672-209B-4874-B507-8A079D379FAD}" type="slidenum">
              <a:rPr lang="en-IN" smtClean="0"/>
              <a:t>‹#›</a:t>
            </a:fld>
            <a:endParaRPr lang="en-IN"/>
          </a:p>
        </p:txBody>
      </p:sp>
    </p:spTree>
    <p:extLst>
      <p:ext uri="{BB962C8B-B14F-4D97-AF65-F5344CB8AC3E}">
        <p14:creationId xmlns:p14="http://schemas.microsoft.com/office/powerpoint/2010/main" val="214102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B47672-209B-4874-B507-8A079D379FAD}" type="slidenum">
              <a:rPr lang="en-IN" smtClean="0"/>
              <a:t>1</a:t>
            </a:fld>
            <a:endParaRPr lang="en-IN"/>
          </a:p>
        </p:txBody>
      </p:sp>
    </p:spTree>
    <p:extLst>
      <p:ext uri="{BB962C8B-B14F-4D97-AF65-F5344CB8AC3E}">
        <p14:creationId xmlns:p14="http://schemas.microsoft.com/office/powerpoint/2010/main" val="211328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B47672-209B-4874-B507-8A079D379FAD}" type="slidenum">
              <a:rPr lang="en-IN" smtClean="0"/>
              <a:t>7</a:t>
            </a:fld>
            <a:endParaRPr lang="en-IN"/>
          </a:p>
        </p:txBody>
      </p:sp>
    </p:spTree>
    <p:extLst>
      <p:ext uri="{BB962C8B-B14F-4D97-AF65-F5344CB8AC3E}">
        <p14:creationId xmlns:p14="http://schemas.microsoft.com/office/powerpoint/2010/main" val="389957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534E-D2D8-2347-5CCE-B16DBD731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60676B-EE1F-70E1-D0C1-8866A0A960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B7518-0773-4804-33DD-8B84A5FC0A10}"/>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5" name="Footer Placeholder 4">
            <a:extLst>
              <a:ext uri="{FF2B5EF4-FFF2-40B4-BE49-F238E27FC236}">
                <a16:creationId xmlns:a16="http://schemas.microsoft.com/office/drawing/2014/main" id="{904C419E-DC09-0F80-9397-D4CF8057D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A3429-8BF0-8244-64CB-DEB2A51622C6}"/>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3871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2F76-7CA0-C0ED-B3FC-6F06AA9FF2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EAD373-2513-02D1-B8F6-7985160856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3D72C-861E-76F2-C8EB-58EB71F06248}"/>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5" name="Footer Placeholder 4">
            <a:extLst>
              <a:ext uri="{FF2B5EF4-FFF2-40B4-BE49-F238E27FC236}">
                <a16:creationId xmlns:a16="http://schemas.microsoft.com/office/drawing/2014/main" id="{3FD71BF1-8466-530A-3B48-695E7FD3A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E6C43-64C8-0286-C6AE-D75C41799DCE}"/>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51352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90A3E-07B7-01DB-EA43-A181686A1E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14363-FF9E-9A60-8F46-5505F53B7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C502C-F6C2-0F2A-65DD-A8CD318D037F}"/>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5" name="Footer Placeholder 4">
            <a:extLst>
              <a:ext uri="{FF2B5EF4-FFF2-40B4-BE49-F238E27FC236}">
                <a16:creationId xmlns:a16="http://schemas.microsoft.com/office/drawing/2014/main" id="{8FAEAD24-0820-A338-BCD6-E3BD6D2F1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73B9C-628C-214B-C146-667F497F6032}"/>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155263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B02C-E59C-AD98-0AB5-05E50A8817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01033-32DE-3B55-0FB7-18B3C8B2D9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E756C-614C-5931-5391-46CB82F42FEA}"/>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5" name="Footer Placeholder 4">
            <a:extLst>
              <a:ext uri="{FF2B5EF4-FFF2-40B4-BE49-F238E27FC236}">
                <a16:creationId xmlns:a16="http://schemas.microsoft.com/office/drawing/2014/main" id="{1509C410-12D7-766F-095A-8C2590C1C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7BE3A-F62F-F3CF-1151-17EA495821B7}"/>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67285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53F0-13BF-CC0A-1332-C9A2F86AD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90F78-BFF1-58A5-F9D9-5D9D87D42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20EC8C-88D9-6804-7965-8E039DCB41DF}"/>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5" name="Footer Placeholder 4">
            <a:extLst>
              <a:ext uri="{FF2B5EF4-FFF2-40B4-BE49-F238E27FC236}">
                <a16:creationId xmlns:a16="http://schemas.microsoft.com/office/drawing/2014/main" id="{755FEF4A-6977-FA9D-D229-1CE618A58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A22AE-5B34-0224-FD0E-5A8AAF0808EF}"/>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168717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03EA-597E-2D63-BA0C-FD095D716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26602-8A13-FFF8-9E3E-363A89A46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C98389-15E7-C70A-2C2D-0D9F1C28CC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05B4CF-0126-BC7A-5DAC-BEEBA2700A36}"/>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6" name="Footer Placeholder 5">
            <a:extLst>
              <a:ext uri="{FF2B5EF4-FFF2-40B4-BE49-F238E27FC236}">
                <a16:creationId xmlns:a16="http://schemas.microsoft.com/office/drawing/2014/main" id="{403C5E19-80AD-6F07-2E5D-AC6DE800A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40D059-1F29-D175-0789-4F6E3CFFDC6D}"/>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399770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07C9-C359-2FFA-B61E-74CC721A58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8AF59-3474-369A-A6EF-7550048D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DA236-5CDC-45DB-FBB1-DC5D5E220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9CB771-A12D-19F9-9F17-F2FA7801B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01EBE-5246-5E8D-B67A-A63611CBE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47A109-8275-E9B8-0B0B-B45579363E0D}"/>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8" name="Footer Placeholder 7">
            <a:extLst>
              <a:ext uri="{FF2B5EF4-FFF2-40B4-BE49-F238E27FC236}">
                <a16:creationId xmlns:a16="http://schemas.microsoft.com/office/drawing/2014/main" id="{C379B2E1-FDB0-62D1-36BB-677C4CE96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425078-AE13-4C0E-3F7A-83F3D6776D43}"/>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32895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D5D8-028C-21DB-0A5F-0A060A2749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679283-F982-A9BB-34C5-FB2C1FFB146E}"/>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4" name="Footer Placeholder 3">
            <a:extLst>
              <a:ext uri="{FF2B5EF4-FFF2-40B4-BE49-F238E27FC236}">
                <a16:creationId xmlns:a16="http://schemas.microsoft.com/office/drawing/2014/main" id="{8E94E506-BF66-3993-22BE-F38C69BAF4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8B9EAA-AE6C-33E6-3697-1EBDC7CDD0FE}"/>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35419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40CFD-951E-B821-96D7-5A4229B1D67A}"/>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3" name="Footer Placeholder 2">
            <a:extLst>
              <a:ext uri="{FF2B5EF4-FFF2-40B4-BE49-F238E27FC236}">
                <a16:creationId xmlns:a16="http://schemas.microsoft.com/office/drawing/2014/main" id="{0EB2CA5A-A0D0-9CC3-A859-BED93CE994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179FC-4C52-8D2F-A4A6-EDD15875DCA3}"/>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57931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918D-C682-31C4-9B95-DA58D34F2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D345C8-B80D-E500-C401-FA7610BEC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D403F0-4FCD-15C7-F2C6-DF4E4BF85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56DE6-C12C-6FBE-7E6E-E2D76BB5D1BF}"/>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6" name="Footer Placeholder 5">
            <a:extLst>
              <a:ext uri="{FF2B5EF4-FFF2-40B4-BE49-F238E27FC236}">
                <a16:creationId xmlns:a16="http://schemas.microsoft.com/office/drawing/2014/main" id="{EB375127-0801-E837-60CE-39DFAABC7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C2021-BEDA-8657-2A04-761E6000C2DD}"/>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222859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897-4B52-B29F-9AB4-A762E5E28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50005B-84EA-8CB5-908C-0A49AEEB0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420EDC-B743-CF07-B565-B91B573F7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C491A-5A53-1BBF-CB85-CD8A2E82CC5B}"/>
              </a:ext>
            </a:extLst>
          </p:cNvPr>
          <p:cNvSpPr>
            <a:spLocks noGrp="1"/>
          </p:cNvSpPr>
          <p:nvPr>
            <p:ph type="dt" sz="half" idx="10"/>
          </p:nvPr>
        </p:nvSpPr>
        <p:spPr/>
        <p:txBody>
          <a:bodyPr/>
          <a:lstStyle/>
          <a:p>
            <a:fld id="{D7A83E0B-0960-4CAD-B9F6-8EA3C0652462}" type="datetimeFigureOut">
              <a:rPr lang="en-IN" smtClean="0"/>
              <a:t>22-04-2024</a:t>
            </a:fld>
            <a:endParaRPr lang="en-IN"/>
          </a:p>
        </p:txBody>
      </p:sp>
      <p:sp>
        <p:nvSpPr>
          <p:cNvPr id="6" name="Footer Placeholder 5">
            <a:extLst>
              <a:ext uri="{FF2B5EF4-FFF2-40B4-BE49-F238E27FC236}">
                <a16:creationId xmlns:a16="http://schemas.microsoft.com/office/drawing/2014/main" id="{48504D90-FB43-F1F0-6478-14B3B5929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D92F65-E51D-B70D-2CE4-782DF4EF6A70}"/>
              </a:ext>
            </a:extLst>
          </p:cNvPr>
          <p:cNvSpPr>
            <a:spLocks noGrp="1"/>
          </p:cNvSpPr>
          <p:nvPr>
            <p:ph type="sldNum" sz="quarter" idx="12"/>
          </p:nvPr>
        </p:nvSpPr>
        <p:spPr/>
        <p:txBody>
          <a:bodyPr/>
          <a:lstStyle/>
          <a:p>
            <a:fld id="{C93699B3-1E9E-49BF-9B9E-3929D0E432A0}" type="slidenum">
              <a:rPr lang="en-IN" smtClean="0"/>
              <a:t>‹#›</a:t>
            </a:fld>
            <a:endParaRPr lang="en-IN"/>
          </a:p>
        </p:txBody>
      </p:sp>
    </p:spTree>
    <p:extLst>
      <p:ext uri="{BB962C8B-B14F-4D97-AF65-F5344CB8AC3E}">
        <p14:creationId xmlns:p14="http://schemas.microsoft.com/office/powerpoint/2010/main" val="20422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EF62A-5F68-9436-C243-7BAC48A2A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41DEC1-1414-9A4D-8F6E-CEACAA79D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DAD-52B2-74AD-7563-AE98F939B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83E0B-0960-4CAD-B9F6-8EA3C0652462}" type="datetimeFigureOut">
              <a:rPr lang="en-IN" smtClean="0"/>
              <a:t>22-04-2024</a:t>
            </a:fld>
            <a:endParaRPr lang="en-IN"/>
          </a:p>
        </p:txBody>
      </p:sp>
      <p:sp>
        <p:nvSpPr>
          <p:cNvPr id="5" name="Footer Placeholder 4">
            <a:extLst>
              <a:ext uri="{FF2B5EF4-FFF2-40B4-BE49-F238E27FC236}">
                <a16:creationId xmlns:a16="http://schemas.microsoft.com/office/drawing/2014/main" id="{A3298A77-7331-871A-611B-C78EAF7E7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937A4B-3496-9EAB-7C0A-82C3BD5CE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699B3-1E9E-49BF-9B9E-3929D0E432A0}" type="slidenum">
              <a:rPr lang="en-IN" smtClean="0"/>
              <a:t>‹#›</a:t>
            </a:fld>
            <a:endParaRPr lang="en-IN"/>
          </a:p>
        </p:txBody>
      </p:sp>
    </p:spTree>
    <p:extLst>
      <p:ext uri="{BB962C8B-B14F-4D97-AF65-F5344CB8AC3E}">
        <p14:creationId xmlns:p14="http://schemas.microsoft.com/office/powerpoint/2010/main" val="43972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4F02-1174-D18C-5F56-AA52A7966457}"/>
              </a:ext>
            </a:extLst>
          </p:cNvPr>
          <p:cNvSpPr>
            <a:spLocks noGrp="1"/>
          </p:cNvSpPr>
          <p:nvPr>
            <p:ph type="ctrTitle"/>
          </p:nvPr>
        </p:nvSpPr>
        <p:spPr>
          <a:xfrm>
            <a:off x="1888176" y="1242003"/>
            <a:ext cx="8779823" cy="1275566"/>
          </a:xfrm>
        </p:spPr>
        <p:txBody>
          <a:bodyPr>
            <a:normAutofit/>
          </a:bodyPr>
          <a:lstStyle/>
          <a:p>
            <a:r>
              <a:rPr lang="en-IN" sz="4000" dirty="0">
                <a:solidFill>
                  <a:srgbClr val="00B0F0"/>
                </a:solidFill>
                <a:latin typeface="Agency FB" panose="020B0503020202020204" pitchFamily="34" charset="0"/>
              </a:rPr>
              <a:t>Forecasting energy demand </a:t>
            </a:r>
            <a:r>
              <a:rPr lang="en-IN" sz="4000" dirty="0" err="1">
                <a:solidFill>
                  <a:srgbClr val="00B0F0"/>
                </a:solidFill>
                <a:latin typeface="Agency FB" panose="020B0503020202020204" pitchFamily="34" charset="0"/>
              </a:rPr>
              <a:t>Hamessing</a:t>
            </a:r>
            <a:r>
              <a:rPr lang="en-IN" sz="4000" dirty="0">
                <a:solidFill>
                  <a:srgbClr val="00B0F0"/>
                </a:solidFill>
                <a:latin typeface="Agency FB" panose="020B0503020202020204" pitchFamily="34" charset="0"/>
              </a:rPr>
              <a:t> IOT Data for smart grid Analytics</a:t>
            </a:r>
          </a:p>
        </p:txBody>
      </p:sp>
      <p:sp>
        <p:nvSpPr>
          <p:cNvPr id="3" name="Subtitle 2">
            <a:extLst>
              <a:ext uri="{FF2B5EF4-FFF2-40B4-BE49-F238E27FC236}">
                <a16:creationId xmlns:a16="http://schemas.microsoft.com/office/drawing/2014/main" id="{F83EDF98-9C5E-B62D-3AD8-A3187245D38B}"/>
              </a:ext>
            </a:extLst>
          </p:cNvPr>
          <p:cNvSpPr>
            <a:spLocks noGrp="1"/>
          </p:cNvSpPr>
          <p:nvPr>
            <p:ph type="subTitle" idx="1"/>
          </p:nvPr>
        </p:nvSpPr>
        <p:spPr>
          <a:xfrm>
            <a:off x="1524000" y="3075709"/>
            <a:ext cx="9144000" cy="2182091"/>
          </a:xfrm>
        </p:spPr>
        <p:txBody>
          <a:bodyPr>
            <a:normAutofit lnSpcReduction="10000"/>
          </a:bodyPr>
          <a:lstStyle/>
          <a:p>
            <a:pPr algn="ctr"/>
            <a:r>
              <a:rPr lang="en-IN" sz="2400" b="1" dirty="0">
                <a:latin typeface="Agency FB" panose="020B0503020202020204" pitchFamily="34" charset="0"/>
                <a:ea typeface="Cambria" panose="02040503050406030204" pitchFamily="18" charset="0"/>
              </a:rPr>
              <a:t>By</a:t>
            </a:r>
          </a:p>
          <a:p>
            <a:pPr algn="ctr"/>
            <a:r>
              <a:rPr lang="en-IN" sz="2400" b="1" dirty="0">
                <a:solidFill>
                  <a:srgbClr val="C00000"/>
                </a:solidFill>
                <a:latin typeface="Agency FB" panose="020B0503020202020204" pitchFamily="34" charset="0"/>
                <a:ea typeface="Cambria" panose="02040503050406030204" pitchFamily="18" charset="0"/>
              </a:rPr>
              <a:t> Kotha </a:t>
            </a:r>
            <a:r>
              <a:rPr lang="en-IN" sz="2400" b="1" dirty="0" err="1">
                <a:solidFill>
                  <a:srgbClr val="C00000"/>
                </a:solidFill>
                <a:latin typeface="Agency FB" panose="020B0503020202020204" pitchFamily="34" charset="0"/>
                <a:ea typeface="Cambria" panose="02040503050406030204" pitchFamily="18" charset="0"/>
              </a:rPr>
              <a:t>Aswitha</a:t>
            </a:r>
            <a:endParaRPr lang="en-IN" sz="2400" b="1" dirty="0">
              <a:solidFill>
                <a:srgbClr val="C00000"/>
              </a:solidFill>
              <a:latin typeface="Agency FB" panose="020B0503020202020204" pitchFamily="34" charset="0"/>
              <a:ea typeface="Cambria" panose="02040503050406030204" pitchFamily="18" charset="0"/>
            </a:endParaRPr>
          </a:p>
          <a:p>
            <a:pPr algn="ctr"/>
            <a:r>
              <a:rPr lang="en-IN" sz="2400" b="1" dirty="0">
                <a:solidFill>
                  <a:srgbClr val="C00000"/>
                </a:solidFill>
                <a:latin typeface="Agency FB" panose="020B0503020202020204" pitchFamily="34" charset="0"/>
                <a:ea typeface="Cambria" panose="02040503050406030204" pitchFamily="18" charset="0"/>
              </a:rPr>
              <a:t> Challa Yashwitha</a:t>
            </a:r>
            <a:endParaRPr lang="en-IN" b="1" dirty="0">
              <a:solidFill>
                <a:srgbClr val="C00000"/>
              </a:solidFill>
              <a:latin typeface="Agency FB" panose="020B0503020202020204" pitchFamily="34" charset="0"/>
              <a:ea typeface="Cambria" panose="02040503050406030204" pitchFamily="18" charset="0"/>
            </a:endParaRPr>
          </a:p>
          <a:p>
            <a:pPr algn="ctr"/>
            <a:r>
              <a:rPr lang="en-IN" sz="2400" b="1" dirty="0">
                <a:solidFill>
                  <a:srgbClr val="C00000"/>
                </a:solidFill>
                <a:latin typeface="Agency FB" panose="020B0503020202020204" pitchFamily="34" charset="0"/>
                <a:ea typeface="Cambria" panose="02040503050406030204" pitchFamily="18" charset="0"/>
              </a:rPr>
              <a:t>Akili Veera Padma </a:t>
            </a:r>
            <a:r>
              <a:rPr lang="en-IN" sz="2400" b="1" dirty="0" err="1">
                <a:solidFill>
                  <a:srgbClr val="C00000"/>
                </a:solidFill>
                <a:latin typeface="Agency FB" panose="020B0503020202020204" pitchFamily="34" charset="0"/>
                <a:ea typeface="Cambria" panose="02040503050406030204" pitchFamily="18" charset="0"/>
              </a:rPr>
              <a:t>Aravinda</a:t>
            </a:r>
            <a:r>
              <a:rPr lang="en-IN" sz="2400" b="1" dirty="0">
                <a:solidFill>
                  <a:srgbClr val="C00000"/>
                </a:solidFill>
                <a:latin typeface="Agency FB" panose="020B0503020202020204" pitchFamily="34" charset="0"/>
                <a:ea typeface="Cambria" panose="02040503050406030204" pitchFamily="18" charset="0"/>
              </a:rPr>
              <a:t> Rao</a:t>
            </a:r>
          </a:p>
          <a:p>
            <a:pPr algn="ctr"/>
            <a:r>
              <a:rPr lang="en-IN" sz="2400" b="1" dirty="0" err="1">
                <a:solidFill>
                  <a:srgbClr val="C00000"/>
                </a:solidFill>
                <a:latin typeface="Agency FB" panose="020B0503020202020204" pitchFamily="34" charset="0"/>
                <a:ea typeface="Cambria" panose="02040503050406030204" pitchFamily="18" charset="0"/>
              </a:rPr>
              <a:t>Godasi</a:t>
            </a:r>
            <a:r>
              <a:rPr lang="en-IN" sz="2400" b="1" dirty="0">
                <a:solidFill>
                  <a:srgbClr val="C00000"/>
                </a:solidFill>
                <a:latin typeface="Agency FB" panose="020B0503020202020204" pitchFamily="34" charset="0"/>
                <a:ea typeface="Cambria" panose="02040503050406030204" pitchFamily="18" charset="0"/>
              </a:rPr>
              <a:t> </a:t>
            </a:r>
            <a:r>
              <a:rPr lang="en-IN" sz="2400" b="1" dirty="0" err="1">
                <a:solidFill>
                  <a:srgbClr val="C00000"/>
                </a:solidFill>
                <a:latin typeface="Agency FB" panose="020B0503020202020204" pitchFamily="34" charset="0"/>
                <a:ea typeface="Cambria" panose="02040503050406030204" pitchFamily="18" charset="0"/>
              </a:rPr>
              <a:t>Chandrakanth</a:t>
            </a:r>
            <a:endParaRPr lang="en-IN" sz="2400" b="1" dirty="0">
              <a:solidFill>
                <a:srgbClr val="C00000"/>
              </a:solidFill>
              <a:latin typeface="Agency FB" panose="020B0503020202020204" pitchFamily="34" charset="0"/>
              <a:ea typeface="Cambria" panose="02040503050406030204" pitchFamily="18" charset="0"/>
            </a:endParaRPr>
          </a:p>
        </p:txBody>
      </p:sp>
    </p:spTree>
    <p:extLst>
      <p:ext uri="{BB962C8B-B14F-4D97-AF65-F5344CB8AC3E}">
        <p14:creationId xmlns:p14="http://schemas.microsoft.com/office/powerpoint/2010/main" val="324527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C0F8A-1779-3F28-508E-2BFDB16938C2}"/>
              </a:ext>
            </a:extLst>
          </p:cNvPr>
          <p:cNvSpPr txBox="1"/>
          <p:nvPr/>
        </p:nvSpPr>
        <p:spPr>
          <a:xfrm>
            <a:off x="403760" y="178131"/>
            <a:ext cx="10224655" cy="6348726"/>
          </a:xfrm>
          <a:prstGeom prst="rect">
            <a:avLst/>
          </a:prstGeom>
          <a:noFill/>
        </p:spPr>
        <p:txBody>
          <a:bodyPr wrap="square">
            <a:spAutoFit/>
          </a:bodyPr>
          <a:lstStyle/>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model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train_model</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(algorithm, X, y)</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st.subheader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('Predict on Test Dataset')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serial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st.number_input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('Serial', value=0)</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kWh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st.number_input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('kWh', value=0.000 )</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kW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st.number_input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('kW', value=0.000)</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kVARh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st.number_input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kVARh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value=0.000)</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if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st.button</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('Predict'):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test_data</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pd.DataFrame</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({'serial': [serial], 'kWh': [kWh], 'kW': [kW],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kVARh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kVARh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test_X</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test_data.drop</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(columns=['serial’])</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prediction = predict(model,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test_X</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st.subheader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('Prediction’)</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st.write</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(prediction)</a:t>
            </a:r>
          </a:p>
          <a:p>
            <a:pPr>
              <a:lnSpc>
                <a:spcPct val="107000"/>
              </a:lnSpc>
              <a:spcAft>
                <a:spcPts val="800"/>
              </a:spcAft>
            </a:pPr>
            <a:endParaRPr lang="en-IN" dirty="0"/>
          </a:p>
        </p:txBody>
      </p:sp>
    </p:spTree>
    <p:extLst>
      <p:ext uri="{BB962C8B-B14F-4D97-AF65-F5344CB8AC3E}">
        <p14:creationId xmlns:p14="http://schemas.microsoft.com/office/powerpoint/2010/main" val="4290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9BC8-1743-AC95-C655-8308ED09508C}"/>
              </a:ext>
            </a:extLst>
          </p:cNvPr>
          <p:cNvSpPr>
            <a:spLocks noGrp="1"/>
          </p:cNvSpPr>
          <p:nvPr>
            <p:ph type="title"/>
          </p:nvPr>
        </p:nvSpPr>
        <p:spPr/>
        <p:txBody>
          <a:bodyPr/>
          <a:lstStyle/>
          <a:p>
            <a:r>
              <a:rPr lang="en-IN" dirty="0">
                <a:solidFill>
                  <a:srgbClr val="FF0000"/>
                </a:solidFill>
                <a:latin typeface="Agency FB" panose="020B0503020202020204" pitchFamily="34" charset="0"/>
              </a:rPr>
              <a:t>Output:</a:t>
            </a:r>
          </a:p>
        </p:txBody>
      </p:sp>
      <p:pic>
        <p:nvPicPr>
          <p:cNvPr id="5" name="Content Placeholder 4">
            <a:extLst>
              <a:ext uri="{FF2B5EF4-FFF2-40B4-BE49-F238E27FC236}">
                <a16:creationId xmlns:a16="http://schemas.microsoft.com/office/drawing/2014/main" id="{B8030878-C307-75C6-7ABA-D841D364B44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73162" y="1366838"/>
            <a:ext cx="9504363" cy="4840287"/>
          </a:xfrm>
        </p:spPr>
      </p:pic>
    </p:spTree>
    <p:extLst>
      <p:ext uri="{BB962C8B-B14F-4D97-AF65-F5344CB8AC3E}">
        <p14:creationId xmlns:p14="http://schemas.microsoft.com/office/powerpoint/2010/main" val="387751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D5999-9EE4-9620-5B93-253AE956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665" y="449102"/>
            <a:ext cx="8514736" cy="5959795"/>
          </a:xfrm>
          <a:prstGeom prst="rect">
            <a:avLst/>
          </a:prstGeom>
        </p:spPr>
      </p:pic>
    </p:spTree>
    <p:extLst>
      <p:ext uri="{BB962C8B-B14F-4D97-AF65-F5344CB8AC3E}">
        <p14:creationId xmlns:p14="http://schemas.microsoft.com/office/powerpoint/2010/main" val="379792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B99630-760F-CDE1-0A73-070FA150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142" y="468456"/>
            <a:ext cx="8573729" cy="5921088"/>
          </a:xfrm>
          <a:prstGeom prst="rect">
            <a:avLst/>
          </a:prstGeom>
        </p:spPr>
      </p:pic>
    </p:spTree>
    <p:extLst>
      <p:ext uri="{BB962C8B-B14F-4D97-AF65-F5344CB8AC3E}">
        <p14:creationId xmlns:p14="http://schemas.microsoft.com/office/powerpoint/2010/main" val="282208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A85F-3762-9A5A-0412-D9B8B2BD3EEA}"/>
              </a:ext>
            </a:extLst>
          </p:cNvPr>
          <p:cNvSpPr>
            <a:spLocks noGrp="1"/>
          </p:cNvSpPr>
          <p:nvPr>
            <p:ph type="title"/>
          </p:nvPr>
        </p:nvSpPr>
        <p:spPr/>
        <p:txBody>
          <a:bodyPr/>
          <a:lstStyle/>
          <a:p>
            <a:r>
              <a:rPr lang="en-IN" dirty="0">
                <a:solidFill>
                  <a:srgbClr val="FF0000"/>
                </a:solidFill>
                <a:latin typeface="Agency FB" panose="020B0503020202020204" pitchFamily="34" charset="0"/>
              </a:rPr>
              <a:t>Conclusions:</a:t>
            </a:r>
            <a:br>
              <a:rPr lang="en-IN" dirty="0">
                <a:solidFill>
                  <a:srgbClr val="FF0000"/>
                </a:solidFill>
                <a:latin typeface="Agency FB" panose="020B0503020202020204" pitchFamily="34" charset="0"/>
              </a:rPr>
            </a:br>
            <a:endParaRPr lang="en-IN" dirty="0"/>
          </a:p>
        </p:txBody>
      </p:sp>
      <p:sp>
        <p:nvSpPr>
          <p:cNvPr id="3" name="Content Placeholder 2">
            <a:extLst>
              <a:ext uri="{FF2B5EF4-FFF2-40B4-BE49-F238E27FC236}">
                <a16:creationId xmlns:a16="http://schemas.microsoft.com/office/drawing/2014/main" id="{FCB1DB4C-1347-68D9-3FDE-A0139A9ED925}"/>
              </a:ext>
            </a:extLst>
          </p:cNvPr>
          <p:cNvSpPr>
            <a:spLocks noGrp="1"/>
          </p:cNvSpPr>
          <p:nvPr>
            <p:ph idx="1"/>
          </p:nvPr>
        </p:nvSpPr>
        <p:spPr>
          <a:xfrm>
            <a:off x="838200" y="1365662"/>
            <a:ext cx="10515600" cy="4811301"/>
          </a:xfrm>
        </p:spPr>
        <p:txBody>
          <a:bodyPr>
            <a:normAutofit/>
          </a:bodyPr>
          <a:lstStyle/>
          <a:p>
            <a:r>
              <a:rPr lang="en-US" sz="2400" dirty="0">
                <a:latin typeface="Agency FB" panose="020B0503020202020204" pitchFamily="34" charset="0"/>
              </a:rPr>
              <a:t>IoT-enabled data analytics offers valuable insights for forecasting energy demand, enabling utilities to optimize grid operations and enhance efficiency.</a:t>
            </a:r>
          </a:p>
          <a:p>
            <a:r>
              <a:rPr lang="en-US" sz="2400" dirty="0">
                <a:latin typeface="Agency FB" panose="020B0503020202020204" pitchFamily="34" charset="0"/>
              </a:rPr>
              <a:t>Accurate demand forecasting supports the integration of renewable energy sources, contributing to a more sustainable energy infrastructure.</a:t>
            </a:r>
          </a:p>
          <a:p>
            <a:r>
              <a:rPr lang="en-US" sz="2400" dirty="0">
                <a:latin typeface="Agency FB" panose="020B0503020202020204" pitchFamily="34" charset="0"/>
              </a:rPr>
              <a:t>Engaging consumers through personalized insights encourages energy-saving behaviors and promotes active participation in demand-side management.</a:t>
            </a:r>
          </a:p>
          <a:p>
            <a:r>
              <a:rPr lang="en-US" sz="2400" dirty="0">
                <a:latin typeface="Agency FB" panose="020B0503020202020204" pitchFamily="34" charset="0"/>
              </a:rPr>
              <a:t>Predictive maintenance strategies improve grid reliability and reduce maintenance costs by anticipating equipment failures and optimizing maintenance schedules.</a:t>
            </a:r>
          </a:p>
          <a:p>
            <a:r>
              <a:rPr lang="en-US" sz="2400" dirty="0">
                <a:latin typeface="Agency FB" panose="020B0503020202020204" pitchFamily="34" charset="0"/>
              </a:rPr>
              <a:t>Leveraging IoT data analytics for smart grid applications not only meets regulatory requirements but also fosters innovation and drives the transition towards a more resilient and sustainable energy future.</a:t>
            </a:r>
          </a:p>
          <a:p>
            <a:endParaRPr lang="en-IN" dirty="0"/>
          </a:p>
        </p:txBody>
      </p:sp>
    </p:spTree>
    <p:extLst>
      <p:ext uri="{BB962C8B-B14F-4D97-AF65-F5344CB8AC3E}">
        <p14:creationId xmlns:p14="http://schemas.microsoft.com/office/powerpoint/2010/main" val="105797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A85F-3762-9A5A-0412-D9B8B2BD3EEA}"/>
              </a:ext>
            </a:extLst>
          </p:cNvPr>
          <p:cNvSpPr>
            <a:spLocks noGrp="1"/>
          </p:cNvSpPr>
          <p:nvPr>
            <p:ph type="title"/>
          </p:nvPr>
        </p:nvSpPr>
        <p:spPr/>
        <p:txBody>
          <a:bodyPr/>
          <a:lstStyle/>
          <a:p>
            <a:br>
              <a:rPr lang="en-IN" dirty="0">
                <a:solidFill>
                  <a:srgbClr val="FF0000"/>
                </a:solidFill>
                <a:latin typeface="Agency FB" panose="020B0503020202020204" pitchFamily="34" charset="0"/>
              </a:rPr>
            </a:br>
            <a:endParaRPr lang="en-IN" dirty="0"/>
          </a:p>
        </p:txBody>
      </p:sp>
      <p:sp>
        <p:nvSpPr>
          <p:cNvPr id="3" name="Content Placeholder 2">
            <a:extLst>
              <a:ext uri="{FF2B5EF4-FFF2-40B4-BE49-F238E27FC236}">
                <a16:creationId xmlns:a16="http://schemas.microsoft.com/office/drawing/2014/main" id="{FCB1DB4C-1347-68D9-3FDE-A0139A9ED925}"/>
              </a:ext>
            </a:extLst>
          </p:cNvPr>
          <p:cNvSpPr>
            <a:spLocks noGrp="1"/>
          </p:cNvSpPr>
          <p:nvPr>
            <p:ph idx="1"/>
          </p:nvPr>
        </p:nvSpPr>
        <p:spPr/>
        <p:txBody>
          <a:bodyPr/>
          <a:lstStyle/>
          <a:p>
            <a:pPr marL="0" indent="0">
              <a:buNone/>
            </a:pPr>
            <a:r>
              <a:rPr lang="en-IN" sz="2800" b="1" dirty="0">
                <a:solidFill>
                  <a:srgbClr val="FF0000"/>
                </a:solidFill>
                <a:latin typeface="Agency FB" panose="020B0503020202020204" pitchFamily="34" charset="0"/>
                <a:ea typeface="Cambria" panose="02040503050406030204" pitchFamily="18" charset="0"/>
              </a:rPr>
              <a:t>                                                                                                                                                                                                </a:t>
            </a:r>
          </a:p>
          <a:p>
            <a:pPr marL="0" indent="0">
              <a:buNone/>
            </a:pPr>
            <a:endParaRPr lang="en-IN" b="1" dirty="0">
              <a:solidFill>
                <a:srgbClr val="FF0000"/>
              </a:solidFill>
              <a:latin typeface="Agency FB" panose="020B0503020202020204" pitchFamily="34" charset="0"/>
              <a:ea typeface="Cambria" panose="02040503050406030204" pitchFamily="18" charset="0"/>
            </a:endParaRPr>
          </a:p>
          <a:p>
            <a:pPr marL="0" indent="0">
              <a:buNone/>
            </a:pPr>
            <a:endParaRPr lang="en-IN" sz="2800" b="1" dirty="0">
              <a:solidFill>
                <a:srgbClr val="FF0000"/>
              </a:solidFill>
              <a:latin typeface="Agency FB" panose="020B0503020202020204" pitchFamily="34" charset="0"/>
              <a:ea typeface="Cambria" panose="02040503050406030204" pitchFamily="18" charset="0"/>
            </a:endParaRPr>
          </a:p>
          <a:p>
            <a:pPr marL="0" indent="0">
              <a:buNone/>
            </a:pPr>
            <a:r>
              <a:rPr lang="en-IN" sz="4400" b="1" dirty="0">
                <a:solidFill>
                  <a:srgbClr val="FF0000"/>
                </a:solidFill>
                <a:latin typeface="Agency FB" panose="020B0503020202020204" pitchFamily="34" charset="0"/>
                <a:ea typeface="Cambria" panose="02040503050406030204" pitchFamily="18" charset="0"/>
              </a:rPr>
              <a:t>                     Any Questions/Discussions ???</a:t>
            </a:r>
            <a:endParaRPr lang="en-US" sz="4400" b="1" dirty="0">
              <a:solidFill>
                <a:srgbClr val="FF0000"/>
              </a:solidFill>
              <a:latin typeface="Agency FB" panose="020B0503020202020204" pitchFamily="34" charset="0"/>
              <a:ea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72419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A85F-3762-9A5A-0412-D9B8B2BD3EEA}"/>
              </a:ext>
            </a:extLst>
          </p:cNvPr>
          <p:cNvSpPr>
            <a:spLocks noGrp="1"/>
          </p:cNvSpPr>
          <p:nvPr>
            <p:ph type="title"/>
          </p:nvPr>
        </p:nvSpPr>
        <p:spPr/>
        <p:txBody>
          <a:bodyPr/>
          <a:lstStyle/>
          <a:p>
            <a:br>
              <a:rPr lang="en-IN" dirty="0">
                <a:solidFill>
                  <a:srgbClr val="FF0000"/>
                </a:solidFill>
                <a:latin typeface="Agency FB" panose="020B0503020202020204" pitchFamily="34" charset="0"/>
              </a:rPr>
            </a:br>
            <a:endParaRPr lang="en-IN" dirty="0"/>
          </a:p>
        </p:txBody>
      </p:sp>
      <p:sp>
        <p:nvSpPr>
          <p:cNvPr id="3" name="Content Placeholder 2">
            <a:extLst>
              <a:ext uri="{FF2B5EF4-FFF2-40B4-BE49-F238E27FC236}">
                <a16:creationId xmlns:a16="http://schemas.microsoft.com/office/drawing/2014/main" id="{FCB1DB4C-1347-68D9-3FDE-A0139A9ED925}"/>
              </a:ext>
            </a:extLst>
          </p:cNvPr>
          <p:cNvSpPr>
            <a:spLocks noGrp="1"/>
          </p:cNvSpPr>
          <p:nvPr>
            <p:ph idx="1"/>
          </p:nvPr>
        </p:nvSpPr>
        <p:spPr/>
        <p:txBody>
          <a:bodyPr/>
          <a:lstStyle/>
          <a:p>
            <a:pPr marL="0" indent="0">
              <a:buNone/>
            </a:pPr>
            <a:r>
              <a:rPr lang="en-IN" sz="2800" b="1" dirty="0">
                <a:solidFill>
                  <a:srgbClr val="FF0000"/>
                </a:solidFill>
                <a:latin typeface="Agency FB" panose="020B0503020202020204" pitchFamily="34" charset="0"/>
                <a:ea typeface="Cambria" panose="02040503050406030204" pitchFamily="18" charset="0"/>
              </a:rPr>
              <a:t>                                                                                                                                                                                                </a:t>
            </a:r>
          </a:p>
          <a:p>
            <a:pPr marL="0" indent="0">
              <a:buNone/>
            </a:pPr>
            <a:endParaRPr lang="en-IN" b="1" dirty="0">
              <a:solidFill>
                <a:srgbClr val="FF0000"/>
              </a:solidFill>
              <a:latin typeface="Agency FB" panose="020B0503020202020204" pitchFamily="34" charset="0"/>
              <a:ea typeface="Cambria" panose="02040503050406030204" pitchFamily="18" charset="0"/>
            </a:endParaRPr>
          </a:p>
          <a:p>
            <a:pPr marL="0" indent="0">
              <a:buNone/>
            </a:pPr>
            <a:endParaRPr lang="en-IN" sz="2800" b="1" dirty="0">
              <a:solidFill>
                <a:srgbClr val="FF0000"/>
              </a:solidFill>
              <a:latin typeface="Agency FB" panose="020B0503020202020204" pitchFamily="34" charset="0"/>
              <a:ea typeface="Cambria" panose="02040503050406030204" pitchFamily="18" charset="0"/>
            </a:endParaRPr>
          </a:p>
          <a:p>
            <a:pPr marL="0" indent="0">
              <a:buNone/>
            </a:pPr>
            <a:r>
              <a:rPr lang="en-IN" sz="2800" b="1" dirty="0">
                <a:solidFill>
                  <a:srgbClr val="3E30FA"/>
                </a:solidFill>
                <a:latin typeface="Agency FB" panose="020B0503020202020204" pitchFamily="34" charset="0"/>
                <a:ea typeface="Cambria" panose="02040503050406030204" pitchFamily="18" charset="0"/>
              </a:rPr>
              <a:t>                                                        </a:t>
            </a:r>
            <a:r>
              <a:rPr lang="en-IN" sz="4400" b="1" dirty="0">
                <a:solidFill>
                  <a:srgbClr val="3E30FA"/>
                </a:solidFill>
                <a:latin typeface="Agency FB" panose="020B0503020202020204" pitchFamily="34" charset="0"/>
                <a:ea typeface="Cambria" panose="02040503050406030204" pitchFamily="18" charset="0"/>
              </a:rPr>
              <a:t>Thank You !!!</a:t>
            </a:r>
            <a:endParaRPr lang="en-US" sz="4400" b="1" dirty="0">
              <a:solidFill>
                <a:srgbClr val="3E30FA"/>
              </a:solidFill>
              <a:latin typeface="Agency FB" panose="020B0503020202020204" pitchFamily="34" charset="0"/>
              <a:ea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318365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0D17-B9E2-32A5-768B-B0177A9F55DA}"/>
              </a:ext>
            </a:extLst>
          </p:cNvPr>
          <p:cNvSpPr>
            <a:spLocks noGrp="1"/>
          </p:cNvSpPr>
          <p:nvPr>
            <p:ph type="title"/>
          </p:nvPr>
        </p:nvSpPr>
        <p:spPr>
          <a:xfrm>
            <a:off x="838200" y="486888"/>
            <a:ext cx="10515600" cy="1203800"/>
          </a:xfrm>
        </p:spPr>
        <p:txBody>
          <a:bodyPr>
            <a:normAutofit fontScale="90000"/>
          </a:bodyPr>
          <a:lstStyle/>
          <a:p>
            <a:r>
              <a:rPr lang="en-IN" sz="4400" b="1" dirty="0">
                <a:solidFill>
                  <a:srgbClr val="FF0000"/>
                </a:solidFill>
                <a:latin typeface="Agency FB" panose="020B0503020202020204" pitchFamily="34" charset="0"/>
                <a:ea typeface="Cambria" panose="02040503050406030204" pitchFamily="18" charset="0"/>
              </a:rPr>
              <a:t>Outline:</a:t>
            </a:r>
            <a:br>
              <a:rPr lang="en-US" sz="4400" b="1" dirty="0">
                <a:solidFill>
                  <a:srgbClr val="FF0000"/>
                </a:solidFill>
                <a:latin typeface="Agency FB" panose="020B0503020202020204" pitchFamily="34"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A627835B-E382-C58D-2536-F338363DD37A}"/>
              </a:ext>
            </a:extLst>
          </p:cNvPr>
          <p:cNvSpPr>
            <a:spLocks noGrp="1"/>
          </p:cNvSpPr>
          <p:nvPr>
            <p:ph idx="1"/>
          </p:nvPr>
        </p:nvSpPr>
        <p:spPr>
          <a:xfrm>
            <a:off x="838200" y="1175657"/>
            <a:ext cx="10515600" cy="5001306"/>
          </a:xfrm>
        </p:spPr>
        <p:txBody>
          <a:bodyPr/>
          <a:lstStyle/>
          <a:p>
            <a:pPr marL="342900" lvl="0" indent="-342900" algn="just">
              <a:spcBef>
                <a:spcPts val="300"/>
              </a:spcBef>
              <a:spcAft>
                <a:spcPts val="300"/>
              </a:spcAft>
              <a:buSzPct val="85000"/>
              <a:buFont typeface="Arial" pitchFamily="34" charset="0"/>
              <a:buChar char="•"/>
            </a:pPr>
            <a:r>
              <a:rPr lang="en-IN" altLang="zh-TW" sz="2800" dirty="0">
                <a:latin typeface="Agency FB" panose="020B0503020202020204" pitchFamily="34" charset="0"/>
                <a:ea typeface="Cambria" panose="02040503050406030204" pitchFamily="18" charset="0"/>
              </a:rPr>
              <a:t>Motivation </a:t>
            </a:r>
          </a:p>
          <a:p>
            <a:pPr marL="342900" lvl="0" indent="-342900" algn="just">
              <a:spcBef>
                <a:spcPts val="300"/>
              </a:spcBef>
              <a:spcAft>
                <a:spcPts val="300"/>
              </a:spcAft>
              <a:buSzPct val="85000"/>
              <a:buFont typeface="Arial" pitchFamily="34" charset="0"/>
              <a:buChar char="•"/>
            </a:pPr>
            <a:r>
              <a:rPr lang="en-IN" altLang="zh-TW" sz="2800" dirty="0">
                <a:latin typeface="Agency FB" panose="020B0503020202020204" pitchFamily="34" charset="0"/>
                <a:ea typeface="Cambria" panose="02040503050406030204" pitchFamily="18" charset="0"/>
              </a:rPr>
              <a:t>Introduction </a:t>
            </a:r>
          </a:p>
          <a:p>
            <a:pPr marL="342900" indent="-342900" algn="just">
              <a:spcBef>
                <a:spcPts val="300"/>
              </a:spcBef>
              <a:spcAft>
                <a:spcPts val="300"/>
              </a:spcAft>
              <a:buSzPct val="85000"/>
              <a:buFont typeface="Arial" pitchFamily="34" charset="0"/>
              <a:buChar char="•"/>
            </a:pPr>
            <a:r>
              <a:rPr lang="en-IN" altLang="zh-TW" sz="2800" dirty="0">
                <a:latin typeface="Agency FB" panose="020B0503020202020204" pitchFamily="34" charset="0"/>
                <a:ea typeface="Cambria" panose="02040503050406030204" pitchFamily="18" charset="0"/>
              </a:rPr>
              <a:t>Objectives  </a:t>
            </a:r>
            <a:endParaRPr lang="en-US" altLang="zh-TW" sz="2800" dirty="0">
              <a:latin typeface="Agency FB" panose="020B0503020202020204" pitchFamily="34" charset="0"/>
              <a:ea typeface="Cambria" panose="02040503050406030204" pitchFamily="18" charset="0"/>
            </a:endParaRPr>
          </a:p>
          <a:p>
            <a:pPr marL="342900" lvl="0" indent="-342900" algn="just">
              <a:spcBef>
                <a:spcPts val="300"/>
              </a:spcBef>
              <a:spcAft>
                <a:spcPts val="300"/>
              </a:spcAft>
              <a:buSzPct val="85000"/>
              <a:buFont typeface="Arial" pitchFamily="34" charset="0"/>
              <a:buChar char="•"/>
            </a:pPr>
            <a:r>
              <a:rPr lang="en-US" altLang="zh-TW" sz="2800" dirty="0">
                <a:latin typeface="Agency FB" panose="020B0503020202020204" pitchFamily="34" charset="0"/>
                <a:ea typeface="Cambria" panose="02040503050406030204" pitchFamily="18" charset="0"/>
              </a:rPr>
              <a:t>Code</a:t>
            </a:r>
          </a:p>
          <a:p>
            <a:pPr marL="342900" lvl="0" indent="-342900" algn="just">
              <a:spcBef>
                <a:spcPts val="300"/>
              </a:spcBef>
              <a:spcAft>
                <a:spcPts val="300"/>
              </a:spcAft>
              <a:buSzPct val="85000"/>
              <a:buFont typeface="Arial" pitchFamily="34" charset="0"/>
              <a:buChar char="•"/>
            </a:pPr>
            <a:r>
              <a:rPr lang="en-US" altLang="zh-TW" sz="2800" dirty="0">
                <a:latin typeface="Agency FB" panose="020B0503020202020204" pitchFamily="34" charset="0"/>
                <a:ea typeface="Cambria" panose="02040503050406030204" pitchFamily="18" charset="0"/>
              </a:rPr>
              <a:t>Outputs</a:t>
            </a:r>
          </a:p>
          <a:p>
            <a:pPr marL="342900" lvl="0" indent="-342900" algn="just">
              <a:spcBef>
                <a:spcPts val="300"/>
              </a:spcBef>
              <a:spcAft>
                <a:spcPts val="300"/>
              </a:spcAft>
              <a:buSzPct val="85000"/>
              <a:buFont typeface="Arial" pitchFamily="34" charset="0"/>
              <a:buChar char="•"/>
            </a:pPr>
            <a:r>
              <a:rPr lang="en-US" altLang="zh-TW" sz="2800" dirty="0">
                <a:latin typeface="Agency FB" panose="020B0503020202020204" pitchFamily="34" charset="0"/>
                <a:ea typeface="Cambria" panose="02040503050406030204" pitchFamily="18" charset="0"/>
              </a:rPr>
              <a:t>Conclusions </a:t>
            </a:r>
            <a:endParaRPr lang="zh-CN" altLang="en-US" dirty="0"/>
          </a:p>
          <a:p>
            <a:pPr marL="0" indent="0">
              <a:buNone/>
            </a:pPr>
            <a:endParaRPr lang="en-IN" dirty="0"/>
          </a:p>
        </p:txBody>
      </p:sp>
    </p:spTree>
    <p:extLst>
      <p:ext uri="{BB962C8B-B14F-4D97-AF65-F5344CB8AC3E}">
        <p14:creationId xmlns:p14="http://schemas.microsoft.com/office/powerpoint/2010/main" val="264332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CF34-51D2-EB9B-3BE3-F310A8741BBC}"/>
              </a:ext>
            </a:extLst>
          </p:cNvPr>
          <p:cNvSpPr>
            <a:spLocks noGrp="1"/>
          </p:cNvSpPr>
          <p:nvPr>
            <p:ph type="title"/>
          </p:nvPr>
        </p:nvSpPr>
        <p:spPr/>
        <p:txBody>
          <a:bodyPr/>
          <a:lstStyle/>
          <a:p>
            <a:r>
              <a:rPr lang="en-IN" sz="4400" b="1" dirty="0">
                <a:solidFill>
                  <a:srgbClr val="FF0000"/>
                </a:solidFill>
                <a:latin typeface="Agency FB" panose="020B0503020202020204" pitchFamily="34" charset="0"/>
                <a:ea typeface="Cambria" panose="02040503050406030204" pitchFamily="18" charset="0"/>
              </a:rPr>
              <a:t>Motivation:</a:t>
            </a:r>
            <a:br>
              <a:rPr lang="en-US" sz="4400" b="1" dirty="0">
                <a:solidFill>
                  <a:srgbClr val="FF0000"/>
                </a:solidFill>
                <a:latin typeface="Agency FB" panose="020B0503020202020204" pitchFamily="34"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5FD97AF2-B7B8-C52A-3BCD-C2E82DCC1F87}"/>
              </a:ext>
            </a:extLst>
          </p:cNvPr>
          <p:cNvSpPr>
            <a:spLocks noGrp="1"/>
          </p:cNvSpPr>
          <p:nvPr>
            <p:ph idx="1"/>
          </p:nvPr>
        </p:nvSpPr>
        <p:spPr>
          <a:xfrm>
            <a:off x="838200" y="1199408"/>
            <a:ext cx="10515600" cy="4977555"/>
          </a:xfrm>
        </p:spPr>
        <p:txBody>
          <a:bodyPr>
            <a:normAutofit/>
          </a:bodyPr>
          <a:lstStyle/>
          <a:p>
            <a:r>
              <a:rPr lang="en-US" sz="2400" dirty="0">
                <a:latin typeface="Agency FB" panose="020B0503020202020204" pitchFamily="34" charset="0"/>
              </a:rPr>
              <a:t>Forecasting energy demand through IoT data analytics for smart grid applications holds immense promise for revolutionizing the energy sector. By leveraging real-time data from interconnected devices, utility companies can optimize energy distribution, enhance grid stability, and implement demand response programs effectively.</a:t>
            </a:r>
            <a:r>
              <a:rPr lang="en-US" sz="2400" dirty="0"/>
              <a:t> </a:t>
            </a:r>
            <a:r>
              <a:rPr lang="en-US" sz="2400" dirty="0">
                <a:latin typeface="Agency FB" panose="020B0503020202020204" pitchFamily="34" charset="0"/>
              </a:rPr>
              <a:t>This not only improves operational efficiency and cost savings but also facilitates the seamless integration of renewable energy sources into the grid. Furthermore, IoT-enabled analytics empower consumers with insights into their energy usage, encouraging greater engagement in energy-saving practices</a:t>
            </a:r>
          </a:p>
          <a:p>
            <a:pPr marL="0" indent="0">
              <a:buNone/>
            </a:pPr>
            <a:endParaRPr lang="en-IN" dirty="0"/>
          </a:p>
        </p:txBody>
      </p:sp>
      <p:pic>
        <p:nvPicPr>
          <p:cNvPr id="7" name="Picture 6">
            <a:extLst>
              <a:ext uri="{FF2B5EF4-FFF2-40B4-BE49-F238E27FC236}">
                <a16:creationId xmlns:a16="http://schemas.microsoft.com/office/drawing/2014/main" id="{8141D25B-0F2B-087A-3B55-AD915DAAF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153" y="3598223"/>
            <a:ext cx="4743450" cy="2339439"/>
          </a:xfrm>
          <a:prstGeom prst="rect">
            <a:avLst/>
          </a:prstGeom>
        </p:spPr>
      </p:pic>
    </p:spTree>
    <p:extLst>
      <p:ext uri="{BB962C8B-B14F-4D97-AF65-F5344CB8AC3E}">
        <p14:creationId xmlns:p14="http://schemas.microsoft.com/office/powerpoint/2010/main" val="371747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E23E-7812-B4A5-73FD-0CE56471D4B9}"/>
              </a:ext>
            </a:extLst>
          </p:cNvPr>
          <p:cNvSpPr>
            <a:spLocks noGrp="1"/>
          </p:cNvSpPr>
          <p:nvPr>
            <p:ph type="title"/>
          </p:nvPr>
        </p:nvSpPr>
        <p:spPr/>
        <p:txBody>
          <a:bodyPr/>
          <a:lstStyle/>
          <a:p>
            <a:r>
              <a:rPr lang="en-IN" sz="4400" b="1" dirty="0">
                <a:solidFill>
                  <a:srgbClr val="FF0000"/>
                </a:solidFill>
                <a:latin typeface="Agency FB" panose="020B0503020202020204" pitchFamily="34" charset="0"/>
                <a:ea typeface="Cambria" panose="02040503050406030204" pitchFamily="18" charset="0"/>
              </a:rPr>
              <a:t>Introduction:</a:t>
            </a:r>
            <a:br>
              <a:rPr lang="en-US" sz="4400" b="1" dirty="0">
                <a:solidFill>
                  <a:srgbClr val="FF0000"/>
                </a:solidFill>
                <a:latin typeface="Agency FB" panose="020B0503020202020204" pitchFamily="34"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14348052-4B7E-2F98-0A0E-466957E45AB5}"/>
              </a:ext>
            </a:extLst>
          </p:cNvPr>
          <p:cNvSpPr>
            <a:spLocks noGrp="1"/>
          </p:cNvSpPr>
          <p:nvPr>
            <p:ph idx="1"/>
          </p:nvPr>
        </p:nvSpPr>
        <p:spPr>
          <a:xfrm>
            <a:off x="838200" y="1140031"/>
            <a:ext cx="10515600" cy="5036932"/>
          </a:xfrm>
        </p:spPr>
        <p:txBody>
          <a:bodyPr>
            <a:normAutofit fontScale="92500" lnSpcReduction="20000"/>
          </a:bodyPr>
          <a:lstStyle/>
          <a:p>
            <a:pPr>
              <a:buFont typeface="Arial" panose="020B0604020202020204" pitchFamily="34" charset="0"/>
              <a:buChar char="•"/>
            </a:pPr>
            <a:r>
              <a:rPr lang="en-US" dirty="0">
                <a:latin typeface="Agency FB" panose="020B0503020202020204" pitchFamily="34" charset="0"/>
              </a:rPr>
              <a:t>Global energy demand is on the rise due to factors like urbanization and industrial growth.</a:t>
            </a:r>
          </a:p>
          <a:p>
            <a:pPr>
              <a:buFont typeface="Arial" panose="020B0604020202020204" pitchFamily="34" charset="0"/>
              <a:buChar char="•"/>
            </a:pPr>
            <a:r>
              <a:rPr lang="en-US" dirty="0">
                <a:latin typeface="Agency FB" panose="020B0503020202020204" pitchFamily="34" charset="0"/>
              </a:rPr>
              <a:t>The advent of IoT technology has revolutionized data collection and connectivity, offering opportunities for optimizing energy systems.</a:t>
            </a:r>
          </a:p>
          <a:p>
            <a:pPr>
              <a:buFont typeface="Arial" panose="020B0604020202020204" pitchFamily="34" charset="0"/>
              <a:buChar char="•"/>
            </a:pPr>
            <a:r>
              <a:rPr lang="en-US" dirty="0">
                <a:latin typeface="Agency FB" panose="020B0503020202020204" pitchFamily="34" charset="0"/>
              </a:rPr>
              <a:t>Smart grid evolution leverages IoT data and analytics to create dynamic, interconnected energy grids.</a:t>
            </a:r>
          </a:p>
          <a:p>
            <a:pPr>
              <a:buFont typeface="Arial" panose="020B0604020202020204" pitchFamily="34" charset="0"/>
              <a:buChar char="•"/>
            </a:pPr>
            <a:r>
              <a:rPr lang="en-US" dirty="0">
                <a:latin typeface="Agency FB" panose="020B0503020202020204" pitchFamily="34" charset="0"/>
              </a:rPr>
              <a:t>Accurate forecasting of energy demand is essential for grid reliability, cost reduction, and regulatory compliance.</a:t>
            </a:r>
          </a:p>
          <a:p>
            <a:pPr>
              <a:buFont typeface="Arial" panose="020B0604020202020204" pitchFamily="34" charset="0"/>
              <a:buChar char="•"/>
            </a:pPr>
            <a:r>
              <a:rPr lang="en-US" dirty="0">
                <a:latin typeface="Agency FB" panose="020B0503020202020204" pitchFamily="34" charset="0"/>
              </a:rPr>
              <a:t>IoT data streams from smart meters, sensors, and weather forecasts enable sophisticated demand forecasting models.</a:t>
            </a:r>
          </a:p>
          <a:p>
            <a:pPr>
              <a:buFont typeface="Arial" panose="020B0604020202020204" pitchFamily="34" charset="0"/>
              <a:buChar char="•"/>
            </a:pPr>
            <a:r>
              <a:rPr lang="en-US" dirty="0">
                <a:latin typeface="Agency FB" panose="020B0503020202020204" pitchFamily="34" charset="0"/>
              </a:rPr>
              <a:t>Motivations behind IoT-driven demand forecasting include optimizing energy distribution, enhancing grid stability, integrating renewables, engaging consumers, enabling predictive maintenance, ensuring regulatory compliance, and fostering innovation.</a:t>
            </a:r>
          </a:p>
          <a:p>
            <a:pPr>
              <a:buFont typeface="Arial" panose="020B0604020202020204" pitchFamily="34" charset="0"/>
              <a:buChar char="•"/>
            </a:pPr>
            <a:r>
              <a:rPr lang="en-US" dirty="0">
                <a:latin typeface="Agency FB" panose="020B0503020202020204" pitchFamily="34" charset="0"/>
              </a:rPr>
              <a:t>This paper explores the significance, benefits, challenges, and potential applications of IoT-driven energy demand forecasting for smart grid analytics.</a:t>
            </a:r>
          </a:p>
          <a:p>
            <a:pPr marL="0" indent="0">
              <a:buNone/>
            </a:pPr>
            <a:endParaRPr lang="en-IN" dirty="0"/>
          </a:p>
        </p:txBody>
      </p:sp>
    </p:spTree>
    <p:extLst>
      <p:ext uri="{BB962C8B-B14F-4D97-AF65-F5344CB8AC3E}">
        <p14:creationId xmlns:p14="http://schemas.microsoft.com/office/powerpoint/2010/main" val="25789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CD9E-E41F-0CBF-4C3D-177C88D990A2}"/>
              </a:ext>
            </a:extLst>
          </p:cNvPr>
          <p:cNvSpPr>
            <a:spLocks noGrp="1"/>
          </p:cNvSpPr>
          <p:nvPr>
            <p:ph type="title"/>
          </p:nvPr>
        </p:nvSpPr>
        <p:spPr/>
        <p:txBody>
          <a:bodyPr/>
          <a:lstStyle/>
          <a:p>
            <a:r>
              <a:rPr lang="en-US" sz="4400" b="1" dirty="0">
                <a:solidFill>
                  <a:srgbClr val="FF0000"/>
                </a:solidFill>
                <a:latin typeface="Agency FB" panose="020B0503020202020204" pitchFamily="34" charset="0"/>
                <a:ea typeface="Cambria" panose="02040503050406030204" pitchFamily="18" charset="0"/>
              </a:rPr>
              <a:t>Literature Review</a:t>
            </a:r>
            <a:r>
              <a:rPr lang="en-IN" sz="4400" b="1" dirty="0">
                <a:solidFill>
                  <a:srgbClr val="FF0000"/>
                </a:solidFill>
                <a:latin typeface="Agency FB" panose="020B0503020202020204" pitchFamily="34" charset="0"/>
                <a:ea typeface="Cambria" panose="02040503050406030204" pitchFamily="18" charset="0"/>
              </a:rPr>
              <a:t>:</a:t>
            </a:r>
            <a:br>
              <a:rPr lang="en-IN" sz="4400" b="1" dirty="0">
                <a:solidFill>
                  <a:srgbClr val="FF0000"/>
                </a:solidFill>
                <a:latin typeface="Agency FB" panose="020B0503020202020204" pitchFamily="34"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ACE9EF29-79CC-EA2D-3B21-6EA1927E372C}"/>
              </a:ext>
            </a:extLst>
          </p:cNvPr>
          <p:cNvSpPr>
            <a:spLocks noGrp="1"/>
          </p:cNvSpPr>
          <p:nvPr>
            <p:ph idx="1"/>
          </p:nvPr>
        </p:nvSpPr>
        <p:spPr>
          <a:xfrm>
            <a:off x="838200" y="1401287"/>
            <a:ext cx="10515600" cy="4775675"/>
          </a:xfrm>
        </p:spPr>
        <p:txBody>
          <a:bodyPr>
            <a:normAutofit/>
          </a:bodyPr>
          <a:lstStyle/>
          <a:p>
            <a:pPr marL="0" indent="0">
              <a:buNone/>
            </a:pPr>
            <a:r>
              <a:rPr lang="en-US" sz="2400" dirty="0">
                <a:latin typeface="Agency FB" panose="020B0503020202020204" pitchFamily="34" charset="0"/>
              </a:rPr>
              <a:t>forecasting energy demand through IoT data analytics for smart grid applications highlights the diverse methodologies and applications within this field. Researchers have explored various statistical and machine learning techniques to improve the accuracy of demand forecasts, leveraging data from smart meters, sensors, weather forecasts, and social media.</a:t>
            </a:r>
          </a:p>
          <a:p>
            <a:pPr marL="0" indent="0">
              <a:buNone/>
            </a:pPr>
            <a:r>
              <a:rPr lang="en-US" sz="2400" dirty="0">
                <a:latin typeface="Agency FB" panose="020B0503020202020204" pitchFamily="34" charset="0"/>
              </a:rPr>
              <a:t> Accurate demand forecasting not only enhances grid optimization and stability but also facilitates the integration of renewable energy sources and empowers utilities to engage consumers in energy-saving practices. Furthermore, IoT-enabled analytics enable predictive maintenance of grid infrastructure, reducing downtime and improving asset management. As utilities strive to meet regulatory requirements and policy goals, IoT-driven demand forecasting emerges as a pivotal tool for shaping the future of energy management and sustainability.</a:t>
            </a:r>
            <a:endParaRPr lang="en-IN" sz="2400" dirty="0">
              <a:latin typeface="Agency FB" panose="020B0503020202020204" pitchFamily="34" charset="0"/>
            </a:endParaRPr>
          </a:p>
        </p:txBody>
      </p:sp>
    </p:spTree>
    <p:extLst>
      <p:ext uri="{BB962C8B-B14F-4D97-AF65-F5344CB8AC3E}">
        <p14:creationId xmlns:p14="http://schemas.microsoft.com/office/powerpoint/2010/main" val="42197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BA0D-AFC0-6863-6324-6BD857547D40}"/>
              </a:ext>
            </a:extLst>
          </p:cNvPr>
          <p:cNvSpPr>
            <a:spLocks noGrp="1"/>
          </p:cNvSpPr>
          <p:nvPr>
            <p:ph type="title"/>
          </p:nvPr>
        </p:nvSpPr>
        <p:spPr/>
        <p:txBody>
          <a:bodyPr/>
          <a:lstStyle/>
          <a:p>
            <a:r>
              <a:rPr lang="en-IN" sz="4400" b="1" dirty="0">
                <a:solidFill>
                  <a:srgbClr val="FF0000"/>
                </a:solidFill>
                <a:latin typeface="Agency FB" panose="020B0503020202020204" pitchFamily="34" charset="0"/>
                <a:ea typeface="Cambria" panose="02040503050406030204" pitchFamily="18" charset="0"/>
              </a:rPr>
              <a:t>Objectives:</a:t>
            </a:r>
            <a:br>
              <a:rPr lang="en-US" sz="4400" b="1" dirty="0">
                <a:solidFill>
                  <a:srgbClr val="FF0000"/>
                </a:solidFill>
                <a:latin typeface="Agency FB" panose="020B0503020202020204" pitchFamily="34"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EB8F5182-79D1-982F-268B-B44BD58723FE}"/>
              </a:ext>
            </a:extLst>
          </p:cNvPr>
          <p:cNvSpPr>
            <a:spLocks noGrp="1"/>
          </p:cNvSpPr>
          <p:nvPr>
            <p:ph idx="1"/>
          </p:nvPr>
        </p:nvSpPr>
        <p:spPr>
          <a:xfrm>
            <a:off x="838200" y="1531917"/>
            <a:ext cx="10515600" cy="4645046"/>
          </a:xfrm>
        </p:spPr>
        <p:txBody>
          <a:bodyPr>
            <a:normAutofit/>
          </a:bodyPr>
          <a:lstStyle/>
          <a:p>
            <a:r>
              <a:rPr lang="en-US" sz="2400" dirty="0">
                <a:latin typeface="Agency FB" panose="020B0503020202020204" pitchFamily="34" charset="0"/>
              </a:rPr>
              <a:t>Improve grid stability by accurately predicting energy demand fluctuations.</a:t>
            </a:r>
          </a:p>
          <a:p>
            <a:r>
              <a:rPr lang="en-US" sz="2400" dirty="0">
                <a:latin typeface="Agency FB" panose="020B0503020202020204" pitchFamily="34" charset="0"/>
              </a:rPr>
              <a:t>Optimize resource allocation across generation, transmission, and distribution to minimize wastage and operational costs.</a:t>
            </a:r>
          </a:p>
          <a:p>
            <a:r>
              <a:rPr lang="en-US" sz="2400" dirty="0">
                <a:latin typeface="Agency FB" panose="020B0503020202020204" pitchFamily="34" charset="0"/>
              </a:rPr>
              <a:t>Facilitate seamless integration of renewable energy sources by forecasting their output and aligning with demand patterns.</a:t>
            </a:r>
          </a:p>
          <a:p>
            <a:r>
              <a:rPr lang="en-US" sz="2400" dirty="0">
                <a:latin typeface="Agency FB" panose="020B0503020202020204" pitchFamily="34" charset="0"/>
              </a:rPr>
              <a:t>Engage consumers with insights into energy usage, fostering informed decisions and participation in energy-saving initiatives.</a:t>
            </a:r>
          </a:p>
          <a:p>
            <a:r>
              <a:rPr lang="en-US" sz="2400" dirty="0">
                <a:latin typeface="Agency FB" panose="020B0503020202020204" pitchFamily="34" charset="0"/>
              </a:rPr>
              <a:t>Implement predictive maintenance strategies to enhance grid reliability and minimize downtime through real-time infrastructure monitoring.</a:t>
            </a:r>
          </a:p>
          <a:p>
            <a:endParaRPr lang="en-IN" dirty="0"/>
          </a:p>
        </p:txBody>
      </p:sp>
    </p:spTree>
    <p:extLst>
      <p:ext uri="{BB962C8B-B14F-4D97-AF65-F5344CB8AC3E}">
        <p14:creationId xmlns:p14="http://schemas.microsoft.com/office/powerpoint/2010/main" val="374169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E4A2-EBC8-C519-75BA-F9471B5F8A90}"/>
              </a:ext>
            </a:extLst>
          </p:cNvPr>
          <p:cNvSpPr>
            <a:spLocks noGrp="1"/>
          </p:cNvSpPr>
          <p:nvPr>
            <p:ph type="title"/>
          </p:nvPr>
        </p:nvSpPr>
        <p:spPr>
          <a:xfrm>
            <a:off x="838200" y="89067"/>
            <a:ext cx="10515600" cy="872834"/>
          </a:xfrm>
        </p:spPr>
        <p:txBody>
          <a:bodyPr/>
          <a:lstStyle/>
          <a:p>
            <a:r>
              <a:rPr lang="en-IN" b="1" dirty="0">
                <a:solidFill>
                  <a:srgbClr val="FF0000"/>
                </a:solidFill>
                <a:latin typeface="Agency FB" panose="020B0503020202020204" pitchFamily="34" charset="0"/>
              </a:rPr>
              <a:t>Code</a:t>
            </a:r>
            <a:r>
              <a:rPr lang="en-IN" dirty="0">
                <a:solidFill>
                  <a:srgbClr val="FF0000"/>
                </a:solidFill>
                <a:latin typeface="Agency FB" panose="020B0503020202020204" pitchFamily="34" charset="0"/>
              </a:rPr>
              <a:t>:</a:t>
            </a:r>
          </a:p>
        </p:txBody>
      </p:sp>
      <p:sp>
        <p:nvSpPr>
          <p:cNvPr id="3" name="Content Placeholder 2">
            <a:extLst>
              <a:ext uri="{FF2B5EF4-FFF2-40B4-BE49-F238E27FC236}">
                <a16:creationId xmlns:a16="http://schemas.microsoft.com/office/drawing/2014/main" id="{4C7C8B8C-AD34-CAD3-820A-33557FE9703E}"/>
              </a:ext>
            </a:extLst>
          </p:cNvPr>
          <p:cNvSpPr>
            <a:spLocks noGrp="1"/>
          </p:cNvSpPr>
          <p:nvPr>
            <p:ph idx="1"/>
          </p:nvPr>
        </p:nvSpPr>
        <p:spPr>
          <a:xfrm>
            <a:off x="838200" y="760021"/>
            <a:ext cx="10515600" cy="6008913"/>
          </a:xfrm>
        </p:spPr>
        <p:txBody>
          <a:bodyPr>
            <a:normAutofit fontScale="25000" lnSpcReduction="20000"/>
          </a:bodyPr>
          <a:lstStyle/>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import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streamlit</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as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st</a:t>
            </a:r>
            <a:endParaRPr lang="en-IN" sz="9600" kern="1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import pandas as pd</a:t>
            </a: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import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numpy</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as np</a:t>
            </a: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from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sklearn.ensemble</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import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RandomForestRegressor</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GradientBoostingRegressor</a:t>
            </a:r>
            <a:endParaRPr lang="en-IN" sz="9600" kern="1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from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sklearn.linear_model</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import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LinearRegression</a:t>
            </a:r>
            <a:endParaRPr lang="en-IN" sz="9600" kern="1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import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matplotlib.pyplot</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as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plt</a:t>
            </a:r>
            <a:endParaRPr lang="en-IN" sz="9600" kern="1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@st.cache</a:t>
            </a: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def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load_data</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file_path</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data =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pd.read_csv</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file_path</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return data</a:t>
            </a:r>
          </a:p>
          <a:p>
            <a:pPr marL="0" indent="0">
              <a:lnSpc>
                <a:spcPct val="107000"/>
              </a:lnSpc>
              <a:spcAft>
                <a:spcPts val="800"/>
              </a:spcAft>
              <a:buNone/>
            </a:pP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def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train_model</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(algorithm,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X_train</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9600" kern="100" dirty="0" err="1">
                <a:effectLst/>
                <a:latin typeface="Agency FB" panose="020B0503020202020204" pitchFamily="34" charset="0"/>
                <a:ea typeface="Calibri" panose="020F0502020204030204" pitchFamily="34" charset="0"/>
                <a:cs typeface="Times New Roman" panose="02020603050405020304" pitchFamily="18" charset="0"/>
              </a:rPr>
              <a:t>y_train</a:t>
            </a:r>
            <a:r>
              <a:rPr lang="en-IN" sz="9600" kern="100" dirty="0">
                <a:effectLst/>
                <a:latin typeface="Agency FB" panose="020B0503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9600" kern="100" dirty="0">
              <a:effectLst/>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2837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61E3C-8936-0F75-8788-D463947B1F69}"/>
              </a:ext>
            </a:extLst>
          </p:cNvPr>
          <p:cNvSpPr txBox="1"/>
          <p:nvPr/>
        </p:nvSpPr>
        <p:spPr>
          <a:xfrm>
            <a:off x="712519" y="213757"/>
            <a:ext cx="8434449" cy="7423314"/>
          </a:xfrm>
          <a:prstGeom prst="rect">
            <a:avLst/>
          </a:prstGeom>
          <a:noFill/>
        </p:spPr>
        <p:txBody>
          <a:bodyPr wrap="square">
            <a:spAutoFit/>
          </a:bodyPr>
          <a:lstStyle/>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if algorithm == 'Random Forest':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model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RandomForestRegressor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elif</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algorithm == 'Gradient Boosting':</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model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GradientBoostingRegressor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elif</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algorithm == 'Linear Regression':</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model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LinearRegression</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raise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ValueError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("Invalid algorithm selected")</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model.fit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X_train</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y_train</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return model</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def predict(model,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X_test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return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model.predict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X_test</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2400" kern="1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570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A9A4D-68F7-909D-B4A0-3A564ECCE9A7}"/>
              </a:ext>
            </a:extLst>
          </p:cNvPr>
          <p:cNvSpPr txBox="1"/>
          <p:nvPr/>
        </p:nvSpPr>
        <p:spPr>
          <a:xfrm>
            <a:off x="673925" y="315794"/>
            <a:ext cx="6097978" cy="7728013"/>
          </a:xfrm>
          <a:prstGeom prst="rect">
            <a:avLst/>
          </a:prstGeom>
          <a:noFill/>
        </p:spPr>
        <p:txBody>
          <a:bodyPr wrap="square">
            <a:spAutoFit/>
          </a:bodyPr>
          <a:lstStyle/>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def main():</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st.title</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('Energy Demand Forecasting with IoT Data')</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algorithm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st.sidebar.selectbox</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('Select Algorithm', ['Random Forest', 'Gradient Boosting', 'Linear Regression'])</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file_path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st.sidebar.file_uploader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('Upload IoT Data', type=['csv'])</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if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file_path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data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load_data</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file_path</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data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preprocess_data</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(data)</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st.subheader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('Loaded Data')</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st.write</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(data)</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X = </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data.drop</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(columns=['serial', 'Time_stamp','</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kVAR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y = data['</a:t>
            </a:r>
            <a:r>
              <a:rPr lang="en-IN" sz="2400" kern="100" dirty="0" err="1">
                <a:effectLst/>
                <a:latin typeface="Agency FB" panose="020B0503020202020204" pitchFamily="34" charset="0"/>
                <a:ea typeface="Calibri" panose="020F0502020204030204" pitchFamily="34" charset="0"/>
                <a:cs typeface="Times New Roman" panose="02020603050405020304" pitchFamily="18" charset="0"/>
              </a:rPr>
              <a:t>kVAR</a:t>
            </a: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400" kern="1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Agency FB" panose="020B0503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8889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1054</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Agency FB</vt:lpstr>
      <vt:lpstr>Arial</vt:lpstr>
      <vt:lpstr>Calibri</vt:lpstr>
      <vt:lpstr>Calibri Light</vt:lpstr>
      <vt:lpstr>Office Theme</vt:lpstr>
      <vt:lpstr>Forecasting energy demand Hamessing IOT Data for smart grid Analytics</vt:lpstr>
      <vt:lpstr>Outline: </vt:lpstr>
      <vt:lpstr>Motivation: </vt:lpstr>
      <vt:lpstr>Introduction: </vt:lpstr>
      <vt:lpstr>Literature Review: </vt:lpstr>
      <vt:lpstr>Objectives: </vt:lpstr>
      <vt:lpstr>Code:</vt:lpstr>
      <vt:lpstr>PowerPoint Presentation</vt:lpstr>
      <vt:lpstr>PowerPoint Presentation</vt:lpstr>
      <vt:lpstr>PowerPoint Presentation</vt:lpstr>
      <vt:lpstr>Output:</vt:lpstr>
      <vt:lpstr>PowerPoint Presentation</vt:lpstr>
      <vt:lpstr>PowerPoint Presentation</vt:lpstr>
      <vt:lpstr>Conclusions: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energy demand Hamessing IOT Data for smart grid Analytics</dc:title>
  <dc:creator>20881A04D3</dc:creator>
  <cp:lastModifiedBy>kotha aswitha</cp:lastModifiedBy>
  <cp:revision>3</cp:revision>
  <dcterms:created xsi:type="dcterms:W3CDTF">2024-04-20T16:17:47Z</dcterms:created>
  <dcterms:modified xsi:type="dcterms:W3CDTF">2024-04-22T16:48:28Z</dcterms:modified>
</cp:coreProperties>
</file>