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033" r:id="rId1"/>
  </p:sldMasterIdLst>
  <p:sldIdLst>
    <p:sldId id="256" r:id="rId2"/>
    <p:sldId id="26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</p:sldIdLst>
  <p:sldSz cx="11442700" cy="7969250"/>
  <p:notesSz cx="11442700" cy="7969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22P31A0214" initials="" lastIdx="1" clrIdx="0">
    <p:extLst>
      <p:ext uri="{19B8F6BF-5375-455C-9EA6-DF929625EA0E}">
        <p15:presenceInfo xmlns:p15="http://schemas.microsoft.com/office/powerpoint/2012/main" userId="S::22P31A0214@acet.ac.in::38a56a1d-a0ce-456d-972d-8d2479269c1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4660"/>
  </p:normalViewPr>
  <p:slideViewPr>
    <p:cSldViewPr>
      <p:cViewPr varScale="1">
        <p:scale>
          <a:sx n="64" d="100"/>
          <a:sy n="64" d="100"/>
        </p:scale>
        <p:origin x="1555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commentAuthors" Target="commentAuthor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303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159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010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406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784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095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8632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7744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44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rgbClr val="EBCCB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72135" y="1482407"/>
            <a:ext cx="4977574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892990" y="1482407"/>
            <a:ext cx="4977574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2002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344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501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597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742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523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329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07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13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theme" Target="../theme/theme1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3027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4" r:id="rId1"/>
    <p:sldLayoutId id="2147484035" r:id="rId2"/>
    <p:sldLayoutId id="2147484036" r:id="rId3"/>
    <p:sldLayoutId id="2147484037" r:id="rId4"/>
    <p:sldLayoutId id="2147484038" r:id="rId5"/>
    <p:sldLayoutId id="2147484039" r:id="rId6"/>
    <p:sldLayoutId id="2147484040" r:id="rId7"/>
    <p:sldLayoutId id="2147484041" r:id="rId8"/>
    <p:sldLayoutId id="2147484042" r:id="rId9"/>
    <p:sldLayoutId id="2147484043" r:id="rId10"/>
    <p:sldLayoutId id="2147484044" r:id="rId11"/>
    <p:sldLayoutId id="2147484045" r:id="rId12"/>
    <p:sldLayoutId id="2147484046" r:id="rId13"/>
    <p:sldLayoutId id="2147484047" r:id="rId14"/>
    <p:sldLayoutId id="2147484048" r:id="rId15"/>
    <p:sldLayoutId id="2147484049" r:id="rId16"/>
    <p:sldLayoutId id="2147484050" r:id="rId17"/>
    <p:sldLayoutId id="2147484051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thachandu25/keylogger.git" TargetMode="Externa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18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 /><Relationship Id="rId2" Type="http://schemas.openxmlformats.org/officeDocument/2006/relationships/image" Target="../media/image6.tmp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8.tmp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02684" y="0"/>
            <a:ext cx="11442700" cy="6440805"/>
          </a:xfrm>
          <a:custGeom>
            <a:avLst/>
            <a:gdLst/>
            <a:ahLst/>
            <a:cxnLst/>
            <a:rect l="l" t="t" r="r" b="b"/>
            <a:pathLst>
              <a:path w="11442700" h="6440805">
                <a:moveTo>
                  <a:pt x="11442191" y="0"/>
                </a:moveTo>
                <a:lnTo>
                  <a:pt x="0" y="0"/>
                </a:lnTo>
                <a:lnTo>
                  <a:pt x="0" y="6440423"/>
                </a:lnTo>
                <a:lnTo>
                  <a:pt x="11442191" y="6440423"/>
                </a:lnTo>
                <a:lnTo>
                  <a:pt x="11442191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5984D13-83DF-C693-7D73-FBA327B73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66" y="1873956"/>
            <a:ext cx="10007600" cy="3028244"/>
          </a:xfrm>
        </p:spPr>
        <p:txBody>
          <a:bodyPr/>
          <a:lstStyle/>
          <a:p>
            <a:r>
              <a:rPr lang="en-US" u="sng" dirty="0">
                <a:solidFill>
                  <a:schemeClr val="tx1"/>
                </a:solidFill>
              </a:rPr>
              <a:t>Student name :</a:t>
            </a:r>
            <a:r>
              <a:rPr lang="en-US" u="sng" dirty="0" err="1">
                <a:solidFill>
                  <a:schemeClr val="tx1"/>
                </a:solidFill>
              </a:rPr>
              <a:t>Chakradurga</a:t>
            </a:r>
            <a:r>
              <a:rPr lang="en-US" u="sng" dirty="0">
                <a:solidFill>
                  <a:schemeClr val="tx1"/>
                </a:solidFill>
              </a:rPr>
              <a:t> </a:t>
            </a:r>
            <a:r>
              <a:rPr lang="en-US" u="sng" dirty="0" err="1">
                <a:solidFill>
                  <a:schemeClr val="tx1"/>
                </a:solidFill>
              </a:rPr>
              <a:t>Kotha</a:t>
            </a:r>
            <a:r>
              <a:rPr lang="en-US" u="sng" dirty="0">
                <a:solidFill>
                  <a:schemeClr val="tx1"/>
                </a:solidFill>
              </a:rPr>
              <a:t> </a:t>
            </a:r>
            <a:br>
              <a:rPr lang="en-US" u="sng" dirty="0">
                <a:solidFill>
                  <a:schemeClr val="tx1"/>
                </a:solidFill>
              </a:rPr>
            </a:br>
            <a:br>
              <a:rPr lang="en-US" u="sng" dirty="0">
                <a:solidFill>
                  <a:schemeClr val="tx1"/>
                </a:solidFill>
              </a:rPr>
            </a:br>
            <a:br>
              <a:rPr lang="en-US" u="sng" dirty="0">
                <a:solidFill>
                  <a:schemeClr val="tx1"/>
                </a:solidFill>
              </a:rPr>
            </a:br>
            <a:br>
              <a:rPr lang="en-US" u="sng" dirty="0">
                <a:solidFill>
                  <a:schemeClr val="tx1"/>
                </a:solidFill>
              </a:rPr>
            </a:br>
            <a:r>
              <a:rPr lang="en-US" u="sng" dirty="0">
                <a:solidFill>
                  <a:schemeClr val="tx1"/>
                </a:solidFill>
              </a:rPr>
              <a:t>Final Project</a:t>
            </a:r>
            <a:br>
              <a:rPr lang="en-US" u="sng" dirty="0">
                <a:solidFill>
                  <a:schemeClr val="tx1"/>
                </a:solidFill>
              </a:rPr>
            </a:b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3B9907-545A-D3EE-7F65-E0330DDCF186}"/>
              </a:ext>
            </a:extLst>
          </p:cNvPr>
          <p:cNvSpPr txBox="1"/>
          <p:nvPr/>
        </p:nvSpPr>
        <p:spPr>
          <a:xfrm>
            <a:off x="4504266" y="30734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514" y="566422"/>
            <a:ext cx="2301917" cy="56938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1" spc="-175" dirty="0">
                <a:solidFill>
                  <a:schemeClr val="bg2">
                    <a:lumMod val="60000"/>
                    <a:lumOff val="40000"/>
                  </a:schemeClr>
                </a:solidFill>
              </a:rPr>
              <a:t>Results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38515" y="1392016"/>
            <a:ext cx="8052434" cy="796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4900"/>
              </a:lnSpc>
              <a:spcBef>
                <a:spcPts val="100"/>
              </a:spcBef>
            </a:pPr>
            <a:r>
              <a:rPr sz="1350" spc="-60" dirty="0">
                <a:solidFill>
                  <a:srgbClr val="C9C2C0"/>
                </a:solidFill>
                <a:latin typeface="Verdana"/>
                <a:cs typeface="Verdana"/>
              </a:rPr>
              <a:t>Our</a:t>
            </a:r>
            <a:r>
              <a:rPr sz="1350" spc="-14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keylogger</a:t>
            </a:r>
            <a:r>
              <a:rPr sz="1350" spc="-14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65" dirty="0">
                <a:solidFill>
                  <a:srgbClr val="C9C2C0"/>
                </a:solidFill>
                <a:latin typeface="Verdana"/>
                <a:cs typeface="Verdana"/>
              </a:rPr>
              <a:t>solution</a:t>
            </a:r>
            <a:r>
              <a:rPr sz="1350" spc="-14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14" dirty="0">
                <a:solidFill>
                  <a:srgbClr val="C9C2C0"/>
                </a:solidFill>
                <a:latin typeface="Verdana"/>
                <a:cs typeface="Verdana"/>
              </a:rPr>
              <a:t>has</a:t>
            </a:r>
            <a:r>
              <a:rPr sz="1350" spc="-14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5" dirty="0">
                <a:solidFill>
                  <a:srgbClr val="C9C2C0"/>
                </a:solidFill>
                <a:latin typeface="Verdana"/>
                <a:cs typeface="Verdana"/>
              </a:rPr>
              <a:t>proven</a:t>
            </a:r>
            <a:r>
              <a:rPr sz="1350" spc="-14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to</a:t>
            </a:r>
            <a:r>
              <a:rPr sz="1350" spc="-14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25" dirty="0">
                <a:solidFill>
                  <a:srgbClr val="C9C2C0"/>
                </a:solidFill>
                <a:latin typeface="Verdana"/>
                <a:cs typeface="Verdana"/>
              </a:rPr>
              <a:t>be</a:t>
            </a:r>
            <a:r>
              <a:rPr sz="1350" spc="-14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0" dirty="0">
                <a:solidFill>
                  <a:srgbClr val="C9C2C0"/>
                </a:solidFill>
                <a:latin typeface="Verdana"/>
                <a:cs typeface="Verdana"/>
              </a:rPr>
              <a:t>highly</a:t>
            </a:r>
            <a:r>
              <a:rPr sz="1350" spc="-14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5" dirty="0">
                <a:solidFill>
                  <a:srgbClr val="C9C2C0"/>
                </a:solidFill>
                <a:latin typeface="Verdana"/>
                <a:cs typeface="Verdana"/>
              </a:rPr>
              <a:t>effective</a:t>
            </a:r>
            <a:r>
              <a:rPr sz="1350" spc="-14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20" dirty="0">
                <a:solidFill>
                  <a:srgbClr val="C9C2C0"/>
                </a:solidFill>
                <a:latin typeface="Verdana"/>
                <a:cs typeface="Verdana"/>
              </a:rPr>
              <a:t>in</a:t>
            </a:r>
            <a:r>
              <a:rPr sz="1350" spc="-14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65" dirty="0">
                <a:solidFill>
                  <a:srgbClr val="C9C2C0"/>
                </a:solidFill>
                <a:latin typeface="Verdana"/>
                <a:cs typeface="Verdana"/>
              </a:rPr>
              <a:t>monitoring</a:t>
            </a:r>
            <a:r>
              <a:rPr sz="1350" spc="-14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user</a:t>
            </a:r>
            <a:r>
              <a:rPr sz="1350" spc="-14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activity</a:t>
            </a:r>
            <a:r>
              <a:rPr sz="1350" spc="-13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50" spc="-14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5" dirty="0">
                <a:solidFill>
                  <a:srgbClr val="C9C2C0"/>
                </a:solidFill>
                <a:latin typeface="Verdana"/>
                <a:cs typeface="Verdana"/>
              </a:rPr>
              <a:t>detecting</a:t>
            </a:r>
            <a:r>
              <a:rPr sz="1350" spc="-14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potential </a:t>
            </a:r>
            <a:r>
              <a:rPr sz="1350" spc="-46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security</a:t>
            </a:r>
            <a:r>
              <a:rPr sz="1350" spc="-14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14" dirty="0">
                <a:solidFill>
                  <a:srgbClr val="C9C2C0"/>
                </a:solidFill>
                <a:latin typeface="Verdana"/>
                <a:cs typeface="Verdana"/>
              </a:rPr>
              <a:t>breaches.</a:t>
            </a:r>
            <a:r>
              <a:rPr sz="1350" spc="-14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The</a:t>
            </a:r>
            <a:r>
              <a:rPr sz="1350" spc="-14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data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0" dirty="0">
                <a:solidFill>
                  <a:srgbClr val="C9C2C0"/>
                </a:solidFill>
                <a:latin typeface="Verdana"/>
                <a:cs typeface="Verdana"/>
              </a:rPr>
              <a:t>collected</a:t>
            </a:r>
            <a:r>
              <a:rPr sz="1350" spc="-14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14" dirty="0">
                <a:solidFill>
                  <a:srgbClr val="C9C2C0"/>
                </a:solidFill>
                <a:latin typeface="Verdana"/>
                <a:cs typeface="Verdana"/>
              </a:rPr>
              <a:t>has</a:t>
            </a:r>
            <a:r>
              <a:rPr sz="1350" spc="-14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0" dirty="0">
                <a:solidFill>
                  <a:srgbClr val="C9C2C0"/>
                </a:solidFill>
                <a:latin typeface="Verdana"/>
                <a:cs typeface="Verdana"/>
              </a:rPr>
              <a:t>provided</a:t>
            </a:r>
            <a:r>
              <a:rPr sz="1350" spc="-14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valuable</a:t>
            </a:r>
            <a:r>
              <a:rPr sz="1350" spc="-14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insights,</a:t>
            </a:r>
            <a:r>
              <a:rPr sz="1350" spc="-14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65" dirty="0">
                <a:solidFill>
                  <a:srgbClr val="C9C2C0"/>
                </a:solidFill>
                <a:latin typeface="Verdana"/>
                <a:cs typeface="Verdana"/>
              </a:rPr>
              <a:t>allowing</a:t>
            </a:r>
            <a:r>
              <a:rPr sz="1350" spc="-14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us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to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60" dirty="0">
                <a:solidFill>
                  <a:srgbClr val="C9C2C0"/>
                </a:solidFill>
                <a:latin typeface="Verdana"/>
                <a:cs typeface="Verdana"/>
              </a:rPr>
              <a:t>identify</a:t>
            </a:r>
            <a:r>
              <a:rPr sz="1350" spc="-14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60" dirty="0">
                <a:solidFill>
                  <a:srgbClr val="C9C2C0"/>
                </a:solidFill>
                <a:latin typeface="Verdana"/>
                <a:cs typeface="Verdana"/>
              </a:rPr>
              <a:t>vulnerabilities </a:t>
            </a:r>
            <a:r>
              <a:rPr sz="1350" spc="-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0" dirty="0">
                <a:solidFill>
                  <a:srgbClr val="C9C2C0"/>
                </a:solidFill>
                <a:latin typeface="Verdana"/>
                <a:cs typeface="Verdana"/>
              </a:rPr>
              <a:t>implement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0" dirty="0">
                <a:solidFill>
                  <a:srgbClr val="C9C2C0"/>
                </a:solidFill>
                <a:latin typeface="Verdana"/>
                <a:cs typeface="Verdana"/>
              </a:rPr>
              <a:t>robust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securit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14" dirty="0">
                <a:solidFill>
                  <a:srgbClr val="C9C2C0"/>
                </a:solidFill>
                <a:latin typeface="Verdana"/>
                <a:cs typeface="Verdana"/>
              </a:rPr>
              <a:t>measures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0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0" dirty="0">
                <a:solidFill>
                  <a:srgbClr val="C9C2C0"/>
                </a:solidFill>
                <a:latin typeface="Verdana"/>
                <a:cs typeface="Verdana"/>
              </a:rPr>
              <a:t>protec</a:t>
            </a:r>
            <a:r>
              <a:rPr sz="1350" spc="-65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0" dirty="0">
                <a:solidFill>
                  <a:srgbClr val="C9C2C0"/>
                </a:solidFill>
                <a:latin typeface="Verdana"/>
                <a:cs typeface="Verdana"/>
              </a:rPr>
              <a:t>ou</a:t>
            </a:r>
            <a:r>
              <a:rPr sz="1350" spc="-50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0" dirty="0">
                <a:solidFill>
                  <a:srgbClr val="C9C2C0"/>
                </a:solidFill>
                <a:latin typeface="Verdana"/>
                <a:cs typeface="Verdana"/>
              </a:rPr>
              <a:t>client'</a:t>
            </a:r>
            <a:r>
              <a:rPr sz="1350" spc="-80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30" dirty="0">
                <a:solidFill>
                  <a:srgbClr val="C9C2C0"/>
                </a:solidFill>
                <a:latin typeface="Verdana"/>
                <a:cs typeface="Verdana"/>
              </a:rPr>
              <a:t>systems.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5965" y="2407813"/>
            <a:ext cx="4064000" cy="485775"/>
          </a:xfrm>
          <a:prstGeom prst="rect">
            <a:avLst/>
          </a:prstGeom>
          <a:solidFill>
            <a:srgbClr val="343131"/>
          </a:solidFill>
        </p:spPr>
        <p:txBody>
          <a:bodyPr vert="horz" wrap="square" lIns="0" tIns="123189" rIns="0" bIns="0" rtlCol="0">
            <a:spAutoFit/>
          </a:bodyPr>
          <a:lstStyle/>
          <a:p>
            <a:pPr marL="166370">
              <a:lnSpc>
                <a:spcPct val="100000"/>
              </a:lnSpc>
              <a:spcBef>
                <a:spcPts val="969"/>
              </a:spcBef>
            </a:pP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Ke</a:t>
            </a:r>
            <a:r>
              <a:rPr sz="1350" spc="-90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55" dirty="0">
                <a:solidFill>
                  <a:srgbClr val="C9C2C0"/>
                </a:solidFill>
                <a:latin typeface="Verdana"/>
                <a:cs typeface="Verdana"/>
              </a:rPr>
              <a:t>Metrics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29274" y="2407813"/>
            <a:ext cx="4064000" cy="332141"/>
          </a:xfrm>
          <a:prstGeom prst="rect">
            <a:avLst/>
          </a:prstGeom>
          <a:solidFill>
            <a:srgbClr val="343131"/>
          </a:solidFill>
        </p:spPr>
        <p:txBody>
          <a:bodyPr vert="horz" wrap="square" lIns="0" tIns="123189" rIns="0" bIns="0" rtlCol="0">
            <a:spAutoFit/>
          </a:bodyPr>
          <a:lstStyle/>
          <a:p>
            <a:pPr marL="165735">
              <a:lnSpc>
                <a:spcPct val="100000"/>
              </a:lnSpc>
              <a:spcBef>
                <a:spcPts val="969"/>
              </a:spcBef>
            </a:pP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Results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09813" y="2994698"/>
            <a:ext cx="1684655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spc="-95" dirty="0">
                <a:solidFill>
                  <a:srgbClr val="C9C2C0"/>
                </a:solidFill>
                <a:latin typeface="Verdana"/>
                <a:cs typeface="Verdana"/>
              </a:rPr>
              <a:t>Keystrok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45" dirty="0">
                <a:solidFill>
                  <a:srgbClr val="C9C2C0"/>
                </a:solidFill>
                <a:latin typeface="Verdana"/>
                <a:cs typeface="Verdana"/>
              </a:rPr>
              <a:t>Monitoring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81874" y="2943306"/>
            <a:ext cx="3552190" cy="796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 marR="5080" indent="-1270">
              <a:lnSpc>
                <a:spcPct val="124900"/>
              </a:lnSpc>
              <a:spcBef>
                <a:spcPts val="100"/>
              </a:spcBef>
            </a:pPr>
            <a:r>
              <a:rPr sz="1350" spc="-90" dirty="0">
                <a:solidFill>
                  <a:srgbClr val="C9C2C0"/>
                </a:solidFill>
                <a:latin typeface="Verdana"/>
                <a:cs typeface="Verdana"/>
              </a:rPr>
              <a:t>Capture</a:t>
            </a:r>
            <a:r>
              <a:rPr sz="1350" spc="-95" dirty="0">
                <a:solidFill>
                  <a:srgbClr val="C9C2C0"/>
                </a:solidFill>
                <a:latin typeface="Verdana"/>
                <a:cs typeface="Verdana"/>
              </a:rPr>
              <a:t>d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14" dirty="0">
                <a:solidFill>
                  <a:srgbClr val="C9C2C0"/>
                </a:solidFill>
                <a:latin typeface="Verdana"/>
                <a:cs typeface="Verdana"/>
              </a:rPr>
              <a:t>ove</a:t>
            </a:r>
            <a:r>
              <a:rPr sz="1350" spc="-80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10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30" dirty="0">
                <a:solidFill>
                  <a:srgbClr val="C9C2C0"/>
                </a:solidFill>
                <a:latin typeface="Verdana"/>
                <a:cs typeface="Verdana"/>
              </a:rPr>
              <a:t>million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keystrokes,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50" dirty="0">
                <a:solidFill>
                  <a:srgbClr val="C9C2C0"/>
                </a:solidFill>
                <a:latin typeface="Verdana"/>
                <a:cs typeface="Verdana"/>
              </a:rPr>
              <a:t>including  </a:t>
            </a:r>
            <a:r>
              <a:rPr sz="1350" spc="-90" dirty="0">
                <a:solidFill>
                  <a:srgbClr val="C9C2C0"/>
                </a:solidFill>
                <a:latin typeface="Verdana"/>
                <a:cs typeface="Verdana"/>
              </a:rPr>
              <a:t>sensitive </a:t>
            </a:r>
            <a:r>
              <a:rPr sz="1350" spc="-60" dirty="0">
                <a:solidFill>
                  <a:srgbClr val="C9C2C0"/>
                </a:solidFill>
                <a:latin typeface="Verdana"/>
                <a:cs typeface="Verdana"/>
              </a:rPr>
              <a:t>information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and </a:t>
            </a: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potential </a:t>
            </a:r>
            <a:r>
              <a:rPr sz="1350" spc="-90" dirty="0">
                <a:solidFill>
                  <a:srgbClr val="C9C2C0"/>
                </a:solidFill>
                <a:latin typeface="Verdana"/>
                <a:cs typeface="Verdana"/>
              </a:rPr>
              <a:t>security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5" dirty="0">
                <a:solidFill>
                  <a:srgbClr val="C9C2C0"/>
                </a:solidFill>
                <a:latin typeface="Verdana"/>
                <a:cs typeface="Verdana"/>
              </a:rPr>
              <a:t>threats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55965" y="3882963"/>
            <a:ext cx="4064000" cy="999490"/>
          </a:xfrm>
          <a:prstGeom prst="rect">
            <a:avLst/>
          </a:prstGeom>
          <a:solidFill>
            <a:srgbClr val="343131"/>
          </a:solidFill>
        </p:spPr>
        <p:txBody>
          <a:bodyPr vert="horz" wrap="square" lIns="0" tIns="123189" rIns="0" bIns="0" rtlCol="0">
            <a:spAutoFit/>
          </a:bodyPr>
          <a:lstStyle/>
          <a:p>
            <a:pPr marL="166370">
              <a:lnSpc>
                <a:spcPct val="100000"/>
              </a:lnSpc>
              <a:spcBef>
                <a:spcPts val="969"/>
              </a:spcBef>
            </a:pP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Suspiciou</a:t>
            </a:r>
            <a:r>
              <a:rPr sz="1350" spc="-80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60" dirty="0">
                <a:solidFill>
                  <a:srgbClr val="C9C2C0"/>
                </a:solidFill>
                <a:latin typeface="Verdana"/>
                <a:cs typeface="Verdana"/>
              </a:rPr>
              <a:t>Activity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0" dirty="0">
                <a:solidFill>
                  <a:srgbClr val="C9C2C0"/>
                </a:solidFill>
                <a:latin typeface="Verdana"/>
                <a:cs typeface="Verdana"/>
              </a:rPr>
              <a:t>Detection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29274" y="3882963"/>
            <a:ext cx="4064000" cy="999490"/>
          </a:xfrm>
          <a:prstGeom prst="rect">
            <a:avLst/>
          </a:prstGeom>
          <a:solidFill>
            <a:srgbClr val="343131"/>
          </a:solidFill>
        </p:spPr>
        <p:txBody>
          <a:bodyPr vert="horz" wrap="square" lIns="0" tIns="72390" rIns="0" bIns="0" rtlCol="0">
            <a:spAutoFit/>
          </a:bodyPr>
          <a:lstStyle/>
          <a:p>
            <a:pPr marL="166370" marR="485775">
              <a:lnSpc>
                <a:spcPct val="124900"/>
              </a:lnSpc>
              <a:spcBef>
                <a:spcPts val="570"/>
              </a:spcBef>
            </a:pPr>
            <a:r>
              <a:rPr sz="1350" spc="-60" dirty="0">
                <a:solidFill>
                  <a:srgbClr val="C9C2C0"/>
                </a:solidFill>
                <a:latin typeface="Verdana"/>
                <a:cs typeface="Verdana"/>
              </a:rPr>
              <a:t>Identified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90" dirty="0">
                <a:solidFill>
                  <a:srgbClr val="C9C2C0"/>
                </a:solidFill>
                <a:latin typeface="Verdana"/>
                <a:cs typeface="Verdana"/>
              </a:rPr>
              <a:t>127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0" dirty="0">
                <a:solidFill>
                  <a:srgbClr val="C9C2C0"/>
                </a:solidFill>
                <a:latin typeface="Verdana"/>
                <a:cs typeface="Verdana"/>
              </a:rPr>
              <a:t>instances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0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50" spc="-50" dirty="0">
                <a:solidFill>
                  <a:srgbClr val="C9C2C0"/>
                </a:solidFill>
                <a:latin typeface="Verdana"/>
                <a:cs typeface="Verdana"/>
              </a:rPr>
              <a:t>f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0" dirty="0">
                <a:solidFill>
                  <a:srgbClr val="C9C2C0"/>
                </a:solidFill>
                <a:latin typeface="Verdana"/>
                <a:cs typeface="Verdana"/>
              </a:rPr>
              <a:t>unusua</a:t>
            </a:r>
            <a:r>
              <a:rPr sz="1350" spc="-40" dirty="0">
                <a:solidFill>
                  <a:srgbClr val="C9C2C0"/>
                </a:solidFill>
                <a:latin typeface="Verdana"/>
                <a:cs typeface="Verdana"/>
              </a:rPr>
              <a:t>l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0" dirty="0">
                <a:solidFill>
                  <a:srgbClr val="C9C2C0"/>
                </a:solidFill>
                <a:latin typeface="Verdana"/>
                <a:cs typeface="Verdana"/>
              </a:rPr>
              <a:t>user  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behavior</a:t>
            </a:r>
            <a:r>
              <a:rPr sz="1350" spc="-65" dirty="0">
                <a:solidFill>
                  <a:srgbClr val="C9C2C0"/>
                </a:solidFill>
                <a:latin typeface="Verdana"/>
                <a:cs typeface="Verdana"/>
              </a:rPr>
              <a:t>,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0" dirty="0">
                <a:solidFill>
                  <a:srgbClr val="C9C2C0"/>
                </a:solidFill>
                <a:latin typeface="Verdana"/>
                <a:cs typeface="Verdana"/>
              </a:rPr>
              <a:t>leadin</a:t>
            </a:r>
            <a:r>
              <a:rPr sz="1350" spc="-90" dirty="0">
                <a:solidFill>
                  <a:srgbClr val="C9C2C0"/>
                </a:solidFill>
                <a:latin typeface="Verdana"/>
                <a:cs typeface="Verdana"/>
              </a:rPr>
              <a:t>g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0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th</a:t>
            </a:r>
            <a:r>
              <a:rPr sz="1350" spc="-110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preventio</a:t>
            </a:r>
            <a:r>
              <a:rPr sz="1350" spc="-95" dirty="0">
                <a:solidFill>
                  <a:srgbClr val="C9C2C0"/>
                </a:solidFill>
                <a:latin typeface="Verdana"/>
                <a:cs typeface="Verdana"/>
              </a:rPr>
              <a:t>n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0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50" spc="-50" dirty="0">
                <a:solidFill>
                  <a:srgbClr val="C9C2C0"/>
                </a:solidFill>
                <a:latin typeface="Verdana"/>
                <a:cs typeface="Verdana"/>
              </a:rPr>
              <a:t>f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several 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dat</a:t>
            </a:r>
            <a:r>
              <a:rPr sz="1350" spc="-110" dirty="0">
                <a:solidFill>
                  <a:srgbClr val="C9C2C0"/>
                </a:solidFill>
                <a:latin typeface="Verdana"/>
                <a:cs typeface="Verdana"/>
              </a:rPr>
              <a:t>a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10" dirty="0">
                <a:solidFill>
                  <a:srgbClr val="C9C2C0"/>
                </a:solidFill>
                <a:latin typeface="Verdana"/>
                <a:cs typeface="Verdana"/>
              </a:rPr>
              <a:t>breaches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09813" y="4993282"/>
            <a:ext cx="1853564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spc="-65" dirty="0">
                <a:solidFill>
                  <a:srgbClr val="C9C2C0"/>
                </a:solidFill>
                <a:latin typeface="Verdana"/>
                <a:cs typeface="Verdana"/>
              </a:rPr>
              <a:t>Reporting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65" dirty="0">
                <a:solidFill>
                  <a:srgbClr val="C9C2C0"/>
                </a:solidFill>
                <a:latin typeface="Verdana"/>
                <a:cs typeface="Verdana"/>
              </a:rPr>
              <a:t>Analytics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83122" y="4941889"/>
            <a:ext cx="3462020" cy="796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70">
              <a:lnSpc>
                <a:spcPct val="124900"/>
              </a:lnSpc>
              <a:spcBef>
                <a:spcPts val="100"/>
              </a:spcBef>
            </a:pPr>
            <a:r>
              <a:rPr sz="1350" spc="-65" dirty="0">
                <a:solidFill>
                  <a:srgbClr val="C9C2C0"/>
                </a:solidFill>
                <a:latin typeface="Verdana"/>
                <a:cs typeface="Verdana"/>
              </a:rPr>
              <a:t>Provided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comprehensiv</a:t>
            </a:r>
            <a:r>
              <a:rPr sz="1350" spc="-95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0" dirty="0">
                <a:solidFill>
                  <a:srgbClr val="C9C2C0"/>
                </a:solidFill>
                <a:latin typeface="Verdana"/>
                <a:cs typeface="Verdana"/>
              </a:rPr>
              <a:t>reports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detailed  </a:t>
            </a:r>
            <a:r>
              <a:rPr sz="1350" spc="-80" dirty="0">
                <a:solidFill>
                  <a:srgbClr val="C9C2C0"/>
                </a:solidFill>
                <a:latin typeface="Verdana"/>
                <a:cs typeface="Verdana"/>
              </a:rPr>
              <a:t>analytics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to </a:t>
            </a: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help </a:t>
            </a:r>
            <a:r>
              <a:rPr sz="1350" spc="-70" dirty="0">
                <a:solidFill>
                  <a:srgbClr val="C9C2C0"/>
                </a:solidFill>
                <a:latin typeface="Verdana"/>
                <a:cs typeface="Verdana"/>
              </a:rPr>
              <a:t>our </a:t>
            </a:r>
            <a:r>
              <a:rPr sz="1350" spc="-60" dirty="0">
                <a:solidFill>
                  <a:srgbClr val="C9C2C0"/>
                </a:solidFill>
                <a:latin typeface="Verdana"/>
                <a:cs typeface="Verdana"/>
              </a:rPr>
              <a:t>client </a:t>
            </a:r>
            <a:r>
              <a:rPr sz="1350" spc="-125" dirty="0">
                <a:solidFill>
                  <a:srgbClr val="C9C2C0"/>
                </a:solidFill>
                <a:latin typeface="Verdana"/>
                <a:cs typeface="Verdana"/>
              </a:rPr>
              <a:t>make </a:t>
            </a:r>
            <a:r>
              <a:rPr sz="1350" spc="-70" dirty="0">
                <a:solidFill>
                  <a:srgbClr val="C9C2C0"/>
                </a:solidFill>
                <a:latin typeface="Verdana"/>
                <a:cs typeface="Verdana"/>
              </a:rPr>
              <a:t>informed </a:t>
            </a:r>
            <a:r>
              <a:rPr sz="1350" spc="-6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securit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0" dirty="0">
                <a:solidFill>
                  <a:srgbClr val="C9C2C0"/>
                </a:solidFill>
                <a:latin typeface="Verdana"/>
                <a:cs typeface="Verdana"/>
              </a:rPr>
              <a:t>decisions</a:t>
            </a:r>
            <a:endParaRPr sz="13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B892A-8601-E83C-793D-F26E37BD7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903" y="1405467"/>
            <a:ext cx="10131425" cy="1456267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Link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43533-A2C4-B02F-CEC2-C5FF2BEDB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637" y="1574800"/>
            <a:ext cx="10131425" cy="3843867"/>
          </a:xfrm>
          <a:noFill/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2"/>
              </a:rPr>
              <a:t>https://github.com/kothachandu25/keylogger.git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14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6EDE-15E7-4489-44DC-5DF5F00C5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135" y="1089025"/>
            <a:ext cx="5301615" cy="1546577"/>
          </a:xfrm>
        </p:spPr>
        <p:txBody>
          <a:bodyPr/>
          <a:lstStyle/>
          <a:p>
            <a:br>
              <a:rPr lang="en-US" b="1" dirty="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</a:br>
            <a:r>
              <a:rPr lang="en-US" b="1" dirty="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Keylogger and</a:t>
            </a:r>
            <a:br>
              <a:rPr lang="en-US" b="1" dirty="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</a:br>
            <a:r>
              <a:rPr lang="en-US" b="1" dirty="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security</a:t>
            </a:r>
            <a:endParaRPr lang="en-IN" b="1" dirty="0">
              <a:solidFill>
                <a:schemeClr val="accent2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30AAA-EFAA-EBA7-D126-3E63264D1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3535" y="3409484"/>
            <a:ext cx="4900588" cy="2155876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Exploring the potential risks and </a:t>
            </a:r>
          </a:p>
          <a:p>
            <a:r>
              <a:rPr lang="en-US" dirty="0">
                <a:solidFill>
                  <a:schemeClr val="tx2"/>
                </a:solidFill>
              </a:rPr>
              <a:t>countermeasures of keylogging </a:t>
            </a:r>
          </a:p>
          <a:p>
            <a:r>
              <a:rPr lang="en-US" dirty="0">
                <a:solidFill>
                  <a:schemeClr val="tx2"/>
                </a:solidFill>
              </a:rPr>
              <a:t>technology  to enhance cybersecurity </a:t>
            </a:r>
          </a:p>
          <a:p>
            <a:r>
              <a:rPr lang="en-US" dirty="0">
                <a:solidFill>
                  <a:schemeClr val="tx2"/>
                </a:solidFill>
              </a:rPr>
              <a:t>awareness.</a:t>
            </a:r>
            <a:endParaRPr lang="en-IN" dirty="0">
              <a:solidFill>
                <a:schemeClr val="tx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42770E-EA48-F230-4E07-8535E0C60F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123" y="2410240"/>
            <a:ext cx="5626442" cy="38272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C574C4-C7C6-79E2-7841-AC82DBAFD6D9}"/>
              </a:ext>
            </a:extLst>
          </p:cNvPr>
          <p:cNvSpPr txBox="1"/>
          <p:nvPr/>
        </p:nvSpPr>
        <p:spPr>
          <a:xfrm>
            <a:off x="4809066" y="30734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43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515" y="1548105"/>
            <a:ext cx="2222285" cy="5309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1" u="sng" spc="-229" dirty="0">
                <a:solidFill>
                  <a:schemeClr val="accent2"/>
                </a:solidFill>
              </a:rPr>
              <a:t>Agen</a:t>
            </a:r>
            <a:r>
              <a:rPr lang="en-US" b="1" u="sng" spc="-229" dirty="0">
                <a:solidFill>
                  <a:schemeClr val="accent2"/>
                </a:solidFill>
              </a:rPr>
              <a:t>da</a:t>
            </a:r>
            <a:endParaRPr b="1" u="sng" spc="-229" dirty="0">
              <a:solidFill>
                <a:schemeClr val="accent2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88146" y="2806180"/>
            <a:ext cx="2866921" cy="144770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100" dirty="0">
                <a:solidFill>
                  <a:schemeClr val="accent6">
                    <a:lumMod val="60000"/>
                    <a:lumOff val="40000"/>
                  </a:schemeClr>
                </a:solidFill>
                <a:latin typeface="Verdana"/>
                <a:cs typeface="Verdana"/>
              </a:rPr>
              <a:t>Overview</a:t>
            </a:r>
            <a:endParaRPr sz="1650" dirty="0">
              <a:solidFill>
                <a:schemeClr val="accent6">
                  <a:lumMod val="60000"/>
                  <a:lumOff val="40000"/>
                </a:schemeClr>
              </a:solidFill>
              <a:latin typeface="Verdana"/>
              <a:cs typeface="Verdana"/>
            </a:endParaRPr>
          </a:p>
          <a:p>
            <a:pPr marL="12700" marR="5080">
              <a:lnSpc>
                <a:spcPct val="124900"/>
              </a:lnSpc>
              <a:spcBef>
                <a:spcPts val="1290"/>
              </a:spcBef>
            </a:pPr>
            <a:r>
              <a:rPr sz="1350" spc="-45" dirty="0">
                <a:solidFill>
                  <a:srgbClr val="C9C2C0"/>
                </a:solidFill>
                <a:latin typeface="Verdana"/>
                <a:cs typeface="Verdana"/>
              </a:rPr>
              <a:t>This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presentation </a:t>
            </a:r>
            <a:r>
              <a:rPr sz="1350" spc="-20" dirty="0">
                <a:solidFill>
                  <a:srgbClr val="C9C2C0"/>
                </a:solidFill>
                <a:latin typeface="Verdana"/>
                <a:cs typeface="Verdana"/>
              </a:rPr>
              <a:t>will </a:t>
            </a:r>
            <a:r>
              <a:rPr sz="1350" spc="-80" dirty="0">
                <a:solidFill>
                  <a:srgbClr val="C9C2C0"/>
                </a:solidFill>
                <a:latin typeface="Verdana"/>
                <a:cs typeface="Verdana"/>
              </a:rPr>
              <a:t>provide </a:t>
            </a:r>
            <a:r>
              <a:rPr sz="1350" spc="-95" dirty="0">
                <a:solidFill>
                  <a:srgbClr val="C9C2C0"/>
                </a:solidFill>
                <a:latin typeface="Verdana"/>
                <a:cs typeface="Verdana"/>
              </a:rPr>
              <a:t>an </a:t>
            </a: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in-depth </a:t>
            </a:r>
            <a:r>
              <a:rPr sz="1350" spc="-70" dirty="0">
                <a:solidFill>
                  <a:srgbClr val="C9C2C0"/>
                </a:solidFill>
                <a:latin typeface="Verdana"/>
                <a:cs typeface="Verdana"/>
              </a:rPr>
              <a:t>look 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at </a:t>
            </a:r>
            <a:r>
              <a:rPr sz="1350" spc="-9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the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65" dirty="0">
                <a:solidFill>
                  <a:srgbClr val="C9C2C0"/>
                </a:solidFill>
                <a:latin typeface="Verdana"/>
                <a:cs typeface="Verdana"/>
              </a:rPr>
              <a:t>risks</a:t>
            </a:r>
            <a:r>
              <a:rPr sz="1350" spc="-14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50" spc="-14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65" dirty="0">
                <a:solidFill>
                  <a:srgbClr val="C9C2C0"/>
                </a:solidFill>
                <a:latin typeface="Verdana"/>
                <a:cs typeface="Verdana"/>
              </a:rPr>
              <a:t>mitigation</a:t>
            </a:r>
            <a:r>
              <a:rPr sz="1350" spc="-14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strategies</a:t>
            </a:r>
            <a:r>
              <a:rPr sz="1350" spc="-14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55" dirty="0">
                <a:solidFill>
                  <a:srgbClr val="C9C2C0"/>
                </a:solidFill>
                <a:latin typeface="Verdana"/>
                <a:cs typeface="Verdana"/>
              </a:rPr>
              <a:t>for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10" dirty="0">
                <a:solidFill>
                  <a:srgbClr val="C9C2C0"/>
                </a:solidFill>
                <a:latin typeface="Verdana"/>
                <a:cs typeface="Verdana"/>
              </a:rPr>
              <a:t>keyloggers,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35" dirty="0">
                <a:solidFill>
                  <a:srgbClr val="C9C2C0"/>
                </a:solidFill>
                <a:latin typeface="Verdana"/>
                <a:cs typeface="Verdana"/>
              </a:rPr>
              <a:t>a </a:t>
            </a:r>
            <a:r>
              <a:rPr sz="1350" spc="-4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50" dirty="0">
                <a:solidFill>
                  <a:srgbClr val="C9C2C0"/>
                </a:solidFill>
                <a:latin typeface="Verdana"/>
                <a:cs typeface="Verdana"/>
              </a:rPr>
              <a:t>critica</a:t>
            </a:r>
            <a:r>
              <a:rPr sz="1350" spc="-30" dirty="0">
                <a:solidFill>
                  <a:srgbClr val="C9C2C0"/>
                </a:solidFill>
                <a:latin typeface="Verdana"/>
                <a:cs typeface="Verdana"/>
              </a:rPr>
              <a:t>l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securit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65" dirty="0">
                <a:solidFill>
                  <a:srgbClr val="C9C2C0"/>
                </a:solidFill>
                <a:latin typeface="Verdana"/>
                <a:cs typeface="Verdana"/>
              </a:rPr>
              <a:t>vulnerability.</a:t>
            </a:r>
            <a:endParaRPr sz="135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25502" y="2523605"/>
            <a:ext cx="1057910" cy="28257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105" dirty="0">
                <a:solidFill>
                  <a:srgbClr val="EBCCBB"/>
                </a:solidFill>
                <a:latin typeface="Verdana"/>
                <a:cs typeface="Verdana"/>
              </a:rPr>
              <a:t>Ke</a:t>
            </a:r>
            <a:r>
              <a:rPr sz="1650" spc="-95" dirty="0">
                <a:solidFill>
                  <a:srgbClr val="EBCCBB"/>
                </a:solidFill>
                <a:latin typeface="Verdana"/>
                <a:cs typeface="Verdana"/>
              </a:rPr>
              <a:t>y</a:t>
            </a:r>
            <a:r>
              <a:rPr sz="1650" spc="-175" dirty="0">
                <a:solidFill>
                  <a:srgbClr val="EBCCBB"/>
                </a:solidFill>
                <a:latin typeface="Verdana"/>
                <a:cs typeface="Verdana"/>
              </a:rPr>
              <a:t> </a:t>
            </a:r>
            <a:r>
              <a:rPr sz="1650" spc="-55" dirty="0">
                <a:solidFill>
                  <a:srgbClr val="EBCCBB"/>
                </a:solidFill>
                <a:latin typeface="Verdana"/>
                <a:cs typeface="Verdana"/>
              </a:rPr>
              <a:t>Topics</a:t>
            </a:r>
            <a:endParaRPr sz="16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21350" y="2876680"/>
            <a:ext cx="4455583" cy="1892185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286385" indent="-273050">
              <a:lnSpc>
                <a:spcPct val="100000"/>
              </a:lnSpc>
              <a:spcBef>
                <a:spcPts val="1025"/>
              </a:spcBef>
              <a:buAutoNum type="arabicPeriod"/>
              <a:tabLst>
                <a:tab pos="286385" algn="l"/>
                <a:tab pos="287020" algn="l"/>
              </a:tabLst>
            </a:pP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What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are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keyloggers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0" dirty="0">
                <a:solidFill>
                  <a:srgbClr val="C9C2C0"/>
                </a:solidFill>
                <a:latin typeface="Verdana"/>
                <a:cs typeface="Verdana"/>
              </a:rPr>
              <a:t>ho</a:t>
            </a:r>
            <a:r>
              <a:rPr sz="1350" spc="-110" dirty="0">
                <a:solidFill>
                  <a:srgbClr val="C9C2C0"/>
                </a:solidFill>
                <a:latin typeface="Verdana"/>
                <a:cs typeface="Verdana"/>
              </a:rPr>
              <a:t>w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0" dirty="0">
                <a:solidFill>
                  <a:srgbClr val="C9C2C0"/>
                </a:solidFill>
                <a:latin typeface="Verdana"/>
                <a:cs typeface="Verdana"/>
              </a:rPr>
              <a:t>d</a:t>
            </a:r>
            <a:r>
              <a:rPr sz="1350" spc="-80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10" dirty="0">
                <a:solidFill>
                  <a:srgbClr val="C9C2C0"/>
                </a:solidFill>
                <a:latin typeface="Verdana"/>
                <a:cs typeface="Verdana"/>
              </a:rPr>
              <a:t>the</a:t>
            </a:r>
            <a:r>
              <a:rPr sz="1350" spc="-114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work?</a:t>
            </a:r>
            <a:endParaRPr sz="1350">
              <a:latin typeface="Verdana"/>
              <a:cs typeface="Verdana"/>
            </a:endParaRPr>
          </a:p>
          <a:p>
            <a:pPr marL="286385" indent="-272415">
              <a:lnSpc>
                <a:spcPct val="100000"/>
              </a:lnSpc>
              <a:spcBef>
                <a:spcPts val="930"/>
              </a:spcBef>
              <a:buAutoNum type="arabicPeriod"/>
              <a:tabLst>
                <a:tab pos="286385" algn="l"/>
                <a:tab pos="287020" algn="l"/>
              </a:tabLst>
            </a:pPr>
            <a:r>
              <a:rPr sz="1350" spc="-60" dirty="0">
                <a:solidFill>
                  <a:srgbClr val="C9C2C0"/>
                </a:solidFill>
                <a:latin typeface="Verdana"/>
                <a:cs typeface="Verdana"/>
              </a:rPr>
              <a:t>Potential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impacts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0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50" spc="-50" dirty="0">
                <a:solidFill>
                  <a:srgbClr val="C9C2C0"/>
                </a:solidFill>
                <a:latin typeface="Verdana"/>
                <a:cs typeface="Verdana"/>
              </a:rPr>
              <a:t>f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keylogger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attacks</a:t>
            </a:r>
            <a:endParaRPr sz="1350">
              <a:latin typeface="Verdana"/>
              <a:cs typeface="Verdana"/>
            </a:endParaRPr>
          </a:p>
          <a:p>
            <a:pPr marL="286385" marR="316865" indent="-274320">
              <a:lnSpc>
                <a:spcPct val="124900"/>
              </a:lnSpc>
              <a:spcBef>
                <a:spcPts val="450"/>
              </a:spcBef>
              <a:buAutoNum type="arabicPeriod"/>
              <a:tabLst>
                <a:tab pos="286385" algn="l"/>
                <a:tab pos="287020" algn="l"/>
              </a:tabLst>
            </a:pP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Best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practices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60" dirty="0">
                <a:solidFill>
                  <a:srgbClr val="C9C2C0"/>
                </a:solidFill>
                <a:latin typeface="Verdana"/>
                <a:cs typeface="Verdana"/>
              </a:rPr>
              <a:t>fo</a:t>
            </a:r>
            <a:r>
              <a:rPr sz="1350" spc="-50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keylogger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detectio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n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and 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prevention</a:t>
            </a:r>
            <a:endParaRPr sz="1350">
              <a:latin typeface="Verdana"/>
              <a:cs typeface="Verdana"/>
            </a:endParaRPr>
          </a:p>
          <a:p>
            <a:pPr marL="286385" indent="-272415">
              <a:lnSpc>
                <a:spcPct val="100000"/>
              </a:lnSpc>
              <a:spcBef>
                <a:spcPts val="850"/>
              </a:spcBef>
              <a:buAutoNum type="arabicPeriod"/>
              <a:tabLst>
                <a:tab pos="286385" algn="l"/>
                <a:tab pos="287020" algn="l"/>
              </a:tabLst>
            </a:pPr>
            <a:r>
              <a:rPr sz="1350" spc="-130" dirty="0">
                <a:solidFill>
                  <a:srgbClr val="C9C2C0"/>
                </a:solidFill>
                <a:latin typeface="Verdana"/>
                <a:cs typeface="Verdana"/>
              </a:rPr>
              <a:t>Cas</a:t>
            </a:r>
            <a:r>
              <a:rPr sz="1350" spc="-120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0" dirty="0">
                <a:solidFill>
                  <a:srgbClr val="C9C2C0"/>
                </a:solidFill>
                <a:latin typeface="Verdana"/>
                <a:cs typeface="Verdana"/>
              </a:rPr>
              <a:t>studie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0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50" spc="-50" dirty="0">
                <a:solidFill>
                  <a:srgbClr val="C9C2C0"/>
                </a:solidFill>
                <a:latin typeface="Verdana"/>
                <a:cs typeface="Verdana"/>
              </a:rPr>
              <a:t>f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0" dirty="0">
                <a:solidFill>
                  <a:srgbClr val="C9C2C0"/>
                </a:solidFill>
                <a:latin typeface="Verdana"/>
                <a:cs typeface="Verdana"/>
              </a:rPr>
              <a:t>real-world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keylogger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65" dirty="0">
                <a:solidFill>
                  <a:srgbClr val="C9C2C0"/>
                </a:solidFill>
                <a:latin typeface="Verdana"/>
                <a:cs typeface="Verdana"/>
              </a:rPr>
              <a:t>incidents</a:t>
            </a:r>
            <a:endParaRPr sz="1350">
              <a:latin typeface="Verdana"/>
              <a:cs typeface="Verdana"/>
            </a:endParaRPr>
          </a:p>
          <a:p>
            <a:pPr marL="286385" indent="-274320">
              <a:lnSpc>
                <a:spcPct val="100000"/>
              </a:lnSpc>
              <a:spcBef>
                <a:spcPts val="930"/>
              </a:spcBef>
              <a:buAutoNum type="arabicPeriod"/>
              <a:tabLst>
                <a:tab pos="286385" algn="l"/>
                <a:tab pos="287020" algn="l"/>
              </a:tabLst>
            </a:pPr>
            <a:r>
              <a:rPr sz="1350" spc="-40" dirty="0">
                <a:solidFill>
                  <a:srgbClr val="C9C2C0"/>
                </a:solidFill>
                <a:latin typeface="Verdana"/>
                <a:cs typeface="Verdana"/>
              </a:rPr>
              <a:t>Q&amp;</a:t>
            </a:r>
            <a:r>
              <a:rPr sz="1350" spc="-35" dirty="0">
                <a:solidFill>
                  <a:srgbClr val="C9C2C0"/>
                </a:solidFill>
                <a:latin typeface="Verdana"/>
                <a:cs typeface="Verdana"/>
              </a:rPr>
              <a:t>A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0" dirty="0">
                <a:solidFill>
                  <a:srgbClr val="C9C2C0"/>
                </a:solidFill>
                <a:latin typeface="Verdana"/>
                <a:cs typeface="Verdana"/>
              </a:rPr>
              <a:t>audience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discussion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EF7C52-10DD-AA4C-5107-22717E7678D6}"/>
              </a:ext>
            </a:extLst>
          </p:cNvPr>
          <p:cNvSpPr txBox="1"/>
          <p:nvPr/>
        </p:nvSpPr>
        <p:spPr>
          <a:xfrm>
            <a:off x="4809066" y="30734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3258" y="1922985"/>
            <a:ext cx="4808741" cy="5309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1" spc="-150" dirty="0">
                <a:solidFill>
                  <a:schemeClr val="accent2">
                    <a:lumMod val="75000"/>
                  </a:schemeClr>
                </a:solidFill>
              </a:rPr>
              <a:t>Problem</a:t>
            </a:r>
            <a:r>
              <a:rPr b="1" spc="-365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b="1" spc="-265" dirty="0">
                <a:solidFill>
                  <a:schemeClr val="accent2">
                    <a:lumMod val="75000"/>
                  </a:schemeClr>
                </a:solidFill>
              </a:rPr>
              <a:t>Statement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31957" y="3408864"/>
            <a:ext cx="2105672" cy="218693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105" dirty="0">
                <a:solidFill>
                  <a:srgbClr val="EBCCBB"/>
                </a:solidFill>
                <a:latin typeface="Verdana"/>
                <a:cs typeface="Verdana"/>
              </a:rPr>
              <a:t>Keylogge</a:t>
            </a:r>
            <a:r>
              <a:rPr sz="1650" spc="-75" dirty="0">
                <a:solidFill>
                  <a:srgbClr val="EBCCBB"/>
                </a:solidFill>
                <a:latin typeface="Verdana"/>
                <a:cs typeface="Verdana"/>
              </a:rPr>
              <a:t>r</a:t>
            </a:r>
            <a:r>
              <a:rPr sz="1650" spc="-175" dirty="0">
                <a:solidFill>
                  <a:srgbClr val="EBCCBB"/>
                </a:solidFill>
                <a:latin typeface="Verdana"/>
                <a:cs typeface="Verdana"/>
              </a:rPr>
              <a:t> </a:t>
            </a:r>
            <a:r>
              <a:rPr sz="1650" spc="-80" dirty="0">
                <a:solidFill>
                  <a:srgbClr val="EBCCBB"/>
                </a:solidFill>
                <a:latin typeface="Verdana"/>
                <a:cs typeface="Verdana"/>
              </a:rPr>
              <a:t>Threats</a:t>
            </a:r>
            <a:endParaRPr sz="1650" dirty="0">
              <a:latin typeface="Verdana"/>
              <a:cs typeface="Verdana"/>
            </a:endParaRPr>
          </a:p>
          <a:p>
            <a:pPr marL="12700" marR="5080">
              <a:lnSpc>
                <a:spcPct val="124900"/>
              </a:lnSpc>
              <a:spcBef>
                <a:spcPts val="765"/>
              </a:spcBef>
            </a:pP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Keylogger</a:t>
            </a:r>
            <a:r>
              <a:rPr sz="1350" spc="-95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14" dirty="0">
                <a:solidFill>
                  <a:srgbClr val="C9C2C0"/>
                </a:solidFill>
                <a:latin typeface="Verdana"/>
                <a:cs typeface="Verdana"/>
              </a:rPr>
              <a:t>pose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35" dirty="0">
                <a:solidFill>
                  <a:srgbClr val="C9C2C0"/>
                </a:solidFill>
                <a:latin typeface="Verdana"/>
                <a:cs typeface="Verdana"/>
              </a:rPr>
              <a:t>a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0" dirty="0">
                <a:solidFill>
                  <a:srgbClr val="C9C2C0"/>
                </a:solidFill>
                <a:latin typeface="Verdana"/>
                <a:cs typeface="Verdana"/>
              </a:rPr>
              <a:t>serious 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securit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50" dirty="0">
                <a:solidFill>
                  <a:srgbClr val="C9C2C0"/>
                </a:solidFill>
                <a:latin typeface="Verdana"/>
                <a:cs typeface="Verdana"/>
              </a:rPr>
              <a:t>risk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20" dirty="0">
                <a:solidFill>
                  <a:srgbClr val="C9C2C0"/>
                </a:solidFill>
                <a:latin typeface="Verdana"/>
                <a:cs typeface="Verdana"/>
              </a:rPr>
              <a:t>b</a:t>
            </a:r>
            <a:r>
              <a:rPr sz="1350" spc="-110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5" dirty="0">
                <a:solidFill>
                  <a:srgbClr val="C9C2C0"/>
                </a:solidFill>
                <a:latin typeface="Verdana"/>
                <a:cs typeface="Verdana"/>
              </a:rPr>
              <a:t>secretly  </a:t>
            </a: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recording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35" dirty="0">
                <a:solidFill>
                  <a:srgbClr val="C9C2C0"/>
                </a:solidFill>
                <a:latin typeface="Verdana"/>
                <a:cs typeface="Verdana"/>
              </a:rPr>
              <a:t>a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user's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0" dirty="0">
                <a:solidFill>
                  <a:srgbClr val="C9C2C0"/>
                </a:solidFill>
                <a:latin typeface="Verdana"/>
                <a:cs typeface="Verdana"/>
              </a:rPr>
              <a:t>keyboard  </a:t>
            </a:r>
            <a:r>
              <a:rPr sz="1350" spc="-65" dirty="0">
                <a:solidFill>
                  <a:srgbClr val="C9C2C0"/>
                </a:solidFill>
                <a:latin typeface="Verdana"/>
                <a:cs typeface="Verdana"/>
              </a:rPr>
              <a:t>input,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0" dirty="0">
                <a:solidFill>
                  <a:srgbClr val="C9C2C0"/>
                </a:solidFill>
                <a:latin typeface="Verdana"/>
                <a:cs typeface="Verdana"/>
              </a:rPr>
              <a:t>potentiall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5" dirty="0">
                <a:solidFill>
                  <a:srgbClr val="C9C2C0"/>
                </a:solidFill>
                <a:latin typeface="Verdana"/>
                <a:cs typeface="Verdana"/>
              </a:rPr>
              <a:t>exposing  </a:t>
            </a:r>
            <a:r>
              <a:rPr sz="1350" spc="-90" dirty="0">
                <a:solidFill>
                  <a:srgbClr val="C9C2C0"/>
                </a:solidFill>
                <a:latin typeface="Verdana"/>
                <a:cs typeface="Verdana"/>
              </a:rPr>
              <a:t>sensitiv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60" dirty="0">
                <a:solidFill>
                  <a:srgbClr val="C9C2C0"/>
                </a:solidFill>
                <a:latin typeface="Verdana"/>
                <a:cs typeface="Verdana"/>
              </a:rPr>
              <a:t>information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50" dirty="0">
                <a:solidFill>
                  <a:srgbClr val="C9C2C0"/>
                </a:solidFill>
                <a:latin typeface="Verdana"/>
                <a:cs typeface="Verdana"/>
              </a:rPr>
              <a:t>like 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password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55" dirty="0">
                <a:solidFill>
                  <a:srgbClr val="C9C2C0"/>
                </a:solidFill>
                <a:latin typeface="Verdana"/>
                <a:cs typeface="Verdana"/>
              </a:rPr>
              <a:t>financial  </a:t>
            </a:r>
            <a:r>
              <a:rPr sz="1350" spc="-110" dirty="0">
                <a:solidFill>
                  <a:srgbClr val="C9C2C0"/>
                </a:solidFill>
                <a:latin typeface="Verdana"/>
                <a:cs typeface="Verdana"/>
              </a:rPr>
              <a:t>data.</a:t>
            </a:r>
            <a:endParaRPr sz="1350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92727" y="3361024"/>
            <a:ext cx="2119630" cy="192976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915669">
              <a:lnSpc>
                <a:spcPct val="106000"/>
              </a:lnSpc>
              <a:spcBef>
                <a:spcPts val="15"/>
              </a:spcBef>
            </a:pPr>
            <a:r>
              <a:rPr sz="1650" spc="-55" dirty="0">
                <a:solidFill>
                  <a:srgbClr val="EBCCBB"/>
                </a:solidFill>
                <a:latin typeface="Verdana"/>
                <a:cs typeface="Verdana"/>
              </a:rPr>
              <a:t>Lack</a:t>
            </a:r>
            <a:r>
              <a:rPr sz="1650" spc="-175" dirty="0">
                <a:solidFill>
                  <a:srgbClr val="EBCCBB"/>
                </a:solidFill>
                <a:latin typeface="Verdana"/>
                <a:cs typeface="Verdana"/>
              </a:rPr>
              <a:t> </a:t>
            </a:r>
            <a:r>
              <a:rPr sz="1650" spc="-85" dirty="0">
                <a:solidFill>
                  <a:srgbClr val="EBCCBB"/>
                </a:solidFill>
                <a:latin typeface="Verdana"/>
                <a:cs typeface="Verdana"/>
              </a:rPr>
              <a:t>o</a:t>
            </a:r>
            <a:r>
              <a:rPr sz="1650" spc="-50" dirty="0">
                <a:solidFill>
                  <a:srgbClr val="EBCCBB"/>
                </a:solidFill>
                <a:latin typeface="Verdana"/>
                <a:cs typeface="Verdana"/>
              </a:rPr>
              <a:t>f</a:t>
            </a:r>
            <a:r>
              <a:rPr sz="1650" spc="-175" dirty="0">
                <a:solidFill>
                  <a:srgbClr val="EBCCBB"/>
                </a:solidFill>
                <a:latin typeface="Verdana"/>
                <a:cs typeface="Verdana"/>
              </a:rPr>
              <a:t> </a:t>
            </a:r>
            <a:r>
              <a:rPr sz="1650" spc="-60" dirty="0">
                <a:solidFill>
                  <a:srgbClr val="EBCCBB"/>
                </a:solidFill>
                <a:latin typeface="Verdana"/>
                <a:cs typeface="Verdana"/>
              </a:rPr>
              <a:t>User  </a:t>
            </a:r>
            <a:r>
              <a:rPr sz="1650" spc="-105" dirty="0">
                <a:solidFill>
                  <a:srgbClr val="EBCCBB"/>
                </a:solidFill>
                <a:latin typeface="Verdana"/>
                <a:cs typeface="Verdana"/>
              </a:rPr>
              <a:t>Awareness</a:t>
            </a:r>
            <a:endParaRPr sz="1650">
              <a:latin typeface="Verdana"/>
              <a:cs typeface="Verdana"/>
            </a:endParaRPr>
          </a:p>
          <a:p>
            <a:pPr marL="12700" marR="5080">
              <a:lnSpc>
                <a:spcPct val="124900"/>
              </a:lnSpc>
              <a:spcBef>
                <a:spcPts val="765"/>
              </a:spcBef>
            </a:pPr>
            <a:r>
              <a:rPr sz="1350" spc="-60" dirty="0">
                <a:solidFill>
                  <a:srgbClr val="C9C2C0"/>
                </a:solidFill>
                <a:latin typeface="Verdana"/>
                <a:cs typeface="Verdana"/>
              </a:rPr>
              <a:t>Man</a:t>
            </a:r>
            <a:r>
              <a:rPr sz="1350" spc="-50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user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are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unawar</a:t>
            </a:r>
            <a:r>
              <a:rPr sz="1350" spc="-95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65" dirty="0">
                <a:solidFill>
                  <a:srgbClr val="C9C2C0"/>
                </a:solidFill>
                <a:latin typeface="Verdana"/>
                <a:cs typeface="Verdana"/>
              </a:rPr>
              <a:t>of 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keylogger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5" dirty="0">
                <a:solidFill>
                  <a:srgbClr val="C9C2C0"/>
                </a:solidFill>
                <a:latin typeface="Verdana"/>
                <a:cs typeface="Verdana"/>
              </a:rPr>
              <a:t>threats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50" spc="-50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0" dirty="0">
                <a:solidFill>
                  <a:srgbClr val="C9C2C0"/>
                </a:solidFill>
                <a:latin typeface="Verdana"/>
                <a:cs typeface="Verdana"/>
              </a:rPr>
              <a:t>lack  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th</a:t>
            </a:r>
            <a:r>
              <a:rPr sz="1350" spc="-110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5" dirty="0">
                <a:solidFill>
                  <a:srgbClr val="C9C2C0"/>
                </a:solidFill>
                <a:latin typeface="Verdana"/>
                <a:cs typeface="Verdana"/>
              </a:rPr>
              <a:t>knowledge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0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effectively 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safeguar</a:t>
            </a:r>
            <a:r>
              <a:rPr sz="1350" spc="-114" dirty="0">
                <a:solidFill>
                  <a:srgbClr val="C9C2C0"/>
                </a:solidFill>
                <a:latin typeface="Verdana"/>
                <a:cs typeface="Verdana"/>
              </a:rPr>
              <a:t>d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65" dirty="0">
                <a:solidFill>
                  <a:srgbClr val="C9C2C0"/>
                </a:solidFill>
                <a:latin typeface="Verdana"/>
                <a:cs typeface="Verdana"/>
              </a:rPr>
              <a:t>thei</a:t>
            </a:r>
            <a:r>
              <a:rPr sz="1350" spc="-55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device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and  </a:t>
            </a:r>
            <a:r>
              <a:rPr sz="1350" spc="-60" dirty="0">
                <a:solidFill>
                  <a:srgbClr val="C9C2C0"/>
                </a:solidFill>
                <a:latin typeface="Verdana"/>
                <a:cs typeface="Verdana"/>
              </a:rPr>
              <a:t>onlin</a:t>
            </a:r>
            <a:r>
              <a:rPr sz="1350" spc="-65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activities.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52266" y="3361024"/>
            <a:ext cx="2014855" cy="218694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94615">
              <a:lnSpc>
                <a:spcPct val="106000"/>
              </a:lnSpc>
              <a:spcBef>
                <a:spcPts val="15"/>
              </a:spcBef>
            </a:pPr>
            <a:r>
              <a:rPr sz="1650" spc="-100" dirty="0">
                <a:solidFill>
                  <a:srgbClr val="EBCCBB"/>
                </a:solidFill>
                <a:latin typeface="Verdana"/>
                <a:cs typeface="Verdana"/>
              </a:rPr>
              <a:t>Inadequate</a:t>
            </a:r>
            <a:r>
              <a:rPr sz="1650" spc="-175" dirty="0">
                <a:solidFill>
                  <a:srgbClr val="EBCCBB"/>
                </a:solidFill>
                <a:latin typeface="Verdana"/>
                <a:cs typeface="Verdana"/>
              </a:rPr>
              <a:t> </a:t>
            </a:r>
            <a:r>
              <a:rPr sz="1650" spc="-90" dirty="0">
                <a:solidFill>
                  <a:srgbClr val="EBCCBB"/>
                </a:solidFill>
                <a:latin typeface="Verdana"/>
                <a:cs typeface="Verdana"/>
              </a:rPr>
              <a:t>Security  Measures</a:t>
            </a:r>
            <a:endParaRPr sz="1650">
              <a:latin typeface="Verdana"/>
              <a:cs typeface="Verdana"/>
            </a:endParaRPr>
          </a:p>
          <a:p>
            <a:pPr marL="12700" marR="5080">
              <a:lnSpc>
                <a:spcPct val="124900"/>
              </a:lnSpc>
              <a:spcBef>
                <a:spcPts val="765"/>
              </a:spcBef>
            </a:pPr>
            <a:r>
              <a:rPr sz="1350" spc="-60" dirty="0">
                <a:solidFill>
                  <a:srgbClr val="C9C2C0"/>
                </a:solidFill>
                <a:latin typeface="Verdana"/>
                <a:cs typeface="Verdana"/>
              </a:rPr>
              <a:t>Existin</a:t>
            </a:r>
            <a:r>
              <a:rPr sz="1350" spc="-70" dirty="0">
                <a:solidFill>
                  <a:srgbClr val="C9C2C0"/>
                </a:solidFill>
                <a:latin typeface="Verdana"/>
                <a:cs typeface="Verdana"/>
              </a:rPr>
              <a:t>g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securit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0" dirty="0">
                <a:solidFill>
                  <a:srgbClr val="C9C2C0"/>
                </a:solidFill>
                <a:latin typeface="Verdana"/>
                <a:cs typeface="Verdana"/>
              </a:rPr>
              <a:t>solutions  </a:t>
            </a:r>
            <a:r>
              <a:rPr sz="1350" spc="-135" dirty="0">
                <a:solidFill>
                  <a:srgbClr val="C9C2C0"/>
                </a:solidFill>
                <a:latin typeface="Verdana"/>
                <a:cs typeface="Verdana"/>
              </a:rPr>
              <a:t>may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not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provide  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comprehensiv</a:t>
            </a:r>
            <a:r>
              <a:rPr sz="1350" spc="-95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protection  </a:t>
            </a:r>
            <a:r>
              <a:rPr sz="1350" spc="-95" dirty="0">
                <a:solidFill>
                  <a:srgbClr val="C9C2C0"/>
                </a:solidFill>
                <a:latin typeface="Verdana"/>
                <a:cs typeface="Verdana"/>
              </a:rPr>
              <a:t>against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0" dirty="0">
                <a:solidFill>
                  <a:srgbClr val="C9C2C0"/>
                </a:solidFill>
                <a:latin typeface="Verdana"/>
                <a:cs typeface="Verdana"/>
              </a:rPr>
              <a:t>sophisticated 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keylogger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attacks,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leaving 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user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vulnerable.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F3971A-D7E6-650E-4313-F837EF1FAA00}"/>
              </a:ext>
            </a:extLst>
          </p:cNvPr>
          <p:cNvSpPr txBox="1"/>
          <p:nvPr/>
        </p:nvSpPr>
        <p:spPr>
          <a:xfrm>
            <a:off x="3437629" y="3816659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33C02C-1035-344D-96D3-A0B57C1F7083}"/>
              </a:ext>
            </a:extLst>
          </p:cNvPr>
          <p:cNvSpPr txBox="1"/>
          <p:nvPr/>
        </p:nvSpPr>
        <p:spPr>
          <a:xfrm>
            <a:off x="4953877" y="2468810"/>
            <a:ext cx="1449091" cy="3457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AA578C-F886-E250-71A0-FA94E59DC35C}"/>
              </a:ext>
            </a:extLst>
          </p:cNvPr>
          <p:cNvSpPr txBox="1"/>
          <p:nvPr/>
        </p:nvSpPr>
        <p:spPr>
          <a:xfrm>
            <a:off x="6637866" y="36235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50647" y="3239817"/>
            <a:ext cx="3238285" cy="23257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4900"/>
              </a:lnSpc>
              <a:spcBef>
                <a:spcPts val="100"/>
              </a:spcBef>
            </a:pPr>
            <a:r>
              <a:rPr sz="1350" spc="45" dirty="0">
                <a:solidFill>
                  <a:srgbClr val="C9C2C0"/>
                </a:solidFill>
                <a:latin typeface="Times New Roman"/>
                <a:cs typeface="Times New Roman"/>
              </a:rPr>
              <a:t>This </a:t>
            </a:r>
            <a:r>
              <a:rPr sz="1350" spc="55" dirty="0">
                <a:solidFill>
                  <a:srgbClr val="C9C2C0"/>
                </a:solidFill>
                <a:latin typeface="Times New Roman"/>
                <a:cs typeface="Times New Roman"/>
              </a:rPr>
              <a:t>project </a:t>
            </a:r>
            <a:r>
              <a:rPr sz="1350" spc="70" dirty="0">
                <a:solidFill>
                  <a:srgbClr val="C9C2C0"/>
                </a:solidFill>
                <a:latin typeface="Times New Roman"/>
                <a:cs typeface="Times New Roman"/>
              </a:rPr>
              <a:t>aims </a:t>
            </a:r>
            <a:r>
              <a:rPr sz="1350" spc="65" dirty="0">
                <a:solidFill>
                  <a:srgbClr val="C9C2C0"/>
                </a:solidFill>
                <a:latin typeface="Times New Roman"/>
                <a:cs typeface="Times New Roman"/>
              </a:rPr>
              <a:t>to </a:t>
            </a:r>
            <a:r>
              <a:rPr sz="1350" spc="45" dirty="0">
                <a:solidFill>
                  <a:srgbClr val="C9C2C0"/>
                </a:solidFill>
                <a:latin typeface="Times New Roman"/>
                <a:cs typeface="Times New Roman"/>
              </a:rPr>
              <a:t>develop </a:t>
            </a:r>
            <a:r>
              <a:rPr sz="1350" spc="80" dirty="0">
                <a:solidFill>
                  <a:srgbClr val="C9C2C0"/>
                </a:solidFill>
                <a:latin typeface="Times New Roman"/>
                <a:cs typeface="Times New Roman"/>
              </a:rPr>
              <a:t>a </a:t>
            </a:r>
            <a:r>
              <a:rPr sz="1350" spc="60" dirty="0">
                <a:solidFill>
                  <a:srgbClr val="C9C2C0"/>
                </a:solidFill>
                <a:latin typeface="Times New Roman"/>
                <a:cs typeface="Times New Roman"/>
              </a:rPr>
              <a:t>comprehensive </a:t>
            </a:r>
            <a:r>
              <a:rPr sz="1350" spc="65" dirty="0">
                <a:solidFill>
                  <a:srgbClr val="C9C2C0"/>
                </a:solidFill>
                <a:latin typeface="Times New Roman"/>
                <a:cs typeface="Times New Roman"/>
              </a:rPr>
              <a:t> </a:t>
            </a:r>
            <a:r>
              <a:rPr sz="1350" spc="35" dirty="0">
                <a:solidFill>
                  <a:srgbClr val="C9C2C0"/>
                </a:solidFill>
                <a:latin typeface="Times New Roman"/>
                <a:cs typeface="Times New Roman"/>
              </a:rPr>
              <a:t>keylogger</a:t>
            </a:r>
            <a:r>
              <a:rPr sz="1350" spc="-5" dirty="0">
                <a:solidFill>
                  <a:srgbClr val="C9C2C0"/>
                </a:solidFill>
                <a:latin typeface="Times New Roman"/>
                <a:cs typeface="Times New Roman"/>
              </a:rPr>
              <a:t> </a:t>
            </a:r>
            <a:r>
              <a:rPr sz="1350" spc="55" dirty="0">
                <a:solidFill>
                  <a:srgbClr val="C9C2C0"/>
                </a:solidFill>
                <a:latin typeface="Times New Roman"/>
                <a:cs typeface="Times New Roman"/>
              </a:rPr>
              <a:t>solution</a:t>
            </a:r>
            <a:r>
              <a:rPr sz="1350" spc="-5" dirty="0">
                <a:solidFill>
                  <a:srgbClr val="C9C2C0"/>
                </a:solidFill>
                <a:latin typeface="Times New Roman"/>
                <a:cs typeface="Times New Roman"/>
              </a:rPr>
              <a:t> </a:t>
            </a:r>
            <a:r>
              <a:rPr sz="1350" spc="85" dirty="0">
                <a:solidFill>
                  <a:srgbClr val="C9C2C0"/>
                </a:solidFill>
                <a:latin typeface="Times New Roman"/>
                <a:cs typeface="Times New Roman"/>
              </a:rPr>
              <a:t>that</a:t>
            </a:r>
            <a:r>
              <a:rPr sz="1350" spc="-5" dirty="0">
                <a:solidFill>
                  <a:srgbClr val="C9C2C0"/>
                </a:solidFill>
                <a:latin typeface="Times New Roman"/>
                <a:cs typeface="Times New Roman"/>
              </a:rPr>
              <a:t> </a:t>
            </a:r>
            <a:r>
              <a:rPr sz="1350" spc="70" dirty="0">
                <a:solidFill>
                  <a:srgbClr val="C9C2C0"/>
                </a:solidFill>
                <a:latin typeface="Times New Roman"/>
                <a:cs typeface="Times New Roman"/>
              </a:rPr>
              <a:t>addresses</a:t>
            </a:r>
            <a:r>
              <a:rPr sz="1350" spc="-5" dirty="0">
                <a:solidFill>
                  <a:srgbClr val="C9C2C0"/>
                </a:solidFill>
                <a:latin typeface="Times New Roman"/>
                <a:cs typeface="Times New Roman"/>
              </a:rPr>
              <a:t> </a:t>
            </a:r>
            <a:r>
              <a:rPr sz="1350" spc="35" dirty="0">
                <a:solidFill>
                  <a:srgbClr val="C9C2C0"/>
                </a:solidFill>
                <a:latin typeface="Times New Roman"/>
                <a:cs typeface="Times New Roman"/>
              </a:rPr>
              <a:t>critical</a:t>
            </a:r>
            <a:r>
              <a:rPr sz="1350" dirty="0">
                <a:solidFill>
                  <a:srgbClr val="C9C2C0"/>
                </a:solidFill>
                <a:latin typeface="Times New Roman"/>
                <a:cs typeface="Times New Roman"/>
              </a:rPr>
              <a:t> </a:t>
            </a:r>
            <a:r>
              <a:rPr sz="1350" spc="45" dirty="0">
                <a:solidFill>
                  <a:srgbClr val="C9C2C0"/>
                </a:solidFill>
                <a:latin typeface="Times New Roman"/>
                <a:cs typeface="Times New Roman"/>
              </a:rPr>
              <a:t>security </a:t>
            </a:r>
            <a:r>
              <a:rPr sz="1350" spc="-325" dirty="0">
                <a:solidFill>
                  <a:srgbClr val="C9C2C0"/>
                </a:solidFill>
                <a:latin typeface="Times New Roman"/>
                <a:cs typeface="Times New Roman"/>
              </a:rPr>
              <a:t> </a:t>
            </a:r>
            <a:r>
              <a:rPr sz="1350" spc="60" dirty="0">
                <a:solidFill>
                  <a:srgbClr val="C9C2C0"/>
                </a:solidFill>
                <a:latin typeface="Times New Roman"/>
                <a:cs typeface="Times New Roman"/>
              </a:rPr>
              <a:t>concerns </a:t>
            </a:r>
            <a:r>
              <a:rPr sz="1350" spc="40" dirty="0">
                <a:solidFill>
                  <a:srgbClr val="C9C2C0"/>
                </a:solidFill>
                <a:latin typeface="Times New Roman"/>
                <a:cs typeface="Times New Roman"/>
              </a:rPr>
              <a:t>faced </a:t>
            </a:r>
            <a:r>
              <a:rPr sz="1350" spc="30" dirty="0">
                <a:solidFill>
                  <a:srgbClr val="C9C2C0"/>
                </a:solidFill>
                <a:latin typeface="Times New Roman"/>
                <a:cs typeface="Times New Roman"/>
              </a:rPr>
              <a:t>by </a:t>
            </a:r>
            <a:r>
              <a:rPr sz="1350" spc="55" dirty="0">
                <a:solidFill>
                  <a:srgbClr val="C9C2C0"/>
                </a:solidFill>
                <a:latin typeface="Times New Roman"/>
                <a:cs typeface="Times New Roman"/>
              </a:rPr>
              <a:t>individuals </a:t>
            </a:r>
            <a:r>
              <a:rPr sz="1350" spc="100" dirty="0">
                <a:solidFill>
                  <a:srgbClr val="C9C2C0"/>
                </a:solidFill>
                <a:latin typeface="Times New Roman"/>
                <a:cs typeface="Times New Roman"/>
              </a:rPr>
              <a:t>and </a:t>
            </a:r>
            <a:r>
              <a:rPr sz="1350" spc="50" dirty="0">
                <a:solidFill>
                  <a:srgbClr val="C9C2C0"/>
                </a:solidFill>
                <a:latin typeface="Times New Roman"/>
                <a:cs typeface="Times New Roman"/>
              </a:rPr>
              <a:t>organizations. </a:t>
            </a:r>
            <a:r>
              <a:rPr sz="1350" spc="-325" dirty="0">
                <a:solidFill>
                  <a:srgbClr val="C9C2C0"/>
                </a:solidFill>
                <a:latin typeface="Times New Roman"/>
                <a:cs typeface="Times New Roman"/>
              </a:rPr>
              <a:t> </a:t>
            </a:r>
            <a:r>
              <a:rPr sz="1350" spc="55" dirty="0">
                <a:solidFill>
                  <a:srgbClr val="C9C2C0"/>
                </a:solidFill>
                <a:latin typeface="Times New Roman"/>
                <a:cs typeface="Times New Roman"/>
              </a:rPr>
              <a:t>The </a:t>
            </a:r>
            <a:r>
              <a:rPr sz="1350" spc="35" dirty="0">
                <a:solidFill>
                  <a:srgbClr val="C9C2C0"/>
                </a:solidFill>
                <a:latin typeface="Times New Roman"/>
                <a:cs typeface="Times New Roman"/>
              </a:rPr>
              <a:t>keylogger </a:t>
            </a:r>
            <a:r>
              <a:rPr sz="1350" spc="10" dirty="0">
                <a:solidFill>
                  <a:srgbClr val="C9C2C0"/>
                </a:solidFill>
                <a:latin typeface="Times New Roman"/>
                <a:cs typeface="Times New Roman"/>
              </a:rPr>
              <a:t>will </a:t>
            </a:r>
            <a:r>
              <a:rPr sz="1350" spc="55" dirty="0">
                <a:solidFill>
                  <a:srgbClr val="C9C2C0"/>
                </a:solidFill>
                <a:latin typeface="Times New Roman"/>
                <a:cs typeface="Times New Roman"/>
              </a:rPr>
              <a:t>provide </a:t>
            </a:r>
            <a:r>
              <a:rPr sz="1350" spc="65" dirty="0">
                <a:solidFill>
                  <a:srgbClr val="C9C2C0"/>
                </a:solidFill>
                <a:latin typeface="Times New Roman"/>
                <a:cs typeface="Times New Roman"/>
              </a:rPr>
              <a:t>advanced </a:t>
            </a:r>
            <a:r>
              <a:rPr sz="1350" spc="70" dirty="0">
                <a:solidFill>
                  <a:srgbClr val="C9C2C0"/>
                </a:solidFill>
                <a:latin typeface="Times New Roman"/>
                <a:cs typeface="Times New Roman"/>
              </a:rPr>
              <a:t>monitoring </a:t>
            </a:r>
            <a:r>
              <a:rPr sz="1350" spc="-325" dirty="0">
                <a:solidFill>
                  <a:srgbClr val="C9C2C0"/>
                </a:solidFill>
                <a:latin typeface="Times New Roman"/>
                <a:cs typeface="Times New Roman"/>
              </a:rPr>
              <a:t> </a:t>
            </a:r>
            <a:r>
              <a:rPr sz="1350" spc="45" dirty="0">
                <a:solidFill>
                  <a:srgbClr val="C9C2C0"/>
                </a:solidFill>
                <a:latin typeface="Times New Roman"/>
                <a:cs typeface="Times New Roman"/>
              </a:rPr>
              <a:t>capabilities </a:t>
            </a:r>
            <a:r>
              <a:rPr sz="1350" spc="65" dirty="0">
                <a:solidFill>
                  <a:srgbClr val="C9C2C0"/>
                </a:solidFill>
                <a:latin typeface="Times New Roman"/>
                <a:cs typeface="Times New Roman"/>
              </a:rPr>
              <a:t>to </a:t>
            </a:r>
            <a:r>
              <a:rPr sz="1350" spc="60" dirty="0">
                <a:solidFill>
                  <a:srgbClr val="C9C2C0"/>
                </a:solidFill>
                <a:latin typeface="Times New Roman"/>
                <a:cs typeface="Times New Roman"/>
              </a:rPr>
              <a:t>detect </a:t>
            </a:r>
            <a:r>
              <a:rPr sz="1350" spc="100" dirty="0">
                <a:solidFill>
                  <a:srgbClr val="C9C2C0"/>
                </a:solidFill>
                <a:latin typeface="Times New Roman"/>
                <a:cs typeface="Times New Roman"/>
              </a:rPr>
              <a:t>and </a:t>
            </a:r>
            <a:r>
              <a:rPr sz="1350" spc="65" dirty="0">
                <a:solidFill>
                  <a:srgbClr val="C9C2C0"/>
                </a:solidFill>
                <a:latin typeface="Times New Roman"/>
                <a:cs typeface="Times New Roman"/>
              </a:rPr>
              <a:t>prevent </a:t>
            </a:r>
            <a:r>
              <a:rPr sz="1350" spc="70" dirty="0">
                <a:solidFill>
                  <a:srgbClr val="C9C2C0"/>
                </a:solidFill>
                <a:latin typeface="Times New Roman"/>
                <a:cs typeface="Times New Roman"/>
              </a:rPr>
              <a:t>unauthorized </a:t>
            </a:r>
            <a:r>
              <a:rPr sz="1350" spc="75" dirty="0">
                <a:solidFill>
                  <a:srgbClr val="C9C2C0"/>
                </a:solidFill>
                <a:latin typeface="Times New Roman"/>
                <a:cs typeface="Times New Roman"/>
              </a:rPr>
              <a:t> </a:t>
            </a:r>
            <a:r>
              <a:rPr sz="1350" spc="40" dirty="0">
                <a:solidFill>
                  <a:srgbClr val="C9C2C0"/>
                </a:solidFill>
                <a:latin typeface="Times New Roman"/>
                <a:cs typeface="Times New Roman"/>
              </a:rPr>
              <a:t>access, </a:t>
            </a:r>
            <a:r>
              <a:rPr sz="1350" spc="55" dirty="0">
                <a:solidFill>
                  <a:srgbClr val="C9C2C0"/>
                </a:solidFill>
                <a:latin typeface="Times New Roman"/>
                <a:cs typeface="Times New Roman"/>
              </a:rPr>
              <a:t>safeguarding </a:t>
            </a:r>
            <a:r>
              <a:rPr sz="1350" spc="45" dirty="0">
                <a:solidFill>
                  <a:srgbClr val="C9C2C0"/>
                </a:solidFill>
                <a:latin typeface="Times New Roman"/>
                <a:cs typeface="Times New Roman"/>
              </a:rPr>
              <a:t>sensitive </a:t>
            </a:r>
            <a:r>
              <a:rPr sz="1350" spc="70" dirty="0">
                <a:solidFill>
                  <a:srgbClr val="C9C2C0"/>
                </a:solidFill>
                <a:latin typeface="Times New Roman"/>
                <a:cs typeface="Times New Roman"/>
              </a:rPr>
              <a:t>information </a:t>
            </a:r>
            <a:r>
              <a:rPr sz="1350" spc="100" dirty="0">
                <a:solidFill>
                  <a:srgbClr val="C9C2C0"/>
                </a:solidFill>
                <a:latin typeface="Times New Roman"/>
                <a:cs typeface="Times New Roman"/>
              </a:rPr>
              <a:t>and </a:t>
            </a:r>
            <a:r>
              <a:rPr sz="1350" spc="105" dirty="0">
                <a:solidFill>
                  <a:srgbClr val="C9C2C0"/>
                </a:solidFill>
                <a:latin typeface="Times New Roman"/>
                <a:cs typeface="Times New Roman"/>
              </a:rPr>
              <a:t> </a:t>
            </a:r>
            <a:r>
              <a:rPr sz="1350" spc="65" dirty="0">
                <a:solidFill>
                  <a:srgbClr val="C9C2C0"/>
                </a:solidFill>
                <a:latin typeface="Times New Roman"/>
                <a:cs typeface="Times New Roman"/>
              </a:rPr>
              <a:t>ensuring</a:t>
            </a:r>
            <a:r>
              <a:rPr sz="1350" spc="-20" dirty="0">
                <a:solidFill>
                  <a:srgbClr val="C9C2C0"/>
                </a:solidFill>
                <a:latin typeface="Times New Roman"/>
                <a:cs typeface="Times New Roman"/>
              </a:rPr>
              <a:t> </a:t>
            </a:r>
            <a:r>
              <a:rPr sz="1350" spc="40" dirty="0">
                <a:solidFill>
                  <a:srgbClr val="C9C2C0"/>
                </a:solidFill>
                <a:latin typeface="Times New Roman"/>
                <a:cs typeface="Times New Roman"/>
              </a:rPr>
              <a:t>digital</a:t>
            </a:r>
            <a:r>
              <a:rPr sz="1350" spc="-15" dirty="0">
                <a:solidFill>
                  <a:srgbClr val="C9C2C0"/>
                </a:solidFill>
                <a:latin typeface="Times New Roman"/>
                <a:cs typeface="Times New Roman"/>
              </a:rPr>
              <a:t> </a:t>
            </a:r>
            <a:r>
              <a:rPr sz="1350" spc="35" dirty="0">
                <a:solidFill>
                  <a:srgbClr val="C9C2C0"/>
                </a:solidFill>
                <a:latin typeface="Times New Roman"/>
                <a:cs typeface="Times New Roman"/>
              </a:rPr>
              <a:t>privacy.</a:t>
            </a:r>
            <a:endParaRPr sz="135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02866" y="2692400"/>
            <a:ext cx="5173133" cy="3166533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3FE8967-4FE6-05CE-07FD-E28A25321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767" y="1925722"/>
            <a:ext cx="8165668" cy="51552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Project Overview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2999" y="784732"/>
            <a:ext cx="10896715" cy="5309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1" spc="-135" dirty="0">
                <a:solidFill>
                  <a:schemeClr val="accent2"/>
                </a:solidFill>
              </a:rPr>
              <a:t>Who</a:t>
            </a:r>
            <a:r>
              <a:rPr b="1" spc="-365" dirty="0">
                <a:solidFill>
                  <a:schemeClr val="accent2"/>
                </a:solidFill>
              </a:rPr>
              <a:t> </a:t>
            </a:r>
            <a:r>
              <a:rPr b="1" spc="-245" dirty="0">
                <a:solidFill>
                  <a:schemeClr val="accent2"/>
                </a:solidFill>
              </a:rPr>
              <a:t>are</a:t>
            </a:r>
            <a:r>
              <a:rPr b="1" spc="-365" dirty="0">
                <a:solidFill>
                  <a:schemeClr val="accent2"/>
                </a:solidFill>
              </a:rPr>
              <a:t> </a:t>
            </a:r>
            <a:r>
              <a:rPr b="1" spc="-220" dirty="0">
                <a:solidFill>
                  <a:schemeClr val="accent2"/>
                </a:solidFill>
              </a:rPr>
              <a:t>th</a:t>
            </a:r>
            <a:r>
              <a:rPr b="1" spc="-250" dirty="0">
                <a:solidFill>
                  <a:schemeClr val="accent2"/>
                </a:solidFill>
              </a:rPr>
              <a:t>e</a:t>
            </a:r>
            <a:r>
              <a:rPr b="1" spc="-370" dirty="0">
                <a:solidFill>
                  <a:schemeClr val="accent2"/>
                </a:solidFill>
              </a:rPr>
              <a:t> </a:t>
            </a:r>
            <a:r>
              <a:rPr b="1" spc="-220" dirty="0">
                <a:solidFill>
                  <a:schemeClr val="accent2"/>
                </a:solidFill>
              </a:rPr>
              <a:t>end</a:t>
            </a:r>
            <a:r>
              <a:rPr b="1" spc="-370" dirty="0">
                <a:solidFill>
                  <a:schemeClr val="accent2"/>
                </a:solidFill>
              </a:rPr>
              <a:t> </a:t>
            </a:r>
            <a:r>
              <a:rPr b="1" spc="-240" dirty="0">
                <a:solidFill>
                  <a:schemeClr val="accent2"/>
                </a:solidFill>
              </a:rPr>
              <a:t>users</a:t>
            </a:r>
            <a:r>
              <a:rPr lang="en-US" b="1" spc="-240" dirty="0">
                <a:solidFill>
                  <a:schemeClr val="accent2"/>
                </a:solidFill>
              </a:rPr>
              <a:t>?</a:t>
            </a:r>
            <a:endParaRPr b="1" spc="-240" dirty="0">
              <a:solidFill>
                <a:schemeClr val="accent2"/>
              </a:solidFill>
            </a:endParaRPr>
          </a:p>
        </p:txBody>
      </p:sp>
      <p:pic>
        <p:nvPicPr>
          <p:cNvPr id="3" name="object 3"/>
          <p:cNvPicPr/>
          <p:nvPr/>
        </p:nvPicPr>
        <p:blipFill>
          <a:blip r:embed="rId2"/>
          <a:srcRect/>
          <a:stretch/>
        </p:blipFill>
        <p:spPr>
          <a:xfrm>
            <a:off x="851631" y="2191809"/>
            <a:ext cx="2541054" cy="164119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95581" y="4069165"/>
            <a:ext cx="2545080" cy="192023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10" dirty="0">
                <a:solidFill>
                  <a:srgbClr val="EBCCBB"/>
                </a:solidFill>
                <a:latin typeface="Verdana"/>
                <a:cs typeface="Verdana"/>
              </a:rPr>
              <a:t>IT</a:t>
            </a:r>
            <a:r>
              <a:rPr sz="1650" spc="-175" dirty="0">
                <a:solidFill>
                  <a:srgbClr val="EBCCBB"/>
                </a:solidFill>
                <a:latin typeface="Verdana"/>
                <a:cs typeface="Verdana"/>
              </a:rPr>
              <a:t> </a:t>
            </a:r>
            <a:r>
              <a:rPr sz="1650" spc="-95" dirty="0">
                <a:solidFill>
                  <a:srgbClr val="EBCCBB"/>
                </a:solidFill>
                <a:latin typeface="Verdana"/>
                <a:cs typeface="Verdana"/>
              </a:rPr>
              <a:t>Securit</a:t>
            </a:r>
            <a:r>
              <a:rPr sz="1650" spc="-105" dirty="0">
                <a:solidFill>
                  <a:srgbClr val="EBCCBB"/>
                </a:solidFill>
                <a:latin typeface="Verdana"/>
                <a:cs typeface="Verdana"/>
              </a:rPr>
              <a:t>y</a:t>
            </a:r>
            <a:r>
              <a:rPr sz="1650" spc="-175" dirty="0">
                <a:solidFill>
                  <a:srgbClr val="EBCCBB"/>
                </a:solidFill>
                <a:latin typeface="Verdana"/>
                <a:cs typeface="Verdana"/>
              </a:rPr>
              <a:t> </a:t>
            </a:r>
            <a:r>
              <a:rPr sz="1650" spc="-70" dirty="0">
                <a:solidFill>
                  <a:srgbClr val="EBCCBB"/>
                </a:solidFill>
                <a:latin typeface="Verdana"/>
                <a:cs typeface="Verdana"/>
              </a:rPr>
              <a:t>Professionals</a:t>
            </a:r>
            <a:endParaRPr sz="1650" dirty="0">
              <a:latin typeface="Verdana"/>
              <a:cs typeface="Verdana"/>
            </a:endParaRPr>
          </a:p>
          <a:p>
            <a:pPr marL="12700" marR="5080">
              <a:lnSpc>
                <a:spcPct val="124900"/>
              </a:lnSpc>
              <a:spcBef>
                <a:spcPts val="765"/>
              </a:spcBef>
            </a:pP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The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primary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en</a:t>
            </a:r>
            <a:r>
              <a:rPr sz="1350" spc="-95" dirty="0">
                <a:solidFill>
                  <a:srgbClr val="C9C2C0"/>
                </a:solidFill>
                <a:latin typeface="Verdana"/>
                <a:cs typeface="Verdana"/>
              </a:rPr>
              <a:t>d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user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60" dirty="0">
                <a:solidFill>
                  <a:srgbClr val="C9C2C0"/>
                </a:solidFill>
                <a:latin typeface="Verdana"/>
                <a:cs typeface="Verdana"/>
              </a:rPr>
              <a:t>fo</a:t>
            </a:r>
            <a:r>
              <a:rPr sz="1350" spc="-50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60" dirty="0">
                <a:solidFill>
                  <a:srgbClr val="C9C2C0"/>
                </a:solidFill>
                <a:latin typeface="Verdana"/>
                <a:cs typeface="Verdana"/>
              </a:rPr>
              <a:t>this 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keylogger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securit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65" dirty="0">
                <a:solidFill>
                  <a:srgbClr val="C9C2C0"/>
                </a:solidFill>
                <a:latin typeface="Verdana"/>
                <a:cs typeface="Verdana"/>
              </a:rPr>
              <a:t>solutio</a:t>
            </a: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n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are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20" dirty="0">
                <a:solidFill>
                  <a:srgbClr val="C9C2C0"/>
                </a:solidFill>
                <a:latin typeface="Verdana"/>
                <a:cs typeface="Verdana"/>
              </a:rPr>
              <a:t>IT  </a:t>
            </a:r>
            <a:r>
              <a:rPr sz="1350" spc="-80" dirty="0">
                <a:solidFill>
                  <a:srgbClr val="C9C2C0"/>
                </a:solidFill>
                <a:latin typeface="Verdana"/>
                <a:cs typeface="Verdana"/>
              </a:rPr>
              <a:t>professionals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0" dirty="0">
                <a:solidFill>
                  <a:srgbClr val="C9C2C0"/>
                </a:solidFill>
                <a:latin typeface="Verdana"/>
                <a:cs typeface="Verdana"/>
              </a:rPr>
              <a:t>responsible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55" dirty="0">
                <a:solidFill>
                  <a:srgbClr val="C9C2C0"/>
                </a:solidFill>
                <a:latin typeface="Verdana"/>
                <a:cs typeface="Verdana"/>
              </a:rPr>
              <a:t>for  </a:t>
            </a:r>
            <a:r>
              <a:rPr sz="1350" spc="-80" dirty="0">
                <a:solidFill>
                  <a:srgbClr val="C9C2C0"/>
                </a:solidFill>
                <a:latin typeface="Verdana"/>
                <a:cs typeface="Verdana"/>
              </a:rPr>
              <a:t>protectin</a:t>
            </a:r>
            <a:r>
              <a:rPr sz="1350" spc="-95" dirty="0">
                <a:solidFill>
                  <a:srgbClr val="C9C2C0"/>
                </a:solidFill>
                <a:latin typeface="Verdana"/>
                <a:cs typeface="Verdana"/>
              </a:rPr>
              <a:t>g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65" dirty="0">
                <a:solidFill>
                  <a:srgbClr val="C9C2C0"/>
                </a:solidFill>
                <a:latin typeface="Verdana"/>
                <a:cs typeface="Verdana"/>
              </a:rPr>
              <a:t>thei</a:t>
            </a:r>
            <a:r>
              <a:rPr sz="1350" spc="-55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0" dirty="0">
                <a:solidFill>
                  <a:srgbClr val="C9C2C0"/>
                </a:solidFill>
                <a:latin typeface="Verdana"/>
                <a:cs typeface="Verdana"/>
              </a:rPr>
              <a:t>organization's  </a:t>
            </a:r>
            <a:r>
              <a:rPr sz="1350" spc="-90" dirty="0">
                <a:solidFill>
                  <a:srgbClr val="C9C2C0"/>
                </a:solidFill>
                <a:latin typeface="Verdana"/>
                <a:cs typeface="Verdana"/>
              </a:rPr>
              <a:t>networks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device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60" dirty="0">
                <a:solidFill>
                  <a:srgbClr val="C9C2C0"/>
                </a:solidFill>
                <a:latin typeface="Verdana"/>
                <a:cs typeface="Verdana"/>
              </a:rPr>
              <a:t>fro</a:t>
            </a:r>
            <a:r>
              <a:rPr sz="1350" spc="-114" dirty="0">
                <a:solidFill>
                  <a:srgbClr val="C9C2C0"/>
                </a:solidFill>
                <a:latin typeface="Verdana"/>
                <a:cs typeface="Verdana"/>
              </a:rPr>
              <a:t>m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5" dirty="0">
                <a:solidFill>
                  <a:srgbClr val="C9C2C0"/>
                </a:solidFill>
                <a:latin typeface="Verdana"/>
                <a:cs typeface="Verdana"/>
              </a:rPr>
              <a:t>cyber  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threats.</a:t>
            </a:r>
            <a:endParaRPr sz="1350" dirty="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/>
          <a:srcRect/>
          <a:stretch/>
        </p:blipFill>
        <p:spPr>
          <a:xfrm>
            <a:off x="4135883" y="2191809"/>
            <a:ext cx="2355474" cy="164119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154557" y="4069164"/>
            <a:ext cx="2336800" cy="192023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85" dirty="0">
                <a:solidFill>
                  <a:srgbClr val="EBCCBB"/>
                </a:solidFill>
                <a:latin typeface="Verdana"/>
                <a:cs typeface="Verdana"/>
              </a:rPr>
              <a:t>Business</a:t>
            </a:r>
            <a:r>
              <a:rPr sz="1650" spc="-175" dirty="0">
                <a:solidFill>
                  <a:srgbClr val="EBCCBB"/>
                </a:solidFill>
                <a:latin typeface="Verdana"/>
                <a:cs typeface="Verdana"/>
              </a:rPr>
              <a:t> </a:t>
            </a:r>
            <a:r>
              <a:rPr sz="1650" spc="-95" dirty="0">
                <a:solidFill>
                  <a:srgbClr val="EBCCBB"/>
                </a:solidFill>
                <a:latin typeface="Verdana"/>
                <a:cs typeface="Verdana"/>
              </a:rPr>
              <a:t>Executives</a:t>
            </a:r>
            <a:endParaRPr sz="1650">
              <a:latin typeface="Verdana"/>
              <a:cs typeface="Verdana"/>
            </a:endParaRPr>
          </a:p>
          <a:p>
            <a:pPr marL="12700" marR="5080">
              <a:lnSpc>
                <a:spcPct val="124900"/>
              </a:lnSpc>
              <a:spcBef>
                <a:spcPts val="765"/>
              </a:spcBef>
            </a:pP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Business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5" dirty="0">
                <a:solidFill>
                  <a:srgbClr val="C9C2C0"/>
                </a:solidFill>
                <a:latin typeface="Verdana"/>
                <a:cs typeface="Verdana"/>
              </a:rPr>
              <a:t>leaders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decision- 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makers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wh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10" dirty="0">
                <a:solidFill>
                  <a:srgbClr val="C9C2C0"/>
                </a:solidFill>
                <a:latin typeface="Verdana"/>
                <a:cs typeface="Verdana"/>
              </a:rPr>
              <a:t>need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0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safeguard  </a:t>
            </a:r>
            <a:r>
              <a:rPr sz="1350" spc="-90" dirty="0">
                <a:solidFill>
                  <a:srgbClr val="C9C2C0"/>
                </a:solidFill>
                <a:latin typeface="Verdana"/>
                <a:cs typeface="Verdana"/>
              </a:rPr>
              <a:t>sensitiv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10" dirty="0">
                <a:solidFill>
                  <a:srgbClr val="C9C2C0"/>
                </a:solidFill>
                <a:latin typeface="Verdana"/>
                <a:cs typeface="Verdana"/>
              </a:rPr>
              <a:t>compan</a:t>
            </a:r>
            <a:r>
              <a:rPr sz="1350" spc="-95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dat</a:t>
            </a:r>
            <a:r>
              <a:rPr sz="1350" spc="-110" dirty="0">
                <a:solidFill>
                  <a:srgbClr val="C9C2C0"/>
                </a:solidFill>
                <a:latin typeface="Verdana"/>
                <a:cs typeface="Verdana"/>
              </a:rPr>
              <a:t>a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and 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ensure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th</a:t>
            </a:r>
            <a:r>
              <a:rPr sz="1350" spc="-110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overal</a:t>
            </a:r>
            <a:r>
              <a:rPr sz="1350" spc="-45" dirty="0">
                <a:solidFill>
                  <a:srgbClr val="C9C2C0"/>
                </a:solidFill>
                <a:latin typeface="Verdana"/>
                <a:cs typeface="Verdana"/>
              </a:rPr>
              <a:t>l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securit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65" dirty="0">
                <a:solidFill>
                  <a:srgbClr val="C9C2C0"/>
                </a:solidFill>
                <a:latin typeface="Verdana"/>
                <a:cs typeface="Verdana"/>
              </a:rPr>
              <a:t>of  thei</a:t>
            </a:r>
            <a:r>
              <a:rPr sz="1350" spc="-55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60" dirty="0">
                <a:solidFill>
                  <a:srgbClr val="C9C2C0"/>
                </a:solidFill>
                <a:latin typeface="Verdana"/>
                <a:cs typeface="Verdana"/>
              </a:rPr>
              <a:t>digita</a:t>
            </a:r>
            <a:r>
              <a:rPr sz="1350" spc="-35" dirty="0">
                <a:solidFill>
                  <a:srgbClr val="C9C2C0"/>
                </a:solidFill>
                <a:latin typeface="Verdana"/>
                <a:cs typeface="Verdana"/>
              </a:rPr>
              <a:t>l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0" dirty="0">
                <a:solidFill>
                  <a:srgbClr val="C9C2C0"/>
                </a:solidFill>
                <a:latin typeface="Verdana"/>
                <a:cs typeface="Verdana"/>
              </a:rPr>
              <a:t>infrastructure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20" dirty="0">
                <a:solidFill>
                  <a:srgbClr val="C9C2C0"/>
                </a:solidFill>
                <a:latin typeface="Verdana"/>
                <a:cs typeface="Verdana"/>
              </a:rPr>
              <a:t>will 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also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benefi</a:t>
            </a:r>
            <a:r>
              <a:rPr sz="1350" spc="-60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60" dirty="0">
                <a:solidFill>
                  <a:srgbClr val="C9C2C0"/>
                </a:solidFill>
                <a:latin typeface="Verdana"/>
                <a:cs typeface="Verdana"/>
              </a:rPr>
              <a:t>fro</a:t>
            </a:r>
            <a:r>
              <a:rPr sz="1350" spc="-114" dirty="0">
                <a:solidFill>
                  <a:srgbClr val="C9C2C0"/>
                </a:solidFill>
                <a:latin typeface="Verdana"/>
                <a:cs typeface="Verdana"/>
              </a:rPr>
              <a:t>m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60" dirty="0">
                <a:solidFill>
                  <a:srgbClr val="C9C2C0"/>
                </a:solidFill>
                <a:latin typeface="Verdana"/>
                <a:cs typeface="Verdana"/>
              </a:rPr>
              <a:t>thi</a:t>
            </a:r>
            <a:r>
              <a:rPr sz="1350" spc="-70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solution.</a:t>
            </a:r>
            <a:endParaRPr sz="135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/>
          <a:srcRect/>
          <a:stretch/>
        </p:blipFill>
        <p:spPr>
          <a:xfrm>
            <a:off x="7153538" y="2261324"/>
            <a:ext cx="2541053" cy="157167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168694" y="4069163"/>
            <a:ext cx="2565400" cy="192023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100" dirty="0">
                <a:solidFill>
                  <a:srgbClr val="EBCCBB"/>
                </a:solidFill>
                <a:latin typeface="Verdana"/>
                <a:cs typeface="Verdana"/>
              </a:rPr>
              <a:t>Remote</a:t>
            </a:r>
            <a:r>
              <a:rPr sz="1650" spc="-175" dirty="0">
                <a:solidFill>
                  <a:srgbClr val="EBCCBB"/>
                </a:solidFill>
                <a:latin typeface="Verdana"/>
                <a:cs typeface="Verdana"/>
              </a:rPr>
              <a:t> </a:t>
            </a:r>
            <a:r>
              <a:rPr sz="1650" spc="-95" dirty="0">
                <a:solidFill>
                  <a:srgbClr val="EBCCBB"/>
                </a:solidFill>
                <a:latin typeface="Verdana"/>
                <a:cs typeface="Verdana"/>
              </a:rPr>
              <a:t>Employees</a:t>
            </a:r>
            <a:endParaRPr sz="1650">
              <a:latin typeface="Verdana"/>
              <a:cs typeface="Verdana"/>
            </a:endParaRPr>
          </a:p>
          <a:p>
            <a:pPr marL="12700" marR="5080">
              <a:lnSpc>
                <a:spcPct val="124900"/>
              </a:lnSpc>
              <a:spcBef>
                <a:spcPts val="765"/>
              </a:spcBef>
            </a:pPr>
            <a:r>
              <a:rPr sz="1350" spc="-35" dirty="0">
                <a:solidFill>
                  <a:srgbClr val="C9C2C0"/>
                </a:solidFill>
                <a:latin typeface="Verdana"/>
                <a:cs typeface="Verdana"/>
              </a:rPr>
              <a:t>With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th</a:t>
            </a:r>
            <a:r>
              <a:rPr sz="1350" spc="-110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0" dirty="0">
                <a:solidFill>
                  <a:srgbClr val="C9C2C0"/>
                </a:solidFill>
                <a:latin typeface="Verdana"/>
                <a:cs typeface="Verdana"/>
              </a:rPr>
              <a:t>rise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0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50" spc="-50" dirty="0">
                <a:solidFill>
                  <a:srgbClr val="C9C2C0"/>
                </a:solidFill>
                <a:latin typeface="Verdana"/>
                <a:cs typeface="Verdana"/>
              </a:rPr>
              <a:t>f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remote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work</a:t>
            </a:r>
            <a:r>
              <a:rPr sz="1350" spc="-60" dirty="0">
                <a:solidFill>
                  <a:srgbClr val="C9C2C0"/>
                </a:solidFill>
                <a:latin typeface="Verdana"/>
                <a:cs typeface="Verdana"/>
              </a:rPr>
              <a:t>,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60" dirty="0">
                <a:solidFill>
                  <a:srgbClr val="C9C2C0"/>
                </a:solidFill>
                <a:latin typeface="Verdana"/>
                <a:cs typeface="Verdana"/>
              </a:rPr>
              <a:t>this 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keylogger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securit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too</a:t>
            </a:r>
            <a:r>
              <a:rPr sz="1350" spc="-35" dirty="0">
                <a:solidFill>
                  <a:srgbClr val="C9C2C0"/>
                </a:solidFill>
                <a:latin typeface="Verdana"/>
                <a:cs typeface="Verdana"/>
              </a:rPr>
              <a:t>l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5" dirty="0">
                <a:solidFill>
                  <a:srgbClr val="C9C2C0"/>
                </a:solidFill>
                <a:latin typeface="Verdana"/>
                <a:cs typeface="Verdana"/>
              </a:rPr>
              <a:t>ca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n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65" dirty="0">
                <a:solidFill>
                  <a:srgbClr val="C9C2C0"/>
                </a:solidFill>
                <a:latin typeface="Verdana"/>
                <a:cs typeface="Verdana"/>
              </a:rPr>
              <a:t>help  </a:t>
            </a:r>
            <a:r>
              <a:rPr sz="1350" spc="-90" dirty="0">
                <a:solidFill>
                  <a:srgbClr val="C9C2C0"/>
                </a:solidFill>
                <a:latin typeface="Verdana"/>
                <a:cs typeface="Verdana"/>
              </a:rPr>
              <a:t>protec</a:t>
            </a:r>
            <a:r>
              <a:rPr sz="1350" spc="-65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20" dirty="0">
                <a:solidFill>
                  <a:srgbClr val="C9C2C0"/>
                </a:solidFill>
                <a:latin typeface="Verdana"/>
                <a:cs typeface="Verdana"/>
              </a:rPr>
              <a:t>employee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5" dirty="0">
                <a:solidFill>
                  <a:srgbClr val="C9C2C0"/>
                </a:solidFill>
                <a:latin typeface="Verdana"/>
                <a:cs typeface="Verdana"/>
              </a:rPr>
              <a:t>accessing  </a:t>
            </a:r>
            <a:r>
              <a:rPr sz="1350" spc="-110" dirty="0">
                <a:solidFill>
                  <a:srgbClr val="C9C2C0"/>
                </a:solidFill>
                <a:latin typeface="Verdana"/>
                <a:cs typeface="Verdana"/>
              </a:rPr>
              <a:t>compan</a:t>
            </a:r>
            <a:r>
              <a:rPr sz="1350" spc="-95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30" dirty="0">
                <a:solidFill>
                  <a:srgbClr val="C9C2C0"/>
                </a:solidFill>
                <a:latin typeface="Verdana"/>
                <a:cs typeface="Verdana"/>
              </a:rPr>
              <a:t>system</a:t>
            </a:r>
            <a:r>
              <a:rPr sz="1350" spc="-110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dat</a:t>
            </a:r>
            <a:r>
              <a:rPr sz="1350" spc="-110" dirty="0">
                <a:solidFill>
                  <a:srgbClr val="C9C2C0"/>
                </a:solidFill>
                <a:latin typeface="Verdana"/>
                <a:cs typeface="Verdana"/>
              </a:rPr>
              <a:t>a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65" dirty="0">
                <a:solidFill>
                  <a:srgbClr val="C9C2C0"/>
                </a:solidFill>
                <a:latin typeface="Verdana"/>
                <a:cs typeface="Verdana"/>
              </a:rPr>
              <a:t>from  thei</a:t>
            </a:r>
            <a:r>
              <a:rPr sz="1350" spc="-55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0" dirty="0">
                <a:solidFill>
                  <a:srgbClr val="C9C2C0"/>
                </a:solidFill>
                <a:latin typeface="Verdana"/>
                <a:cs typeface="Verdana"/>
              </a:rPr>
              <a:t>persona</a:t>
            </a:r>
            <a:r>
              <a:rPr sz="1350" spc="-45" dirty="0">
                <a:solidFill>
                  <a:srgbClr val="C9C2C0"/>
                </a:solidFill>
                <a:latin typeface="Verdana"/>
                <a:cs typeface="Verdana"/>
              </a:rPr>
              <a:t>l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device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outsid</a:t>
            </a:r>
            <a:r>
              <a:rPr sz="1350" spc="-90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0" dirty="0">
                <a:solidFill>
                  <a:srgbClr val="C9C2C0"/>
                </a:solidFill>
                <a:latin typeface="Verdana"/>
                <a:cs typeface="Verdana"/>
              </a:rPr>
              <a:t>the  </a:t>
            </a:r>
            <a:r>
              <a:rPr sz="1350" spc="-65" dirty="0">
                <a:solidFill>
                  <a:srgbClr val="C9C2C0"/>
                </a:solidFill>
                <a:latin typeface="Verdana"/>
                <a:cs typeface="Verdana"/>
              </a:rPr>
              <a:t>offic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0" dirty="0">
                <a:solidFill>
                  <a:srgbClr val="C9C2C0"/>
                </a:solidFill>
                <a:latin typeface="Verdana"/>
                <a:cs typeface="Verdana"/>
              </a:rPr>
              <a:t>network.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A433E6-8E09-CCB7-89F1-07D70A0FF478}"/>
              </a:ext>
            </a:extLst>
          </p:cNvPr>
          <p:cNvSpPr txBox="1"/>
          <p:nvPr/>
        </p:nvSpPr>
        <p:spPr>
          <a:xfrm rot="2753319" flipH="1">
            <a:off x="4110365" y="5971672"/>
            <a:ext cx="1541336" cy="74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1743" y="1259301"/>
            <a:ext cx="9353857" cy="112338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1" spc="-114" dirty="0">
                <a:solidFill>
                  <a:schemeClr val="accent2"/>
                </a:solidFill>
              </a:rPr>
              <a:t>Your</a:t>
            </a:r>
            <a:r>
              <a:rPr b="1" spc="-370" dirty="0">
                <a:solidFill>
                  <a:schemeClr val="accent2"/>
                </a:solidFill>
              </a:rPr>
              <a:t> </a:t>
            </a:r>
            <a:r>
              <a:rPr b="1" spc="-140" dirty="0">
                <a:solidFill>
                  <a:schemeClr val="accent2"/>
                </a:solidFill>
              </a:rPr>
              <a:t>solution</a:t>
            </a:r>
            <a:r>
              <a:rPr b="1" spc="-370" dirty="0">
                <a:solidFill>
                  <a:schemeClr val="accent2"/>
                </a:solidFill>
              </a:rPr>
              <a:t> </a:t>
            </a:r>
            <a:r>
              <a:rPr b="1" spc="-200" dirty="0">
                <a:solidFill>
                  <a:schemeClr val="accent2"/>
                </a:solidFill>
              </a:rPr>
              <a:t>and</a:t>
            </a:r>
            <a:r>
              <a:rPr b="1" spc="-360" dirty="0">
                <a:solidFill>
                  <a:schemeClr val="accent2"/>
                </a:solidFill>
              </a:rPr>
              <a:t> </a:t>
            </a:r>
            <a:r>
              <a:rPr b="1" spc="-130" dirty="0">
                <a:solidFill>
                  <a:schemeClr val="accent2"/>
                </a:solidFill>
              </a:rPr>
              <a:t>its</a:t>
            </a:r>
            <a:r>
              <a:rPr b="1" spc="-365" dirty="0">
                <a:solidFill>
                  <a:schemeClr val="accent2"/>
                </a:solidFill>
              </a:rPr>
              <a:t> </a:t>
            </a:r>
            <a:r>
              <a:rPr b="1" spc="-225">
                <a:solidFill>
                  <a:schemeClr val="accent2"/>
                </a:solidFill>
              </a:rPr>
              <a:t>value</a:t>
            </a:r>
            <a:r>
              <a:rPr b="1" spc="-365">
                <a:solidFill>
                  <a:schemeClr val="accent2"/>
                </a:solidFill>
              </a:rPr>
              <a:t> </a:t>
            </a:r>
            <a:r>
              <a:rPr b="1" spc="-155">
                <a:solidFill>
                  <a:schemeClr val="accent2"/>
                </a:solidFill>
              </a:rPr>
              <a:t>pr</a:t>
            </a:r>
            <a:r>
              <a:rPr lang="en-US" b="1" spc="-155">
                <a:solidFill>
                  <a:schemeClr val="accent2"/>
                </a:solidFill>
              </a:rPr>
              <a:t>o</a:t>
            </a:r>
            <a:r>
              <a:rPr b="1" spc="-155">
                <a:solidFill>
                  <a:schemeClr val="accent2"/>
                </a:solidFill>
              </a:rPr>
              <a:t>position</a:t>
            </a:r>
            <a:br>
              <a:rPr lang="en-US" b="1" spc="-155">
                <a:solidFill>
                  <a:schemeClr val="accent2"/>
                </a:solidFill>
              </a:rPr>
            </a:br>
            <a:endParaRPr b="1" spc="-155" dirty="0">
              <a:solidFill>
                <a:schemeClr val="accent2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4974" y="2972139"/>
            <a:ext cx="2120900" cy="24316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0" tIns="1905" rIns="0" bIns="0" rtlCol="0">
            <a:spAutoFit/>
          </a:bodyPr>
          <a:lstStyle/>
          <a:p>
            <a:pPr marL="12700" marR="470534">
              <a:lnSpc>
                <a:spcPct val="106000"/>
              </a:lnSpc>
              <a:spcBef>
                <a:spcPts val="15"/>
              </a:spcBef>
            </a:pPr>
            <a:r>
              <a:rPr sz="1650" spc="-95" dirty="0">
                <a:solidFill>
                  <a:srgbClr val="EBCCBB"/>
                </a:solidFill>
                <a:latin typeface="Verdana"/>
                <a:cs typeface="Verdana"/>
              </a:rPr>
              <a:t>Comprehensive  Security</a:t>
            </a:r>
            <a:endParaRPr sz="1650">
              <a:latin typeface="Verdana"/>
              <a:cs typeface="Verdana"/>
            </a:endParaRPr>
          </a:p>
          <a:p>
            <a:pPr marL="12700" marR="5080">
              <a:lnSpc>
                <a:spcPct val="124900"/>
              </a:lnSpc>
              <a:spcBef>
                <a:spcPts val="765"/>
              </a:spcBef>
            </a:pPr>
            <a:r>
              <a:rPr sz="1350" spc="-70" dirty="0">
                <a:solidFill>
                  <a:srgbClr val="C9C2C0"/>
                </a:solidFill>
                <a:latin typeface="Verdana"/>
                <a:cs typeface="Verdana"/>
              </a:rPr>
              <a:t>Ou</a:t>
            </a:r>
            <a:r>
              <a:rPr sz="1350" spc="-40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keylogger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60" dirty="0">
                <a:solidFill>
                  <a:srgbClr val="C9C2C0"/>
                </a:solidFill>
                <a:latin typeface="Verdana"/>
                <a:cs typeface="Verdana"/>
              </a:rPr>
              <a:t>solution 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provide</a:t>
            </a:r>
            <a:r>
              <a:rPr sz="1350" spc="-80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5" dirty="0">
                <a:solidFill>
                  <a:srgbClr val="C9C2C0"/>
                </a:solidFill>
                <a:latin typeface="Verdana"/>
                <a:cs typeface="Verdana"/>
              </a:rPr>
              <a:t>comprehensive 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securit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20" dirty="0">
                <a:solidFill>
                  <a:srgbClr val="C9C2C0"/>
                </a:solidFill>
                <a:latin typeface="Verdana"/>
                <a:cs typeface="Verdana"/>
              </a:rPr>
              <a:t>b</a:t>
            </a:r>
            <a:r>
              <a:rPr sz="1350" spc="-110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65" dirty="0">
                <a:solidFill>
                  <a:srgbClr val="C9C2C0"/>
                </a:solidFill>
                <a:latin typeface="Verdana"/>
                <a:cs typeface="Verdana"/>
              </a:rPr>
              <a:t>monitoring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35" dirty="0">
                <a:solidFill>
                  <a:srgbClr val="C9C2C0"/>
                </a:solidFill>
                <a:latin typeface="Verdana"/>
                <a:cs typeface="Verdana"/>
              </a:rPr>
              <a:t>all  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keyboard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65" dirty="0">
                <a:solidFill>
                  <a:srgbClr val="C9C2C0"/>
                </a:solidFill>
                <a:latin typeface="Verdana"/>
                <a:cs typeface="Verdana"/>
              </a:rPr>
              <a:t>input,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0" dirty="0">
                <a:solidFill>
                  <a:srgbClr val="C9C2C0"/>
                </a:solidFill>
                <a:latin typeface="Verdana"/>
                <a:cs typeface="Verdana"/>
              </a:rPr>
              <a:t>detecting  </a:t>
            </a:r>
            <a:r>
              <a:rPr sz="1350" spc="-80" dirty="0">
                <a:solidFill>
                  <a:srgbClr val="C9C2C0"/>
                </a:solidFill>
                <a:latin typeface="Verdana"/>
                <a:cs typeface="Verdana"/>
              </a:rPr>
              <a:t>suspiciou</a:t>
            </a: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0" dirty="0">
                <a:solidFill>
                  <a:srgbClr val="C9C2C0"/>
                </a:solidFill>
                <a:latin typeface="Verdana"/>
                <a:cs typeface="Verdana"/>
              </a:rPr>
              <a:t>activity,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and  </a:t>
            </a:r>
            <a:r>
              <a:rPr sz="1350" spc="-70" dirty="0">
                <a:solidFill>
                  <a:srgbClr val="C9C2C0"/>
                </a:solidFill>
                <a:latin typeface="Verdana"/>
                <a:cs typeface="Verdana"/>
              </a:rPr>
              <a:t>alerting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user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0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0" dirty="0">
                <a:solidFill>
                  <a:srgbClr val="C9C2C0"/>
                </a:solidFill>
                <a:latin typeface="Verdana"/>
                <a:cs typeface="Verdana"/>
              </a:rPr>
              <a:t>potential  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threats.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98972" y="2972139"/>
            <a:ext cx="2644756" cy="1643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80" dirty="0">
                <a:solidFill>
                  <a:srgbClr val="EBCCBB"/>
                </a:solidFill>
                <a:latin typeface="Verdana"/>
                <a:cs typeface="Verdana"/>
              </a:rPr>
              <a:t>Enhance</a:t>
            </a:r>
            <a:r>
              <a:rPr sz="1650" spc="-75" dirty="0">
                <a:solidFill>
                  <a:srgbClr val="EBCCBB"/>
                </a:solidFill>
                <a:latin typeface="Verdana"/>
                <a:cs typeface="Verdana"/>
              </a:rPr>
              <a:t>d</a:t>
            </a:r>
            <a:r>
              <a:rPr sz="1650" spc="-175" dirty="0">
                <a:solidFill>
                  <a:srgbClr val="EBCCBB"/>
                </a:solidFill>
                <a:latin typeface="Verdana"/>
                <a:cs typeface="Verdana"/>
              </a:rPr>
              <a:t> </a:t>
            </a:r>
            <a:r>
              <a:rPr sz="1650" spc="-70" dirty="0">
                <a:solidFill>
                  <a:srgbClr val="EBCCBB"/>
                </a:solidFill>
                <a:latin typeface="Verdana"/>
                <a:cs typeface="Verdana"/>
              </a:rPr>
              <a:t>Privacy</a:t>
            </a:r>
            <a:endParaRPr sz="1650" dirty="0">
              <a:latin typeface="Verdana"/>
              <a:cs typeface="Verdana"/>
            </a:endParaRPr>
          </a:p>
          <a:p>
            <a:pPr marL="12700" marR="5080">
              <a:lnSpc>
                <a:spcPct val="124900"/>
              </a:lnSpc>
              <a:spcBef>
                <a:spcPts val="765"/>
              </a:spcBef>
            </a:pPr>
            <a:r>
              <a:rPr sz="1350" spc="-90" dirty="0">
                <a:solidFill>
                  <a:srgbClr val="C9C2C0"/>
                </a:solidFill>
                <a:latin typeface="Verdana"/>
                <a:cs typeface="Verdana"/>
              </a:rPr>
              <a:t>By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loggin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g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35" dirty="0">
                <a:solidFill>
                  <a:srgbClr val="C9C2C0"/>
                </a:solidFill>
                <a:latin typeface="Verdana"/>
                <a:cs typeface="Verdana"/>
              </a:rPr>
              <a:t>all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0" dirty="0">
                <a:solidFill>
                  <a:srgbClr val="C9C2C0"/>
                </a:solidFill>
                <a:latin typeface="Verdana"/>
                <a:cs typeface="Verdana"/>
              </a:rPr>
              <a:t>keyboard  </a:t>
            </a:r>
            <a:r>
              <a:rPr sz="1350" spc="-80" dirty="0">
                <a:solidFill>
                  <a:srgbClr val="C9C2C0"/>
                </a:solidFill>
                <a:latin typeface="Verdana"/>
                <a:cs typeface="Verdana"/>
              </a:rPr>
              <a:t>activity,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0" dirty="0">
                <a:solidFill>
                  <a:srgbClr val="C9C2C0"/>
                </a:solidFill>
                <a:latin typeface="Verdana"/>
                <a:cs typeface="Verdana"/>
              </a:rPr>
              <a:t>ou</a:t>
            </a:r>
            <a:r>
              <a:rPr sz="1350" spc="-50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too</a:t>
            </a:r>
            <a:r>
              <a:rPr sz="1350" spc="-35" dirty="0">
                <a:solidFill>
                  <a:srgbClr val="C9C2C0"/>
                </a:solidFill>
                <a:latin typeface="Verdana"/>
                <a:cs typeface="Verdana"/>
              </a:rPr>
              <a:t>l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help</a:t>
            </a:r>
            <a:r>
              <a:rPr sz="1350" spc="-80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5" dirty="0">
                <a:solidFill>
                  <a:srgbClr val="C9C2C0"/>
                </a:solidFill>
                <a:latin typeface="Verdana"/>
                <a:cs typeface="Verdana"/>
              </a:rPr>
              <a:t>users  </a:t>
            </a:r>
            <a:r>
              <a:rPr sz="1350" spc="-60" dirty="0">
                <a:solidFill>
                  <a:srgbClr val="C9C2C0"/>
                </a:solidFill>
                <a:latin typeface="Verdana"/>
                <a:cs typeface="Verdana"/>
              </a:rPr>
              <a:t>identify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5" dirty="0">
                <a:solidFill>
                  <a:srgbClr val="C9C2C0"/>
                </a:solidFill>
                <a:latin typeface="Verdana"/>
                <a:cs typeface="Verdana"/>
              </a:rPr>
              <a:t>prevent  </a:t>
            </a:r>
            <a:r>
              <a:rPr sz="1350" spc="-80" dirty="0">
                <a:solidFill>
                  <a:srgbClr val="C9C2C0"/>
                </a:solidFill>
                <a:latin typeface="Verdana"/>
                <a:cs typeface="Verdana"/>
              </a:rPr>
              <a:t>unauthorize</a:t>
            </a:r>
            <a:r>
              <a:rPr sz="1350" spc="-90" dirty="0">
                <a:solidFill>
                  <a:srgbClr val="C9C2C0"/>
                </a:solidFill>
                <a:latin typeface="Verdana"/>
                <a:cs typeface="Verdana"/>
              </a:rPr>
              <a:t>d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20" dirty="0">
                <a:solidFill>
                  <a:srgbClr val="C9C2C0"/>
                </a:solidFill>
                <a:latin typeface="Verdana"/>
                <a:cs typeface="Verdana"/>
              </a:rPr>
              <a:t>access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to  </a:t>
            </a:r>
            <a:r>
              <a:rPr sz="1350" spc="-90" dirty="0">
                <a:solidFill>
                  <a:srgbClr val="C9C2C0"/>
                </a:solidFill>
                <a:latin typeface="Verdana"/>
                <a:cs typeface="Verdana"/>
              </a:rPr>
              <a:t>sensitiv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65" dirty="0">
                <a:solidFill>
                  <a:srgbClr val="C9C2C0"/>
                </a:solidFill>
                <a:latin typeface="Verdana"/>
                <a:cs typeface="Verdana"/>
              </a:rPr>
              <a:t>information, 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ensurin</a:t>
            </a:r>
            <a:r>
              <a:rPr sz="1350" spc="-90" dirty="0">
                <a:solidFill>
                  <a:srgbClr val="C9C2C0"/>
                </a:solidFill>
                <a:latin typeface="Verdana"/>
                <a:cs typeface="Verdana"/>
              </a:rPr>
              <a:t>g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65" dirty="0">
                <a:solidFill>
                  <a:srgbClr val="C9C2C0"/>
                </a:solidFill>
                <a:latin typeface="Verdana"/>
                <a:cs typeface="Verdana"/>
              </a:rPr>
              <a:t>thei</a:t>
            </a:r>
            <a:r>
              <a:rPr sz="1350" spc="-55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60" dirty="0">
                <a:solidFill>
                  <a:srgbClr val="C9C2C0"/>
                </a:solidFill>
                <a:latin typeface="Verdana"/>
                <a:cs typeface="Verdana"/>
              </a:rPr>
              <a:t>digita</a:t>
            </a:r>
            <a:r>
              <a:rPr sz="1350" spc="-35" dirty="0">
                <a:solidFill>
                  <a:srgbClr val="C9C2C0"/>
                </a:solidFill>
                <a:latin typeface="Verdana"/>
                <a:cs typeface="Verdana"/>
              </a:rPr>
              <a:t>l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0" dirty="0">
                <a:solidFill>
                  <a:srgbClr val="C9C2C0"/>
                </a:solidFill>
                <a:latin typeface="Verdana"/>
                <a:cs typeface="Verdana"/>
              </a:rPr>
              <a:t>privacy  </a:t>
            </a:r>
            <a:r>
              <a:rPr sz="1350" spc="-50" dirty="0">
                <a:solidFill>
                  <a:srgbClr val="C9C2C0"/>
                </a:solidFill>
                <a:latin typeface="Verdana"/>
                <a:cs typeface="Verdana"/>
              </a:rPr>
              <a:t>is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protected.</a:t>
            </a:r>
            <a:endParaRPr sz="1350" dirty="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46827" y="2972139"/>
            <a:ext cx="2120900" cy="19208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90" dirty="0">
                <a:solidFill>
                  <a:srgbClr val="EBCCBB"/>
                </a:solidFill>
                <a:latin typeface="Verdana"/>
                <a:cs typeface="Verdana"/>
              </a:rPr>
              <a:t>Customizable</a:t>
            </a:r>
            <a:r>
              <a:rPr sz="1650" spc="-175" dirty="0">
                <a:solidFill>
                  <a:srgbClr val="EBCCBB"/>
                </a:solidFill>
                <a:latin typeface="Verdana"/>
                <a:cs typeface="Verdana"/>
              </a:rPr>
              <a:t> </a:t>
            </a:r>
            <a:r>
              <a:rPr sz="1650" spc="-105" dirty="0">
                <a:solidFill>
                  <a:srgbClr val="EBCCBB"/>
                </a:solidFill>
                <a:latin typeface="Verdana"/>
                <a:cs typeface="Verdana"/>
              </a:rPr>
              <a:t>Settings</a:t>
            </a:r>
            <a:endParaRPr sz="1650">
              <a:latin typeface="Verdana"/>
              <a:cs typeface="Verdana"/>
            </a:endParaRPr>
          </a:p>
          <a:p>
            <a:pPr marL="12700" marR="37465">
              <a:lnSpc>
                <a:spcPct val="124900"/>
              </a:lnSpc>
              <a:spcBef>
                <a:spcPts val="765"/>
              </a:spcBef>
            </a:pPr>
            <a:r>
              <a:rPr sz="1350" spc="-70" dirty="0">
                <a:solidFill>
                  <a:srgbClr val="C9C2C0"/>
                </a:solidFill>
                <a:latin typeface="Verdana"/>
                <a:cs typeface="Verdana"/>
              </a:rPr>
              <a:t>Ou</a:t>
            </a:r>
            <a:r>
              <a:rPr sz="1350" spc="-40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softwar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offers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65" dirty="0">
                <a:solidFill>
                  <a:srgbClr val="C9C2C0"/>
                </a:solidFill>
                <a:latin typeface="Verdana"/>
                <a:cs typeface="Verdana"/>
              </a:rPr>
              <a:t>flexible  </a:t>
            </a:r>
            <a:r>
              <a:rPr sz="1350" spc="-70" dirty="0">
                <a:solidFill>
                  <a:srgbClr val="C9C2C0"/>
                </a:solidFill>
                <a:latin typeface="Verdana"/>
                <a:cs typeface="Verdana"/>
              </a:rPr>
              <a:t>configuratio</a:t>
            </a:r>
            <a:r>
              <a:rPr sz="1350" spc="-80" dirty="0">
                <a:solidFill>
                  <a:srgbClr val="C9C2C0"/>
                </a:solidFill>
                <a:latin typeface="Verdana"/>
                <a:cs typeface="Verdana"/>
              </a:rPr>
              <a:t>n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0" dirty="0">
                <a:solidFill>
                  <a:srgbClr val="C9C2C0"/>
                </a:solidFill>
                <a:latin typeface="Verdana"/>
                <a:cs typeface="Verdana"/>
              </a:rPr>
              <a:t>options,  </a:t>
            </a:r>
            <a:r>
              <a:rPr sz="1350" spc="-65" dirty="0">
                <a:solidFill>
                  <a:srgbClr val="C9C2C0"/>
                </a:solidFill>
                <a:latin typeface="Verdana"/>
                <a:cs typeface="Verdana"/>
              </a:rPr>
              <a:t>allowing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user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0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55" dirty="0">
                <a:solidFill>
                  <a:srgbClr val="C9C2C0"/>
                </a:solidFill>
                <a:latin typeface="Verdana"/>
                <a:cs typeface="Verdana"/>
              </a:rPr>
              <a:t>tailo</a:t>
            </a:r>
            <a:r>
              <a:rPr sz="1350" spc="-50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0" dirty="0">
                <a:solidFill>
                  <a:srgbClr val="C9C2C0"/>
                </a:solidFill>
                <a:latin typeface="Verdana"/>
                <a:cs typeface="Verdana"/>
              </a:rPr>
              <a:t>the  </a:t>
            </a:r>
            <a:r>
              <a:rPr sz="1350" spc="-65" dirty="0">
                <a:solidFill>
                  <a:srgbClr val="C9C2C0"/>
                </a:solidFill>
                <a:latin typeface="Verdana"/>
                <a:cs typeface="Verdana"/>
              </a:rPr>
              <a:t>monitoring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65" dirty="0">
                <a:solidFill>
                  <a:srgbClr val="C9C2C0"/>
                </a:solidFill>
                <a:latin typeface="Verdana"/>
                <a:cs typeface="Verdana"/>
              </a:rPr>
              <a:t>alerting  </a:t>
            </a:r>
            <a:r>
              <a:rPr sz="1350" spc="-70" dirty="0">
                <a:solidFill>
                  <a:srgbClr val="C9C2C0"/>
                </a:solidFill>
                <a:latin typeface="Verdana"/>
                <a:cs typeface="Verdana"/>
              </a:rPr>
              <a:t>capabilitie</a:t>
            </a: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0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65" dirty="0">
                <a:solidFill>
                  <a:srgbClr val="C9C2C0"/>
                </a:solidFill>
                <a:latin typeface="Verdana"/>
                <a:cs typeface="Verdana"/>
              </a:rPr>
              <a:t>thei</a:t>
            </a:r>
            <a:r>
              <a:rPr sz="1350" spc="-55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0" dirty="0">
                <a:solidFill>
                  <a:srgbClr val="C9C2C0"/>
                </a:solidFill>
                <a:latin typeface="Verdana"/>
                <a:cs typeface="Verdana"/>
              </a:rPr>
              <a:t>specific  </a:t>
            </a:r>
            <a:r>
              <a:rPr sz="1350" spc="-110" dirty="0">
                <a:solidFill>
                  <a:srgbClr val="C9C2C0"/>
                </a:solidFill>
                <a:latin typeface="Verdana"/>
                <a:cs typeface="Verdana"/>
              </a:rPr>
              <a:t>needs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preferences.</a:t>
            </a:r>
            <a:endParaRPr sz="13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43434" y="1617418"/>
            <a:ext cx="6363766" cy="6617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1" spc="-170" dirty="0">
                <a:solidFill>
                  <a:schemeClr val="accent2"/>
                </a:solidFill>
              </a:rPr>
              <a:t>The</a:t>
            </a:r>
            <a:r>
              <a:rPr b="1" spc="-365" dirty="0">
                <a:solidFill>
                  <a:schemeClr val="accent2"/>
                </a:solidFill>
              </a:rPr>
              <a:t> </a:t>
            </a:r>
            <a:r>
              <a:rPr b="1" spc="-165" dirty="0">
                <a:solidFill>
                  <a:schemeClr val="accent2"/>
                </a:solidFill>
              </a:rPr>
              <a:t>Wow</a:t>
            </a:r>
            <a:r>
              <a:rPr b="1" spc="-365" dirty="0">
                <a:solidFill>
                  <a:schemeClr val="accent2"/>
                </a:solidFill>
              </a:rPr>
              <a:t> </a:t>
            </a:r>
            <a:r>
              <a:rPr b="1" spc="-30" dirty="0">
                <a:solidFill>
                  <a:schemeClr val="accent2"/>
                </a:solidFill>
              </a:rPr>
              <a:t>in</a:t>
            </a:r>
            <a:r>
              <a:rPr b="1" spc="-365" dirty="0">
                <a:solidFill>
                  <a:schemeClr val="accent2"/>
                </a:solidFill>
              </a:rPr>
              <a:t> </a:t>
            </a:r>
            <a:r>
              <a:rPr b="1" spc="-125" dirty="0">
                <a:solidFill>
                  <a:schemeClr val="accent2"/>
                </a:solidFill>
              </a:rPr>
              <a:t>You</a:t>
            </a:r>
            <a:r>
              <a:rPr b="1" spc="-85" dirty="0">
                <a:solidFill>
                  <a:schemeClr val="accent2"/>
                </a:solidFill>
              </a:rPr>
              <a:t>r</a:t>
            </a:r>
            <a:r>
              <a:rPr b="1" spc="-370" dirty="0">
                <a:solidFill>
                  <a:schemeClr val="accent2"/>
                </a:solidFill>
              </a:rPr>
              <a:t> </a:t>
            </a:r>
            <a:r>
              <a:rPr b="1" spc="-155" dirty="0">
                <a:solidFill>
                  <a:schemeClr val="accent2"/>
                </a:solidFill>
              </a:rPr>
              <a:t>Solution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76058" y="2793728"/>
            <a:ext cx="4141475" cy="180164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marR="5080">
              <a:lnSpc>
                <a:spcPct val="124900"/>
              </a:lnSpc>
              <a:spcBef>
                <a:spcPts val="100"/>
              </a:spcBef>
            </a:pPr>
            <a:r>
              <a:rPr sz="1350" spc="-60" dirty="0">
                <a:solidFill>
                  <a:srgbClr val="C9C2C0"/>
                </a:solidFill>
                <a:latin typeface="Verdana"/>
                <a:cs typeface="Verdana"/>
              </a:rPr>
              <a:t>Our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security </a:t>
            </a:r>
            <a:r>
              <a:rPr sz="1350" spc="-65" dirty="0">
                <a:solidFill>
                  <a:srgbClr val="C9C2C0"/>
                </a:solidFill>
                <a:latin typeface="Verdana"/>
                <a:cs typeface="Verdana"/>
              </a:rPr>
              <a:t>solution </a:t>
            </a:r>
            <a:r>
              <a:rPr sz="1350" spc="-135" dirty="0">
                <a:solidFill>
                  <a:srgbClr val="C9C2C0"/>
                </a:solidFill>
                <a:latin typeface="Verdana"/>
                <a:cs typeface="Verdana"/>
              </a:rPr>
              <a:t>goes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beyond </a:t>
            </a:r>
            <a:r>
              <a:rPr sz="1350" spc="-60" dirty="0">
                <a:solidFill>
                  <a:srgbClr val="C9C2C0"/>
                </a:solidFill>
                <a:latin typeface="Verdana"/>
                <a:cs typeface="Verdana"/>
              </a:rPr>
              <a:t>traditional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keylogger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detection </a:t>
            </a:r>
            <a:r>
              <a:rPr sz="1350" spc="-120" dirty="0">
                <a:solidFill>
                  <a:srgbClr val="C9C2C0"/>
                </a:solidFill>
                <a:latin typeface="Verdana"/>
                <a:cs typeface="Verdana"/>
              </a:rPr>
              <a:t>by </a:t>
            </a:r>
            <a:r>
              <a:rPr sz="1350" spc="-114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leveraging</a:t>
            </a:r>
            <a:r>
              <a:rPr sz="1350" spc="-14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advanced</a:t>
            </a:r>
            <a:r>
              <a:rPr sz="1350" spc="-14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0" dirty="0">
                <a:solidFill>
                  <a:srgbClr val="C9C2C0"/>
                </a:solidFill>
                <a:latin typeface="Verdana"/>
                <a:cs typeface="Verdana"/>
              </a:rPr>
              <a:t>machine</a:t>
            </a:r>
            <a:r>
              <a:rPr sz="1350" spc="-14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learning</a:t>
            </a:r>
            <a:r>
              <a:rPr sz="1350" spc="-14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algorithms</a:t>
            </a:r>
            <a:r>
              <a:rPr sz="1350" spc="-14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to</a:t>
            </a:r>
            <a:r>
              <a:rPr sz="1350" spc="-14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proactively</a:t>
            </a:r>
            <a:r>
              <a:rPr sz="1350" spc="-14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60" dirty="0">
                <a:solidFill>
                  <a:srgbClr val="C9C2C0"/>
                </a:solidFill>
                <a:latin typeface="Verdana"/>
                <a:cs typeface="Verdana"/>
              </a:rPr>
              <a:t>identify</a:t>
            </a:r>
            <a:r>
              <a:rPr sz="1350" spc="-14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and </a:t>
            </a:r>
            <a:r>
              <a:rPr sz="1350" spc="-459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neutralize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0" dirty="0">
                <a:solidFill>
                  <a:srgbClr val="C9C2C0"/>
                </a:solidFill>
                <a:latin typeface="Verdana"/>
                <a:cs typeface="Verdana"/>
              </a:rPr>
              <a:t>evolvin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g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threats</a:t>
            </a: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.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45" dirty="0">
                <a:solidFill>
                  <a:srgbClr val="C9C2C0"/>
                </a:solidFill>
                <a:latin typeface="Verdana"/>
                <a:cs typeface="Verdana"/>
              </a:rPr>
              <a:t>This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cutting-edg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5" dirty="0">
                <a:solidFill>
                  <a:srgbClr val="C9C2C0"/>
                </a:solidFill>
                <a:latin typeface="Verdana"/>
                <a:cs typeface="Verdana"/>
              </a:rPr>
              <a:t>technolog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0" dirty="0">
                <a:solidFill>
                  <a:srgbClr val="C9C2C0"/>
                </a:solidFill>
                <a:latin typeface="Verdana"/>
                <a:cs typeface="Verdana"/>
              </a:rPr>
              <a:t>provides  </a:t>
            </a: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unparalleled </a:t>
            </a:r>
            <a:r>
              <a:rPr sz="1350" spc="-80" dirty="0">
                <a:solidFill>
                  <a:srgbClr val="C9C2C0"/>
                </a:solidFill>
                <a:latin typeface="Verdana"/>
                <a:cs typeface="Verdana"/>
              </a:rPr>
              <a:t>protection, </a:t>
            </a: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delivering </a:t>
            </a:r>
            <a:r>
              <a:rPr sz="1350" spc="-135" dirty="0">
                <a:solidFill>
                  <a:srgbClr val="C9C2C0"/>
                </a:solidFill>
                <a:latin typeface="Verdana"/>
                <a:cs typeface="Verdana"/>
              </a:rPr>
              <a:t>a </a:t>
            </a:r>
            <a:r>
              <a:rPr sz="1350" spc="-120" dirty="0">
                <a:solidFill>
                  <a:srgbClr val="C9C2C0"/>
                </a:solidFill>
                <a:latin typeface="Verdana"/>
                <a:cs typeface="Verdana"/>
              </a:rPr>
              <a:t>seamless 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user experience </a:t>
            </a: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without </a:t>
            </a:r>
            <a:r>
              <a:rPr sz="1350" spc="-7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0" dirty="0">
                <a:solidFill>
                  <a:srgbClr val="C9C2C0"/>
                </a:solidFill>
                <a:latin typeface="Verdana"/>
                <a:cs typeface="Verdana"/>
              </a:rPr>
              <a:t>compromising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5" dirty="0">
                <a:solidFill>
                  <a:srgbClr val="C9C2C0"/>
                </a:solidFill>
                <a:latin typeface="Verdana"/>
                <a:cs typeface="Verdana"/>
              </a:rPr>
              <a:t>security.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965672-C541-83C1-76E8-C2865412D0D2}"/>
              </a:ext>
            </a:extLst>
          </p:cNvPr>
          <p:cNvSpPr txBox="1"/>
          <p:nvPr/>
        </p:nvSpPr>
        <p:spPr>
          <a:xfrm>
            <a:off x="4817533" y="30734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BFB4BD-76D0-5ECB-ED96-52B322031066}"/>
              </a:ext>
            </a:extLst>
          </p:cNvPr>
          <p:cNvSpPr txBox="1"/>
          <p:nvPr/>
        </p:nvSpPr>
        <p:spPr>
          <a:xfrm>
            <a:off x="4817533" y="30734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F65E15-15CF-51E6-C955-3C660D561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917" y="2813746"/>
            <a:ext cx="4598401" cy="235092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18468" y="265836"/>
            <a:ext cx="7675022" cy="190068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38515" y="2612582"/>
            <a:ext cx="3059865" cy="56938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1" spc="-95" dirty="0">
                <a:solidFill>
                  <a:schemeClr val="bg2">
                    <a:lumMod val="60000"/>
                    <a:lumOff val="40000"/>
                  </a:schemeClr>
                </a:solidFill>
              </a:rPr>
              <a:t>Modelling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1655965" y="4979803"/>
            <a:ext cx="8137525" cy="789940"/>
            <a:chOff x="1655965" y="4979803"/>
            <a:chExt cx="8137525" cy="789940"/>
          </a:xfrm>
        </p:grpSpPr>
        <p:sp>
          <p:nvSpPr>
            <p:cNvPr id="6" name="object 6"/>
            <p:cNvSpPr/>
            <p:nvPr/>
          </p:nvSpPr>
          <p:spPr>
            <a:xfrm>
              <a:off x="1655965" y="4979809"/>
              <a:ext cx="8137525" cy="635635"/>
            </a:xfrm>
            <a:custGeom>
              <a:avLst/>
              <a:gdLst/>
              <a:ahLst/>
              <a:cxnLst/>
              <a:rect l="l" t="t" r="r" b="b"/>
              <a:pathLst>
                <a:path w="8137525" h="635635">
                  <a:moveTo>
                    <a:pt x="8137093" y="597192"/>
                  </a:moveTo>
                  <a:lnTo>
                    <a:pt x="2000516" y="597192"/>
                  </a:lnTo>
                  <a:lnTo>
                    <a:pt x="2000516" y="0"/>
                  </a:lnTo>
                  <a:lnTo>
                    <a:pt x="1971967" y="0"/>
                  </a:lnTo>
                  <a:lnTo>
                    <a:pt x="1971967" y="597192"/>
                  </a:lnTo>
                  <a:lnTo>
                    <a:pt x="0" y="597192"/>
                  </a:lnTo>
                  <a:lnTo>
                    <a:pt x="0" y="635254"/>
                  </a:lnTo>
                  <a:lnTo>
                    <a:pt x="8137093" y="635254"/>
                  </a:lnTo>
                  <a:lnTo>
                    <a:pt x="8137093" y="597192"/>
                  </a:lnTo>
                  <a:close/>
                </a:path>
              </a:pathLst>
            </a:custGeom>
            <a:solidFill>
              <a:srgbClr val="6D52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54692" y="5389041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00659" y="0"/>
                  </a:moveTo>
                  <a:lnTo>
                    <a:pt x="80035" y="0"/>
                  </a:lnTo>
                  <a:lnTo>
                    <a:pt x="74460" y="546"/>
                  </a:lnTo>
                  <a:lnTo>
                    <a:pt x="33388" y="17551"/>
                  </a:lnTo>
                  <a:lnTo>
                    <a:pt x="8674" y="47675"/>
                  </a:lnTo>
                  <a:lnTo>
                    <a:pt x="0" y="80022"/>
                  </a:lnTo>
                  <a:lnTo>
                    <a:pt x="0" y="295033"/>
                  </a:lnTo>
                  <a:lnTo>
                    <a:pt x="0" y="300647"/>
                  </a:lnTo>
                  <a:lnTo>
                    <a:pt x="11315" y="337934"/>
                  </a:lnTo>
                  <a:lnTo>
                    <a:pt x="42748" y="369366"/>
                  </a:lnTo>
                  <a:lnTo>
                    <a:pt x="80035" y="380682"/>
                  </a:lnTo>
                  <a:lnTo>
                    <a:pt x="300659" y="380682"/>
                  </a:lnTo>
                  <a:lnTo>
                    <a:pt x="337947" y="369366"/>
                  </a:lnTo>
                  <a:lnTo>
                    <a:pt x="369379" y="337934"/>
                  </a:lnTo>
                  <a:lnTo>
                    <a:pt x="380682" y="300647"/>
                  </a:lnTo>
                  <a:lnTo>
                    <a:pt x="380682" y="80022"/>
                  </a:lnTo>
                  <a:lnTo>
                    <a:pt x="369379" y="42735"/>
                  </a:lnTo>
                  <a:lnTo>
                    <a:pt x="337947" y="11303"/>
                  </a:lnTo>
                  <a:lnTo>
                    <a:pt x="306235" y="546"/>
                  </a:lnTo>
                  <a:lnTo>
                    <a:pt x="300659" y="0"/>
                  </a:lnTo>
                  <a:close/>
                </a:path>
              </a:pathLst>
            </a:custGeom>
            <a:solidFill>
              <a:srgbClr val="3431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574643" y="5376340"/>
            <a:ext cx="135890" cy="3340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-405" dirty="0">
                <a:solidFill>
                  <a:srgbClr val="EBCCBB"/>
                </a:solidFill>
                <a:latin typeface="Verdana"/>
                <a:cs typeface="Verdana"/>
              </a:rPr>
              <a:t>1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90864" y="3627578"/>
            <a:ext cx="3505200" cy="11499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1650" spc="-95" dirty="0">
                <a:solidFill>
                  <a:srgbClr val="EBCCBB"/>
                </a:solidFill>
                <a:latin typeface="Verdana"/>
                <a:cs typeface="Verdana"/>
              </a:rPr>
              <a:t>Data</a:t>
            </a:r>
            <a:r>
              <a:rPr sz="1650" spc="-175" dirty="0">
                <a:solidFill>
                  <a:srgbClr val="EBCCBB"/>
                </a:solidFill>
                <a:latin typeface="Verdana"/>
                <a:cs typeface="Verdana"/>
              </a:rPr>
              <a:t> </a:t>
            </a:r>
            <a:r>
              <a:rPr sz="1650" spc="-85" dirty="0">
                <a:solidFill>
                  <a:srgbClr val="EBCCBB"/>
                </a:solidFill>
                <a:latin typeface="Verdana"/>
                <a:cs typeface="Verdana"/>
              </a:rPr>
              <a:t>Gathering</a:t>
            </a:r>
            <a:endParaRPr sz="1650">
              <a:latin typeface="Verdana"/>
              <a:cs typeface="Verdana"/>
            </a:endParaRPr>
          </a:p>
          <a:p>
            <a:pPr marL="12700" marR="5080" indent="-1905" algn="ctr">
              <a:lnSpc>
                <a:spcPct val="124900"/>
              </a:lnSpc>
              <a:spcBef>
                <a:spcPts val="765"/>
              </a:spcBef>
            </a:pP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Collec</a:t>
            </a:r>
            <a:r>
              <a:rPr sz="1350" spc="-55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0" dirty="0">
                <a:solidFill>
                  <a:srgbClr val="C9C2C0"/>
                </a:solidFill>
                <a:latin typeface="Verdana"/>
                <a:cs typeface="Verdana"/>
              </a:rPr>
              <a:t>relevant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dat</a:t>
            </a:r>
            <a:r>
              <a:rPr sz="1350" spc="-110" dirty="0">
                <a:solidFill>
                  <a:srgbClr val="C9C2C0"/>
                </a:solidFill>
                <a:latin typeface="Verdana"/>
                <a:cs typeface="Verdana"/>
              </a:rPr>
              <a:t>a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0" dirty="0">
                <a:solidFill>
                  <a:srgbClr val="C9C2C0"/>
                </a:solidFill>
                <a:latin typeface="Verdana"/>
                <a:cs typeface="Verdana"/>
              </a:rPr>
              <a:t>on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10" dirty="0">
                <a:solidFill>
                  <a:srgbClr val="C9C2C0"/>
                </a:solidFill>
                <a:latin typeface="Verdana"/>
                <a:cs typeface="Verdana"/>
              </a:rPr>
              <a:t>use</a:t>
            </a: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behavior</a:t>
            </a:r>
            <a:r>
              <a:rPr sz="1350" spc="-65" dirty="0">
                <a:solidFill>
                  <a:srgbClr val="C9C2C0"/>
                </a:solidFill>
                <a:latin typeface="Verdana"/>
                <a:cs typeface="Verdana"/>
              </a:rPr>
              <a:t>,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14" dirty="0">
                <a:solidFill>
                  <a:srgbClr val="C9C2C0"/>
                </a:solidFill>
                <a:latin typeface="Verdana"/>
                <a:cs typeface="Verdana"/>
              </a:rPr>
              <a:t>system  </a:t>
            </a:r>
            <a:r>
              <a:rPr sz="1350" spc="-110" dirty="0">
                <a:solidFill>
                  <a:srgbClr val="C9C2C0"/>
                </a:solidFill>
                <a:latin typeface="Verdana"/>
                <a:cs typeface="Verdana"/>
              </a:rPr>
              <a:t>logs</a:t>
            </a: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,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securit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y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60" dirty="0">
                <a:solidFill>
                  <a:srgbClr val="C9C2C0"/>
                </a:solidFill>
                <a:latin typeface="Verdana"/>
                <a:cs typeface="Verdana"/>
              </a:rPr>
              <a:t>vulnerabilities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0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55" dirty="0">
                <a:solidFill>
                  <a:srgbClr val="C9C2C0"/>
                </a:solidFill>
                <a:latin typeface="Verdana"/>
                <a:cs typeface="Verdana"/>
              </a:rPr>
              <a:t>inform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0" dirty="0">
                <a:solidFill>
                  <a:srgbClr val="C9C2C0"/>
                </a:solidFill>
                <a:latin typeface="Verdana"/>
                <a:cs typeface="Verdana"/>
              </a:rPr>
              <a:t>the 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model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developmen</a:t>
            </a:r>
            <a:r>
              <a:rPr sz="1350" spc="-65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process.</a:t>
            </a:r>
            <a:endParaRPr sz="135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529414" y="5384279"/>
            <a:ext cx="381000" cy="789940"/>
            <a:chOff x="5529414" y="5384279"/>
            <a:chExt cx="381000" cy="789940"/>
          </a:xfrm>
        </p:grpSpPr>
        <p:sp>
          <p:nvSpPr>
            <p:cNvPr id="11" name="object 11"/>
            <p:cNvSpPr/>
            <p:nvPr/>
          </p:nvSpPr>
          <p:spPr>
            <a:xfrm>
              <a:off x="5702655" y="5574620"/>
              <a:ext cx="38100" cy="600075"/>
            </a:xfrm>
            <a:custGeom>
              <a:avLst/>
              <a:gdLst/>
              <a:ahLst/>
              <a:cxnLst/>
              <a:rect l="l" t="t" r="r" b="b"/>
              <a:pathLst>
                <a:path w="38100" h="600075">
                  <a:moveTo>
                    <a:pt x="38070" y="0"/>
                  </a:moveTo>
                  <a:lnTo>
                    <a:pt x="0" y="0"/>
                  </a:lnTo>
                  <a:lnTo>
                    <a:pt x="0" y="599573"/>
                  </a:lnTo>
                  <a:lnTo>
                    <a:pt x="38070" y="599573"/>
                  </a:lnTo>
                  <a:lnTo>
                    <a:pt x="38070" y="0"/>
                  </a:lnTo>
                  <a:close/>
                </a:path>
              </a:pathLst>
            </a:custGeom>
            <a:solidFill>
              <a:srgbClr val="6D52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529414" y="5384279"/>
              <a:ext cx="381000" cy="390525"/>
            </a:xfrm>
            <a:custGeom>
              <a:avLst/>
              <a:gdLst/>
              <a:ahLst/>
              <a:cxnLst/>
              <a:rect l="l" t="t" r="r" b="b"/>
              <a:pathLst>
                <a:path w="381000" h="390525">
                  <a:moveTo>
                    <a:pt x="300659" y="0"/>
                  </a:moveTo>
                  <a:lnTo>
                    <a:pt x="80035" y="0"/>
                  </a:lnTo>
                  <a:lnTo>
                    <a:pt x="74460" y="546"/>
                  </a:lnTo>
                  <a:lnTo>
                    <a:pt x="33388" y="17564"/>
                  </a:lnTo>
                  <a:lnTo>
                    <a:pt x="8674" y="47675"/>
                  </a:lnTo>
                  <a:lnTo>
                    <a:pt x="0" y="80035"/>
                  </a:lnTo>
                  <a:lnTo>
                    <a:pt x="0" y="304546"/>
                  </a:lnTo>
                  <a:lnTo>
                    <a:pt x="0" y="310172"/>
                  </a:lnTo>
                  <a:lnTo>
                    <a:pt x="11315" y="347459"/>
                  </a:lnTo>
                  <a:lnTo>
                    <a:pt x="42748" y="378891"/>
                  </a:lnTo>
                  <a:lnTo>
                    <a:pt x="80035" y="390207"/>
                  </a:lnTo>
                  <a:lnTo>
                    <a:pt x="300659" y="390207"/>
                  </a:lnTo>
                  <a:lnTo>
                    <a:pt x="337934" y="378891"/>
                  </a:lnTo>
                  <a:lnTo>
                    <a:pt x="369366" y="347459"/>
                  </a:lnTo>
                  <a:lnTo>
                    <a:pt x="380682" y="310172"/>
                  </a:lnTo>
                  <a:lnTo>
                    <a:pt x="380682" y="80035"/>
                  </a:lnTo>
                  <a:lnTo>
                    <a:pt x="369366" y="42748"/>
                  </a:lnTo>
                  <a:lnTo>
                    <a:pt x="337934" y="11315"/>
                  </a:lnTo>
                  <a:lnTo>
                    <a:pt x="306222" y="546"/>
                  </a:lnTo>
                  <a:lnTo>
                    <a:pt x="300659" y="0"/>
                  </a:lnTo>
                  <a:close/>
                </a:path>
              </a:pathLst>
            </a:custGeom>
            <a:solidFill>
              <a:srgbClr val="3431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635231" y="5381090"/>
            <a:ext cx="169545" cy="3340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-145" dirty="0">
                <a:solidFill>
                  <a:srgbClr val="EBCCBB"/>
                </a:solidFill>
                <a:latin typeface="Verdana"/>
                <a:cs typeface="Verdana"/>
              </a:rPr>
              <a:t>2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57853" y="6311384"/>
            <a:ext cx="3524250" cy="11499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792480">
              <a:lnSpc>
                <a:spcPct val="100000"/>
              </a:lnSpc>
              <a:spcBef>
                <a:spcPts val="135"/>
              </a:spcBef>
            </a:pPr>
            <a:r>
              <a:rPr sz="1650" spc="-90" dirty="0">
                <a:solidFill>
                  <a:srgbClr val="EBCCBB"/>
                </a:solidFill>
                <a:latin typeface="Verdana"/>
                <a:cs typeface="Verdana"/>
              </a:rPr>
              <a:t>Feature</a:t>
            </a:r>
            <a:r>
              <a:rPr sz="1650" spc="-175" dirty="0">
                <a:solidFill>
                  <a:srgbClr val="EBCCBB"/>
                </a:solidFill>
                <a:latin typeface="Verdana"/>
                <a:cs typeface="Verdana"/>
              </a:rPr>
              <a:t> </a:t>
            </a:r>
            <a:r>
              <a:rPr sz="1650" spc="-70" dirty="0">
                <a:solidFill>
                  <a:srgbClr val="EBCCBB"/>
                </a:solidFill>
                <a:latin typeface="Verdana"/>
                <a:cs typeface="Verdana"/>
              </a:rPr>
              <a:t>Engineering</a:t>
            </a:r>
            <a:endParaRPr sz="1650">
              <a:latin typeface="Verdana"/>
              <a:cs typeface="Verdana"/>
            </a:endParaRPr>
          </a:p>
          <a:p>
            <a:pPr marL="45085" marR="5080" indent="-33020" algn="just">
              <a:lnSpc>
                <a:spcPct val="124900"/>
              </a:lnSpc>
              <a:spcBef>
                <a:spcPts val="765"/>
              </a:spcBef>
            </a:pPr>
            <a:r>
              <a:rPr sz="1350" spc="-70" dirty="0">
                <a:solidFill>
                  <a:srgbClr val="C9C2C0"/>
                </a:solidFill>
                <a:latin typeface="Verdana"/>
                <a:cs typeface="Verdana"/>
              </a:rPr>
              <a:t>Identify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extrac</a:t>
            </a: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th</a:t>
            </a:r>
            <a:r>
              <a:rPr sz="1350" spc="-110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most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0" dirty="0">
                <a:solidFill>
                  <a:srgbClr val="C9C2C0"/>
                </a:solidFill>
                <a:latin typeface="Verdana"/>
                <a:cs typeface="Verdana"/>
              </a:rPr>
              <a:t>relevant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5" dirty="0">
                <a:solidFill>
                  <a:srgbClr val="C9C2C0"/>
                </a:solidFill>
                <a:latin typeface="Verdana"/>
                <a:cs typeface="Verdana"/>
              </a:rPr>
              <a:t>features  </a:t>
            </a:r>
            <a:r>
              <a:rPr sz="1350" spc="-60" dirty="0">
                <a:solidFill>
                  <a:srgbClr val="C9C2C0"/>
                </a:solidFill>
                <a:latin typeface="Verdana"/>
                <a:cs typeface="Verdana"/>
              </a:rPr>
              <a:t>fro</a:t>
            </a:r>
            <a:r>
              <a:rPr sz="1350" spc="-114" dirty="0">
                <a:solidFill>
                  <a:srgbClr val="C9C2C0"/>
                </a:solidFill>
                <a:latin typeface="Verdana"/>
                <a:cs typeface="Verdana"/>
              </a:rPr>
              <a:t>m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th</a:t>
            </a:r>
            <a:r>
              <a:rPr sz="1350" spc="-110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dat</a:t>
            </a:r>
            <a:r>
              <a:rPr sz="1350" spc="-110" dirty="0">
                <a:solidFill>
                  <a:srgbClr val="C9C2C0"/>
                </a:solidFill>
                <a:latin typeface="Verdana"/>
                <a:cs typeface="Verdana"/>
              </a:rPr>
              <a:t>a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0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45" dirty="0">
                <a:solidFill>
                  <a:srgbClr val="C9C2C0"/>
                </a:solidFill>
                <a:latin typeface="Verdana"/>
                <a:cs typeface="Verdana"/>
              </a:rPr>
              <a:t>buil</a:t>
            </a:r>
            <a:r>
              <a:rPr sz="1350" spc="-50" dirty="0">
                <a:solidFill>
                  <a:srgbClr val="C9C2C0"/>
                </a:solidFill>
                <a:latin typeface="Verdana"/>
                <a:cs typeface="Verdana"/>
              </a:rPr>
              <a:t>d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35" dirty="0">
                <a:solidFill>
                  <a:srgbClr val="C9C2C0"/>
                </a:solidFill>
                <a:latin typeface="Verdana"/>
                <a:cs typeface="Verdana"/>
              </a:rPr>
              <a:t>a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predictiv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model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0" dirty="0">
                <a:solidFill>
                  <a:srgbClr val="C9C2C0"/>
                </a:solidFill>
                <a:latin typeface="Verdana"/>
                <a:cs typeface="Verdana"/>
              </a:rPr>
              <a:t>that  </a:t>
            </a:r>
            <a:r>
              <a:rPr sz="1350" spc="-95" dirty="0">
                <a:solidFill>
                  <a:srgbClr val="C9C2C0"/>
                </a:solidFill>
                <a:latin typeface="Verdana"/>
                <a:cs typeface="Verdana"/>
              </a:rPr>
              <a:t>ca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n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10" dirty="0">
                <a:solidFill>
                  <a:srgbClr val="C9C2C0"/>
                </a:solidFill>
                <a:latin typeface="Verdana"/>
                <a:cs typeface="Verdana"/>
              </a:rPr>
              <a:t>detec</a:t>
            </a: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and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preven</a:t>
            </a:r>
            <a:r>
              <a:rPr sz="1350" spc="-70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keylogger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65" dirty="0">
                <a:solidFill>
                  <a:srgbClr val="C9C2C0"/>
                </a:solidFill>
                <a:latin typeface="Verdana"/>
                <a:cs typeface="Verdana"/>
              </a:rPr>
              <a:t>intrusions.</a:t>
            </a:r>
            <a:endParaRPr sz="135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604138" y="4979803"/>
            <a:ext cx="390525" cy="789940"/>
            <a:chOff x="7604138" y="4979803"/>
            <a:chExt cx="390525" cy="789940"/>
          </a:xfrm>
        </p:grpSpPr>
        <p:sp>
          <p:nvSpPr>
            <p:cNvPr id="16" name="object 16"/>
            <p:cNvSpPr/>
            <p:nvPr/>
          </p:nvSpPr>
          <p:spPr>
            <a:xfrm>
              <a:off x="7777378" y="4979803"/>
              <a:ext cx="38100" cy="600075"/>
            </a:xfrm>
            <a:custGeom>
              <a:avLst/>
              <a:gdLst/>
              <a:ahLst/>
              <a:cxnLst/>
              <a:rect l="l" t="t" r="r" b="b"/>
              <a:pathLst>
                <a:path w="38100" h="600075">
                  <a:moveTo>
                    <a:pt x="38070" y="0"/>
                  </a:moveTo>
                  <a:lnTo>
                    <a:pt x="0" y="0"/>
                  </a:lnTo>
                  <a:lnTo>
                    <a:pt x="0" y="599573"/>
                  </a:lnTo>
                  <a:lnTo>
                    <a:pt x="38070" y="599573"/>
                  </a:lnTo>
                  <a:lnTo>
                    <a:pt x="38070" y="0"/>
                  </a:lnTo>
                  <a:close/>
                </a:path>
              </a:pathLst>
            </a:custGeom>
            <a:solidFill>
              <a:srgbClr val="6D52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604138" y="5389041"/>
              <a:ext cx="390525" cy="381000"/>
            </a:xfrm>
            <a:custGeom>
              <a:avLst/>
              <a:gdLst/>
              <a:ahLst/>
              <a:cxnLst/>
              <a:rect l="l" t="t" r="r" b="b"/>
              <a:pathLst>
                <a:path w="390525" h="381000">
                  <a:moveTo>
                    <a:pt x="310172" y="0"/>
                  </a:moveTo>
                  <a:lnTo>
                    <a:pt x="80022" y="0"/>
                  </a:lnTo>
                  <a:lnTo>
                    <a:pt x="74460" y="546"/>
                  </a:lnTo>
                  <a:lnTo>
                    <a:pt x="33388" y="17551"/>
                  </a:lnTo>
                  <a:lnTo>
                    <a:pt x="8674" y="47675"/>
                  </a:lnTo>
                  <a:lnTo>
                    <a:pt x="0" y="80022"/>
                  </a:lnTo>
                  <a:lnTo>
                    <a:pt x="0" y="295033"/>
                  </a:lnTo>
                  <a:lnTo>
                    <a:pt x="0" y="300647"/>
                  </a:lnTo>
                  <a:lnTo>
                    <a:pt x="11315" y="337934"/>
                  </a:lnTo>
                  <a:lnTo>
                    <a:pt x="25095" y="355587"/>
                  </a:lnTo>
                  <a:lnTo>
                    <a:pt x="29057" y="359575"/>
                  </a:lnTo>
                  <a:lnTo>
                    <a:pt x="63423" y="377939"/>
                  </a:lnTo>
                  <a:lnTo>
                    <a:pt x="80022" y="380682"/>
                  </a:lnTo>
                  <a:lnTo>
                    <a:pt x="310172" y="380682"/>
                  </a:lnTo>
                  <a:lnTo>
                    <a:pt x="347459" y="369366"/>
                  </a:lnTo>
                  <a:lnTo>
                    <a:pt x="378891" y="337934"/>
                  </a:lnTo>
                  <a:lnTo>
                    <a:pt x="390194" y="300647"/>
                  </a:lnTo>
                  <a:lnTo>
                    <a:pt x="390194" y="80022"/>
                  </a:lnTo>
                  <a:lnTo>
                    <a:pt x="378891" y="42735"/>
                  </a:lnTo>
                  <a:lnTo>
                    <a:pt x="347459" y="11303"/>
                  </a:lnTo>
                  <a:lnTo>
                    <a:pt x="315747" y="546"/>
                  </a:lnTo>
                  <a:lnTo>
                    <a:pt x="310172" y="0"/>
                  </a:lnTo>
                  <a:close/>
                </a:path>
              </a:pathLst>
            </a:custGeom>
            <a:solidFill>
              <a:srgbClr val="3431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713230" y="5376340"/>
            <a:ext cx="167640" cy="3340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-160" dirty="0">
                <a:solidFill>
                  <a:srgbClr val="EBCCBB"/>
                </a:solidFill>
                <a:latin typeface="Verdana"/>
                <a:cs typeface="Verdana"/>
              </a:rPr>
              <a:t>3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71006" y="3370619"/>
            <a:ext cx="3652520" cy="14065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1650" spc="-35" dirty="0">
                <a:solidFill>
                  <a:srgbClr val="EBCCBB"/>
                </a:solidFill>
                <a:latin typeface="Verdana"/>
                <a:cs typeface="Verdana"/>
              </a:rPr>
              <a:t>Mode</a:t>
            </a:r>
            <a:r>
              <a:rPr sz="1650" spc="-15" dirty="0">
                <a:solidFill>
                  <a:srgbClr val="EBCCBB"/>
                </a:solidFill>
                <a:latin typeface="Verdana"/>
                <a:cs typeface="Verdana"/>
              </a:rPr>
              <a:t>l</a:t>
            </a:r>
            <a:r>
              <a:rPr sz="1650" spc="-175" dirty="0">
                <a:solidFill>
                  <a:srgbClr val="EBCCBB"/>
                </a:solidFill>
                <a:latin typeface="Verdana"/>
                <a:cs typeface="Verdana"/>
              </a:rPr>
              <a:t> </a:t>
            </a:r>
            <a:r>
              <a:rPr sz="1650" spc="-40" dirty="0">
                <a:solidFill>
                  <a:srgbClr val="EBCCBB"/>
                </a:solidFill>
                <a:latin typeface="Verdana"/>
                <a:cs typeface="Verdana"/>
              </a:rPr>
              <a:t>Training</a:t>
            </a:r>
            <a:endParaRPr sz="1650">
              <a:latin typeface="Verdana"/>
              <a:cs typeface="Verdana"/>
            </a:endParaRPr>
          </a:p>
          <a:p>
            <a:pPr marL="12700" marR="5080" algn="ctr">
              <a:lnSpc>
                <a:spcPct val="124900"/>
              </a:lnSpc>
              <a:spcBef>
                <a:spcPts val="765"/>
              </a:spcBef>
            </a:pPr>
            <a:r>
              <a:rPr sz="1350" spc="-40" dirty="0">
                <a:solidFill>
                  <a:srgbClr val="C9C2C0"/>
                </a:solidFill>
                <a:latin typeface="Verdana"/>
                <a:cs typeface="Verdana"/>
              </a:rPr>
              <a:t>Train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35" dirty="0">
                <a:solidFill>
                  <a:srgbClr val="C9C2C0"/>
                </a:solidFill>
                <a:latin typeface="Verdana"/>
                <a:cs typeface="Verdana"/>
              </a:rPr>
              <a:t>a</a:t>
            </a:r>
            <a:r>
              <a:rPr sz="1350" spc="-14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0" dirty="0">
                <a:solidFill>
                  <a:srgbClr val="C9C2C0"/>
                </a:solidFill>
                <a:latin typeface="Verdana"/>
                <a:cs typeface="Verdana"/>
              </a:rPr>
              <a:t>machine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learning</a:t>
            </a:r>
            <a:r>
              <a:rPr sz="1350" spc="-14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model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using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advanced </a:t>
            </a:r>
            <a:r>
              <a:rPr sz="1350" spc="-459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5" dirty="0">
                <a:solidFill>
                  <a:srgbClr val="C9C2C0"/>
                </a:solidFill>
                <a:latin typeface="Verdana"/>
                <a:cs typeface="Verdana"/>
              </a:rPr>
              <a:t>technique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50" dirty="0">
                <a:solidFill>
                  <a:srgbClr val="C9C2C0"/>
                </a:solidFill>
                <a:latin typeface="Verdana"/>
                <a:cs typeface="Verdana"/>
              </a:rPr>
              <a:t>lik</a:t>
            </a:r>
            <a:r>
              <a:rPr sz="1350" spc="-65" dirty="0">
                <a:solidFill>
                  <a:srgbClr val="C9C2C0"/>
                </a:solidFill>
                <a:latin typeface="Verdana"/>
                <a:cs typeface="Verdana"/>
              </a:rPr>
              <a:t>e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114" dirty="0">
                <a:solidFill>
                  <a:srgbClr val="C9C2C0"/>
                </a:solidFill>
                <a:latin typeface="Verdana"/>
                <a:cs typeface="Verdana"/>
              </a:rPr>
              <a:t>deep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0" dirty="0">
                <a:solidFill>
                  <a:srgbClr val="C9C2C0"/>
                </a:solidFill>
                <a:latin typeface="Verdana"/>
                <a:cs typeface="Verdana"/>
              </a:rPr>
              <a:t>learnin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g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5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50" spc="-50" dirty="0">
                <a:solidFill>
                  <a:srgbClr val="C9C2C0"/>
                </a:solidFill>
                <a:latin typeface="Verdana"/>
                <a:cs typeface="Verdana"/>
              </a:rPr>
              <a:t>r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C9C2C0"/>
                </a:solidFill>
                <a:latin typeface="Verdana"/>
                <a:cs typeface="Verdana"/>
              </a:rPr>
              <a:t>anomaly  detectio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n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70" dirty="0">
                <a:solidFill>
                  <a:srgbClr val="C9C2C0"/>
                </a:solidFill>
                <a:latin typeface="Verdana"/>
                <a:cs typeface="Verdana"/>
              </a:rPr>
              <a:t>t</a:t>
            </a:r>
            <a:r>
              <a:rPr sz="1350" spc="-100" dirty="0">
                <a:solidFill>
                  <a:srgbClr val="C9C2C0"/>
                </a:solidFill>
                <a:latin typeface="Verdana"/>
                <a:cs typeface="Verdana"/>
              </a:rPr>
              <a:t>o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60" dirty="0">
                <a:solidFill>
                  <a:srgbClr val="C9C2C0"/>
                </a:solidFill>
                <a:latin typeface="Verdana"/>
                <a:cs typeface="Verdana"/>
              </a:rPr>
              <a:t>identify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95" dirty="0">
                <a:solidFill>
                  <a:srgbClr val="C9C2C0"/>
                </a:solidFill>
                <a:latin typeface="Verdana"/>
                <a:cs typeface="Verdana"/>
              </a:rPr>
              <a:t>pattern</a:t>
            </a:r>
            <a:r>
              <a:rPr sz="1350" spc="-90" dirty="0">
                <a:solidFill>
                  <a:srgbClr val="C9C2C0"/>
                </a:solidFill>
                <a:latin typeface="Verdana"/>
                <a:cs typeface="Verdana"/>
              </a:rPr>
              <a:t>s</a:t>
            </a:r>
            <a:r>
              <a:rPr sz="1350" spc="-155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65" dirty="0">
                <a:solidFill>
                  <a:srgbClr val="C9C2C0"/>
                </a:solidFill>
                <a:latin typeface="Verdana"/>
                <a:cs typeface="Verdana"/>
              </a:rPr>
              <a:t>indicative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65" dirty="0">
                <a:solidFill>
                  <a:srgbClr val="C9C2C0"/>
                </a:solidFill>
                <a:latin typeface="Verdana"/>
                <a:cs typeface="Verdana"/>
              </a:rPr>
              <a:t>of  </a:t>
            </a:r>
            <a:r>
              <a:rPr sz="1350" spc="-105" dirty="0">
                <a:solidFill>
                  <a:srgbClr val="C9C2C0"/>
                </a:solidFill>
                <a:latin typeface="Verdana"/>
                <a:cs typeface="Verdana"/>
              </a:rPr>
              <a:t>keylogger</a:t>
            </a:r>
            <a:r>
              <a:rPr sz="1350" spc="-150" dirty="0">
                <a:solidFill>
                  <a:srgbClr val="C9C2C0"/>
                </a:solidFill>
                <a:latin typeface="Verdana"/>
                <a:cs typeface="Verdana"/>
              </a:rPr>
              <a:t> </a:t>
            </a:r>
            <a:r>
              <a:rPr sz="1350" spc="-80" dirty="0">
                <a:solidFill>
                  <a:srgbClr val="C9C2C0"/>
                </a:solidFill>
                <a:latin typeface="Verdana"/>
                <a:cs typeface="Verdana"/>
              </a:rPr>
              <a:t>activity.</a:t>
            </a:r>
            <a:endParaRPr sz="13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596</Words>
  <Application>Microsoft Office PowerPoint</Application>
  <PresentationFormat>Custom</PresentationFormat>
  <Paragraphs>57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Celestial</vt:lpstr>
      <vt:lpstr>Student name :Chakradurga Kotha     Final Project </vt:lpstr>
      <vt:lpstr> Keylogger and security</vt:lpstr>
      <vt:lpstr>Agenda</vt:lpstr>
      <vt:lpstr>Problem Statement</vt:lpstr>
      <vt:lpstr>Project Overview </vt:lpstr>
      <vt:lpstr>Who are the end users?</vt:lpstr>
      <vt:lpstr>Your solution and its value proposition </vt:lpstr>
      <vt:lpstr>The Wow in Your Solution</vt:lpstr>
      <vt:lpstr>Modelling</vt:lpstr>
      <vt:lpstr>Results</vt:lpstr>
      <vt:lpstr>Project Link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Name:</dc:title>
  <dc:creator>LENOVO</dc:creator>
  <cp:lastModifiedBy>22P31A0214</cp:lastModifiedBy>
  <cp:revision>12</cp:revision>
  <dcterms:created xsi:type="dcterms:W3CDTF">2024-06-10T10:19:41Z</dcterms:created>
  <dcterms:modified xsi:type="dcterms:W3CDTF">2024-06-13T07:10:04Z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2024-06-10T00:00:00Z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2024-06-10T00:00:00Z</vt:filetime>
  </property>
</Properties>
</file>