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9" r:id="rId4"/>
    <p:sldId id="257" r:id="rId5"/>
    <p:sldId id="260" r:id="rId6"/>
    <p:sldId id="263" r:id="rId7"/>
    <p:sldId id="261" r:id="rId8"/>
    <p:sldId id="262" r:id="rId9"/>
    <p:sldId id="278" r:id="rId10"/>
    <p:sldId id="266" r:id="rId11"/>
    <p:sldId id="265" r:id="rId12"/>
    <p:sldId id="267" r:id="rId13"/>
    <p:sldId id="268" r:id="rId14"/>
    <p:sldId id="269" r:id="rId15"/>
    <p:sldId id="270" r:id="rId16"/>
    <p:sldId id="275" r:id="rId17"/>
    <p:sldId id="274" r:id="rId18"/>
    <p:sldId id="279" r:id="rId19"/>
    <p:sldId id="277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1714-91DC-4987-A4A0-A1A667C93F63}" type="datetimeFigureOut">
              <a:rPr lang="en-IN" smtClean="0"/>
              <a:t>02-01-2019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147D1-B791-430B-9E83-779683676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6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0974" y="1268760"/>
            <a:ext cx="797582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21318" y="1844824"/>
            <a:ext cx="7975826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87CFB12-C315-4E1F-B1C7-8FAEE605289F}"/>
              </a:ext>
            </a:extLst>
          </p:cNvPr>
          <p:cNvSpPr txBox="1">
            <a:spLocks/>
          </p:cNvSpPr>
          <p:nvPr/>
        </p:nvSpPr>
        <p:spPr>
          <a:xfrm>
            <a:off x="4945327" y="0"/>
            <a:ext cx="3483937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Professor Proposes</a:t>
            </a: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silhouette&#10;&#10;Description generated with high confidence">
            <a:extLst>
              <a:ext uri="{FF2B5EF4-FFF2-40B4-BE49-F238E27FC236}">
                <a16:creationId xmlns:a16="http://schemas.microsoft.com/office/drawing/2014/main" id="{802D9AD8-0AD2-456D-8977-74872162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6" y="1028117"/>
            <a:ext cx="3035882" cy="3433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7EAEC-6EBA-40AE-AFB3-12959BAF302C}"/>
              </a:ext>
            </a:extLst>
          </p:cNvPr>
          <p:cNvSpPr txBox="1"/>
          <p:nvPr/>
        </p:nvSpPr>
        <p:spPr>
          <a:xfrm>
            <a:off x="7641017" y="4923462"/>
            <a:ext cx="145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Kannappan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Gagan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119A2-9250-4A50-A8BD-1E6E8B689600}"/>
              </a:ext>
            </a:extLst>
          </p:cNvPr>
          <p:cNvSpPr txBox="1"/>
          <p:nvPr/>
        </p:nvSpPr>
        <p:spPr>
          <a:xfrm>
            <a:off x="5180585" y="3321633"/>
            <a:ext cx="3228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TEAM -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522A8-F390-42A3-9D10-F67E1BD26287}"/>
              </a:ext>
            </a:extLst>
          </p:cNvPr>
          <p:cNvSpPr txBox="1"/>
          <p:nvPr/>
        </p:nvSpPr>
        <p:spPr>
          <a:xfrm>
            <a:off x="5808771" y="4923462"/>
            <a:ext cx="197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2600" y="691992"/>
            <a:ext cx="3019293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B1CE5-1034-4D4A-A430-1B7364FC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19503"/>
            <a:ext cx="2937272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Feature Engineering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F6AD-9489-40EA-893D-FF5F093E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42" y="3247283"/>
            <a:ext cx="2360886" cy="2228608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FFFFFF"/>
                </a:solidFill>
              </a:rPr>
              <a:t>Clarity vs Price</a:t>
            </a:r>
          </a:p>
          <a:p>
            <a:pPr indent="-228600" algn="ctr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2 categories - (Visible, Not visible)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553EA-D722-46A9-8373-C9872EC2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82" y="1286934"/>
            <a:ext cx="4548239" cy="43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0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1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2600" y="691992"/>
            <a:ext cx="3019293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B1CE5-1034-4D4A-A430-1B7364FC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23" y="1052736"/>
            <a:ext cx="2933170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Feature Engineering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F6AD-9489-40EA-893D-FF5F093E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42" y="3247283"/>
            <a:ext cx="2360886" cy="222860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FFFFFF"/>
                </a:solidFill>
              </a:rPr>
              <a:t>Cut vs Price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1</a:t>
            </a:r>
            <a:r>
              <a:rPr lang="en-US" sz="1600" baseline="30000" dirty="0">
                <a:solidFill>
                  <a:srgbClr val="FFFFFF"/>
                </a:solidFill>
              </a:rPr>
              <a:t>st</a:t>
            </a:r>
            <a:r>
              <a:rPr lang="en-US" sz="1600" dirty="0">
                <a:solidFill>
                  <a:srgbClr val="FFFFFF"/>
                </a:solidFill>
              </a:rPr>
              <a:t> category – Fair, Good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2</a:t>
            </a:r>
            <a:r>
              <a:rPr lang="en-US" sz="1600" baseline="30000" dirty="0">
                <a:solidFill>
                  <a:srgbClr val="FFFFFF"/>
                </a:solidFill>
              </a:rPr>
              <a:t>nd</a:t>
            </a:r>
            <a:r>
              <a:rPr lang="en-US" sz="1600" dirty="0">
                <a:solidFill>
                  <a:srgbClr val="FFFFFF"/>
                </a:solidFill>
              </a:rPr>
              <a:t> category – </a:t>
            </a:r>
            <a:r>
              <a:rPr lang="en-US" sz="1600" dirty="0" err="1">
                <a:solidFill>
                  <a:srgbClr val="FFFFFF"/>
                </a:solidFill>
              </a:rPr>
              <a:t>Vgood</a:t>
            </a:r>
            <a:r>
              <a:rPr lang="en-US" sz="1600" dirty="0">
                <a:solidFill>
                  <a:srgbClr val="FFFFFF"/>
                </a:solidFill>
              </a:rPr>
              <a:t>, Excellent, Ideal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BAD87-9A10-4187-9BBC-287557AB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26" y="1286934"/>
            <a:ext cx="4576751" cy="43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2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2600" y="691992"/>
            <a:ext cx="3019293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B1CE5-1034-4D4A-A430-1B7364FC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19503"/>
            <a:ext cx="3019293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Feature Engineering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F6AD-9489-40EA-893D-FF5F093E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42" y="3247283"/>
            <a:ext cx="2360886" cy="2228608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FFFFFF"/>
                </a:solidFill>
              </a:rPr>
              <a:t>Polish vs Price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1</a:t>
            </a:r>
            <a:r>
              <a:rPr lang="en-US" sz="1600" baseline="30000" dirty="0">
                <a:solidFill>
                  <a:srgbClr val="FFFFFF"/>
                </a:solidFill>
              </a:rPr>
              <a:t>st</a:t>
            </a:r>
            <a:r>
              <a:rPr lang="en-US" sz="1600" dirty="0">
                <a:solidFill>
                  <a:srgbClr val="FFFFFF"/>
                </a:solidFill>
              </a:rPr>
              <a:t> category – Fair, Good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2</a:t>
            </a:r>
            <a:r>
              <a:rPr lang="en-US" sz="1600" baseline="30000" dirty="0">
                <a:solidFill>
                  <a:srgbClr val="FFFFFF"/>
                </a:solidFill>
              </a:rPr>
              <a:t>nd</a:t>
            </a:r>
            <a:r>
              <a:rPr lang="en-US" sz="1600" dirty="0">
                <a:solidFill>
                  <a:srgbClr val="FFFFFF"/>
                </a:solidFill>
              </a:rPr>
              <a:t> category – Very </a:t>
            </a:r>
            <a:r>
              <a:rPr lang="en-US" sz="1600" dirty="0" err="1">
                <a:solidFill>
                  <a:srgbClr val="FFFFFF"/>
                </a:solidFill>
              </a:rPr>
              <a:t>good,Excellent</a:t>
            </a:r>
            <a:r>
              <a:rPr lang="en-US" sz="1600" dirty="0">
                <a:solidFill>
                  <a:srgbClr val="FFFFFF"/>
                </a:solidFill>
              </a:rPr>
              <a:t>, Ideal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DE88F-8060-4A3E-A39E-D21E20B9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04" y="1320376"/>
            <a:ext cx="4748995" cy="42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2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2600" y="691992"/>
            <a:ext cx="3019293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B1CE5-1034-4D4A-A430-1B7364FC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19503"/>
            <a:ext cx="3019293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Feature Engineering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F6AD-9489-40EA-893D-FF5F093E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3247283"/>
            <a:ext cx="2481360" cy="222860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FFFFFF"/>
                </a:solidFill>
              </a:rPr>
              <a:t>Symmetry vs Price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1</a:t>
            </a:r>
            <a:r>
              <a:rPr lang="en-US" sz="1600" baseline="30000" dirty="0">
                <a:solidFill>
                  <a:srgbClr val="FFFFFF"/>
                </a:solidFill>
              </a:rPr>
              <a:t>st</a:t>
            </a:r>
            <a:r>
              <a:rPr lang="en-US" sz="1600" dirty="0">
                <a:solidFill>
                  <a:srgbClr val="FFFFFF"/>
                </a:solidFill>
              </a:rPr>
              <a:t> category – Fair, Good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aseline="30000" dirty="0">
                <a:solidFill>
                  <a:srgbClr val="FFFFFF"/>
                </a:solidFill>
              </a:rPr>
              <a:t>2nd</a:t>
            </a:r>
            <a:r>
              <a:rPr lang="en-US" sz="1600" dirty="0">
                <a:solidFill>
                  <a:srgbClr val="FFFFFF"/>
                </a:solidFill>
              </a:rPr>
              <a:t> category - Very good, Excellent, Ideal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972EA-F3AF-4848-94BD-2441478F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04" y="1325055"/>
            <a:ext cx="4748995" cy="42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2600" y="691992"/>
            <a:ext cx="3019293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B1CE5-1034-4D4A-A430-1B7364FC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80728"/>
            <a:ext cx="3019293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Feature Engineering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F6AD-9489-40EA-893D-FF5F093E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59" y="3247283"/>
            <a:ext cx="2792823" cy="222860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FFFFFF"/>
                </a:solidFill>
              </a:rPr>
              <a:t>Certification vs Price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1</a:t>
            </a:r>
            <a:r>
              <a:rPr lang="en-US" sz="1600" baseline="30000" dirty="0">
                <a:solidFill>
                  <a:srgbClr val="FFFFFF"/>
                </a:solidFill>
              </a:rPr>
              <a:t>st</a:t>
            </a:r>
            <a:r>
              <a:rPr lang="en-US" sz="1600" dirty="0">
                <a:solidFill>
                  <a:srgbClr val="FFFFFF"/>
                </a:solidFill>
              </a:rPr>
              <a:t> category – IGI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2</a:t>
            </a:r>
            <a:r>
              <a:rPr lang="en-US" sz="1600" baseline="30000" dirty="0">
                <a:solidFill>
                  <a:srgbClr val="FFFFFF"/>
                </a:solidFill>
              </a:rPr>
              <a:t>nd</a:t>
            </a:r>
            <a:r>
              <a:rPr lang="en-US" sz="1600" dirty="0">
                <a:solidFill>
                  <a:srgbClr val="FFFFFF"/>
                </a:solidFill>
              </a:rPr>
              <a:t> category –  AGS, GIA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90E8F-8BF2-4F28-9656-9BED1DD2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04" y="1357088"/>
            <a:ext cx="4748995" cy="42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7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C2D2948-63B0-4DDF-BA91-E159560A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altLang="ko-KR" sz="4300" dirty="0">
                <a:solidFill>
                  <a:srgbClr val="FFFFFF"/>
                </a:solidFill>
                <a:latin typeface="+mj-lt"/>
                <a:cs typeface="+mj-cs"/>
              </a:rPr>
              <a:t>INITIAL MODEL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6A842-75B0-4A0F-8F37-3D01AEDD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5" y="2651720"/>
            <a:ext cx="4091938" cy="36576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EAFAC35-1C8F-49AB-9F2F-017D9D17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04" y="2596836"/>
            <a:ext cx="40919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8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7EFF0-E4C6-49B7-87B6-53AD4FE2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4269282"/>
            <a:ext cx="6743700" cy="12647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3500" dirty="0">
                <a:solidFill>
                  <a:srgbClr val="404040"/>
                </a:solidFill>
                <a:latin typeface="+mj-lt"/>
                <a:cs typeface="+mj-cs"/>
              </a:rPr>
              <a:t>Final – Model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F885B-5425-430F-BB95-B2ACD8200273}"/>
              </a:ext>
            </a:extLst>
          </p:cNvPr>
          <p:cNvSpPr txBox="1"/>
          <p:nvPr/>
        </p:nvSpPr>
        <p:spPr>
          <a:xfrm>
            <a:off x="0" y="5869194"/>
            <a:ext cx="9043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PRICE VS CARAT, COLOUR, CLARITY, CUT, CERTIFICATION, POLISH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87EB4-A5D9-4EBF-953F-AFC734D2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6"/>
            <a:ext cx="4824536" cy="421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C5FE9-1857-4025-9825-A8F311A998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5766" y="80705"/>
            <a:ext cx="4447735" cy="39341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06C54F-5CA0-47E6-AF6D-0721822F0E85}"/>
              </a:ext>
            </a:extLst>
          </p:cNvPr>
          <p:cNvSpPr/>
          <p:nvPr/>
        </p:nvSpPr>
        <p:spPr>
          <a:xfrm>
            <a:off x="8676456" y="1340768"/>
            <a:ext cx="367117" cy="20882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0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C2D2948-63B0-4DDF-BA91-E159560A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IN" altLang="ko-KR" dirty="0"/>
              <a:t>Predicted Price Calculation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F68C7-E70B-41DC-AF26-CD54E747E0F4}"/>
              </a:ext>
            </a:extLst>
          </p:cNvPr>
          <p:cNvSpPr txBox="1"/>
          <p:nvPr/>
        </p:nvSpPr>
        <p:spPr>
          <a:xfrm>
            <a:off x="0" y="2276872"/>
            <a:ext cx="89644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Price</a:t>
            </a:r>
            <a:r>
              <a:rPr lang="en-IN" b="1" dirty="0">
                <a:solidFill>
                  <a:schemeClr val="bg1"/>
                </a:solidFill>
              </a:rPr>
              <a:t> = 1453.443+ 261.537*colour_2 + 468.827*clarity_2 + 99.527*Cut_2 + </a:t>
            </a:r>
          </a:p>
          <a:p>
            <a:r>
              <a:rPr lang="en-IN" b="1" dirty="0">
                <a:solidFill>
                  <a:schemeClr val="bg1"/>
                </a:solidFill>
              </a:rPr>
              <a:t>    692.103*carat + 126.375*Polish_2 + 98.790*Certification_2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Price</a:t>
            </a:r>
            <a:r>
              <a:rPr lang="en-IN" b="1" dirty="0">
                <a:solidFill>
                  <a:schemeClr val="bg1"/>
                </a:solidFill>
              </a:rPr>
              <a:t> = 1453.443 + 261.537*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dirty="0">
                <a:solidFill>
                  <a:schemeClr val="bg1"/>
                </a:solidFill>
              </a:rPr>
              <a:t> + 468.827*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chemeClr val="bg1"/>
                </a:solidFill>
              </a:rPr>
              <a:t> + 99.527*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chemeClr val="bg1"/>
                </a:solidFill>
              </a:rPr>
              <a:t> + 692.103*</a:t>
            </a:r>
            <a:r>
              <a:rPr lang="en-IN" b="1" dirty="0">
                <a:solidFill>
                  <a:srgbClr val="FF0000"/>
                </a:solidFill>
              </a:rPr>
              <a:t>0.9</a:t>
            </a:r>
            <a:r>
              <a:rPr lang="en-IN" b="1" dirty="0">
                <a:solidFill>
                  <a:schemeClr val="bg1"/>
                </a:solidFill>
              </a:rPr>
              <a:t> + </a:t>
            </a:r>
          </a:p>
          <a:p>
            <a:r>
              <a:rPr lang="en-IN" b="1" dirty="0">
                <a:solidFill>
                  <a:schemeClr val="bg1"/>
                </a:solidFill>
              </a:rPr>
              <a:t>    126.375*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dirty="0">
                <a:solidFill>
                  <a:schemeClr val="bg1"/>
                </a:solidFill>
              </a:rPr>
              <a:t> + 98.790*</a:t>
            </a:r>
            <a:r>
              <a:rPr lang="en-IN" b="1" dirty="0">
                <a:solidFill>
                  <a:srgbClr val="FF0000"/>
                </a:solidFill>
              </a:rPr>
              <a:t>1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sz="2200" b="1" dirty="0">
                <a:solidFill>
                  <a:schemeClr val="bg1"/>
                </a:solidFill>
              </a:rPr>
              <a:t>Price = $2743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sz="2200" b="1" dirty="0">
                <a:solidFill>
                  <a:schemeClr val="bg1"/>
                </a:solidFill>
              </a:rPr>
              <a:t>Fair Price </a:t>
            </a:r>
            <a:r>
              <a:rPr lang="en-IN" b="1" dirty="0">
                <a:solidFill>
                  <a:schemeClr val="bg1"/>
                </a:solidFill>
              </a:rPr>
              <a:t>of the diamond should be </a:t>
            </a:r>
            <a:r>
              <a:rPr lang="en-IN" sz="2800" b="1" dirty="0">
                <a:solidFill>
                  <a:schemeClr val="bg1"/>
                </a:solidFill>
              </a:rPr>
              <a:t>$2743 </a:t>
            </a:r>
          </a:p>
        </p:txBody>
      </p:sp>
    </p:spTree>
    <p:extLst>
      <p:ext uri="{BB962C8B-B14F-4D97-AF65-F5344CB8AC3E}">
        <p14:creationId xmlns:p14="http://schemas.microsoft.com/office/powerpoint/2010/main" val="6315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59AFE6-3A53-4806-91BC-553035EC86A7}"/>
              </a:ext>
            </a:extLst>
          </p:cNvPr>
          <p:cNvSpPr txBox="1"/>
          <p:nvPr/>
        </p:nvSpPr>
        <p:spPr>
          <a:xfrm>
            <a:off x="0" y="1700808"/>
            <a:ext cx="9144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Quoted Price for the DIAMOND RING is </a:t>
            </a:r>
            <a:r>
              <a:rPr lang="en-IN" sz="2800" b="1" dirty="0">
                <a:solidFill>
                  <a:srgbClr val="FF0000"/>
                </a:solidFill>
              </a:rPr>
              <a:t>$3100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Predicted price of diamond of same characteristics is </a:t>
            </a:r>
            <a:r>
              <a:rPr lang="en-IN" sz="2200" b="1" dirty="0">
                <a:solidFill>
                  <a:srgbClr val="FF0000"/>
                </a:solidFill>
              </a:rPr>
              <a:t>$2743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bg1"/>
                </a:solidFill>
              </a:rPr>
              <a:t>Expected price for the diamond fitting into the ring is $300 - $800(Assumption)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Total Predicted Price of the DIAMOND RING will be 2743 + 300 = </a:t>
            </a:r>
            <a:r>
              <a:rPr lang="en-IN" sz="2800" b="1" dirty="0">
                <a:solidFill>
                  <a:srgbClr val="FF0000"/>
                </a:solidFill>
              </a:rPr>
              <a:t>$3043</a:t>
            </a: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Difference = $3100 – $3043 = $57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C2D2948-63B0-4DDF-BA91-E159560A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IN" altLang="ko-KR" u="sng" dirty="0"/>
              <a:t>Conclusion</a:t>
            </a:r>
            <a:endParaRPr lang="ko-KR" altLang="en-US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1358B-BD07-4C5D-9F75-41C1D8A13DDA}"/>
              </a:ext>
            </a:extLst>
          </p:cNvPr>
          <p:cNvSpPr txBox="1"/>
          <p:nvPr/>
        </p:nvSpPr>
        <p:spPr>
          <a:xfrm>
            <a:off x="251520" y="5517232"/>
            <a:ext cx="9144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Our Say!!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500" b="1" dirty="0">
                <a:solidFill>
                  <a:schemeClr val="bg1"/>
                </a:solidFill>
              </a:rPr>
              <a:t>	Professor should go with buying the ring</a:t>
            </a:r>
          </a:p>
        </p:txBody>
      </p:sp>
    </p:spTree>
    <p:extLst>
      <p:ext uri="{BB962C8B-B14F-4D97-AF65-F5344CB8AC3E}">
        <p14:creationId xmlns:p14="http://schemas.microsoft.com/office/powerpoint/2010/main" val="377755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CA423B-191E-40C3-9954-C2A9AE43550D}"/>
              </a:ext>
            </a:extLst>
          </p:cNvPr>
          <p:cNvSpPr txBox="1"/>
          <p:nvPr/>
        </p:nvSpPr>
        <p:spPr>
          <a:xfrm>
            <a:off x="1259632" y="2882696"/>
            <a:ext cx="66247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500" b="1" dirty="0">
                <a:solidFill>
                  <a:schemeClr val="bg1"/>
                </a:solidFill>
              </a:rPr>
              <a:t>THANK YOU</a:t>
            </a:r>
            <a:r>
              <a:rPr lang="en-IN" sz="65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58630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59AFE6-3A53-4806-91BC-553035EC86A7}"/>
              </a:ext>
            </a:extLst>
          </p:cNvPr>
          <p:cNvSpPr txBox="1"/>
          <p:nvPr/>
        </p:nvSpPr>
        <p:spPr>
          <a:xfrm>
            <a:off x="0" y="1086292"/>
            <a:ext cx="4860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Professor’s Diamond Characteristics: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Carat weight : </a:t>
            </a:r>
            <a:r>
              <a:rPr lang="en-IN" b="1" dirty="0">
                <a:solidFill>
                  <a:schemeClr val="bg1"/>
                </a:solidFill>
              </a:rPr>
              <a:t>0.9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Cut : </a:t>
            </a:r>
            <a:r>
              <a:rPr lang="en-IN" b="1" dirty="0">
                <a:solidFill>
                  <a:schemeClr val="bg1"/>
                </a:solidFill>
              </a:rPr>
              <a:t>Very Good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 : </a:t>
            </a:r>
            <a:r>
              <a:rPr lang="en-IN" b="1" dirty="0">
                <a:solidFill>
                  <a:schemeClr val="bg1"/>
                </a:solidFill>
              </a:rPr>
              <a:t>J (Faint Yellow)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Clarity: </a:t>
            </a:r>
            <a:r>
              <a:rPr lang="en-IN" b="1" dirty="0">
                <a:solidFill>
                  <a:schemeClr val="bg1"/>
                </a:solidFill>
              </a:rPr>
              <a:t>SI2(Few inclusions visible at 10x)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C2D2948-63B0-4DDF-BA91-E159560A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IN" altLang="ko-KR" dirty="0"/>
              <a:t>Problem Statement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13484-929E-44C8-9AD8-79677FBB02B1}"/>
              </a:ext>
            </a:extLst>
          </p:cNvPr>
          <p:cNvSpPr txBox="1"/>
          <p:nvPr/>
        </p:nvSpPr>
        <p:spPr>
          <a:xfrm>
            <a:off x="107504" y="5695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What should be the </a:t>
            </a:r>
            <a:r>
              <a:rPr lang="en-IN" sz="2400" b="1" dirty="0">
                <a:solidFill>
                  <a:schemeClr val="bg1"/>
                </a:solidFill>
              </a:rPr>
              <a:t>Fair price</a:t>
            </a:r>
            <a:r>
              <a:rPr lang="en-IN" sz="2400" dirty="0">
                <a:solidFill>
                  <a:schemeClr val="bg1"/>
                </a:solidFill>
              </a:rPr>
              <a:t> of the diamond?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175DC-ABA0-42EA-9A57-4791C5A72CE2}"/>
              </a:ext>
            </a:extLst>
          </p:cNvPr>
          <p:cNvSpPr txBox="1"/>
          <p:nvPr/>
        </p:nvSpPr>
        <p:spPr>
          <a:xfrm>
            <a:off x="5724128" y="1528543"/>
            <a:ext cx="3419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Polish - </a:t>
            </a:r>
            <a:r>
              <a:rPr lang="en-IN" b="1" dirty="0">
                <a:solidFill>
                  <a:schemeClr val="bg1"/>
                </a:solidFill>
              </a:rPr>
              <a:t>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Symmetry - </a:t>
            </a:r>
            <a:r>
              <a:rPr lang="en-IN" b="1" dirty="0">
                <a:solidFill>
                  <a:schemeClr val="bg1"/>
                </a:solidFill>
              </a:rPr>
              <a:t>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Certification: </a:t>
            </a:r>
            <a:r>
              <a:rPr lang="en-IN" b="1" dirty="0">
                <a:solidFill>
                  <a:schemeClr val="bg1"/>
                </a:solidFill>
              </a:rPr>
              <a:t>GIA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0FC1E-029F-4EF1-802E-B0509D7D81A0}"/>
              </a:ext>
            </a:extLst>
          </p:cNvPr>
          <p:cNvSpPr txBox="1"/>
          <p:nvPr/>
        </p:nvSpPr>
        <p:spPr>
          <a:xfrm>
            <a:off x="2123728" y="4077072"/>
            <a:ext cx="475252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QUOTED PRICE FOR THIS DIAMOND IS </a:t>
            </a:r>
          </a:p>
          <a:p>
            <a:pPr algn="ctr"/>
            <a:r>
              <a:rPr lang="en-IN" sz="2500" b="1" dirty="0">
                <a:solidFill>
                  <a:schemeClr val="bg1"/>
                </a:solidFill>
              </a:rPr>
              <a:t>$3100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E8BE475-5638-4060-87E5-60C0FCBD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301"/>
            <a:ext cx="9144000" cy="567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 err="1"/>
              <a:t>Daimond</a:t>
            </a:r>
            <a:r>
              <a:rPr lang="en-IN" altLang="ko-KR" dirty="0"/>
              <a:t> Characteristics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F4D14-FDA5-47FE-A1C2-000703700A05}"/>
              </a:ext>
            </a:extLst>
          </p:cNvPr>
          <p:cNvSpPr txBox="1"/>
          <p:nvPr/>
        </p:nvSpPr>
        <p:spPr>
          <a:xfrm>
            <a:off x="365891" y="264971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Color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ACCE-B27C-4884-9B0E-5E321618038F}"/>
              </a:ext>
            </a:extLst>
          </p:cNvPr>
          <p:cNvSpPr txBox="1"/>
          <p:nvPr/>
        </p:nvSpPr>
        <p:spPr>
          <a:xfrm>
            <a:off x="371640" y="355438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A8E9F-28F9-4123-9D14-B7513E6FA288}"/>
              </a:ext>
            </a:extLst>
          </p:cNvPr>
          <p:cNvSpPr txBox="1"/>
          <p:nvPr/>
        </p:nvSpPr>
        <p:spPr>
          <a:xfrm>
            <a:off x="371640" y="441578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53BEC-5788-4051-97A3-29C71C036B07}"/>
              </a:ext>
            </a:extLst>
          </p:cNvPr>
          <p:cNvSpPr txBox="1"/>
          <p:nvPr/>
        </p:nvSpPr>
        <p:spPr>
          <a:xfrm>
            <a:off x="7469988" y="1609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Polish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54EFF-6868-473C-8750-42FB36F3E71F}"/>
              </a:ext>
            </a:extLst>
          </p:cNvPr>
          <p:cNvSpPr txBox="1"/>
          <p:nvPr/>
        </p:nvSpPr>
        <p:spPr>
          <a:xfrm>
            <a:off x="7462381" y="205695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Symmetry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1C701-D0C5-46B6-A932-F284F4707F9C}"/>
              </a:ext>
            </a:extLst>
          </p:cNvPr>
          <p:cNvSpPr txBox="1"/>
          <p:nvPr/>
        </p:nvSpPr>
        <p:spPr>
          <a:xfrm>
            <a:off x="371640" y="17576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236BB-2A3D-4CA9-A8AB-ED7BF4D5F1E1}"/>
              </a:ext>
            </a:extLst>
          </p:cNvPr>
          <p:cNvSpPr txBox="1"/>
          <p:nvPr/>
        </p:nvSpPr>
        <p:spPr>
          <a:xfrm>
            <a:off x="7469988" y="40640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Certification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0BCDB84-F858-4307-8B43-00AF954C871F}"/>
              </a:ext>
            </a:extLst>
          </p:cNvPr>
          <p:cNvCxnSpPr/>
          <p:nvPr/>
        </p:nvCxnSpPr>
        <p:spPr>
          <a:xfrm rot="10800000" flipV="1">
            <a:off x="1121300" y="3302082"/>
            <a:ext cx="1217777" cy="45406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8D963B5-8FDE-4138-9A36-BBBF94A5FDC9}"/>
              </a:ext>
            </a:extLst>
          </p:cNvPr>
          <p:cNvCxnSpPr/>
          <p:nvPr/>
        </p:nvCxnSpPr>
        <p:spPr>
          <a:xfrm rot="16200000" flipV="1">
            <a:off x="730139" y="2301357"/>
            <a:ext cx="1359736" cy="641713"/>
          </a:xfrm>
          <a:prstGeom prst="bentConnector3">
            <a:avLst>
              <a:gd name="adj1" fmla="val 996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5EE45-402B-45BE-826E-74BC51DDDCF6}"/>
              </a:ext>
            </a:extLst>
          </p:cNvPr>
          <p:cNvCxnSpPr/>
          <p:nvPr/>
        </p:nvCxnSpPr>
        <p:spPr>
          <a:xfrm rot="5400000">
            <a:off x="1009605" y="3972355"/>
            <a:ext cx="967785" cy="471232"/>
          </a:xfrm>
          <a:prstGeom prst="bentConnector3">
            <a:avLst>
              <a:gd name="adj1" fmla="val 10087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4B8ABFCE-BF46-4480-8EFA-184A4B601E4B}"/>
              </a:ext>
            </a:extLst>
          </p:cNvPr>
          <p:cNvCxnSpPr/>
          <p:nvPr/>
        </p:nvCxnSpPr>
        <p:spPr>
          <a:xfrm flipH="1">
            <a:off x="1121975" y="2834379"/>
            <a:ext cx="60888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E28B5119-BB54-4B21-B4F5-6F60A0260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72201" y="1793745"/>
            <a:ext cx="1090183" cy="9303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53172F0A-AC91-4A19-811A-0E937AA50D95}"/>
              </a:ext>
            </a:extLst>
          </p:cNvPr>
          <p:cNvCxnSpPr/>
          <p:nvPr/>
        </p:nvCxnSpPr>
        <p:spPr>
          <a:xfrm>
            <a:off x="6917292" y="2289754"/>
            <a:ext cx="54508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26FA1B32-1156-4207-BD23-B00849410F15}"/>
              </a:ext>
            </a:extLst>
          </p:cNvPr>
          <p:cNvCxnSpPr/>
          <p:nvPr/>
        </p:nvCxnSpPr>
        <p:spPr>
          <a:xfrm>
            <a:off x="6917292" y="4222942"/>
            <a:ext cx="54508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101C98-859D-492D-8480-10C6E6C49A17}"/>
              </a:ext>
            </a:extLst>
          </p:cNvPr>
          <p:cNvCxnSpPr/>
          <p:nvPr/>
        </p:nvCxnSpPr>
        <p:spPr>
          <a:xfrm>
            <a:off x="6917292" y="2649713"/>
            <a:ext cx="0" cy="15732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C2D2948-63B0-4DDF-BA91-E159560A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IN" altLang="ko-KR" dirty="0"/>
              <a:t>Classification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22F03-8901-4FE4-A73E-E475F2FE50F5}"/>
              </a:ext>
            </a:extLst>
          </p:cNvPr>
          <p:cNvSpPr txBox="1"/>
          <p:nvPr/>
        </p:nvSpPr>
        <p:spPr>
          <a:xfrm>
            <a:off x="0" y="1086292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Carat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Colour – (</a:t>
            </a:r>
            <a:r>
              <a:rPr lang="en-IN" sz="1400" dirty="0">
                <a:solidFill>
                  <a:schemeClr val="bg1"/>
                </a:solidFill>
              </a:rPr>
              <a:t>Colourless</a:t>
            </a:r>
            <a:r>
              <a:rPr lang="en-IN" sz="2000" dirty="0">
                <a:solidFill>
                  <a:schemeClr val="bg1"/>
                </a:solidFill>
              </a:rPr>
              <a:t>) D-F | G-I | J-K | L-N | O-S | T-Z </a:t>
            </a:r>
            <a:r>
              <a:rPr lang="en-IN" sz="1400" dirty="0">
                <a:solidFill>
                  <a:srgbClr val="FFFF00"/>
                </a:solidFill>
              </a:rPr>
              <a:t>(Yellow)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Clarity – (best)FL-IF | VVS1-VVS2 | VS1 –VS2 | SI1 – SI3 | I1 – I3 (least)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Polish            Poor | Fair | Good | Very Good | Excellent | Ideal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Certification –  (best)GIA | AGS | EGL | IGI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Wholesaler – 1 | 2 | 3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68E862D-6BA2-4536-A517-67A4B902ACEB}"/>
              </a:ext>
            </a:extLst>
          </p:cNvPr>
          <p:cNvCxnSpPr/>
          <p:nvPr/>
        </p:nvCxnSpPr>
        <p:spPr>
          <a:xfrm>
            <a:off x="971600" y="3068960"/>
            <a:ext cx="1008112" cy="648072"/>
          </a:xfrm>
          <a:prstGeom prst="bentConnector3">
            <a:avLst>
              <a:gd name="adj1" fmla="val 7790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22D16C-E4F8-42F6-B79D-D18221AA4C02}"/>
              </a:ext>
            </a:extLst>
          </p:cNvPr>
          <p:cNvCxnSpPr/>
          <p:nvPr/>
        </p:nvCxnSpPr>
        <p:spPr>
          <a:xfrm>
            <a:off x="1187624" y="3717032"/>
            <a:ext cx="576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600FF35-CDBE-492F-B322-B28D620E33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31640" y="3933056"/>
            <a:ext cx="648072" cy="216024"/>
          </a:xfrm>
          <a:prstGeom prst="bentConnector3">
            <a:avLst>
              <a:gd name="adj1" fmla="val -209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3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7EFF0-E4C6-49B7-87B6-53AD4FE2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EC276-56D9-45D5-949A-9F62D40E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709635"/>
            <a:ext cx="5391149" cy="3787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5BC23-2F29-48C6-B08D-AF8F37B00980}"/>
              </a:ext>
            </a:extLst>
          </p:cNvPr>
          <p:cNvSpPr txBox="1"/>
          <p:nvPr/>
        </p:nvSpPr>
        <p:spPr>
          <a:xfrm>
            <a:off x="1647369" y="4702626"/>
            <a:ext cx="74966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Why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IN" sz="2200" b="1" dirty="0"/>
              <a:t> Cluster ??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Professor diamond characteristics lie in blue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Traits of </a:t>
            </a:r>
            <a:r>
              <a:rPr lang="en-IN" b="1" dirty="0"/>
              <a:t>high carat and low carat </a:t>
            </a:r>
            <a:r>
              <a:rPr lang="en-IN" dirty="0"/>
              <a:t>diamonds may </a:t>
            </a:r>
            <a:r>
              <a:rPr lang="en-IN" b="1" dirty="0"/>
              <a:t>differ</a:t>
            </a:r>
            <a:r>
              <a:rPr lang="en-IN" dirty="0"/>
              <a:t>.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E59092B-4999-478D-BB73-29C9ED6EE30D}"/>
              </a:ext>
            </a:extLst>
          </p:cNvPr>
          <p:cNvSpPr/>
          <p:nvPr/>
        </p:nvSpPr>
        <p:spPr>
          <a:xfrm>
            <a:off x="3405422" y="2477246"/>
            <a:ext cx="1556478" cy="652705"/>
          </a:xfrm>
          <a:prstGeom prst="wedgeEllipseCallou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Low-carat Diamonds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1D3DE6E9-7BD3-46FB-BFB2-479902709CDA}"/>
              </a:ext>
            </a:extLst>
          </p:cNvPr>
          <p:cNvSpPr/>
          <p:nvPr/>
        </p:nvSpPr>
        <p:spPr>
          <a:xfrm>
            <a:off x="6876219" y="109225"/>
            <a:ext cx="1647371" cy="748026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High-carat Diamonds</a:t>
            </a:r>
          </a:p>
        </p:txBody>
      </p:sp>
    </p:spTree>
    <p:extLst>
      <p:ext uri="{BB962C8B-B14F-4D97-AF65-F5344CB8AC3E}">
        <p14:creationId xmlns:p14="http://schemas.microsoft.com/office/powerpoint/2010/main" val="383248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C2D2948-63B0-4DDF-BA91-E159560A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747926"/>
          </a:xfrm>
        </p:spPr>
        <p:txBody>
          <a:bodyPr/>
          <a:lstStyle/>
          <a:p>
            <a:r>
              <a:rPr lang="en-IN" altLang="ko-KR" dirty="0"/>
              <a:t>Descriptive Statistics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16898-26A1-4F13-9479-2706297E1BCF}"/>
              </a:ext>
            </a:extLst>
          </p:cNvPr>
          <p:cNvSpPr txBox="1"/>
          <p:nvPr/>
        </p:nvSpPr>
        <p:spPr>
          <a:xfrm>
            <a:off x="0" y="980728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Carat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ABA49-14A3-4A80-AFD2-F0FA3EF84922}"/>
              </a:ext>
            </a:extLst>
          </p:cNvPr>
          <p:cNvSpPr txBox="1"/>
          <p:nvPr/>
        </p:nvSpPr>
        <p:spPr>
          <a:xfrm>
            <a:off x="0" y="3634692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Colour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ABD46F-C90E-4C46-91DB-C2A46268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4012658"/>
            <a:ext cx="2964276" cy="24406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872397-B248-4F53-A480-D180E0422876}"/>
              </a:ext>
            </a:extLst>
          </p:cNvPr>
          <p:cNvSpPr txBox="1"/>
          <p:nvPr/>
        </p:nvSpPr>
        <p:spPr>
          <a:xfrm>
            <a:off x="4788024" y="984722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Clarity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229571-2E85-4546-8DB5-DF9D4975A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14" y="1347718"/>
            <a:ext cx="4067175" cy="20283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DEC79A-0BB2-41CD-B5C7-D96B27D26143}"/>
              </a:ext>
            </a:extLst>
          </p:cNvPr>
          <p:cNvSpPr txBox="1"/>
          <p:nvPr/>
        </p:nvSpPr>
        <p:spPr>
          <a:xfrm>
            <a:off x="4788024" y="3643326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Cut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DC3C02-310B-4C59-A685-CA1F570D9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27" y="4004024"/>
            <a:ext cx="4095750" cy="24493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0722FE-6766-47B7-BEC9-13D727237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8" y="1335092"/>
            <a:ext cx="2105610" cy="22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C2D2948-63B0-4DDF-BA91-E159560A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747926"/>
          </a:xfrm>
        </p:spPr>
        <p:txBody>
          <a:bodyPr/>
          <a:lstStyle/>
          <a:p>
            <a:r>
              <a:rPr lang="en-IN" altLang="ko-KR" dirty="0"/>
              <a:t>Descriptive Statistics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16898-26A1-4F13-9479-2706297E1BCF}"/>
              </a:ext>
            </a:extLst>
          </p:cNvPr>
          <p:cNvSpPr txBox="1"/>
          <p:nvPr/>
        </p:nvSpPr>
        <p:spPr>
          <a:xfrm>
            <a:off x="0" y="980728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Polish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ABA49-14A3-4A80-AFD2-F0FA3EF84922}"/>
              </a:ext>
            </a:extLst>
          </p:cNvPr>
          <p:cNvSpPr txBox="1"/>
          <p:nvPr/>
        </p:nvSpPr>
        <p:spPr>
          <a:xfrm>
            <a:off x="0" y="3634692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Symmetry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72397-B248-4F53-A480-D180E0422876}"/>
              </a:ext>
            </a:extLst>
          </p:cNvPr>
          <p:cNvSpPr txBox="1"/>
          <p:nvPr/>
        </p:nvSpPr>
        <p:spPr>
          <a:xfrm>
            <a:off x="4788024" y="984722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Certification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C79A-0BB2-41CD-B5C7-D96B27D26143}"/>
              </a:ext>
            </a:extLst>
          </p:cNvPr>
          <p:cNvSpPr txBox="1"/>
          <p:nvPr/>
        </p:nvSpPr>
        <p:spPr>
          <a:xfrm>
            <a:off x="4788024" y="3677208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Wholesaler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8FD7F-CD24-4853-A9ED-1F1FF173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1" y="1396570"/>
            <a:ext cx="4076700" cy="2028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9D5C8-718B-4862-BB26-4DBB6790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1" y="4219922"/>
            <a:ext cx="4114800" cy="223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0EA82-EC1B-40BE-950A-13EA724E3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815" y="1396570"/>
            <a:ext cx="4086225" cy="2018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9C3D7-A013-4426-8446-F4EFD81CB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91" y="4219922"/>
            <a:ext cx="4098349" cy="16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4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3C77-112C-4A76-90BD-4FC5AA1C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MULTI-COLLINEARITY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0F865-0372-4918-9895-4C7AEF11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69514"/>
            <a:ext cx="8208912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2600" y="691992"/>
            <a:ext cx="3019293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B1CE5-1034-4D4A-A430-1B7364FC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019503"/>
            <a:ext cx="2736304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F6AD-9489-40EA-893D-FF5F093E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13" y="3212976"/>
            <a:ext cx="2736304" cy="2228608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FFFFFF"/>
                </a:solidFill>
              </a:rPr>
              <a:t>Carat vs Price</a:t>
            </a:r>
          </a:p>
          <a:p>
            <a:pPr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0B657-A39E-4477-8262-D84FF4FB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04" y="1808963"/>
            <a:ext cx="4748995" cy="33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9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458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Custom Design</vt:lpstr>
      <vt:lpstr>PowerPoint Presentation</vt:lpstr>
      <vt:lpstr>Problem Statement</vt:lpstr>
      <vt:lpstr>Daimond Characteristics</vt:lpstr>
      <vt:lpstr>Classification</vt:lpstr>
      <vt:lpstr>Clustering</vt:lpstr>
      <vt:lpstr>Descriptive Statistics</vt:lpstr>
      <vt:lpstr>Descriptive Statistics</vt:lpstr>
      <vt:lpstr>MULTI-COLLINEARITY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INITIAL MODEL</vt:lpstr>
      <vt:lpstr>Final – Model </vt:lpstr>
      <vt:lpstr>Predicted Price Calculation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Kothai Kannappan Murugappan</cp:lastModifiedBy>
  <cp:revision>146</cp:revision>
  <dcterms:created xsi:type="dcterms:W3CDTF">2014-04-01T16:35:38Z</dcterms:created>
  <dcterms:modified xsi:type="dcterms:W3CDTF">2019-01-02T22:20:25Z</dcterms:modified>
</cp:coreProperties>
</file>