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17" roundtripDataSignature="AMtx7miQgKDEnLBd6ctr8fFVFM0J0VB4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F31B60-D540-45F1-9972-99AECA7B6461}">
  <a:tblStyle styleId="{7EF31B60-D540-45F1-9972-99AECA7B646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customschemas.google.com/relationships/presentationmetadata" Target="metadata"/><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0" name="Google Shape;110;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0"/>
          <p:cNvSpPr/>
          <p:nvPr>
            <p:ph idx="2" type="pic"/>
          </p:nvPr>
        </p:nvSpPr>
        <p:spPr>
          <a:xfrm>
            <a:off x="5183188" y="987425"/>
            <a:ext cx="6172200" cy="4873625"/>
          </a:xfrm>
          <a:prstGeom prst="rect">
            <a:avLst/>
          </a:prstGeom>
          <a:noFill/>
          <a:ln>
            <a:noFill/>
          </a:ln>
        </p:spPr>
      </p:sp>
      <p:sp>
        <p:nvSpPr>
          <p:cNvPr id="68" name="Google Shape;68;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177447" y="1791222"/>
            <a:ext cx="10246290" cy="1221133"/>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Online E-voting System using web development</a:t>
            </a:r>
            <a:endParaRPr b="1" sz="4000">
              <a:solidFill>
                <a:schemeClr val="accent1"/>
              </a:solidFill>
              <a:latin typeface="Arial"/>
              <a:ea typeface="Arial"/>
              <a:cs typeface="Arial"/>
              <a:sym typeface="Arial"/>
            </a:endParaRPr>
          </a:p>
        </p:txBody>
      </p:sp>
      <p:sp>
        <p:nvSpPr>
          <p:cNvPr id="89" name="Google Shape;89;p1"/>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2F5496"/>
                </a:solidFill>
                <a:latin typeface="Arial"/>
                <a:ea typeface="Arial"/>
                <a:cs typeface="Arial"/>
                <a:sym typeface="Arial"/>
              </a:rPr>
              <a:t>TS- WEB/CC/AI TRACK CAPSTONE PROJECT</a:t>
            </a:r>
            <a:endParaRPr/>
          </a:p>
        </p:txBody>
      </p:sp>
      <p:sp>
        <p:nvSpPr>
          <p:cNvPr id="90" name="Google Shape;90;p1"/>
          <p:cNvSpPr txBox="1"/>
          <p:nvPr/>
        </p:nvSpPr>
        <p:spPr>
          <a:xfrm>
            <a:off x="3784209" y="3202690"/>
            <a:ext cx="8877866"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2F5496"/>
                </a:solidFill>
                <a:latin typeface="Arial"/>
                <a:ea typeface="Arial"/>
                <a:cs typeface="Arial"/>
                <a:sym typeface="Arial"/>
              </a:rPr>
              <a:t>Presented By:</a:t>
            </a:r>
            <a:endParaRPr/>
          </a:p>
          <a:p>
            <a:pPr indent="0" lvl="0" marL="0" marR="0" rtl="0" algn="l">
              <a:spcBef>
                <a:spcPts val="0"/>
              </a:spcBef>
              <a:spcAft>
                <a:spcPts val="0"/>
              </a:spcAft>
              <a:buNone/>
            </a:pPr>
            <a:r>
              <a:rPr b="1" lang="en-US" sz="1800">
                <a:solidFill>
                  <a:srgbClr val="2F5496"/>
                </a:solidFill>
                <a:latin typeface="Arial"/>
                <a:ea typeface="Arial"/>
                <a:cs typeface="Arial"/>
                <a:sym typeface="Arial"/>
              </a:rPr>
              <a:t>1. Kota Lahari                  (s170284)</a:t>
            </a:r>
            <a:endParaRPr/>
          </a:p>
          <a:p>
            <a:pPr indent="0" lvl="0" marL="0" marR="0" rtl="0" algn="l">
              <a:spcBef>
                <a:spcPts val="0"/>
              </a:spcBef>
              <a:spcAft>
                <a:spcPts val="0"/>
              </a:spcAft>
              <a:buNone/>
            </a:pPr>
            <a:r>
              <a:rPr b="1" lang="en-US" sz="1800">
                <a:solidFill>
                  <a:srgbClr val="2F5496"/>
                </a:solidFill>
                <a:latin typeface="Arial"/>
                <a:ea typeface="Arial"/>
                <a:cs typeface="Arial"/>
                <a:sym typeface="Arial"/>
              </a:rPr>
              <a:t>2. Kothapalli Yamini        (s170547)</a:t>
            </a:r>
            <a:endParaRPr/>
          </a:p>
          <a:p>
            <a:pPr indent="0" lvl="0" marL="0" marR="0" rtl="0" algn="l">
              <a:spcBef>
                <a:spcPts val="0"/>
              </a:spcBef>
              <a:spcAft>
                <a:spcPts val="0"/>
              </a:spcAft>
              <a:buNone/>
            </a:pPr>
            <a:r>
              <a:rPr b="1" lang="en-US" sz="1800">
                <a:solidFill>
                  <a:srgbClr val="2F5496"/>
                </a:solidFill>
                <a:latin typeface="Arial"/>
                <a:ea typeface="Arial"/>
                <a:cs typeface="Arial"/>
                <a:sym typeface="Arial"/>
              </a:rPr>
              <a:t>3.Kunche Pavani             (s170492)</a:t>
            </a:r>
            <a:endParaRPr/>
          </a:p>
          <a:p>
            <a:pPr indent="0" lvl="0" marL="0" marR="0" rtl="0" algn="l">
              <a:spcBef>
                <a:spcPts val="0"/>
              </a:spcBef>
              <a:spcAft>
                <a:spcPts val="0"/>
              </a:spcAft>
              <a:buNone/>
            </a:pPr>
            <a:r>
              <a:rPr b="1" lang="en-US" sz="1800">
                <a:solidFill>
                  <a:srgbClr val="2F5496"/>
                </a:solidFill>
                <a:latin typeface="Arial"/>
                <a:ea typeface="Arial"/>
                <a:cs typeface="Arial"/>
                <a:sym typeface="Arial"/>
              </a:rPr>
              <a:t>4.Tadi Jyothsna               (s170647)</a:t>
            </a:r>
            <a:endParaRPr/>
          </a:p>
        </p:txBody>
      </p:sp>
      <p:sp>
        <p:nvSpPr>
          <p:cNvPr id="91" name="Google Shape;91;p1"/>
          <p:cNvSpPr txBox="1"/>
          <p:nvPr/>
        </p:nvSpPr>
        <p:spPr>
          <a:xfrm>
            <a:off x="1678902" y="5186598"/>
            <a:ext cx="825958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2F5496"/>
                </a:solidFill>
                <a:latin typeface="Arial"/>
                <a:ea typeface="Arial"/>
                <a:cs typeface="Arial"/>
                <a:sym typeface="Arial"/>
              </a:rPr>
              <a:t>Guided By: Lipika sharma madam</a:t>
            </a:r>
            <a:endParaRPr/>
          </a:p>
        </p:txBody>
      </p:sp>
      <p:sp>
        <p:nvSpPr>
          <p:cNvPr id="92" name="Google Shape;92;p1"/>
          <p:cNvSpPr txBox="1"/>
          <p:nvPr>
            <p:ph idx="11" type="ftr"/>
          </p:nvPr>
        </p:nvSpPr>
        <p:spPr>
          <a:xfrm>
            <a:off x="4248462"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Edunet Foundation.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0"/>
          <p:cNvSpPr txBox="1"/>
          <p:nvPr>
            <p:ph type="title"/>
          </p:nvPr>
        </p:nvSpPr>
        <p:spPr>
          <a:xfrm>
            <a:off x="1463041" y="2766218"/>
            <a:ext cx="9298744"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4400"/>
              <a:buFont typeface="Arial"/>
              <a:buNone/>
            </a:pPr>
            <a:r>
              <a:rPr b="1" lang="en-US">
                <a:solidFill>
                  <a:srgbClr val="002060"/>
                </a:solidFill>
                <a:latin typeface="Arial"/>
                <a:ea typeface="Arial"/>
                <a:cs typeface="Arial"/>
                <a:sym typeface="Arial"/>
              </a:rPr>
              <a:t>THANK YOU</a:t>
            </a:r>
            <a:endParaRPr/>
          </a:p>
        </p:txBody>
      </p:sp>
      <p:sp>
        <p:nvSpPr>
          <p:cNvPr id="157" name="Google Shape;157;p10"/>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849573" y="55846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Arial"/>
              <a:buNone/>
            </a:pPr>
            <a:r>
              <a:rPr b="1" lang="en-US">
                <a:solidFill>
                  <a:srgbClr val="002060"/>
                </a:solidFill>
                <a:latin typeface="Arial"/>
                <a:ea typeface="Arial"/>
                <a:cs typeface="Arial"/>
                <a:sym typeface="Arial"/>
              </a:rPr>
              <a:t>OUTLINE</a:t>
            </a:r>
            <a:endParaRPr/>
          </a:p>
        </p:txBody>
      </p:sp>
      <p:sp>
        <p:nvSpPr>
          <p:cNvPr id="98" name="Google Shape;98;p2"/>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b="1" lang="en-US" sz="2000">
                <a:latin typeface="Arial"/>
                <a:ea typeface="Arial"/>
                <a:cs typeface="Arial"/>
                <a:sym typeface="Arial"/>
              </a:rPr>
              <a:t>Abstract     </a:t>
            </a:r>
            <a:endParaRPr>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Char char="•"/>
            </a:pPr>
            <a:r>
              <a:rPr b="1" lang="en-US" sz="2000">
                <a:latin typeface="Arial"/>
                <a:ea typeface="Arial"/>
                <a:cs typeface="Arial"/>
                <a:sym typeface="Arial"/>
              </a:rPr>
              <a:t>Problem Statement </a:t>
            </a:r>
            <a:endParaRPr>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Char char="•"/>
            </a:pPr>
            <a:r>
              <a:rPr b="1" lang="en-US" sz="2000">
                <a:latin typeface="Arial"/>
                <a:ea typeface="Arial"/>
                <a:cs typeface="Arial"/>
                <a:sym typeface="Arial"/>
              </a:rPr>
              <a:t>Aims , Objective &amp; Proposed Solution</a:t>
            </a:r>
            <a:endParaRPr>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Char char="•"/>
            </a:pPr>
            <a:r>
              <a:rPr b="1" lang="en-US" sz="2000">
                <a:latin typeface="Arial"/>
                <a:ea typeface="Arial"/>
                <a:cs typeface="Arial"/>
                <a:sym typeface="Arial"/>
              </a:rPr>
              <a:t>System Design </a:t>
            </a:r>
            <a:endParaRPr b="1" sz="2000">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Char char="•"/>
            </a:pPr>
            <a:r>
              <a:rPr b="1" lang="en-US" sz="2000">
                <a:latin typeface="Arial"/>
                <a:ea typeface="Arial"/>
                <a:cs typeface="Arial"/>
                <a:sym typeface="Arial"/>
              </a:rPr>
              <a:t>System Development Approach(Technology Used) </a:t>
            </a:r>
            <a:endParaRPr>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Char char="•"/>
            </a:pPr>
            <a:r>
              <a:rPr b="1" lang="en-US" sz="2000">
                <a:latin typeface="Arial"/>
                <a:ea typeface="Arial"/>
                <a:cs typeface="Arial"/>
                <a:sym typeface="Arial"/>
              </a:rPr>
              <a:t>Algorithm &amp; Deployment  </a:t>
            </a:r>
            <a:endParaRPr>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Char char="•"/>
            </a:pPr>
            <a:r>
              <a:rPr b="1" lang="en-US" sz="2000">
                <a:latin typeface="Arial"/>
                <a:ea typeface="Arial"/>
                <a:cs typeface="Arial"/>
                <a:sym typeface="Arial"/>
              </a:rPr>
              <a:t>Conclusion</a:t>
            </a:r>
            <a:endParaRPr>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Char char="•"/>
            </a:pPr>
            <a:r>
              <a:rPr b="1" lang="en-US" sz="2000">
                <a:latin typeface="Arial"/>
                <a:ea typeface="Arial"/>
                <a:cs typeface="Arial"/>
                <a:sym typeface="Arial"/>
              </a:rPr>
              <a:t>References</a:t>
            </a:r>
            <a:endParaRPr>
              <a:latin typeface="Arial"/>
              <a:ea typeface="Arial"/>
              <a:cs typeface="Arial"/>
              <a:sym typeface="Arial"/>
            </a:endParaRPr>
          </a:p>
          <a:p>
            <a:pPr indent="0" lvl="0" marL="0" rtl="0" algn="l">
              <a:lnSpc>
                <a:spcPct val="90000"/>
              </a:lnSpc>
              <a:spcBef>
                <a:spcPts val="1000"/>
              </a:spcBef>
              <a:spcAft>
                <a:spcPts val="0"/>
              </a:spcAft>
              <a:buClr>
                <a:schemeClr val="dk1"/>
              </a:buClr>
              <a:buSzPts val="2800"/>
              <a:buNone/>
            </a:pPr>
            <a:r>
              <a:t/>
            </a:r>
            <a:endParaRPr>
              <a:latin typeface="Arial"/>
              <a:ea typeface="Arial"/>
              <a:cs typeface="Arial"/>
              <a:sym typeface="Arial"/>
            </a:endParaRPr>
          </a:p>
        </p:txBody>
      </p:sp>
      <p:sp>
        <p:nvSpPr>
          <p:cNvPr id="99" name="Google Shape;99;p2"/>
          <p:cNvSpPr txBox="1"/>
          <p:nvPr>
            <p:ph idx="11" type="ftr"/>
          </p:nvPr>
        </p:nvSpPr>
        <p:spPr>
          <a:xfrm>
            <a:off x="4083571"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ctrTitle"/>
          </p:nvPr>
        </p:nvSpPr>
        <p:spPr>
          <a:xfrm>
            <a:off x="1509010" y="963503"/>
            <a:ext cx="9144000" cy="82303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Arial"/>
              <a:buNone/>
            </a:pPr>
            <a:r>
              <a:rPr b="1" lang="en-US" sz="4400">
                <a:solidFill>
                  <a:schemeClr val="accent1"/>
                </a:solidFill>
                <a:latin typeface="Arial"/>
                <a:ea typeface="Arial"/>
                <a:cs typeface="Arial"/>
                <a:sym typeface="Arial"/>
              </a:rPr>
              <a:t>Abstract</a:t>
            </a:r>
            <a:endParaRPr sz="4400"/>
          </a:p>
        </p:txBody>
      </p:sp>
      <p:sp>
        <p:nvSpPr>
          <p:cNvPr id="105" name="Google Shape;105;p3"/>
          <p:cNvSpPr txBox="1"/>
          <p:nvPr>
            <p:ph idx="1" type="subTitle"/>
          </p:nvPr>
        </p:nvSpPr>
        <p:spPr>
          <a:xfrm>
            <a:off x="182880" y="1786537"/>
            <a:ext cx="11584399" cy="4689214"/>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000"/>
              <a:buNone/>
            </a:pPr>
            <a:r>
              <a:rPr lang="en-US" sz="2000">
                <a:latin typeface="Times New Roman"/>
                <a:ea typeface="Times New Roman"/>
                <a:cs typeface="Times New Roman"/>
                <a:sym typeface="Times New Roman"/>
              </a:rPr>
              <a:t>The  electronic voting has emerged over time as a replacement to the paper-based voting to reduce the redundancies and inconsistencies . The historical perspective presented in the last two decades suggests that it has not been so successful due to the security and privacy ,flaws observed overtime. We suggested a full stack application by using effective Hashing technique(md5) to ensure the security of the data.</a:t>
            </a:r>
            <a:r>
              <a:rPr i="0" lang="en-US" sz="2000">
                <a:solidFill>
                  <a:srgbClr val="333333"/>
                </a:solidFill>
                <a:latin typeface="Times New Roman"/>
                <a:ea typeface="Times New Roman"/>
                <a:cs typeface="Times New Roman"/>
                <a:sym typeface="Times New Roman"/>
              </a:rPr>
              <a:t>The additional feature of the model is that the voter can confirm if his/her vote has gone to correct candidate/party. In this model a person can also vote from outside of his/her allotted position or from his/her preferred location. In the proposed system the tallying of the votes will be done automatically, thus saving a huge time and enabling Election Controller to announce the result within a very short period. It</a:t>
            </a:r>
            <a:r>
              <a:rPr i="0" lang="en-US" sz="2000">
                <a:solidFill>
                  <a:srgbClr val="808080"/>
                </a:solidFill>
                <a:latin typeface="Times New Roman"/>
                <a:ea typeface="Times New Roman"/>
                <a:cs typeface="Times New Roman"/>
                <a:sym typeface="Times New Roman"/>
              </a:rPr>
              <a:t> also avoids the process of physical touching or </a:t>
            </a:r>
            <a:r>
              <a:rPr i="0" lang="en-US" sz="2000">
                <a:latin typeface="Times New Roman"/>
                <a:ea typeface="Times New Roman"/>
                <a:cs typeface="Times New Roman"/>
                <a:sym typeface="Times New Roman"/>
              </a:rPr>
              <a:t>visiting any places and so in the time of remote areas too it will be more helpful to conduct elections. The system deals with the online voting and its details. Allows the user to vote for the candidate online. Can get the details of the candidate and voter as well. Without the wastage of time the citizen can vote the respective candidate.  In present existing system we are using ballot paper and counting the number of votes, it takes the lot of time to for the existing process, to overcome the drawbacks in the existing system this particular system was proposed to mark our work much easier and to reduce wastage of time. And more over we doesn’t gets the accurate results in the present existing system. So there is a need for Online Voting Systems</a:t>
            </a:r>
            <a:r>
              <a:rPr b="0" i="0"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Font typeface="Arial"/>
              <a:buNone/>
            </a:pPr>
            <a:r>
              <a:t/>
            </a:r>
            <a:endParaRPr sz="2000">
              <a:latin typeface="Arial"/>
              <a:ea typeface="Arial"/>
              <a:cs typeface="Arial"/>
              <a:sym typeface="Arial"/>
            </a:endParaRPr>
          </a:p>
        </p:txBody>
      </p:sp>
      <p:sp>
        <p:nvSpPr>
          <p:cNvPr id="106" name="Google Shape;106;p3"/>
          <p:cNvSpPr txBox="1"/>
          <p:nvPr>
            <p:ph idx="11" type="ftr"/>
          </p:nvPr>
        </p:nvSpPr>
        <p:spPr>
          <a:xfrm>
            <a:off x="399363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ctrTitle"/>
          </p:nvPr>
        </p:nvSpPr>
        <p:spPr>
          <a:xfrm>
            <a:off x="1509010" y="963503"/>
            <a:ext cx="9144000" cy="82303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Arial"/>
              <a:buNone/>
            </a:pPr>
            <a:r>
              <a:rPr b="1" lang="en-US" sz="4400">
                <a:solidFill>
                  <a:schemeClr val="accent1"/>
                </a:solidFill>
                <a:latin typeface="Arial"/>
                <a:ea typeface="Arial"/>
                <a:cs typeface="Arial"/>
                <a:sym typeface="Arial"/>
              </a:rPr>
              <a:t>Problem Statement</a:t>
            </a:r>
            <a:endParaRPr sz="4400"/>
          </a:p>
        </p:txBody>
      </p:sp>
      <p:sp>
        <p:nvSpPr>
          <p:cNvPr id="113" name="Google Shape;113;p4"/>
          <p:cNvSpPr txBox="1"/>
          <p:nvPr>
            <p:ph idx="1" type="subTitle"/>
          </p:nvPr>
        </p:nvSpPr>
        <p:spPr>
          <a:xfrm>
            <a:off x="614597" y="2110153"/>
            <a:ext cx="11152682" cy="4365598"/>
          </a:xfrm>
          <a:prstGeom prst="rect">
            <a:avLst/>
          </a:prstGeom>
          <a:noFill/>
          <a:ln>
            <a:noFill/>
          </a:ln>
        </p:spPr>
        <p:txBody>
          <a:bodyPr anchorCtr="0" anchor="t" bIns="45700" lIns="91425" spcFirstLastPara="1" rIns="91425" wrap="square" tIns="45700">
            <a:normAutofit/>
          </a:bodyPr>
          <a:lstStyle/>
          <a:p>
            <a:pPr indent="-342900" lvl="0" marL="342900" rtl="0" algn="just">
              <a:lnSpc>
                <a:spcPct val="90000"/>
              </a:lnSpc>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The main objective of the project is to develop a web application for Online-voting System. The main points of the project objectives are: </a:t>
            </a:r>
            <a:endParaRPr sz="2000">
              <a:latin typeface="Times New Roman"/>
              <a:ea typeface="Times New Roman"/>
              <a:cs typeface="Times New Roman"/>
              <a:sym typeface="Times New Roman"/>
            </a:endParaRPr>
          </a:p>
          <a:p>
            <a:pPr indent="-342900" lvl="0" marL="342900" rtl="0" algn="just">
              <a:lnSpc>
                <a:spcPct val="9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To provide security and make people easily to cast votes and make use their valuable vote to elect their desired representatives.</a:t>
            </a:r>
            <a:endParaRPr sz="2000">
              <a:latin typeface="Times New Roman"/>
              <a:ea typeface="Times New Roman"/>
              <a:cs typeface="Times New Roman"/>
              <a:sym typeface="Times New Roman"/>
            </a:endParaRPr>
          </a:p>
          <a:p>
            <a:pPr indent="-342900" lvl="0" marL="342900" rtl="0" algn="just">
              <a:lnSpc>
                <a:spcPct val="9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To develop a user friendly and effective system. </a:t>
            </a:r>
            <a:endParaRPr sz="2000">
              <a:latin typeface="Times New Roman"/>
              <a:ea typeface="Times New Roman"/>
              <a:cs typeface="Times New Roman"/>
              <a:sym typeface="Times New Roman"/>
            </a:endParaRPr>
          </a:p>
          <a:p>
            <a:pPr indent="-342900" lvl="0" marL="342900" rtl="0" algn="just">
              <a:lnSpc>
                <a:spcPct val="9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That is to develop a web application where one person can vote only once compared to paper based         voting system and also it reduces the cost for conducting elections</a:t>
            </a:r>
            <a:endParaRPr sz="2000">
              <a:latin typeface="Times New Roman"/>
              <a:ea typeface="Times New Roman"/>
              <a:cs typeface="Times New Roman"/>
              <a:sym typeface="Times New Roman"/>
            </a:endParaRPr>
          </a:p>
        </p:txBody>
      </p:sp>
      <p:sp>
        <p:nvSpPr>
          <p:cNvPr id="114" name="Google Shape;114;p4"/>
          <p:cNvSpPr txBox="1"/>
          <p:nvPr>
            <p:ph idx="11" type="ftr"/>
          </p:nvPr>
        </p:nvSpPr>
        <p:spPr>
          <a:xfrm>
            <a:off x="399363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type="ctrTitle"/>
          </p:nvPr>
        </p:nvSpPr>
        <p:spPr>
          <a:xfrm>
            <a:off x="1509010" y="963503"/>
            <a:ext cx="9144000" cy="82303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Arial"/>
              <a:buNone/>
            </a:pPr>
            <a:r>
              <a:rPr b="1" lang="en-US" sz="4400">
                <a:solidFill>
                  <a:schemeClr val="accent1"/>
                </a:solidFill>
                <a:latin typeface="Arial"/>
                <a:ea typeface="Arial"/>
                <a:cs typeface="Arial"/>
                <a:sym typeface="Arial"/>
              </a:rPr>
              <a:t>Proposed Solution</a:t>
            </a:r>
            <a:endParaRPr sz="4400"/>
          </a:p>
        </p:txBody>
      </p:sp>
      <p:sp>
        <p:nvSpPr>
          <p:cNvPr id="120" name="Google Shape;120;p5"/>
          <p:cNvSpPr txBox="1"/>
          <p:nvPr>
            <p:ph idx="1" type="subTitle"/>
          </p:nvPr>
        </p:nvSpPr>
        <p:spPr>
          <a:xfrm>
            <a:off x="614597" y="2110153"/>
            <a:ext cx="11152682" cy="4365598"/>
          </a:xfrm>
          <a:prstGeom prst="rect">
            <a:avLst/>
          </a:prstGeom>
          <a:noFill/>
          <a:ln>
            <a:noFill/>
          </a:ln>
        </p:spPr>
        <p:txBody>
          <a:bodyPr anchorCtr="0" anchor="t" bIns="45700" lIns="91425" spcFirstLastPara="1" rIns="91425" wrap="square" tIns="45700">
            <a:normAutofit/>
          </a:bodyPr>
          <a:lstStyle/>
          <a:p>
            <a:pPr indent="-342900" lvl="0" marL="342900" rtl="0" algn="just">
              <a:lnSpc>
                <a:spcPct val="90000"/>
              </a:lnSpc>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The system has been designed to support a voting application in the real world environment taking into account specific requirements such as privacy, eligibility, convenience, receipt freeness and verifiability.</a:t>
            </a:r>
            <a:endParaRPr b="1" sz="2000">
              <a:latin typeface="Times New Roman"/>
              <a:ea typeface="Times New Roman"/>
              <a:cs typeface="Times New Roman"/>
              <a:sym typeface="Times New Roman"/>
            </a:endParaRPr>
          </a:p>
          <a:p>
            <a:pPr indent="-342900" lvl="0" marL="342900" rtl="0" algn="just">
              <a:lnSpc>
                <a:spcPct val="9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The proposed system aims to achieve secure digital voting without compromising its usability. Within this context, the system is designed using a web-based interface to facilitate user engagement with measures such as finger printing to protect against double voting. </a:t>
            </a:r>
            <a:endParaRPr b="1" sz="2000">
              <a:latin typeface="Times New Roman"/>
              <a:ea typeface="Times New Roman"/>
              <a:cs typeface="Times New Roman"/>
              <a:sym typeface="Times New Roman"/>
            </a:endParaRPr>
          </a:p>
          <a:p>
            <a:pPr indent="-342900" lvl="0" marL="342900" rtl="0" algn="just">
              <a:lnSpc>
                <a:spcPct val="9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With a clear need to administer the voters, constituencies and candidates for constituencies, a user-friendly administrator interface is implemented to enable ease of access.</a:t>
            </a:r>
            <a:endParaRPr b="1" sz="2000">
              <a:latin typeface="Times New Roman"/>
              <a:ea typeface="Times New Roman"/>
              <a:cs typeface="Times New Roman"/>
              <a:sym typeface="Times New Roman"/>
            </a:endParaRPr>
          </a:p>
          <a:p>
            <a:pPr indent="-342900" lvl="0" marL="342900" rtl="0" algn="just">
              <a:lnSpc>
                <a:spcPct val="9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Furthermore, the system allows all voters equal rights of participation and develops a fair and healthy competition among all the candidates while keeping the anonymity of the voters preserved.</a:t>
            </a:r>
            <a:endParaRPr b="1" sz="2000">
              <a:latin typeface="Times New Roman"/>
              <a:ea typeface="Times New Roman"/>
              <a:cs typeface="Times New Roman"/>
              <a:sym typeface="Times New Roman"/>
            </a:endParaRPr>
          </a:p>
          <a:p>
            <a:pPr indent="-215900" lvl="0" marL="342900" rtl="0" algn="just">
              <a:lnSpc>
                <a:spcPct val="90000"/>
              </a:lnSpc>
              <a:spcBef>
                <a:spcPts val="1000"/>
              </a:spcBef>
              <a:spcAft>
                <a:spcPts val="0"/>
              </a:spcAft>
              <a:buClr>
                <a:schemeClr val="dk1"/>
              </a:buClr>
              <a:buSzPts val="2000"/>
              <a:buFont typeface="Noto Sans Symbols"/>
              <a:buNone/>
            </a:pPr>
            <a:r>
              <a:t/>
            </a:r>
            <a:endParaRPr sz="2000">
              <a:latin typeface="Times New Roman"/>
              <a:ea typeface="Times New Roman"/>
              <a:cs typeface="Times New Roman"/>
              <a:sym typeface="Times New Roman"/>
            </a:endParaRPr>
          </a:p>
        </p:txBody>
      </p:sp>
      <p:sp>
        <p:nvSpPr>
          <p:cNvPr id="121" name="Google Shape;121;p5"/>
          <p:cNvSpPr txBox="1"/>
          <p:nvPr>
            <p:ph idx="11" type="ftr"/>
          </p:nvPr>
        </p:nvSpPr>
        <p:spPr>
          <a:xfrm>
            <a:off x="399363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ctrTitle"/>
          </p:nvPr>
        </p:nvSpPr>
        <p:spPr>
          <a:xfrm>
            <a:off x="1509010" y="963503"/>
            <a:ext cx="9144000" cy="82303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Arial"/>
              <a:buNone/>
            </a:pPr>
            <a:r>
              <a:rPr b="1" lang="en-US" sz="4400">
                <a:solidFill>
                  <a:schemeClr val="accent1"/>
                </a:solidFill>
                <a:latin typeface="Arial"/>
                <a:ea typeface="Arial"/>
                <a:cs typeface="Arial"/>
                <a:sym typeface="Arial"/>
              </a:rPr>
              <a:t>System Architecture</a:t>
            </a:r>
            <a:endParaRPr sz="4400"/>
          </a:p>
        </p:txBody>
      </p:sp>
      <p:sp>
        <p:nvSpPr>
          <p:cNvPr id="127" name="Google Shape;127;p6"/>
          <p:cNvSpPr txBox="1"/>
          <p:nvPr>
            <p:ph idx="1" type="subTitle"/>
          </p:nvPr>
        </p:nvSpPr>
        <p:spPr>
          <a:xfrm>
            <a:off x="614597" y="2110153"/>
            <a:ext cx="11152682" cy="436559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sz="2800"/>
              <a:t>Step By Step Process In My Project</a:t>
            </a:r>
            <a:endParaRPr/>
          </a:p>
          <a:p>
            <a:pPr indent="0" lvl="0" marL="0" rtl="0" algn="l">
              <a:lnSpc>
                <a:spcPct val="90000"/>
              </a:lnSpc>
              <a:spcBef>
                <a:spcPts val="1000"/>
              </a:spcBef>
              <a:spcAft>
                <a:spcPts val="0"/>
              </a:spcAft>
              <a:buClr>
                <a:schemeClr val="dk1"/>
              </a:buClr>
              <a:buSzPts val="2600"/>
              <a:buNone/>
            </a:pPr>
            <a:r>
              <a:t/>
            </a:r>
            <a:endParaRPr sz="2600">
              <a:latin typeface="Arial"/>
              <a:ea typeface="Arial"/>
              <a:cs typeface="Arial"/>
              <a:sym typeface="Arial"/>
            </a:endParaRPr>
          </a:p>
        </p:txBody>
      </p:sp>
      <p:sp>
        <p:nvSpPr>
          <p:cNvPr id="128" name="Google Shape;128;p6"/>
          <p:cNvSpPr txBox="1"/>
          <p:nvPr>
            <p:ph idx="11" type="ftr"/>
          </p:nvPr>
        </p:nvSpPr>
        <p:spPr>
          <a:xfrm>
            <a:off x="399363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Edunet Foundation. All rights reserved.</a:t>
            </a:r>
            <a:endParaRPr/>
          </a:p>
        </p:txBody>
      </p:sp>
      <p:pic>
        <p:nvPicPr>
          <p:cNvPr id="129" name="Google Shape;129;p6"/>
          <p:cNvPicPr preferRelativeResize="0"/>
          <p:nvPr/>
        </p:nvPicPr>
        <p:blipFill rotWithShape="1">
          <a:blip r:embed="rId3">
            <a:alphaModFix/>
          </a:blip>
          <a:srcRect b="0" l="0" r="0" t="0"/>
          <a:stretch/>
        </p:blipFill>
        <p:spPr>
          <a:xfrm>
            <a:off x="2117557" y="2679040"/>
            <a:ext cx="6768579" cy="392911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ctrTitle"/>
          </p:nvPr>
        </p:nvSpPr>
        <p:spPr>
          <a:xfrm>
            <a:off x="1509010" y="963503"/>
            <a:ext cx="9144000" cy="82303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Arial"/>
              <a:buNone/>
            </a:pPr>
            <a:r>
              <a:rPr b="1" lang="en-US" sz="4400">
                <a:solidFill>
                  <a:schemeClr val="accent1"/>
                </a:solidFill>
                <a:latin typeface="Arial"/>
                <a:ea typeface="Arial"/>
                <a:cs typeface="Arial"/>
                <a:sym typeface="Arial"/>
              </a:rPr>
              <a:t>System Deployment Approach</a:t>
            </a:r>
            <a:endParaRPr sz="4400">
              <a:solidFill>
                <a:schemeClr val="accent1"/>
              </a:solidFill>
              <a:latin typeface="Calibri"/>
              <a:ea typeface="Calibri"/>
              <a:cs typeface="Calibri"/>
              <a:sym typeface="Calibri"/>
            </a:endParaRPr>
          </a:p>
        </p:txBody>
      </p:sp>
      <p:sp>
        <p:nvSpPr>
          <p:cNvPr id="135" name="Google Shape;135;p7"/>
          <p:cNvSpPr txBox="1"/>
          <p:nvPr>
            <p:ph idx="1" type="subTitle"/>
          </p:nvPr>
        </p:nvSpPr>
        <p:spPr>
          <a:xfrm>
            <a:off x="614597" y="1878904"/>
            <a:ext cx="11152682" cy="459684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600"/>
              <a:buNone/>
            </a:pPr>
            <a:r>
              <a:rPr b="1" lang="en-US" sz="2600">
                <a:latin typeface="Times New Roman"/>
                <a:ea typeface="Times New Roman"/>
                <a:cs typeface="Times New Roman"/>
                <a:sym typeface="Times New Roman"/>
              </a:rPr>
              <a:t>Output:</a:t>
            </a:r>
            <a:endParaRPr/>
          </a:p>
          <a:p>
            <a:pPr indent="0" lvl="0" marL="0" rtl="0" algn="l">
              <a:lnSpc>
                <a:spcPct val="90000"/>
              </a:lnSpc>
              <a:spcBef>
                <a:spcPts val="1000"/>
              </a:spcBef>
              <a:spcAft>
                <a:spcPts val="0"/>
              </a:spcAft>
              <a:buClr>
                <a:schemeClr val="dk1"/>
              </a:buClr>
              <a:buSzPts val="2600"/>
              <a:buNone/>
            </a:pPr>
            <a:r>
              <a:t/>
            </a:r>
            <a:endParaRPr b="1" sz="2600">
              <a:latin typeface="Times New Roman"/>
              <a:ea typeface="Times New Roman"/>
              <a:cs typeface="Times New Roman"/>
              <a:sym typeface="Times New Roman"/>
            </a:endParaRPr>
          </a:p>
        </p:txBody>
      </p:sp>
      <p:sp>
        <p:nvSpPr>
          <p:cNvPr id="136" name="Google Shape;136;p7"/>
          <p:cNvSpPr txBox="1"/>
          <p:nvPr>
            <p:ph idx="11" type="ftr"/>
          </p:nvPr>
        </p:nvSpPr>
        <p:spPr>
          <a:xfrm>
            <a:off x="399363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Edunet Foundation. All rights reserved.</a:t>
            </a:r>
            <a:endParaRPr/>
          </a:p>
        </p:txBody>
      </p:sp>
      <p:pic>
        <p:nvPicPr>
          <p:cNvPr id="137" name="Google Shape;137;p7"/>
          <p:cNvPicPr preferRelativeResize="0"/>
          <p:nvPr/>
        </p:nvPicPr>
        <p:blipFill rotWithShape="1">
          <a:blip r:embed="rId3">
            <a:alphaModFix/>
          </a:blip>
          <a:srcRect b="0" l="0" r="0" t="0"/>
          <a:stretch/>
        </p:blipFill>
        <p:spPr>
          <a:xfrm>
            <a:off x="424722" y="2514600"/>
            <a:ext cx="9344920" cy="3978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Edunet Foundation. All rights reserved.</a:t>
            </a:r>
            <a:endParaRPr/>
          </a:p>
        </p:txBody>
      </p:sp>
      <p:sp>
        <p:nvSpPr>
          <p:cNvPr id="143" name="Google Shape;143;p8"/>
          <p:cNvSpPr txBox="1"/>
          <p:nvPr/>
        </p:nvSpPr>
        <p:spPr>
          <a:xfrm>
            <a:off x="3269293" y="1030720"/>
            <a:ext cx="4809995"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a:solidFill>
                  <a:schemeClr val="accent1"/>
                </a:solidFill>
                <a:latin typeface="Arial"/>
                <a:ea typeface="Arial"/>
                <a:cs typeface="Arial"/>
                <a:sym typeface="Arial"/>
              </a:rPr>
              <a:t>Conclusion</a:t>
            </a:r>
            <a:endParaRPr/>
          </a:p>
        </p:txBody>
      </p:sp>
      <p:sp>
        <p:nvSpPr>
          <p:cNvPr id="144" name="Google Shape;144;p8"/>
          <p:cNvSpPr txBox="1"/>
          <p:nvPr/>
        </p:nvSpPr>
        <p:spPr>
          <a:xfrm>
            <a:off x="360947" y="2292263"/>
            <a:ext cx="10876548" cy="40934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To overcome all the shortcomings in the present voting System, we came up with the Modern Technology of Hashing i.e. E-Voting System using Hashing Technique. By using this modern technology, following things can be Achieved:-Cheap. Accurate and Fast voting System.</a:t>
            </a:r>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Faith of People on the voting System is Increased therefore, many People Come Forward for Voting, thereby Increasing the Percentage of People Voted .The Pen and Paper Election is Eradicated thereby creating Accuracy in the Voting System . Everybody prefers Time , Cost Efficient Systems so this E-Voting System using Hashing is apt for Transparent Democracy . Ethereal Private Block chain allows hundreds and hundreds of Transactions in a second . For Countries with Greater Population , some additional Technology should be added in this  E-Voting System using Hashing in Block chain to  avoid Errors. This is the main reason behind this system to present an idea of implementation of  in the E-voting system.</a:t>
            </a:r>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ph idx="11" type="ftr"/>
          </p:nvPr>
        </p:nvSpPr>
        <p:spPr>
          <a:xfrm>
            <a:off x="4038600" y="6382851"/>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Edunet Foundation. All rights reserved.</a:t>
            </a:r>
            <a:endParaRPr/>
          </a:p>
        </p:txBody>
      </p:sp>
      <p:sp>
        <p:nvSpPr>
          <p:cNvPr id="150" name="Google Shape;150;p9"/>
          <p:cNvSpPr txBox="1"/>
          <p:nvPr/>
        </p:nvSpPr>
        <p:spPr>
          <a:xfrm>
            <a:off x="1491175" y="686276"/>
            <a:ext cx="8581292"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a:solidFill>
                  <a:schemeClr val="accent1"/>
                </a:solidFill>
                <a:latin typeface="Arial"/>
                <a:ea typeface="Arial"/>
                <a:cs typeface="Arial"/>
                <a:sym typeface="Arial"/>
              </a:rPr>
              <a:t>References</a:t>
            </a:r>
            <a:endParaRPr/>
          </a:p>
        </p:txBody>
      </p:sp>
      <p:graphicFrame>
        <p:nvGraphicFramePr>
          <p:cNvPr id="151" name="Google Shape;151;p9"/>
          <p:cNvGraphicFramePr/>
          <p:nvPr/>
        </p:nvGraphicFramePr>
        <p:xfrm>
          <a:off x="657726" y="1596394"/>
          <a:ext cx="3000000" cy="3000000"/>
        </p:xfrm>
        <a:graphic>
          <a:graphicData uri="http://schemas.openxmlformats.org/drawingml/2006/table">
            <a:tbl>
              <a:tblPr>
                <a:noFill/>
                <a:tableStyleId>{7EF31B60-D540-45F1-9972-99AECA7B6461}</a:tableStyleId>
              </a:tblPr>
              <a:tblGrid>
                <a:gridCol w="941450"/>
                <a:gridCol w="1472925"/>
                <a:gridCol w="2674975"/>
                <a:gridCol w="697825"/>
                <a:gridCol w="5089350"/>
              </a:tblGrid>
              <a:tr h="764625">
                <a:tc>
                  <a:txBody>
                    <a:bodyPr/>
                    <a:lstStyle/>
                    <a:p>
                      <a:pPr indent="0" lvl="0" marL="0" marR="0" rtl="0" algn="ctr">
                        <a:spcBef>
                          <a:spcPts val="0"/>
                        </a:spcBef>
                        <a:spcAft>
                          <a:spcPts val="0"/>
                        </a:spcAft>
                        <a:buNone/>
                      </a:pPr>
                      <a:r>
                        <a:t/>
                      </a:r>
                      <a:endParaRPr b="1" sz="1800" u="none" cap="none" strike="noStrike">
                        <a:latin typeface="Bookman Old Style"/>
                        <a:ea typeface="Bookman Old Style"/>
                        <a:cs typeface="Bookman Old Style"/>
                        <a:sym typeface="Bookman Old Style"/>
                      </a:endParaRPr>
                    </a:p>
                    <a:p>
                      <a:pPr indent="0" lvl="0" marL="0" marR="0" rtl="0" algn="ctr">
                        <a:spcBef>
                          <a:spcPts val="0"/>
                        </a:spcBef>
                        <a:spcAft>
                          <a:spcPts val="0"/>
                        </a:spcAft>
                        <a:buNone/>
                      </a:pPr>
                      <a:r>
                        <a:rPr b="1" lang="en-US" sz="1800" u="none" cap="none" strike="noStrike">
                          <a:latin typeface="Bookman Old Style"/>
                          <a:ea typeface="Bookman Old Style"/>
                          <a:cs typeface="Bookman Old Style"/>
                          <a:sym typeface="Bookman Old Style"/>
                        </a:rPr>
                        <a:t>S.No.</a:t>
                      </a:r>
                      <a:endParaRPr/>
                    </a:p>
                  </a:txBody>
                  <a:tcPr marT="0" marB="0" marR="19050" marL="1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1" sz="1800" u="none" cap="none" strike="noStrike">
                        <a:latin typeface="Bookman Old Style"/>
                        <a:ea typeface="Bookman Old Style"/>
                        <a:cs typeface="Bookman Old Style"/>
                        <a:sym typeface="Bookman Old Style"/>
                      </a:endParaRPr>
                    </a:p>
                    <a:p>
                      <a:pPr indent="0" lvl="0" marL="0" marR="0" rtl="0" algn="ctr">
                        <a:spcBef>
                          <a:spcPts val="0"/>
                        </a:spcBef>
                        <a:spcAft>
                          <a:spcPts val="0"/>
                        </a:spcAft>
                        <a:buNone/>
                      </a:pPr>
                      <a:r>
                        <a:rPr b="1" lang="en-US" sz="1800" u="none" cap="none" strike="noStrike">
                          <a:latin typeface="Bookman Old Style"/>
                          <a:ea typeface="Bookman Old Style"/>
                          <a:cs typeface="Bookman Old Style"/>
                          <a:sym typeface="Bookman Old Style"/>
                        </a:rPr>
                        <a:t>Author &amp; Year</a:t>
                      </a:r>
                      <a:endParaRPr/>
                    </a:p>
                  </a:txBody>
                  <a:tcPr marT="0" marB="0" marR="19050" marL="1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1" sz="1800" u="none" cap="none" strike="noStrike">
                        <a:latin typeface="Bookman Old Style"/>
                        <a:ea typeface="Bookman Old Style"/>
                        <a:cs typeface="Bookman Old Style"/>
                        <a:sym typeface="Bookman Old Style"/>
                      </a:endParaRPr>
                    </a:p>
                    <a:p>
                      <a:pPr indent="0" lvl="0" marL="0" marR="0" rtl="0" algn="ctr">
                        <a:spcBef>
                          <a:spcPts val="0"/>
                        </a:spcBef>
                        <a:spcAft>
                          <a:spcPts val="0"/>
                        </a:spcAft>
                        <a:buNone/>
                      </a:pPr>
                      <a:r>
                        <a:rPr b="1" lang="en-US" sz="1800" u="none" cap="none" strike="noStrike">
                          <a:latin typeface="Bookman Old Style"/>
                          <a:ea typeface="Bookman Old Style"/>
                          <a:cs typeface="Bookman Old Style"/>
                          <a:sym typeface="Bookman Old Style"/>
                        </a:rPr>
                        <a:t>Title of the Reference Paper</a:t>
                      </a:r>
                      <a:endParaRPr/>
                    </a:p>
                  </a:txBody>
                  <a:tcPr marT="0" marB="0" marR="19050" marL="1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1" sz="1800" u="none" cap="none" strike="noStrike">
                        <a:latin typeface="Bookman Old Style"/>
                        <a:ea typeface="Bookman Old Style"/>
                        <a:cs typeface="Bookman Old Style"/>
                        <a:sym typeface="Bookman Old Style"/>
                      </a:endParaRPr>
                    </a:p>
                    <a:p>
                      <a:pPr indent="0" lvl="0" marL="0" marR="0" rtl="0" algn="ctr">
                        <a:spcBef>
                          <a:spcPts val="0"/>
                        </a:spcBef>
                        <a:spcAft>
                          <a:spcPts val="0"/>
                        </a:spcAft>
                        <a:buNone/>
                      </a:pPr>
                      <a:r>
                        <a:rPr b="1" lang="en-US" sz="1800" u="none" cap="none" strike="noStrike">
                          <a:latin typeface="Bookman Old Style"/>
                          <a:ea typeface="Bookman Old Style"/>
                          <a:cs typeface="Bookman Old Style"/>
                          <a:sym typeface="Bookman Old Style"/>
                        </a:rPr>
                        <a:t>Publisher</a:t>
                      </a:r>
                      <a:endParaRPr/>
                    </a:p>
                  </a:txBody>
                  <a:tcPr marT="0" marB="0" marR="19050" marL="1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1" sz="1800" u="none" cap="none" strike="noStrike">
                        <a:latin typeface="Bookman Old Style"/>
                        <a:ea typeface="Bookman Old Style"/>
                        <a:cs typeface="Bookman Old Style"/>
                        <a:sym typeface="Bookman Old Style"/>
                      </a:endParaRPr>
                    </a:p>
                    <a:p>
                      <a:pPr indent="0" lvl="0" marL="0" marR="0" rtl="0" algn="ctr">
                        <a:spcBef>
                          <a:spcPts val="0"/>
                        </a:spcBef>
                        <a:spcAft>
                          <a:spcPts val="0"/>
                        </a:spcAft>
                        <a:buNone/>
                      </a:pPr>
                      <a:r>
                        <a:rPr b="1" lang="en-US" sz="1800" u="none" cap="none" strike="noStrike">
                          <a:latin typeface="Bookman Old Style"/>
                          <a:ea typeface="Bookman Old Style"/>
                          <a:cs typeface="Bookman Old Style"/>
                          <a:sym typeface="Bookman Old Style"/>
                        </a:rPr>
                        <a:t>Analysis</a:t>
                      </a:r>
                      <a:endParaRPr/>
                    </a:p>
                  </a:txBody>
                  <a:tcPr marT="0" marB="0" marR="19050" marL="1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49600">
                <a:tc>
                  <a:txBody>
                    <a:bodyPr/>
                    <a:lstStyle/>
                    <a:p>
                      <a:pPr indent="0" lvl="0" marL="0" marR="0" rtl="0" algn="l">
                        <a:spcBef>
                          <a:spcPts val="0"/>
                        </a:spcBef>
                        <a:spcAft>
                          <a:spcPts val="0"/>
                        </a:spcAft>
                        <a:buNone/>
                      </a:pPr>
                      <a:r>
                        <a:rPr lang="en-US" sz="1800" u="none" cap="none" strike="noStrike">
                          <a:latin typeface="Bookman Old Style"/>
                          <a:ea typeface="Bookman Old Style"/>
                          <a:cs typeface="Bookman Old Style"/>
                          <a:sym typeface="Bookman Old Style"/>
                        </a:rPr>
                        <a:t>1</a:t>
                      </a:r>
                      <a:endParaRPr/>
                    </a:p>
                  </a:txBody>
                  <a:tcPr marT="0" marB="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000" u="none" cap="none" strike="noStrike">
                          <a:latin typeface="Times New Roman"/>
                          <a:ea typeface="Times New Roman"/>
                          <a:cs typeface="Times New Roman"/>
                          <a:sym typeface="Times New Roman"/>
                        </a:rPr>
                        <a:t>Uzma zafar and Zarina Shukur</a:t>
                      </a:r>
                      <a:endParaRPr sz="2000" u="none" cap="none" strike="noStrike">
                        <a:latin typeface="Times New Roman"/>
                        <a:ea typeface="Times New Roman"/>
                        <a:cs typeface="Times New Roman"/>
                        <a:sym typeface="Times New Roman"/>
                      </a:endParaRPr>
                    </a:p>
                  </a:txBody>
                  <a:tcPr marT="0" marB="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000" u="none" cap="none" strike="noStrike">
                          <a:latin typeface="Times New Roman"/>
                          <a:ea typeface="Times New Roman"/>
                          <a:cs typeface="Times New Roman"/>
                          <a:sym typeface="Times New Roman"/>
                        </a:rPr>
                        <a:t>Hashing-based e-Voting System</a:t>
                      </a:r>
                      <a:endParaRPr sz="2000" u="none" cap="none" strike="noStrike">
                        <a:latin typeface="Times New Roman"/>
                        <a:ea typeface="Times New Roman"/>
                        <a:cs typeface="Times New Roman"/>
                        <a:sym typeface="Times New Roman"/>
                      </a:endParaRPr>
                    </a:p>
                  </a:txBody>
                  <a:tcPr marT="0" marB="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000" u="none" cap="none" strike="noStrike">
                          <a:latin typeface="Times New Roman"/>
                          <a:ea typeface="Times New Roman"/>
                          <a:cs typeface="Times New Roman"/>
                          <a:sym typeface="Times New Roman"/>
                        </a:rPr>
                        <a:t>Hashing algorithms and methods.</a:t>
                      </a:r>
                      <a:endParaRPr sz="2000" u="none" cap="none" strike="noStrike">
                        <a:latin typeface="Times New Roman"/>
                        <a:ea typeface="Times New Roman"/>
                        <a:cs typeface="Times New Roman"/>
                        <a:sym typeface="Times New Roman"/>
                      </a:endParaRPr>
                    </a:p>
                  </a:txBody>
                  <a:tcPr marT="0" marB="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72225">
                <a:tc>
                  <a:txBody>
                    <a:bodyPr/>
                    <a:lstStyle/>
                    <a:p>
                      <a:pPr indent="0" lvl="0" marL="0" marR="0" rtl="0" algn="l">
                        <a:spcBef>
                          <a:spcPts val="0"/>
                        </a:spcBef>
                        <a:spcAft>
                          <a:spcPts val="0"/>
                        </a:spcAft>
                        <a:buNone/>
                      </a:pPr>
                      <a:r>
                        <a:rPr lang="en-US" sz="1800" u="none" cap="none" strike="noStrike">
                          <a:latin typeface="Bookman Old Style"/>
                          <a:ea typeface="Bookman Old Style"/>
                          <a:cs typeface="Bookman Old Style"/>
                          <a:sym typeface="Bookman Old Style"/>
                        </a:rPr>
                        <a:t>2</a:t>
                      </a:r>
                      <a:endParaRPr/>
                    </a:p>
                  </a:txBody>
                  <a:tcPr marT="0" marB="0" marR="19050" marL="190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000" u="none" cap="none" strike="noStrike">
                          <a:latin typeface="Times New Roman"/>
                          <a:ea typeface="Times New Roman"/>
                          <a:cs typeface="Times New Roman"/>
                          <a:sym typeface="Times New Roman"/>
                        </a:rPr>
                        <a:t>Basit shahzad</a:t>
                      </a:r>
                      <a:endParaRPr sz="2000" u="none" cap="none" strike="noStrike">
                        <a:latin typeface="Times New Roman"/>
                        <a:ea typeface="Times New Roman"/>
                        <a:cs typeface="Times New Roman"/>
                        <a:sym typeface="Times New Roman"/>
                      </a:endParaRPr>
                    </a:p>
                    <a:p>
                      <a:pPr indent="0" lvl="0" marL="0" marR="0" rtl="0" algn="l">
                        <a:spcBef>
                          <a:spcPts val="0"/>
                        </a:spcBef>
                        <a:spcAft>
                          <a:spcPts val="0"/>
                        </a:spcAft>
                        <a:buNone/>
                      </a:pPr>
                      <a:r>
                        <a:rPr lang="en-US" sz="2000" u="none" cap="none" strike="noStrike">
                          <a:latin typeface="Times New Roman"/>
                          <a:ea typeface="Times New Roman"/>
                          <a:cs typeface="Times New Roman"/>
                          <a:sym typeface="Times New Roman"/>
                        </a:rPr>
                        <a:t>And shown croft</a:t>
                      </a:r>
                      <a:endParaRPr sz="2000" u="none" cap="none" strike="noStrike">
                        <a:latin typeface="Times New Roman"/>
                        <a:ea typeface="Times New Roman"/>
                        <a:cs typeface="Times New Roman"/>
                        <a:sym typeface="Times New Roman"/>
                      </a:endParaRPr>
                    </a:p>
                  </a:txBody>
                  <a:tcPr marT="0" marB="0" marR="19050" marL="190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000" u="none" cap="none" strike="noStrike">
                          <a:latin typeface="Times New Roman"/>
                          <a:ea typeface="Times New Roman"/>
                          <a:cs typeface="Times New Roman"/>
                          <a:sym typeface="Times New Roman"/>
                        </a:rPr>
                        <a:t>Trustworthy Electronic Voting Using Adjusted Hashing Technology</a:t>
                      </a:r>
                      <a:endParaRPr sz="2000" u="none" cap="none" strike="noStrike">
                        <a:latin typeface="Times New Roman"/>
                        <a:ea typeface="Times New Roman"/>
                        <a:cs typeface="Times New Roman"/>
                        <a:sym typeface="Times New Roman"/>
                      </a:endParaRPr>
                    </a:p>
                  </a:txBody>
                  <a:tcPr marT="0" marB="0" marR="19050" marL="190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000" u="none" cap="none" strike="noStrike">
                          <a:latin typeface="Times New Roman"/>
                          <a:ea typeface="Times New Roman"/>
                          <a:cs typeface="Times New Roman"/>
                          <a:sym typeface="Times New Roman"/>
                        </a:rPr>
                        <a:t>This research has proposed a framework based on the adjustable MD5 that can apprehend the problems in the polling process, selection of the suitable hash algorithm, selection of adjustments in the hashing, process of voting data management, and the security and authentication of the voting process. The power of hashing has been used adjustably to fit into the dynamics of the electronic voting process.</a:t>
                      </a:r>
                      <a:endParaRPr sz="2000" u="none" cap="none" strike="noStrike">
                        <a:latin typeface="Times New Roman"/>
                        <a:ea typeface="Times New Roman"/>
                        <a:cs typeface="Times New Roman"/>
                        <a:sym typeface="Times New Roman"/>
                      </a:endParaRPr>
                    </a:p>
                  </a:txBody>
                  <a:tcPr marT="0" marB="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2021-04-26T07:43:48Z</dcterms:created>
  <dc:creator>Mohammed Ameer</dc:creator>
</cp:coreProperties>
</file>