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3BCB-7E64-46A3-B489-CED775964B1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8F0E-85DE-476F-AA7F-0DBB8793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EEFAF627-AE7D-4F40-862B-93CCF9779C5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FD5C-08A1-4FEF-8BE0-1F4205DEA70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F325-2274-4130-9256-DCC2117C6F94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1"/>
            <a:ext cx="7117180" cy="762000"/>
          </a:xfrm>
        </p:spPr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610" y="1295400"/>
            <a:ext cx="7117180" cy="861420"/>
          </a:xfrm>
        </p:spPr>
        <p:txBody>
          <a:bodyPr/>
          <a:lstStyle/>
          <a:p>
            <a:r>
              <a:rPr lang="en-US" dirty="0" smtClean="0"/>
              <a:t>BRIJESH KOTHARI </a:t>
            </a:r>
            <a:endParaRPr lang="en-US" dirty="0"/>
          </a:p>
        </p:txBody>
      </p:sp>
      <p:pic>
        <p:nvPicPr>
          <p:cNvPr id="1026" name="Picture 2" descr="Image result for fun pictures related to git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72160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04800"/>
            <a:ext cx="7125113" cy="924475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A </a:t>
            </a:r>
            <a:r>
              <a:rPr lang="en-US" altLang="en-US" sz="3600" u="sng" dirty="0" smtClean="0">
                <a:ea typeface="ＭＳ Ｐゴシック" pitchFamily="34" charset="-128"/>
              </a:rPr>
              <a:t>Local</a:t>
            </a:r>
            <a:r>
              <a:rPr lang="en-US" altLang="en-US" sz="3600" dirty="0" smtClean="0">
                <a:ea typeface="ＭＳ Ｐゴシック" pitchFamily="34" charset="-128"/>
              </a:rPr>
              <a:t> </a:t>
            </a:r>
            <a:r>
              <a:rPr lang="en-US" altLang="en-US" sz="3600" dirty="0" err="1" smtClean="0">
                <a:ea typeface="ＭＳ Ｐゴシック" pitchFamily="34" charset="-128"/>
              </a:rPr>
              <a:t>Git</a:t>
            </a:r>
            <a:r>
              <a:rPr lang="en-US" altLang="en-US" sz="3600" dirty="0" smtClean="0">
                <a:ea typeface="ＭＳ Ｐゴシック" pitchFamily="34" charset="-128"/>
              </a:rPr>
              <a:t> project has three areas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365267"/>
            <a:ext cx="4495800" cy="4135437"/>
          </a:xfrm>
        </p:spPr>
      </p:pic>
      <p:grpSp>
        <p:nvGrpSpPr>
          <p:cNvPr id="10244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809750" y="5489575"/>
            <a:ext cx="4995863" cy="657225"/>
            <a:chOff x="1809128" y="5772834"/>
            <a:chExt cx="4996661" cy="657464"/>
          </a:xfrm>
        </p:grpSpPr>
        <p:sp>
          <p:nvSpPr>
            <p:cNvPr id="10246" name="TextBox 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9128" y="5772834"/>
              <a:ext cx="22878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/>
                <a:t>Unmodified/modified</a:t>
              </a:r>
              <a:br>
                <a:rPr lang="en-US" altLang="en-US" dirty="0"/>
              </a:br>
              <a:r>
                <a:rPr lang="en-US" altLang="en-US" dirty="0"/>
                <a:t>Files</a:t>
              </a:r>
            </a:p>
          </p:txBody>
        </p:sp>
        <p:sp>
          <p:nvSpPr>
            <p:cNvPr id="10247" name="Text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97592" y="5772834"/>
              <a:ext cx="9156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/>
                <a:t>Staged</a:t>
              </a:r>
              <a:br>
                <a:rPr lang="en-US" altLang="en-US"/>
              </a:br>
              <a:r>
                <a:rPr lang="en-US" altLang="en-US"/>
                <a:t>Files</a:t>
              </a:r>
            </a:p>
          </p:txBody>
        </p:sp>
        <p:sp>
          <p:nvSpPr>
            <p:cNvPr id="10248" name="Text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05433" y="5783967"/>
              <a:ext cx="13003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/>
                <a:t>Committed</a:t>
              </a:r>
              <a:br>
                <a:rPr lang="en-US" altLang="en-US"/>
              </a:br>
              <a:r>
                <a:rPr lang="en-US" altLang="en-US"/>
                <a:t>Files</a:t>
              </a:r>
            </a:p>
          </p:txBody>
        </p:sp>
      </p:grpSp>
      <p:sp>
        <p:nvSpPr>
          <p:cNvPr id="10245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063" y="6380163"/>
            <a:ext cx="8529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400"/>
              <a:t>Note: working directory sometimes called the “working tree”, staging area sometimes called the “index”.</a:t>
            </a:r>
          </a:p>
        </p:txBody>
      </p:sp>
    </p:spTree>
    <p:extLst>
      <p:ext uri="{BB962C8B-B14F-4D97-AF65-F5344CB8AC3E}">
        <p14:creationId xmlns:p14="http://schemas.microsoft.com/office/powerpoint/2010/main" val="818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file lifecycle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369050" cy="4038600"/>
          </a:xfrm>
        </p:spPr>
      </p:pic>
    </p:spTree>
    <p:extLst>
      <p:ext uri="{BB962C8B-B14F-4D97-AF65-F5344CB8AC3E}">
        <p14:creationId xmlns:p14="http://schemas.microsoft.com/office/powerpoint/2010/main" val="21019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228600" indent="0">
              <a:buFontTx/>
              <a:buNone/>
              <a:defRPr/>
            </a:pPr>
            <a:r>
              <a:rPr lang="en-US" dirty="0" smtClean="0"/>
              <a:t>Basic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workflow: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 smtClean="0"/>
              <a:t>Modify</a:t>
            </a:r>
            <a:r>
              <a:rPr lang="en-US" dirty="0" smtClean="0"/>
              <a:t> </a:t>
            </a:r>
            <a:r>
              <a:rPr lang="en-US" dirty="0"/>
              <a:t>files in your working directory.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 smtClean="0"/>
              <a:t>Stage</a:t>
            </a:r>
            <a:r>
              <a:rPr lang="en-US" dirty="0" smtClean="0"/>
              <a:t> files</a:t>
            </a:r>
            <a:r>
              <a:rPr lang="en-US" dirty="0"/>
              <a:t>, </a:t>
            </a:r>
            <a:r>
              <a:rPr lang="en-US" dirty="0" smtClean="0"/>
              <a:t>adding </a:t>
            </a:r>
            <a:r>
              <a:rPr lang="en-US" dirty="0"/>
              <a:t>snapshots of them to your staging area.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dirty="0" smtClean="0"/>
              <a:t>Do  a </a:t>
            </a:r>
            <a:r>
              <a:rPr lang="en-US" b="1" dirty="0" smtClean="0"/>
              <a:t>commit</a:t>
            </a:r>
            <a:r>
              <a:rPr lang="en-US" dirty="0"/>
              <a:t>, which takes the files as they are in the staging area and stores that snapshot permanently to your </a:t>
            </a:r>
            <a:r>
              <a:rPr lang="en-US" dirty="0" err="1"/>
              <a:t>Git</a:t>
            </a:r>
            <a:r>
              <a:rPr lang="en-US" dirty="0"/>
              <a:t> directory.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 smtClean="0"/>
              <a:t>If </a:t>
            </a:r>
            <a:r>
              <a:rPr lang="en-US" sz="1800" dirty="0"/>
              <a:t>a particular version of a file is in the </a:t>
            </a:r>
            <a:r>
              <a:rPr lang="en-US" sz="1800" b="1" dirty="0" err="1"/>
              <a:t>git</a:t>
            </a:r>
            <a:r>
              <a:rPr lang="en-US" sz="1800" b="1" dirty="0"/>
              <a:t> directory</a:t>
            </a:r>
            <a:r>
              <a:rPr lang="en-US" sz="1800" dirty="0"/>
              <a:t>, it’s considered </a:t>
            </a:r>
            <a:r>
              <a:rPr lang="en-US" sz="1800" b="1" dirty="0"/>
              <a:t>committed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>
              <a:buFont typeface="Wingdings" charset="2"/>
              <a:buChar char="§"/>
              <a:defRPr/>
            </a:pPr>
            <a:r>
              <a:rPr lang="en-US" sz="1800" dirty="0" smtClean="0"/>
              <a:t>If </a:t>
            </a:r>
            <a:r>
              <a:rPr lang="en-US" sz="1800" dirty="0"/>
              <a:t>it’s modified but has been added to the </a:t>
            </a:r>
            <a:r>
              <a:rPr lang="en-US" sz="1800" b="1" dirty="0"/>
              <a:t>staging area</a:t>
            </a:r>
            <a:r>
              <a:rPr lang="en-US" sz="1800" dirty="0"/>
              <a:t>, it is </a:t>
            </a:r>
            <a:r>
              <a:rPr lang="en-US" sz="1800" b="1" dirty="0"/>
              <a:t>staged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>
              <a:buFont typeface="Wingdings" charset="2"/>
              <a:buChar char="§"/>
              <a:defRPr/>
            </a:pPr>
            <a:r>
              <a:rPr lang="en-US" sz="1800" dirty="0" smtClean="0"/>
              <a:t>If </a:t>
            </a:r>
            <a:r>
              <a:rPr lang="en-US" sz="1800" dirty="0"/>
              <a:t>it was </a:t>
            </a:r>
            <a:r>
              <a:rPr lang="en-US" sz="1800" b="1" dirty="0"/>
              <a:t>changed</a:t>
            </a:r>
            <a:r>
              <a:rPr lang="en-US" sz="1800" dirty="0"/>
              <a:t> since it was checked out but has </a:t>
            </a:r>
            <a:r>
              <a:rPr lang="en-US" sz="1800" u="sng" dirty="0"/>
              <a:t>not</a:t>
            </a:r>
            <a:r>
              <a:rPr lang="en-US" sz="1800" dirty="0"/>
              <a:t> been staged, it is </a:t>
            </a:r>
            <a:r>
              <a:rPr lang="en-US" sz="1800" b="1" dirty="0"/>
              <a:t>modified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Merge/Diff</a:t>
            </a:r>
          </a:p>
          <a:p>
            <a:r>
              <a:rPr lang="en-US" dirty="0" smtClean="0"/>
              <a:t>Comparing the repositories</a:t>
            </a:r>
          </a:p>
          <a:p>
            <a:r>
              <a:rPr lang="en-US" dirty="0" smtClean="0"/>
              <a:t>Branching and Merging</a:t>
            </a:r>
          </a:p>
          <a:p>
            <a:r>
              <a:rPr lang="en-US" dirty="0" smtClean="0"/>
              <a:t>Rebasing</a:t>
            </a:r>
          </a:p>
          <a:p>
            <a:r>
              <a:rPr lang="en-US" dirty="0" smtClean="0"/>
              <a:t>Stashing</a:t>
            </a:r>
          </a:p>
          <a:p>
            <a:r>
              <a:rPr lang="en-US" dirty="0" smtClean="0"/>
              <a:t>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questions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kotharibb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1" y="1219200"/>
            <a:ext cx="827081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47815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Came out of Linux development community </a:t>
            </a:r>
          </a:p>
          <a:p>
            <a:pPr>
              <a:defRPr/>
            </a:pPr>
            <a:r>
              <a:rPr lang="en-US" dirty="0"/>
              <a:t>Linus Torvalds, 2005</a:t>
            </a:r>
          </a:p>
          <a:p>
            <a:pPr>
              <a:defRPr/>
            </a:pPr>
            <a:r>
              <a:rPr lang="en-US" dirty="0"/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Able to handle large projects like Linux efficiently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 where each </a:t>
            </a:r>
            <a:r>
              <a:rPr lang="en-US" dirty="0"/>
              <a:t>developer has a copy of the source repository on their dev machine. </a:t>
            </a:r>
            <a:endParaRPr lang="en-US" dirty="0" smtClean="0"/>
          </a:p>
          <a:p>
            <a:r>
              <a:rPr lang="en-US" dirty="0" smtClean="0"/>
              <a:t>Developers </a:t>
            </a:r>
            <a:r>
              <a:rPr lang="en-US" dirty="0"/>
              <a:t>can commit each set of changes on their dev machine and perform version control operations such as history and compare without a network connection. </a:t>
            </a:r>
            <a:endParaRPr lang="en-US" dirty="0" smtClean="0"/>
          </a:p>
          <a:p>
            <a:r>
              <a:rPr lang="en-US" dirty="0" smtClean="0"/>
              <a:t>Branches </a:t>
            </a:r>
            <a:r>
              <a:rPr lang="en-US" dirty="0"/>
              <a:t>are lightweight. When you need to switch contexts, you can create a private local branch. You can quickly switch from one branch to another to pivot among different variations of your codebase. Later, you can merge, publish, or dispose of the branch.</a:t>
            </a:r>
          </a:p>
        </p:txBody>
      </p:sp>
    </p:spTree>
    <p:extLst>
      <p:ext uri="{BB962C8B-B14F-4D97-AF65-F5344CB8AC3E}">
        <p14:creationId xmlns:p14="http://schemas.microsoft.com/office/powerpoint/2010/main" val="26526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6534357" cy="4051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Traditional version control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Server with database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Clients have a working version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Visual Source Safe 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Challenges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Multi-developer conflicts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Client/server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itchFamily="34" charset="-128"/>
              </a:rPr>
              <a:t>Git</a:t>
            </a:r>
            <a:r>
              <a:rPr lang="en-US" altLang="en-US" dirty="0">
                <a:ea typeface="ＭＳ Ｐゴシック" pitchFamily="34" charset="-128"/>
              </a:rPr>
              <a:t> uses a distributed model</a:t>
            </a:r>
            <a:br>
              <a:rPr lang="en-US" altLang="en-US" dirty="0">
                <a:ea typeface="ＭＳ Ｐゴシック" pitchFamily="34" charset="-12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 bwMode="auto">
          <a:xfrm>
            <a:off x="0" y="20796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A3320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A3320"/>
                </a:solidFill>
                <a:latin typeface="Lucida Sans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A3320"/>
                </a:solidFill>
                <a:latin typeface="Lucida Sans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A3320"/>
                </a:solidFill>
                <a:latin typeface="Lucida Sans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A3320"/>
                </a:solidFill>
                <a:latin typeface="Lucida Sans" pitchFamily="34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9pPr>
          </a:lstStyle>
          <a:p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743200"/>
            <a:ext cx="3048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70125"/>
            <a:ext cx="32766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46540" y="1877527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Centralized Model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029200" y="1840706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Distributed Model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371600" y="6019800"/>
            <a:ext cx="2655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(CVS, Subversion, </a:t>
            </a:r>
            <a:r>
              <a:rPr lang="en-US" altLang="en-US" dirty="0" smtClean="0"/>
              <a:t>TFS)</a:t>
            </a:r>
            <a:endParaRPr lang="en-US" altLang="en-US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849938" y="5926137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, Mercurial)</a:t>
            </a:r>
            <a:endParaRPr lang="en-US" altLang="en-US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868863" y="6280150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r" eaLnBrk="1" hangingPunct="1"/>
            <a:r>
              <a:rPr lang="en-US" altLang="en-US"/>
              <a:t>Result: Many operations are local</a:t>
            </a:r>
          </a:p>
        </p:txBody>
      </p:sp>
    </p:spTree>
    <p:extLst>
      <p:ext uri="{BB962C8B-B14F-4D97-AF65-F5344CB8AC3E}">
        <p14:creationId xmlns:p14="http://schemas.microsoft.com/office/powerpoint/2010/main" val="25480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Advantages</a:t>
            </a:r>
            <a:endParaRPr lang="zh-TW" alt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Very fast operations compared to other VCS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Large </a:t>
            </a:r>
            <a:r>
              <a:rPr lang="en-US" altLang="zh-TW" sz="2400" dirty="0" err="1" smtClean="0"/>
              <a:t>userbase</a:t>
            </a:r>
            <a:r>
              <a:rPr lang="en-US" altLang="zh-TW" sz="2400" dirty="0" smtClean="0"/>
              <a:t> with robust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A02FC95C-F0AE-44BC-A713-CF1A3F7BC40E}" type="slidenum">
              <a:rPr lang="zh-TW" altLang="en-US">
                <a:solidFill>
                  <a:srgbClr val="898989"/>
                </a:solidFill>
              </a:rPr>
              <a:pPr/>
              <a:t>6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GIT Disadvantages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Definite learning curve, especially for those used to centralized systems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Can sometimes seem overwhelming to learn</a:t>
            </a:r>
            <a:endParaRPr lang="en-US" altLang="zh-TW" dirty="0" smtClean="0"/>
          </a:p>
          <a:p>
            <a:pPr lvl="2">
              <a:lnSpc>
                <a:spcPct val="90000"/>
              </a:lnSpc>
            </a:pPr>
            <a:r>
              <a:rPr lang="en-US" altLang="zh-TW" sz="2000" dirty="0" smtClean="0"/>
              <a:t>Conceptual difference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/>
              <a:t>Huge amount of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B57D1281-C1AF-4400-8183-B8A25574354E}" type="slidenum">
              <a:rPr lang="zh-TW" altLang="en-US">
                <a:solidFill>
                  <a:srgbClr val="898989"/>
                </a:solidFill>
              </a:rPr>
              <a:pPr/>
              <a:t>7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Getting Started</a:t>
            </a:r>
            <a:endParaRPr lang="zh-TW" alt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use snapshot storage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57800" cy="39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5084CE6A-C0C0-401A-BB02-46D20D9F84F8}" type="slidenum">
              <a:rPr lang="zh-TW" altLang="en-US">
                <a:solidFill>
                  <a:srgbClr val="898989"/>
                </a:solidFill>
              </a:rPr>
              <a:pPr/>
              <a:t>8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uses 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In Subversion each modification to the </a:t>
            </a:r>
            <a:r>
              <a:rPr lang="en-US" b="1" u="sng" dirty="0" smtClean="0"/>
              <a:t>central</a:t>
            </a:r>
            <a:r>
              <a:rPr lang="en-US" dirty="0" smtClean="0"/>
              <a:t> repo incremented</a:t>
            </a:r>
            <a:br>
              <a:rPr lang="en-US" dirty="0" smtClean="0"/>
            </a:br>
            <a:r>
              <a:rPr lang="en-US" dirty="0" smtClean="0"/>
              <a:t>the  version # of the overall repo.</a:t>
            </a:r>
          </a:p>
          <a:p>
            <a:pPr>
              <a:defRPr/>
            </a:pPr>
            <a:r>
              <a:rPr lang="en-US" dirty="0" smtClean="0"/>
              <a:t>How will this numbering scheme work </a:t>
            </a:r>
            <a:r>
              <a:rPr lang="en-US" b="1" dirty="0" smtClean="0"/>
              <a:t>when each user has their own copy of the repo</a:t>
            </a:r>
            <a:r>
              <a:rPr lang="en-US" dirty="0" smtClean="0"/>
              <a:t>, and commits changes to their local copy of the repo before pushing to the central server?????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Instead,  </a:t>
            </a:r>
            <a:r>
              <a:rPr lang="en-US" dirty="0" err="1" smtClean="0"/>
              <a:t>Git</a:t>
            </a:r>
            <a:r>
              <a:rPr lang="en-US" dirty="0" smtClean="0"/>
              <a:t> generates a unique SHA-1 hash – 40 character string </a:t>
            </a:r>
            <a:br>
              <a:rPr lang="en-US" dirty="0" smtClean="0"/>
            </a:br>
            <a:r>
              <a:rPr lang="en-US" dirty="0" smtClean="0"/>
              <a:t>of hex digits, for every commit.  Refer to commits by this ID rather </a:t>
            </a:r>
            <a:br>
              <a:rPr lang="en-US" dirty="0" smtClean="0"/>
            </a:br>
            <a:r>
              <a:rPr lang="en-US" dirty="0" smtClean="0"/>
              <a:t>than a version number. Often we only see the first 7 characters: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1677b2d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Edited first line of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258efa7 Added line to readme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74675" lvl="1" indent="0">
              <a:buFont typeface="Wingdings" charset="2"/>
              <a:buNone/>
              <a:defRPr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0e52da7 Initial commit</a:t>
            </a:r>
          </a:p>
          <a:p>
            <a:pPr marL="574675" lvl="1" indent="0">
              <a:buFont typeface="Wingdings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209</TotalTime>
  <Words>443</Words>
  <Application>Microsoft Office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Summer</vt:lpstr>
      <vt:lpstr>GIT </vt:lpstr>
      <vt:lpstr>Brief History of Git</vt:lpstr>
      <vt:lpstr>What is Git?</vt:lpstr>
      <vt:lpstr>Centralized VCS</vt:lpstr>
      <vt:lpstr>Git uses a distributed model </vt:lpstr>
      <vt:lpstr>Git Advantages</vt:lpstr>
      <vt:lpstr>Some GIT Disadvantages</vt:lpstr>
      <vt:lpstr>Getting Started</vt:lpstr>
      <vt:lpstr>Git uses checksums</vt:lpstr>
      <vt:lpstr>A Local Git project has three areas</vt:lpstr>
      <vt:lpstr>Git file lifecycle</vt:lpstr>
      <vt:lpstr>Basic Workflow</vt:lpstr>
      <vt:lpstr>Git features</vt:lpstr>
      <vt:lpstr>PowerPoint Presentation</vt:lpstr>
      <vt:lpstr>PowerPoint Presentation</vt:lpstr>
    </vt:vector>
  </TitlesOfParts>
  <Company>Willis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Kothari, Brijesh</dc:creator>
  <cp:lastModifiedBy>Kothari, Brijesh</cp:lastModifiedBy>
  <cp:revision>14</cp:revision>
  <dcterms:created xsi:type="dcterms:W3CDTF">2017-11-08T05:26:59Z</dcterms:created>
  <dcterms:modified xsi:type="dcterms:W3CDTF">2017-11-08T11:02:26Z</dcterms:modified>
</cp:coreProperties>
</file>