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67" r:id="rId6"/>
    <p:sldId id="257" r:id="rId7"/>
    <p:sldId id="260" r:id="rId8"/>
    <p:sldId id="261" r:id="rId9"/>
    <p:sldId id="269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840A57-ED45-4577-A6C3-6E8A2A7C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8" name="Полилиния: фигура 12">
              <a:extLst>
                <a:ext uri="{FF2B5EF4-FFF2-40B4-BE49-F238E27FC236}">
                  <a16:creationId xmlns:a16="http://schemas.microsoft.com/office/drawing/2014/main" id="{27C19608-955E-4979-AAD7-534C5FF661F9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7">
              <a:extLst>
                <a:ext uri="{FF2B5EF4-FFF2-40B4-BE49-F238E27FC236}">
                  <a16:creationId xmlns:a16="http://schemas.microsoft.com/office/drawing/2014/main" id="{C85D7CDD-3B0F-4F6C-B050-0F2EF4B0E137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5">
              <a:extLst>
                <a:ext uri="{FF2B5EF4-FFF2-40B4-BE49-F238E27FC236}">
                  <a16:creationId xmlns:a16="http://schemas.microsoft.com/office/drawing/2014/main" id="{F8689B7A-BE55-4367-ADC4-58EB6E53AE87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06BBD61C-5472-4664-A66C-D0C974BAD725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3">
              <a:extLst>
                <a:ext uri="{FF2B5EF4-FFF2-40B4-BE49-F238E27FC236}">
                  <a16:creationId xmlns:a16="http://schemas.microsoft.com/office/drawing/2014/main" id="{91B6E204-0BE4-463C-911E-AF3938617FD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695D73-111F-4E0A-B3EC-AD44D89CAD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5571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F8827-A587-420C-8CA2-256B9F2B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 descr="PowerPoint logo">
            <a:extLst>
              <a:ext uri="{FF2B5EF4-FFF2-40B4-BE49-F238E27FC236}">
                <a16:creationId xmlns:a16="http://schemas.microsoft.com/office/drawing/2014/main" id="{0B454357-A4CF-4E5F-ACBE-F010393AB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76590" y="5776320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7A063-B7E8-41F0-B44C-CBAC3440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25A8B-4E72-478E-913E-1FE1803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F7F94-D56A-4F25-B310-06F1D7C0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Прямоугольник 28">
            <a:extLst>
              <a:ext uri="{FF2B5EF4-FFF2-40B4-BE49-F238E27FC236}">
                <a16:creationId xmlns:a16="http://schemas.microsoft.com/office/drawing/2014/main" id="{40BE2EAE-DEF8-4547-9314-D5CC0A644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2667427" y="-2639256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1058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0708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FD3E4B-4FBF-493F-AD7A-B5E72CF3B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76407" y="0"/>
            <a:ext cx="9915593" cy="6858000"/>
            <a:chOff x="-6856" y="0"/>
            <a:chExt cx="9915593" cy="6858000"/>
          </a:xfrm>
        </p:grpSpPr>
        <p:sp>
          <p:nvSpPr>
            <p:cNvPr id="8" name="Параллелограмм 3">
              <a:extLst>
                <a:ext uri="{FF2B5EF4-FFF2-40B4-BE49-F238E27FC236}">
                  <a16:creationId xmlns:a16="http://schemas.microsoft.com/office/drawing/2014/main" id="{3B7727C9-7BD4-44DE-AB4D-DA388EC1790D}"/>
                </a:ext>
              </a:extLst>
            </p:cNvPr>
            <p:cNvSpPr/>
            <p:nvPr userDrawn="1"/>
          </p:nvSpPr>
          <p:spPr>
            <a:xfrm flipH="1">
              <a:off x="-6856" y="0"/>
              <a:ext cx="9915593" cy="6858000"/>
            </a:xfrm>
            <a:prstGeom prst="parallelogram">
              <a:avLst>
                <a:gd name="adj" fmla="val 92267"/>
              </a:avLst>
            </a:prstGeom>
            <a:gradFill>
              <a:gsLst>
                <a:gs pos="100000">
                  <a:srgbClr val="DE6346">
                    <a:alpha val="70000"/>
                  </a:srgbClr>
                </a:gs>
                <a:gs pos="0">
                  <a:srgbClr val="9F361D">
                    <a:alpha val="70000"/>
                  </a:srgbClr>
                </a:gs>
                <a:gs pos="73000">
                  <a:srgbClr val="D24726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F9F0D4-886A-43C9-8B98-D75F3D123AD9}"/>
                </a:ext>
              </a:extLst>
            </p:cNvPr>
            <p:cNvGrpSpPr/>
            <p:nvPr userDrawn="1"/>
          </p:nvGrpSpPr>
          <p:grpSpPr>
            <a:xfrm flipH="1">
              <a:off x="1223136" y="1343920"/>
              <a:ext cx="4316824" cy="4477633"/>
              <a:chOff x="861186" y="1343920"/>
              <a:chExt cx="4316824" cy="44776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94A4E7F-BFC7-482F-A3ED-1094D73BE5C1}"/>
                  </a:ext>
                </a:extLst>
              </p:cNvPr>
              <p:cNvGrpSpPr/>
              <p:nvPr userDrawn="1"/>
            </p:nvGrpSpPr>
            <p:grpSpPr>
              <a:xfrm>
                <a:off x="4619831" y="1343920"/>
                <a:ext cx="558179" cy="468000"/>
                <a:chOff x="4388904" y="1577920"/>
                <a:chExt cx="558179" cy="468000"/>
              </a:xfrm>
            </p:grpSpPr>
            <p:sp>
              <p:nvSpPr>
                <p:cNvPr id="15" name="Овал 25">
                  <a:extLst>
                    <a:ext uri="{FF2B5EF4-FFF2-40B4-BE49-F238E27FC236}">
                      <a16:creationId xmlns:a16="http://schemas.microsoft.com/office/drawing/2014/main" id="{76698BCA-19CB-41AE-BE78-374F5BA2E5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30571" y="1577920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16" name="TextBox 15" descr="Number 1">
                  <a:extLst>
                    <a:ext uri="{FF2B5EF4-FFF2-40B4-BE49-F238E27FC236}">
                      <a16:creationId xmlns:a16="http://schemas.microsoft.com/office/drawing/2014/main" id="{506F61CE-8084-4FB8-8576-90DE19C61BBC}"/>
                    </a:ext>
                  </a:extLst>
                </p:cNvPr>
                <p:cNvSpPr txBox="1"/>
                <p:nvPr/>
              </p:nvSpPr>
              <p:spPr bwMode="blackWhite">
                <a:xfrm>
                  <a:off x="4388904" y="1616760"/>
                  <a:ext cx="558179" cy="369332"/>
                </a:xfrm>
                <a:prstGeom prst="rect">
                  <a:avLst/>
                </a:prstGeom>
                <a:noFill/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48597ED-A5D8-4E38-81E8-8DC0AD6A3937}"/>
                  </a:ext>
                </a:extLst>
              </p:cNvPr>
              <p:cNvGrpSpPr/>
              <p:nvPr userDrawn="1"/>
            </p:nvGrpSpPr>
            <p:grpSpPr>
              <a:xfrm>
                <a:off x="861186" y="5353553"/>
                <a:ext cx="558179" cy="468000"/>
                <a:chOff x="799474" y="5451491"/>
                <a:chExt cx="558179" cy="468000"/>
              </a:xfrm>
            </p:grpSpPr>
            <p:sp>
              <p:nvSpPr>
                <p:cNvPr id="18" name="Овал 25">
                  <a:extLst>
                    <a:ext uri="{FF2B5EF4-FFF2-40B4-BE49-F238E27FC236}">
                      <a16:creationId xmlns:a16="http://schemas.microsoft.com/office/drawing/2014/main" id="{5016EDD9-EDAC-4A14-9CBF-5959078A0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64" y="5451491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19" name="TextBox 18" descr="Number 3">
                  <a:extLst>
                    <a:ext uri="{FF2B5EF4-FFF2-40B4-BE49-F238E27FC236}">
                      <a16:creationId xmlns:a16="http://schemas.microsoft.com/office/drawing/2014/main" id="{A537EC38-EF5B-4E6E-98E2-F890B5E42938}"/>
                    </a:ext>
                  </a:extLst>
                </p:cNvPr>
                <p:cNvSpPr txBox="1"/>
                <p:nvPr/>
              </p:nvSpPr>
              <p:spPr bwMode="blackWhite">
                <a:xfrm>
                  <a:off x="799474" y="5489939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61EFACB-8BDE-4751-BADB-F72B5A5F6679}"/>
                  </a:ext>
                </a:extLst>
              </p:cNvPr>
              <p:cNvGrpSpPr/>
              <p:nvPr userDrawn="1"/>
            </p:nvGrpSpPr>
            <p:grpSpPr>
              <a:xfrm>
                <a:off x="2800323" y="3270611"/>
                <a:ext cx="558179" cy="468000"/>
                <a:chOff x="2686835" y="3386632"/>
                <a:chExt cx="558179" cy="468000"/>
              </a:xfrm>
            </p:grpSpPr>
            <p:sp>
              <p:nvSpPr>
                <p:cNvPr id="21" name="Овал 25">
                  <a:extLst>
                    <a:ext uri="{FF2B5EF4-FFF2-40B4-BE49-F238E27FC236}">
                      <a16:creationId xmlns:a16="http://schemas.microsoft.com/office/drawing/2014/main" id="{C123EE02-6890-4623-975A-A512E7D3B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31925" y="3386632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5850A4F0-C7C0-4DA2-A958-6C4289944D4A}"/>
                    </a:ext>
                  </a:extLst>
                </p:cNvPr>
                <p:cNvSpPr txBox="1"/>
                <p:nvPr/>
              </p:nvSpPr>
              <p:spPr bwMode="blackWhite">
                <a:xfrm>
                  <a:off x="2686835" y="3418440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2</a:t>
                  </a:r>
                </a:p>
              </p:txBody>
            </p:sp>
          </p:grpSp>
        </p:grp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3555" y="41910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85220" y="533577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9169" y="336165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1293" y="142009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45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Прямоугольник 28">
            <a:extLst>
              <a:ext uri="{FF2B5EF4-FFF2-40B4-BE49-F238E27FC236}">
                <a16:creationId xmlns:a16="http://schemas.microsoft.com/office/drawing/2014/main" id="{40BE2EAE-DEF8-4547-9314-D5CC0A644219}"/>
              </a:ext>
            </a:extLst>
          </p:cNvPr>
          <p:cNvSpPr/>
          <p:nvPr userDrawn="1"/>
        </p:nvSpPr>
        <p:spPr>
          <a:xfrm rot="5400000">
            <a:off x="2667425" y="-2667425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026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026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Параллелограмм 3">
            <a:extLst>
              <a:ext uri="{FF2B5EF4-FFF2-40B4-BE49-F238E27FC236}">
                <a16:creationId xmlns:a16="http://schemas.microsoft.com/office/drawing/2014/main" id="{3B7727C9-7BD4-44DE-AB4D-DA388EC1790D}"/>
              </a:ext>
            </a:extLst>
          </p:cNvPr>
          <p:cNvSpPr/>
          <p:nvPr userDrawn="1"/>
        </p:nvSpPr>
        <p:spPr>
          <a:xfrm>
            <a:off x="-28643" y="0"/>
            <a:ext cx="9915593" cy="6858000"/>
          </a:xfrm>
          <a:prstGeom prst="parallelogram">
            <a:avLst>
              <a:gd name="adj" fmla="val 92267"/>
            </a:avLst>
          </a:prstGeom>
          <a:gradFill>
            <a:gsLst>
              <a:gs pos="100000">
                <a:srgbClr val="DE6346">
                  <a:alpha val="70000"/>
                </a:srgbClr>
              </a:gs>
              <a:gs pos="0">
                <a:srgbClr val="9F361D">
                  <a:alpha val="70000"/>
                </a:srgbClr>
              </a:gs>
              <a:gs pos="73000">
                <a:srgbClr val="D24726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F9F0D4-886A-43C9-8B98-D75F3D123AD9}"/>
              </a:ext>
            </a:extLst>
          </p:cNvPr>
          <p:cNvGrpSpPr/>
          <p:nvPr userDrawn="1"/>
        </p:nvGrpSpPr>
        <p:grpSpPr>
          <a:xfrm>
            <a:off x="853063" y="1343920"/>
            <a:ext cx="4316824" cy="4477633"/>
            <a:chOff x="861186" y="1343920"/>
            <a:chExt cx="4316824" cy="447763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4A4E7F-BFC7-482F-A3ED-1094D73BE5C1}"/>
                </a:ext>
              </a:extLst>
            </p:cNvPr>
            <p:cNvGrpSpPr/>
            <p:nvPr userDrawn="1"/>
          </p:nvGrpSpPr>
          <p:grpSpPr>
            <a:xfrm>
              <a:off x="4619831" y="1343920"/>
              <a:ext cx="558179" cy="468000"/>
              <a:chOff x="4388904" y="1577920"/>
              <a:chExt cx="558179" cy="468000"/>
            </a:xfrm>
          </p:grpSpPr>
          <p:sp>
            <p:nvSpPr>
              <p:cNvPr id="15" name="Овал 25">
                <a:extLst>
                  <a:ext uri="{FF2B5EF4-FFF2-40B4-BE49-F238E27FC236}">
                    <a16:creationId xmlns:a16="http://schemas.microsoft.com/office/drawing/2014/main" id="{76698BCA-19CB-41AE-BE78-374F5BA2E5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0571" y="1577920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6" name="TextBox 15" descr="Number 1">
                <a:extLst>
                  <a:ext uri="{FF2B5EF4-FFF2-40B4-BE49-F238E27FC236}">
                    <a16:creationId xmlns:a16="http://schemas.microsoft.com/office/drawing/2014/main" id="{506F61CE-8084-4FB8-8576-90DE19C61BBC}"/>
                  </a:ext>
                </a:extLst>
              </p:cNvPr>
              <p:cNvSpPr txBox="1"/>
              <p:nvPr/>
            </p:nvSpPr>
            <p:spPr bwMode="blackWhite">
              <a:xfrm>
                <a:off x="4388904" y="1616760"/>
                <a:ext cx="558179" cy="369332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8597ED-A5D8-4E38-81E8-8DC0AD6A3937}"/>
                </a:ext>
              </a:extLst>
            </p:cNvPr>
            <p:cNvGrpSpPr/>
            <p:nvPr userDrawn="1"/>
          </p:nvGrpSpPr>
          <p:grpSpPr>
            <a:xfrm>
              <a:off x="861186" y="5353553"/>
              <a:ext cx="558179" cy="468000"/>
              <a:chOff x="799474" y="5451491"/>
              <a:chExt cx="558179" cy="468000"/>
            </a:xfrm>
          </p:grpSpPr>
          <p:sp>
            <p:nvSpPr>
              <p:cNvPr id="18" name="Овал 25">
                <a:extLst>
                  <a:ext uri="{FF2B5EF4-FFF2-40B4-BE49-F238E27FC236}">
                    <a16:creationId xmlns:a16="http://schemas.microsoft.com/office/drawing/2014/main" id="{5016EDD9-EDAC-4A14-9CBF-5959078A0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64" y="5451491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9" name="TextBox 18" descr="Number 3">
                <a:extLst>
                  <a:ext uri="{FF2B5EF4-FFF2-40B4-BE49-F238E27FC236}">
                    <a16:creationId xmlns:a16="http://schemas.microsoft.com/office/drawing/2014/main" id="{A537EC38-EF5B-4E6E-98E2-F890B5E42938}"/>
                  </a:ext>
                </a:extLst>
              </p:cNvPr>
              <p:cNvSpPr txBox="1"/>
              <p:nvPr/>
            </p:nvSpPr>
            <p:spPr bwMode="blackWhite">
              <a:xfrm>
                <a:off x="799474" y="5489939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61EFACB-8BDE-4751-BADB-F72B5A5F6679}"/>
                </a:ext>
              </a:extLst>
            </p:cNvPr>
            <p:cNvGrpSpPr/>
            <p:nvPr userDrawn="1"/>
          </p:nvGrpSpPr>
          <p:grpSpPr>
            <a:xfrm>
              <a:off x="2800323" y="3270611"/>
              <a:ext cx="558179" cy="468000"/>
              <a:chOff x="2686835" y="3386632"/>
              <a:chExt cx="558179" cy="468000"/>
            </a:xfrm>
          </p:grpSpPr>
          <p:sp>
            <p:nvSpPr>
              <p:cNvPr id="21" name="Овал 25">
                <a:extLst>
                  <a:ext uri="{FF2B5EF4-FFF2-40B4-BE49-F238E27FC236}">
                    <a16:creationId xmlns:a16="http://schemas.microsoft.com/office/drawing/2014/main" id="{C123EE02-6890-4623-975A-A512E7D3B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1925" y="3386632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22" name="TextBox 21" descr="Number 2">
                <a:extLst>
                  <a:ext uri="{FF2B5EF4-FFF2-40B4-BE49-F238E27FC236}">
                    <a16:creationId xmlns:a16="http://schemas.microsoft.com/office/drawing/2014/main" id="{5850A4F0-C7C0-4DA2-A958-6C4289944D4A}"/>
                  </a:ext>
                </a:extLst>
              </p:cNvPr>
              <p:cNvSpPr txBox="1"/>
              <p:nvPr/>
            </p:nvSpPr>
            <p:spPr bwMode="blackWhite">
              <a:xfrm>
                <a:off x="2686835" y="3418440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23191" y="41910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356431" y="533577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3317799" y="336165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5175878" y="142009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997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D6D913A-C186-4F8A-82A2-48D38C061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5074" y="980189"/>
            <a:ext cx="6857999" cy="48976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497B4B-92CE-4375-9EFC-1FCED23B3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8043" y="-7144"/>
            <a:ext cx="4883957" cy="6857998"/>
          </a:xfrm>
          <a:prstGeom prst="rect">
            <a:avLst/>
          </a:prstGeom>
          <a:solidFill>
            <a:srgbClr val="00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F6BF0A-340E-4923-AF94-30573006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H="1">
            <a:off x="-2712790" y="2451892"/>
            <a:ext cx="6216650" cy="1935163"/>
            <a:chOff x="2982913" y="-574675"/>
            <a:chExt cx="6216650" cy="1935163"/>
          </a:xfrm>
        </p:grpSpPr>
        <p:sp>
          <p:nvSpPr>
            <p:cNvPr id="9" name="Полилиния: фигура 12">
              <a:extLst>
                <a:ext uri="{FF2B5EF4-FFF2-40B4-BE49-F238E27FC236}">
                  <a16:creationId xmlns:a16="http://schemas.microsoft.com/office/drawing/2014/main" id="{EDBA056C-5C3C-483A-ADBB-6ECE967BF9FC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0" name="Полилиния: фигура 17">
              <a:extLst>
                <a:ext uri="{FF2B5EF4-FFF2-40B4-BE49-F238E27FC236}">
                  <a16:creationId xmlns:a16="http://schemas.microsoft.com/office/drawing/2014/main" id="{C8A6DF64-EFDA-4FDC-95F2-CA9E904935A9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1" name="Полилиния: фигура 15">
              <a:extLst>
                <a:ext uri="{FF2B5EF4-FFF2-40B4-BE49-F238E27FC236}">
                  <a16:creationId xmlns:a16="http://schemas.microsoft.com/office/drawing/2014/main" id="{05041C2C-ACC8-4BF3-B916-0896FA1039FB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2" name="Полилиния: фигура 10">
              <a:extLst>
                <a:ext uri="{FF2B5EF4-FFF2-40B4-BE49-F238E27FC236}">
                  <a16:creationId xmlns:a16="http://schemas.microsoft.com/office/drawing/2014/main" id="{DC952B2D-D957-40DF-9D4E-84F7C8140911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3" name="Полилиния: фигура 13">
              <a:extLst>
                <a:ext uri="{FF2B5EF4-FFF2-40B4-BE49-F238E27FC236}">
                  <a16:creationId xmlns:a16="http://schemas.microsoft.com/office/drawing/2014/main" id="{42223152-ED82-47B8-AA28-8E45BF4F6F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046739-1F33-449F-A734-551C236736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034651" y="2598008"/>
            <a:ext cx="5955956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7EE7-5848-4A7E-8CDC-C84A4100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858" y="420130"/>
            <a:ext cx="5438826" cy="59559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2A2BF6-6B6F-4FDE-9C94-76A56291F7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0842" y="1089395"/>
            <a:ext cx="3657600" cy="5286692"/>
          </a:xfrm>
        </p:spPr>
        <p:txBody>
          <a:bodyPr/>
          <a:lstStyle>
            <a:lvl1pPr marL="0" indent="0">
              <a:buFont typeface="Century Gothic" panose="020B0502020202020204" pitchFamily="34" charset="0"/>
              <a:buChar char=" "/>
              <a:defRPr sz="1400"/>
            </a:lvl1pPr>
            <a:lvl2pPr marL="223838" indent="-163513">
              <a:buClr>
                <a:schemeClr val="bg1"/>
              </a:buClr>
              <a:buFont typeface="Century Gothic" panose="020B0502020202020204" pitchFamily="34" charset="0"/>
              <a:buChar char="&gt;"/>
              <a:defRPr sz="1400"/>
            </a:lvl2pPr>
            <a:lvl3pPr marL="0" indent="0">
              <a:spcBef>
                <a:spcPts val="2400"/>
              </a:spcBef>
              <a:buFont typeface="Century Gothic" panose="020B0502020202020204" pitchFamily="34" charset="0"/>
              <a:buChar char=" "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9" name="Прямая соединительная линия 24">
            <a:extLst>
              <a:ext uri="{FF2B5EF4-FFF2-40B4-BE49-F238E27FC236}">
                <a16:creationId xmlns:a16="http://schemas.microsoft.com/office/drawing/2014/main" id="{B3938D53-967E-448F-8242-8981B708525E}"/>
              </a:ext>
            </a:extLst>
          </p:cNvPr>
          <p:cNvCxnSpPr>
            <a:cxnSpLocks/>
          </p:cNvCxnSpPr>
          <p:nvPr userDrawn="1"/>
        </p:nvCxnSpPr>
        <p:spPr>
          <a:xfrm flipH="1">
            <a:off x="7301596" y="-423"/>
            <a:ext cx="13668" cy="6858423"/>
          </a:xfrm>
          <a:prstGeom prst="line">
            <a:avLst/>
          </a:prstGeom>
          <a:ln w="28575">
            <a:solidFill>
              <a:srgbClr val="9F361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98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0AE21-3EF4-4016-A377-C1F84210F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6733" cy="68427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0D740-CFC6-474B-AA47-789146626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6733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5DCB4-B5F3-4093-A18D-14AC0002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843967"/>
            <a:ext cx="211015" cy="5006440"/>
            <a:chOff x="6664025" y="1843967"/>
            <a:chExt cx="211015" cy="5006440"/>
          </a:xfrm>
        </p:grpSpPr>
        <p:cxnSp>
          <p:nvCxnSpPr>
            <p:cNvPr id="11" name="Прямая соединительная линия 24">
              <a:extLst>
                <a:ext uri="{FF2B5EF4-FFF2-40B4-BE49-F238E27FC236}">
                  <a16:creationId xmlns:a16="http://schemas.microsoft.com/office/drawing/2014/main" id="{9D622328-32D2-48BE-BE48-E20E4D2770BD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026407"/>
              <a:ext cx="777" cy="4824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25">
              <a:extLst>
                <a:ext uri="{FF2B5EF4-FFF2-40B4-BE49-F238E27FC236}">
                  <a16:creationId xmlns:a16="http://schemas.microsoft.com/office/drawing/2014/main" id="{018BA51A-7B76-4EEB-A0C9-847FAD3535A4}"/>
                </a:ext>
              </a:extLst>
            </p:cNvPr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76A3-68F3-44B3-A396-9AD3AB0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2274" y="2026406"/>
            <a:ext cx="4136491" cy="43934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079420-586F-4241-8C4B-7F975FA2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H="1">
            <a:off x="-2723676" y="2451892"/>
            <a:ext cx="6216650" cy="1935163"/>
            <a:chOff x="2982913" y="-574675"/>
            <a:chExt cx="6216650" cy="1935163"/>
          </a:xfrm>
        </p:grpSpPr>
        <p:sp>
          <p:nvSpPr>
            <p:cNvPr id="14" name="Полилиния: фигура 12">
              <a:extLst>
                <a:ext uri="{FF2B5EF4-FFF2-40B4-BE49-F238E27FC236}">
                  <a16:creationId xmlns:a16="http://schemas.microsoft.com/office/drawing/2014/main" id="{7D4FA2E5-B76B-46E4-A9F9-D3A4F16AE985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5" name="Полилиния: фигура 17">
              <a:extLst>
                <a:ext uri="{FF2B5EF4-FFF2-40B4-BE49-F238E27FC236}">
                  <a16:creationId xmlns:a16="http://schemas.microsoft.com/office/drawing/2014/main" id="{AF8A5FC5-DA44-4DC9-BE1D-E197C2FEE718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417543D0-FB8E-45DF-A0E5-77677BB5D2C4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7" name="Полилиния: фигура 10">
              <a:extLst>
                <a:ext uri="{FF2B5EF4-FFF2-40B4-BE49-F238E27FC236}">
                  <a16:creationId xmlns:a16="http://schemas.microsoft.com/office/drawing/2014/main" id="{90773D28-8713-4BC5-8C28-12EFA9D642E4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8" name="Полилиния: фигура 13">
              <a:extLst>
                <a:ext uri="{FF2B5EF4-FFF2-40B4-BE49-F238E27FC236}">
                  <a16:creationId xmlns:a16="http://schemas.microsoft.com/office/drawing/2014/main" id="{E5988930-A431-49B8-98E5-D19F5AD532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F968F-DC3B-47B0-A915-BC962A812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lang="en-US" sz="3600" dirty="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B4B5-F598-4588-AB55-17DD140B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1187" y="2026407"/>
            <a:ext cx="5957300" cy="43934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646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92B5-4202-4E05-955A-BCC88BCF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0F2F1-0BC2-4DA5-99FF-AC3AFB8AE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B791-2B25-469E-A2FB-030A2020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A826-7098-45C8-B7AF-F326A685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A3E7-DD95-4E3C-8510-00C7127C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59EE0-0BA2-496F-B99C-5F8484069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E6E64-1F1C-4242-8541-3DEA5DB6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158B-D8F2-44E0-A203-26B9C216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F92F-25D5-4883-B6E2-764273F6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6F29-CD1B-4F5C-A56D-0E467465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5F3-6153-4920-9215-37FB6FEE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3680-9C95-4B11-A93A-964E768D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0B09-428D-49DB-A70F-9B5D5B64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14F3-CC9D-4417-A30E-980283F4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1EAA-1E73-4FD7-A64E-39548383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432-3ED5-4249-A6F4-B401195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B306-4D71-45DD-8F3E-4BA097C0E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81BC-C016-4DDC-B809-DEFFF12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DCB5-3A50-4889-A2E3-EF35E63B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03CA-B97A-47FF-9E5A-713E611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BCCB-3456-4052-A4E4-EA266DD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EE68-9DBE-4064-9EFE-6831F07C8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FC4AA-0528-44A7-A668-82566CA6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5E6DA-294A-4BA2-9D6D-4FB5D912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4D15-996B-4F82-86E9-1CB9B77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4331-BD36-4470-BD66-88E877C0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41A4-ADE5-467D-98FD-BC676FB6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8244-8B7F-44F3-B790-7BF369A5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53E4-37A4-4867-87B9-7AFE9A91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24DA5-4DCA-4576-91E1-99C3DB97B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C1378-E382-4AA3-BAB8-83E617AB4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E27DF-9480-4360-86F9-51F40AC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F10D3-8F6F-4F83-9883-BC1C71C9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98A3E-09E5-4135-B474-7F1AAA0A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DA365B-2628-4BCE-9E67-2F0D16C47BD3}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1F2267F0-4480-4BD7-BD96-BEF5488A1F5E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76B36DBC-DC07-4F87-90B2-0249EC01293E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16D55E62-E1AE-4B3D-A734-C19E272D1572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65A6F525-77E9-4B88-8E70-21DBA057EA63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ACD258A8-5300-4D12-968F-5FEBDC16AE29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9D421-3580-462F-85CF-DD9732A68A94}"/>
              </a:ext>
            </a:extLst>
          </p:cNvPr>
          <p:cNvGrpSpPr/>
          <p:nvPr userDrawn="1"/>
        </p:nvGrpSpPr>
        <p:grpSpPr>
          <a:xfrm>
            <a:off x="533563" y="1885850"/>
            <a:ext cx="211015" cy="4944470"/>
            <a:chOff x="533563" y="1885850"/>
            <a:chExt cx="211015" cy="4944470"/>
          </a:xfrm>
        </p:grpSpPr>
        <p:cxnSp>
          <p:nvCxnSpPr>
            <p:cNvPr id="13" name="Прямая соединительная линия 24">
              <a:extLst>
                <a:ext uri="{FF2B5EF4-FFF2-40B4-BE49-F238E27FC236}">
                  <a16:creationId xmlns:a16="http://schemas.microsoft.com/office/drawing/2014/main" id="{DE8E9744-8CDB-421C-962A-44A5120AF0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970320"/>
              <a:ext cx="0" cy="4860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25">
              <a:extLst>
                <a:ext uri="{FF2B5EF4-FFF2-40B4-BE49-F238E27FC236}">
                  <a16:creationId xmlns:a16="http://schemas.microsoft.com/office/drawing/2014/main" id="{C8931D30-63ED-42E9-BEDB-9DAED42116D2}"/>
                </a:ext>
              </a:extLst>
            </p:cNvPr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5EEAC38-1AB2-4532-9A19-2A4A9572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7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7103A1-DF4D-40E5-A136-6F81F519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4"/>
            <a:ext cx="12219634" cy="6850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284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083C5-58EB-4807-9B60-116294635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3563" y="1733444"/>
            <a:ext cx="211015" cy="5117787"/>
            <a:chOff x="533563" y="1733444"/>
            <a:chExt cx="211015" cy="5117787"/>
          </a:xfrm>
        </p:grpSpPr>
        <p:cxnSp>
          <p:nvCxnSpPr>
            <p:cNvPr id="17" name="Прямая соединительная линия 24">
              <a:extLst>
                <a:ext uri="{FF2B5EF4-FFF2-40B4-BE49-F238E27FC236}">
                  <a16:creationId xmlns:a16="http://schemas.microsoft.com/office/drawing/2014/main" id="{DF34E1D4-A43E-4BE1-A890-D3ADB1CB4CAF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883231"/>
              <a:ext cx="0" cy="4968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25">
              <a:extLst>
                <a:ext uri="{FF2B5EF4-FFF2-40B4-BE49-F238E27FC236}">
                  <a16:creationId xmlns:a16="http://schemas.microsoft.com/office/drawing/2014/main" id="{C2281663-16EA-4AFF-9606-50708C41AEC6}"/>
                </a:ext>
              </a:extLst>
            </p:cNvPr>
            <p:cNvSpPr/>
            <p:nvPr/>
          </p:nvSpPr>
          <p:spPr>
            <a:xfrm>
              <a:off x="533563" y="173344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905A2929-5718-4963-B98D-6EA11DCB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93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indoor, table&#10;&#10;Description generated with very high confidence">
            <a:extLst>
              <a:ext uri="{FF2B5EF4-FFF2-40B4-BE49-F238E27FC236}">
                <a16:creationId xmlns:a16="http://schemas.microsoft.com/office/drawing/2014/main" id="{448817BC-829F-446B-8111-48BB9B967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6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9970" y="-23479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6506" y="-602457"/>
            <a:ext cx="6216650" cy="1935163"/>
            <a:chOff x="2982913" y="-574675"/>
            <a:chExt cx="6216650" cy="1935163"/>
          </a:xfrm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435ADD-3DA5-488B-901F-80987E4C4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985485"/>
            <a:ext cx="211015" cy="4880010"/>
            <a:chOff x="6664025" y="1985485"/>
            <a:chExt cx="211015" cy="4880010"/>
          </a:xfrm>
        </p:grpSpPr>
        <p:cxnSp>
          <p:nvCxnSpPr>
            <p:cNvPr id="20" name="Прямая соединительная линия 24">
              <a:extLst>
                <a:ext uri="{FF2B5EF4-FFF2-40B4-BE49-F238E27FC236}">
                  <a16:creationId xmlns:a16="http://schemas.microsoft.com/office/drawing/2014/main" id="{5204A592-8C68-4CFA-907A-F19D90792A93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113495"/>
              <a:ext cx="777" cy="4752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5">
              <a:extLst>
                <a:ext uri="{FF2B5EF4-FFF2-40B4-BE49-F238E27FC236}">
                  <a16:creationId xmlns:a16="http://schemas.microsoft.com/office/drawing/2014/main" id="{28DD267A-7BED-4CDD-A8C6-BCB3BA7E115C}"/>
                </a:ext>
              </a:extLst>
            </p:cNvPr>
            <p:cNvSpPr/>
            <p:nvPr/>
          </p:nvSpPr>
          <p:spPr>
            <a:xfrm>
              <a:off x="6664025" y="1985485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A5DD35-8E86-48A0-9E99-EC32FE85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3107" y="1983818"/>
            <a:ext cx="233210" cy="4850703"/>
            <a:chOff x="513107" y="1983818"/>
            <a:chExt cx="233210" cy="485070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2094EE-7AAD-4966-A387-46F52C1A3321}"/>
                </a:ext>
              </a:extLst>
            </p:cNvPr>
            <p:cNvGrpSpPr/>
            <p:nvPr/>
          </p:nvGrpSpPr>
          <p:grpSpPr>
            <a:xfrm>
              <a:off x="522677" y="1983818"/>
              <a:ext cx="211015" cy="4850703"/>
              <a:chOff x="522677" y="1983818"/>
              <a:chExt cx="211015" cy="4850703"/>
            </a:xfrm>
          </p:grpSpPr>
          <p:cxnSp>
            <p:nvCxnSpPr>
              <p:cNvPr id="28" name="Прямая соединительная линия 24">
                <a:extLst>
                  <a:ext uri="{FF2B5EF4-FFF2-40B4-BE49-F238E27FC236}">
                    <a16:creationId xmlns:a16="http://schemas.microsoft.com/office/drawing/2014/main" id="{F8A50289-0D7C-4CB6-B611-F1B59469F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962" y="2046521"/>
                <a:ext cx="0" cy="4788000"/>
              </a:xfrm>
              <a:prstGeom prst="line">
                <a:avLst/>
              </a:prstGeom>
              <a:ln w="28575">
                <a:solidFill>
                  <a:srgbClr val="9F36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Овал 25">
                <a:extLst>
                  <a:ext uri="{FF2B5EF4-FFF2-40B4-BE49-F238E27FC236}">
                    <a16:creationId xmlns:a16="http://schemas.microsoft.com/office/drawing/2014/main" id="{ED9778AE-B266-4533-AFF5-015D5DB95FAF}"/>
                  </a:ext>
                </a:extLst>
              </p:cNvPr>
              <p:cNvSpPr/>
              <p:nvPr/>
            </p:nvSpPr>
            <p:spPr>
              <a:xfrm>
                <a:off x="522677" y="1983818"/>
                <a:ext cx="211015" cy="211015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dirty="0"/>
              </a:p>
            </p:txBody>
          </p:sp>
        </p:grp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90273CC-5219-4CE8-80C8-BAD7F5A00FDA}"/>
                </a:ext>
              </a:extLst>
            </p:cNvPr>
            <p:cNvSpPr/>
            <p:nvPr/>
          </p:nvSpPr>
          <p:spPr>
            <a:xfrm>
              <a:off x="513107" y="3653972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25">
              <a:extLst>
                <a:ext uri="{FF2B5EF4-FFF2-40B4-BE49-F238E27FC236}">
                  <a16:creationId xmlns:a16="http://schemas.microsoft.com/office/drawing/2014/main" id="{6362A1A3-959F-429A-959F-0A9201D7DD92}"/>
                </a:ext>
              </a:extLst>
            </p:cNvPr>
            <p:cNvSpPr/>
            <p:nvPr/>
          </p:nvSpPr>
          <p:spPr>
            <a:xfrm>
              <a:off x="535302" y="536568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85DC86-E263-4A34-85B6-3E9B74B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5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">
            <a:extLst>
              <a:ext uri="{FF2B5EF4-FFF2-40B4-BE49-F238E27FC236}">
                <a16:creationId xmlns:a16="http://schemas.microsoft.com/office/drawing/2014/main" id="{97FF772A-2519-497D-8276-4E705BD22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0374" y="0"/>
            <a:ext cx="9611625" cy="6858000"/>
          </a:xfrm>
          <a:prstGeom prst="rect">
            <a:avLst/>
          </a:prstGeom>
        </p:spPr>
      </p:pic>
      <p:sp>
        <p:nvSpPr>
          <p:cNvPr id="14" name="Прямоугольник 50">
            <a:extLst>
              <a:ext uri="{FF2B5EF4-FFF2-40B4-BE49-F238E27FC236}">
                <a16:creationId xmlns:a16="http://schemas.microsoft.com/office/drawing/2014/main" id="{C1EA4F75-7A14-4E4E-A3B8-54293D94FFEA}"/>
              </a:ext>
            </a:extLst>
          </p:cNvPr>
          <p:cNvSpPr/>
          <p:nvPr userDrawn="1"/>
        </p:nvSpPr>
        <p:spPr>
          <a:xfrm>
            <a:off x="2580374" y="-2381"/>
            <a:ext cx="9611628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E8743F-2E52-4860-9798-A13AA2B1A9FA}"/>
              </a:ext>
            </a:extLst>
          </p:cNvPr>
          <p:cNvGrpSpPr/>
          <p:nvPr userDrawn="1"/>
        </p:nvGrpSpPr>
        <p:grpSpPr>
          <a:xfrm rot="16200000">
            <a:off x="-2712402" y="2461418"/>
            <a:ext cx="6216650" cy="1935163"/>
            <a:chOff x="2982913" y="-574675"/>
            <a:chExt cx="6216650" cy="1935163"/>
          </a:xfrm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0B4C606D-CB17-4FF1-B300-8551BB9C7C52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D20F56BD-D4E9-49D7-9636-6CB1E745F754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EEC14485-F263-4BA9-B5C6-C6C2DA8B5560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8D44ACC6-1029-45CC-B1FF-DCDEC55BBEB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640BDE84-9E6B-4DC1-B057-62246AD285B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D727FB-12F2-4B00-B9B4-2E85DBE8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45368" y="2655089"/>
            <a:ext cx="5652795" cy="146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4B823-46AD-4B07-AE84-16F0BBC8FE2E}"/>
              </a:ext>
            </a:extLst>
          </p:cNvPr>
          <p:cNvCxnSpPr/>
          <p:nvPr userDrawn="1"/>
        </p:nvCxnSpPr>
        <p:spPr>
          <a:xfrm>
            <a:off x="5969975" y="2677198"/>
            <a:ext cx="0" cy="1503604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61A4E-1F41-4137-801F-C544DE0CAF4D}"/>
              </a:ext>
            </a:extLst>
          </p:cNvPr>
          <p:cNvCxnSpPr/>
          <p:nvPr userDrawn="1"/>
        </p:nvCxnSpPr>
        <p:spPr>
          <a:xfrm>
            <a:off x="8927119" y="2677198"/>
            <a:ext cx="0" cy="1503604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C9CAFD8-EA4C-4E12-AA33-925E9BCE8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6581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E33737E-752D-419F-8F18-E35609CCA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5724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E07EDA3-09AD-4BC4-92A5-720E8D8EC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3248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22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664A8-AB32-4E3B-8099-1CDE1F9B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1ECE-BC3B-4EBF-831C-507DA214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1683-D23C-4704-91BB-83D32A0E4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9B45779-A330-4329-B18E-C4060289A791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E818-6B60-4D24-9954-64A147DE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C2BE-369C-4A16-8782-2C9D0F112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2537C2E-C92C-4AC8-B017-4CD647E6EB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4" r:id="rId8"/>
    <p:sldLayoutId id="2147483660" r:id="rId9"/>
    <p:sldLayoutId id="2147483655" r:id="rId10"/>
    <p:sldLayoutId id="2147483662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eowmeowmeowmeowmeow/gtsrb-german-traffic-sign/?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6F6E7D-34B9-4748-A2DC-C3853D7BC95B}"/>
              </a:ext>
            </a:extLst>
          </p:cNvPr>
          <p:cNvSpPr/>
          <p:nvPr/>
        </p:nvSpPr>
        <p:spPr>
          <a:xfrm>
            <a:off x="234150" y="5492456"/>
            <a:ext cx="2733108" cy="1271682"/>
          </a:xfrm>
          <a:prstGeom prst="rect">
            <a:avLst/>
          </a:prstGeom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69914F7-C95E-45ED-B87F-C2D05A9C8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" t="3560" r="51929" b="1410"/>
          <a:stretch/>
        </p:blipFill>
        <p:spPr>
          <a:xfrm>
            <a:off x="6865857" y="0"/>
            <a:ext cx="53261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9DDD6-2306-4FF9-BE29-F7C86162E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77" y="1005235"/>
            <a:ext cx="6324095" cy="3281090"/>
          </a:xfrm>
        </p:spPr>
        <p:txBody>
          <a:bodyPr>
            <a:normAutofit/>
          </a:bodyPr>
          <a:lstStyle/>
          <a:p>
            <a:r>
              <a:rPr lang="en-US" sz="6600" b="1" dirty="0"/>
              <a:t>Traffic Sign </a:t>
            </a:r>
            <a:r>
              <a:rPr lang="en-US" sz="6600" b="1"/>
              <a:t>and Vehicle </a:t>
            </a:r>
            <a:r>
              <a:rPr lang="en-US" sz="6600" b="1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08094-062C-4293-B229-27222199C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85975" y="484366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Name: Harsh Sandip Kothari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Student ID: 934-062-578</a:t>
            </a:r>
          </a:p>
        </p:txBody>
      </p:sp>
    </p:spTree>
    <p:extLst>
      <p:ext uri="{BB962C8B-B14F-4D97-AF65-F5344CB8AC3E}">
        <p14:creationId xmlns:p14="http://schemas.microsoft.com/office/powerpoint/2010/main" val="341175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3CDDA1-D350-44E8-AE52-B9417016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33532" y="1744022"/>
            <a:ext cx="4656778" cy="494744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Self-driving cars need traffic sign recognition in order to properly parse and understand the roadway.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Traffic sign classification is the process of automatically recognizing traffic signs along the road, including speed limit signs, yield signs, merge signs, etc.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C77F31-ED87-49DF-9B6D-D505FC8A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Problem statement</a:t>
            </a:r>
          </a:p>
        </p:txBody>
      </p:sp>
      <p:pic>
        <p:nvPicPr>
          <p:cNvPr id="6" name="Picture Placeholder 5" descr="A red stop sign sitting on the side of a road&#10;&#10;Description automatically generated">
            <a:extLst>
              <a:ext uri="{FF2B5EF4-FFF2-40B4-BE49-F238E27FC236}">
                <a16:creationId xmlns:a16="http://schemas.microsoft.com/office/drawing/2014/main" id="{29C9DAAD-28F6-488B-AB5E-BD3F79C0F1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>
          <a:xfrm>
            <a:off x="236168" y="1822743"/>
            <a:ext cx="6202039" cy="4566828"/>
          </a:xfrm>
        </p:spPr>
      </p:pic>
    </p:spTree>
    <p:extLst>
      <p:ext uri="{BB962C8B-B14F-4D97-AF65-F5344CB8AC3E}">
        <p14:creationId xmlns:p14="http://schemas.microsoft.com/office/powerpoint/2010/main" val="28973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7D60-8E51-4A37-B190-DA312272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latin typeface="Century Gothic" panose="020B0502020202020204" pitchFamily="34" charset="0"/>
              </a:rPr>
              <a:t>Dataset</a:t>
            </a:r>
            <a:endParaRPr lang="en-US" sz="8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5686D8-C754-41F4-A85D-D4F7E296CA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2" descr="Image result for traffic signs german dataset">
            <a:extLst>
              <a:ext uri="{FF2B5EF4-FFF2-40B4-BE49-F238E27FC236}">
                <a16:creationId xmlns:a16="http://schemas.microsoft.com/office/drawing/2014/main" id="{8C413E17-439E-46A6-821C-4595F9DB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346" y="375449"/>
            <a:ext cx="7751291" cy="442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AA96CD-69C2-4266-97CD-860F70D36615}"/>
              </a:ext>
            </a:extLst>
          </p:cNvPr>
          <p:cNvSpPr txBox="1"/>
          <p:nvPr/>
        </p:nvSpPr>
        <p:spPr>
          <a:xfrm>
            <a:off x="2815868" y="5152097"/>
            <a:ext cx="92651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GTSRB - German Traffic Sign Recognition Benchmark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43 different classes of images and more than 50,000 images in total</a:t>
            </a:r>
          </a:p>
        </p:txBody>
      </p:sp>
    </p:spTree>
    <p:extLst>
      <p:ext uri="{BB962C8B-B14F-4D97-AF65-F5344CB8AC3E}">
        <p14:creationId xmlns:p14="http://schemas.microsoft.com/office/powerpoint/2010/main" val="6176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B3A4-8B5A-4439-9A17-05668B05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50" dirty="0" err="1"/>
              <a:t>LeNet</a:t>
            </a:r>
            <a:r>
              <a:rPr lang="en-US" sz="3050" dirty="0"/>
              <a:t> Architecture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0728545-CDCC-4CA4-8935-495E229B9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79"/>
          <a:stretch/>
        </p:blipFill>
        <p:spPr>
          <a:xfrm>
            <a:off x="1350406" y="1690688"/>
            <a:ext cx="10360067" cy="36454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1CEB1C-001A-46EC-9152-91BEB822C00F}"/>
              </a:ext>
            </a:extLst>
          </p:cNvPr>
          <p:cNvSpPr txBox="1"/>
          <p:nvPr/>
        </p:nvSpPr>
        <p:spPr>
          <a:xfrm>
            <a:off x="1308017" y="5336177"/>
            <a:ext cx="10360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C: Convolution layer, S: subsampling layer, F: Fully Connected layer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Each plane is a feature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0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C624-5920-4035-8BC4-EB6A7CFB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73" y="270223"/>
            <a:ext cx="10515600" cy="1325563"/>
          </a:xfrm>
        </p:spPr>
        <p:txBody>
          <a:bodyPr/>
          <a:lstStyle/>
          <a:p>
            <a:r>
              <a:rPr lang="en-CA" b="1" dirty="0">
                <a:latin typeface="Montserrat" charset="0"/>
                <a:ea typeface="Montserrat" charset="0"/>
                <a:cs typeface="Montserrat" charset="0"/>
              </a:rPr>
              <a:t>PERFORMANCE INDICATORS</a:t>
            </a:r>
            <a:endParaRPr lang="en-US" dirty="0"/>
          </a:p>
        </p:txBody>
      </p:sp>
      <p:sp>
        <p:nvSpPr>
          <p:cNvPr id="8" name="Decorative Dot">
            <a:extLst>
              <a:ext uri="{FF2B5EF4-FFF2-40B4-BE49-F238E27FC236}">
                <a16:creationId xmlns:a16="http://schemas.microsoft.com/office/drawing/2014/main" id="{2E1774B1-1D5E-4A85-AE2E-8D3F81F61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5302" y="4418619"/>
            <a:ext cx="211015" cy="211015"/>
          </a:xfrm>
          <a:prstGeom prst="ellipse">
            <a:avLst/>
          </a:prstGeom>
          <a:solidFill>
            <a:srgbClr val="9F361D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BF180E-C92F-4E5D-BB9C-53479D55D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60197"/>
              </p:ext>
            </p:extLst>
          </p:nvPr>
        </p:nvGraphicFramePr>
        <p:xfrm>
          <a:off x="7441279" y="2655226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6D4BDBF9-30AE-4EAA-87F7-BA7272008C0F}"/>
              </a:ext>
            </a:extLst>
          </p:cNvPr>
          <p:cNvSpPr/>
          <p:nvPr/>
        </p:nvSpPr>
        <p:spPr>
          <a:xfrm>
            <a:off x="6797410" y="2648100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48916CD-0A60-4E6E-9940-057EF4F874F5}"/>
              </a:ext>
            </a:extLst>
          </p:cNvPr>
          <p:cNvSpPr/>
          <p:nvPr/>
        </p:nvSpPr>
        <p:spPr>
          <a:xfrm rot="5400000">
            <a:off x="9322007" y="25135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ABDA6F-7D18-410C-8BE4-58BF5F13AC8B}"/>
              </a:ext>
            </a:extLst>
          </p:cNvPr>
          <p:cNvSpPr txBox="1"/>
          <p:nvPr/>
        </p:nvSpPr>
        <p:spPr>
          <a:xfrm rot="16200000">
            <a:off x="5064228" y="4293293"/>
            <a:ext cx="2287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"/>
              </a:rPr>
              <a:t>PREDICTIONS</a:t>
            </a:r>
            <a:endParaRPr lang="en-CA" sz="2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069E8-F4BA-4260-93D4-AD404675E395}"/>
              </a:ext>
            </a:extLst>
          </p:cNvPr>
          <p:cNvSpPr txBox="1"/>
          <p:nvPr/>
        </p:nvSpPr>
        <p:spPr>
          <a:xfrm>
            <a:off x="8395821" y="1447986"/>
            <a:ext cx="223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"/>
              </a:rPr>
              <a:t>TRUE CLASS</a:t>
            </a:r>
            <a:endParaRPr lang="en-CA" sz="2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E40A5-4815-4F69-9918-CEBAF2E4147C}"/>
              </a:ext>
            </a:extLst>
          </p:cNvPr>
          <p:cNvSpPr txBox="1"/>
          <p:nvPr/>
        </p:nvSpPr>
        <p:spPr>
          <a:xfrm>
            <a:off x="7839024" y="3317058"/>
            <a:ext cx="128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FFFF00"/>
              </a:solidFill>
              <a:latin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6DE52A-123A-4EA5-AE5E-18E08C7DA730}"/>
              </a:ext>
            </a:extLst>
          </p:cNvPr>
          <p:cNvSpPr txBox="1"/>
          <p:nvPr/>
        </p:nvSpPr>
        <p:spPr>
          <a:xfrm>
            <a:off x="9944743" y="5102923"/>
            <a:ext cx="121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FFFF00"/>
              </a:solidFill>
              <a:latin typeface="Robot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A7E30-F5C0-40A0-88F4-82541F325263}"/>
              </a:ext>
            </a:extLst>
          </p:cNvPr>
          <p:cNvSpPr txBox="1"/>
          <p:nvPr/>
        </p:nvSpPr>
        <p:spPr>
          <a:xfrm>
            <a:off x="9840534" y="3326676"/>
            <a:ext cx="144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92D050"/>
              </a:solidFill>
              <a:latin typeface="Roboto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C82D5B-B47F-45C4-9C84-A32CBE69F370}"/>
              </a:ext>
            </a:extLst>
          </p:cNvPr>
          <p:cNvSpPr txBox="1"/>
          <p:nvPr/>
        </p:nvSpPr>
        <p:spPr>
          <a:xfrm>
            <a:off x="7864335" y="5102923"/>
            <a:ext cx="136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92D050"/>
              </a:solidFill>
              <a:latin typeface="Robot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8B0F9-EB75-425C-BFBE-812B21FCAB68}"/>
              </a:ext>
            </a:extLst>
          </p:cNvPr>
          <p:cNvSpPr txBox="1"/>
          <p:nvPr/>
        </p:nvSpPr>
        <p:spPr>
          <a:xfrm>
            <a:off x="1071273" y="1841672"/>
            <a:ext cx="4668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Precision and Recall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Classiﬁcation Accuracy = (TP+TN) / </a:t>
            </a:r>
          </a:p>
          <a:p>
            <a:pPr algn="ctr"/>
            <a:r>
              <a:rPr lang="en-CA" sz="32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(TP + TN + FP + FN)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5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8451-15E5-4E92-AAE2-08D99505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411207"/>
            <a:ext cx="11772900" cy="2035586"/>
          </a:xfrm>
        </p:spPr>
        <p:txBody>
          <a:bodyPr>
            <a:normAutofit/>
          </a:bodyPr>
          <a:lstStyle/>
          <a:p>
            <a:r>
              <a:rPr lang="en-US" sz="115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5928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Rosario">
      <a:dk1>
        <a:sysClr val="windowText" lastClr="000000"/>
      </a:dk1>
      <a:lt1>
        <a:sysClr val="window" lastClr="FFFFFF"/>
      </a:lt1>
      <a:dk2>
        <a:srgbClr val="060606"/>
      </a:dk2>
      <a:lt2>
        <a:srgbClr val="C7C9D1"/>
      </a:lt2>
      <a:accent1>
        <a:srgbClr val="D24726"/>
      </a:accent1>
      <a:accent2>
        <a:srgbClr val="9F361D"/>
      </a:accent2>
      <a:accent3>
        <a:srgbClr val="F2F2F2"/>
      </a:accent3>
      <a:accent4>
        <a:srgbClr val="FFC000"/>
      </a:accent4>
      <a:accent5>
        <a:srgbClr val="A5A5A5"/>
      </a:accent5>
      <a:accent6>
        <a:srgbClr val="595959"/>
      </a:accent6>
      <a:hlink>
        <a:srgbClr val="FFC000"/>
      </a:hlink>
      <a:folHlink>
        <a:srgbClr val="752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ort Your 3D Models.potx" id="{98FA5300-F36E-4E09-B87A-445242C647AE}" vid="{04F4B6F2-3E92-45BB-A359-066CA3EB33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FA0FAA1F40A48AFF9B83E7A8535C8" ma:contentTypeVersion="6" ma:contentTypeDescription="Create a new document." ma:contentTypeScope="" ma:versionID="a29564c4913de883a27ffdcfd458aeb5">
  <xsd:schema xmlns:xsd="http://www.w3.org/2001/XMLSchema" xmlns:xs="http://www.w3.org/2001/XMLSchema" xmlns:p="http://schemas.microsoft.com/office/2006/metadata/properties" xmlns:ns2="b348f026-0623-4e77-bd1b-15beed583077" xmlns:ns3="59f4de77-fb23-43c4-8afd-72bf968a030f" targetNamespace="http://schemas.microsoft.com/office/2006/metadata/properties" ma:root="true" ma:fieldsID="474b71ccdbfe1ec76872f436b686490d" ns2:_="" ns3:_="">
    <xsd:import namespace="b348f026-0623-4e77-bd1b-15beed583077"/>
    <xsd:import namespace="59f4de77-fb23-43c4-8afd-72bf968a0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8f026-0623-4e77-bd1b-15beed583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4de77-fb23-43c4-8afd-72bf968a0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CA8FE-D82C-480E-ABF9-7B721C8E07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24DE4-F957-4388-9DA7-91BC1AE59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48f026-0623-4e77-bd1b-15beed583077"/>
    <ds:schemaRef ds:uri="59f4de77-fb23-43c4-8afd-72bf968a0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C9EF40-9368-4E43-9CE0-AE0749FAE236}">
  <ds:schemaRefs>
    <ds:schemaRef ds:uri="http://schemas.microsoft.com/office/2006/documentManagement/types"/>
    <ds:schemaRef ds:uri="b348f026-0623-4e77-bd1b-15beed583077"/>
    <ds:schemaRef ds:uri="http://schemas.microsoft.com/office/infopath/2007/PartnerControls"/>
    <ds:schemaRef ds:uri="59f4de77-fb23-43c4-8afd-72bf968a030f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Import your 3D models</Template>
  <TotalTime>0</TotalTime>
  <Words>154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Montserrat</vt:lpstr>
      <vt:lpstr>Roboto</vt:lpstr>
      <vt:lpstr>Office Theme</vt:lpstr>
      <vt:lpstr>Traffic Sign and Vehicle Classification</vt:lpstr>
      <vt:lpstr>Problem statement</vt:lpstr>
      <vt:lpstr>Dataset</vt:lpstr>
      <vt:lpstr>LeNet Architecture</vt:lpstr>
      <vt:lpstr>PERFORMANCE INDICATORS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2020-05-19T05:00:45Z</dcterms:created>
  <dcterms:modified xsi:type="dcterms:W3CDTF">2020-05-19T18:06:37Z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0x010100500FA0FAA1F40A48AFF9B83E7A8535C8</vt:lpwstr>
  </property>
</Properties>
</file>