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8AEBC6-ABD2-4951-AEF6-1F384787BBCD}">
  <a:tblStyle styleId="{2B8AEBC6-ABD2-4951-AEF6-1F384787BB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2c9c417b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2c9c417b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c9c417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c9c417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c9c417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c9c417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dcf082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dcf082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1c7ac3ac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1c7ac3ac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2c9c417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2c9c417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2c9c417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2c9c417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c9c417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2c9c417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c9c417b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2c9c417b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2c9c417b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2c9c417b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2dae21d8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2dae21d8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c9c417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c9c417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pdf/1810.12027.pdf" TargetMode="External"/><Relationship Id="rId4" Type="http://schemas.openxmlformats.org/officeDocument/2006/relationships/hyperlink" Target="https://github.com/shashist/recsys-rl/tree/master" TargetMode="External"/><Relationship Id="rId5" Type="http://schemas.openxmlformats.org/officeDocument/2006/relationships/hyperlink" Target="https://github.com/rail-berkeley/rlkit/tree/master/rlkit/exploration_strateg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arashnic/book-recommendation-dataset?select=Books.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CMPE 260 Project</a:t>
            </a:r>
            <a:endParaRPr/>
          </a:p>
        </p:txBody>
      </p:sp>
      <p:sp>
        <p:nvSpPr>
          <p:cNvPr id="87" name="Google Shape;87;p13"/>
          <p:cNvSpPr txBox="1"/>
          <p:nvPr>
            <p:ph idx="1" type="subTitle"/>
          </p:nvPr>
        </p:nvSpPr>
        <p:spPr>
          <a:xfrm>
            <a:off x="280402" y="21367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Reinforcement Learning based Book Recommendations</a:t>
            </a:r>
            <a:endParaRPr b="1"/>
          </a:p>
        </p:txBody>
      </p:sp>
      <p:sp>
        <p:nvSpPr>
          <p:cNvPr id="88" name="Google Shape;88;p13"/>
          <p:cNvSpPr txBox="1"/>
          <p:nvPr>
            <p:ph idx="1" type="subTitle"/>
          </p:nvPr>
        </p:nvSpPr>
        <p:spPr>
          <a:xfrm>
            <a:off x="722375" y="3252825"/>
            <a:ext cx="7688100" cy="139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1500"/>
              <a:t>Presented by:</a:t>
            </a:r>
            <a:endParaRPr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rPr lang="en" sz="1500"/>
              <a:t>Neetha Sherra</a:t>
            </a:r>
            <a:endParaRPr sz="1500"/>
          </a:p>
          <a:p>
            <a:pPr indent="0" lvl="0" marL="0" rtl="0" algn="l">
              <a:lnSpc>
                <a:spcPct val="90000"/>
              </a:lnSpc>
              <a:spcBef>
                <a:spcPts val="0"/>
              </a:spcBef>
              <a:spcAft>
                <a:spcPts val="0"/>
              </a:spcAft>
              <a:buNone/>
            </a:pPr>
            <a:r>
              <a:rPr lang="en" sz="1500"/>
              <a:t>Ananya Joshi</a:t>
            </a:r>
            <a:endParaRPr sz="1500"/>
          </a:p>
          <a:p>
            <a:pPr indent="0" lvl="0" marL="0" rtl="0" algn="l">
              <a:lnSpc>
                <a:spcPct val="90000"/>
              </a:lnSpc>
              <a:spcBef>
                <a:spcPts val="0"/>
              </a:spcBef>
              <a:spcAft>
                <a:spcPts val="0"/>
              </a:spcAft>
              <a:buNone/>
            </a:pPr>
            <a:r>
              <a:rPr lang="en" sz="1500"/>
              <a:t>Sanjana Kothari</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146" name="Google Shape;146;p22"/>
          <p:cNvSpPr txBox="1"/>
          <p:nvPr>
            <p:ph idx="1" type="body"/>
          </p:nvPr>
        </p:nvSpPr>
        <p:spPr>
          <a:xfrm>
            <a:off x="729450" y="2078875"/>
            <a:ext cx="80121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400"/>
              <a:t>Hit metric - Checks whether the recommended book was either previously rated by the user or if it is is a best seller.</a:t>
            </a:r>
            <a:endParaRPr sz="1400"/>
          </a:p>
          <a:p>
            <a:pPr indent="0" lvl="0" marL="0" rtl="0" algn="just">
              <a:lnSpc>
                <a:spcPct val="150000"/>
              </a:lnSpc>
              <a:spcBef>
                <a:spcPts val="1200"/>
              </a:spcBef>
              <a:spcAft>
                <a:spcPts val="1200"/>
              </a:spcAft>
              <a:buNone/>
            </a:pPr>
            <a:r>
              <a:rPr lang="en" sz="1400"/>
              <a:t>DCG metric - Takes into account the position of each </a:t>
            </a:r>
            <a:r>
              <a:rPr lang="en" sz="1400"/>
              <a:t>book</a:t>
            </a:r>
            <a:r>
              <a:rPr lang="en" sz="1400"/>
              <a:t> in the ranked list of recommendations. It assigns higher scores to relevant </a:t>
            </a:r>
            <a:r>
              <a:rPr lang="en" sz="1400"/>
              <a:t>books</a:t>
            </a:r>
            <a:r>
              <a:rPr lang="en" sz="1400"/>
              <a:t> appearing higher in the list.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on test set</a:t>
            </a:r>
            <a:endParaRPr/>
          </a:p>
        </p:txBody>
      </p:sp>
      <p:graphicFrame>
        <p:nvGraphicFramePr>
          <p:cNvPr id="152" name="Google Shape;152;p23"/>
          <p:cNvGraphicFramePr/>
          <p:nvPr/>
        </p:nvGraphicFramePr>
        <p:xfrm>
          <a:off x="838575" y="2118575"/>
          <a:ext cx="3000000" cy="3000000"/>
        </p:xfrm>
        <a:graphic>
          <a:graphicData uri="http://schemas.openxmlformats.org/drawingml/2006/table">
            <a:tbl>
              <a:tblPr>
                <a:noFill/>
                <a:tableStyleId>{2B8AEBC6-ABD2-4951-AEF6-1F384787BBCD}</a:tableStyleId>
              </a:tblPr>
              <a:tblGrid>
                <a:gridCol w="3070650"/>
                <a:gridCol w="2108725"/>
                <a:gridCol w="2059625"/>
              </a:tblGrid>
              <a:tr h="381000">
                <a:tc>
                  <a:txBody>
                    <a:bodyPr/>
                    <a:lstStyle/>
                    <a:p>
                      <a:pPr indent="0" lvl="0" marL="0" rtl="0" algn="l">
                        <a:spcBef>
                          <a:spcPts val="0"/>
                        </a:spcBef>
                        <a:spcAft>
                          <a:spcPts val="0"/>
                        </a:spcAft>
                        <a:buNone/>
                      </a:pPr>
                      <a:r>
                        <a:rPr b="1" lang="en">
                          <a:latin typeface="Lato"/>
                          <a:ea typeface="Lato"/>
                          <a:cs typeface="Lato"/>
                          <a:sym typeface="Lato"/>
                        </a:rPr>
                        <a:t>Method</a:t>
                      </a:r>
                      <a:endParaRPr b="1">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Lato"/>
                          <a:ea typeface="Lato"/>
                          <a:cs typeface="Lato"/>
                          <a:sym typeface="Lato"/>
                        </a:rPr>
                        <a:t>Hit metric</a:t>
                      </a:r>
                      <a:endParaRPr b="1">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Lato"/>
                          <a:ea typeface="Lato"/>
                          <a:cs typeface="Lato"/>
                          <a:sym typeface="Lato"/>
                        </a:rPr>
                        <a:t>DCG metric</a:t>
                      </a:r>
                      <a:endParaRPr b="1">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Lato"/>
                          <a:ea typeface="Lato"/>
                          <a:cs typeface="Lato"/>
                          <a:sym typeface="Lato"/>
                        </a:rPr>
                        <a:t>Vanilla </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0.961</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0.477</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Lato"/>
                          <a:ea typeface="Lato"/>
                          <a:cs typeface="Lato"/>
                          <a:sym typeface="Lato"/>
                        </a:rPr>
                        <a:t>Vanilla + user demographic features</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0.965</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0.477</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Lato"/>
                          <a:ea typeface="Lato"/>
                          <a:cs typeface="Lato"/>
                          <a:sym typeface="Lato"/>
                        </a:rPr>
                        <a:t>Vanilla + OU noise</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0.968</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0.481</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Lato"/>
                          <a:ea typeface="Lato"/>
                          <a:cs typeface="Lato"/>
                          <a:sym typeface="Lato"/>
                        </a:rPr>
                        <a:t>Vanilla + gaussian noise</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0.974</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0.483</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3" name="Google Shape;163;p25"/>
          <p:cNvSpPr txBox="1"/>
          <p:nvPr>
            <p:ph idx="1" type="body"/>
          </p:nvPr>
        </p:nvSpPr>
        <p:spPr>
          <a:xfrm>
            <a:off x="729450" y="2078875"/>
            <a:ext cx="8012100" cy="22611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 sz="1400"/>
              <a:t>Paper - </a:t>
            </a:r>
            <a:endParaRPr sz="1400"/>
          </a:p>
          <a:p>
            <a:pPr indent="0" lvl="0" marL="0" rtl="0" algn="just">
              <a:lnSpc>
                <a:spcPct val="150000"/>
              </a:lnSpc>
              <a:spcBef>
                <a:spcPts val="1200"/>
              </a:spcBef>
              <a:spcAft>
                <a:spcPts val="0"/>
              </a:spcAft>
              <a:buNone/>
            </a:pPr>
            <a:r>
              <a:rPr lang="en" sz="1400" u="sng">
                <a:solidFill>
                  <a:schemeClr val="hlink"/>
                </a:solidFill>
                <a:hlinkClick r:id="rId3"/>
              </a:rPr>
              <a:t>Deep Reinforcement Learning based Recommendation with Explicit User-Item Interactions Modeling</a:t>
            </a:r>
            <a:endParaRPr sz="1400"/>
          </a:p>
          <a:p>
            <a:pPr indent="0" lvl="0" marL="0" rtl="0" algn="just">
              <a:lnSpc>
                <a:spcPct val="150000"/>
              </a:lnSpc>
              <a:spcBef>
                <a:spcPts val="1200"/>
              </a:spcBef>
              <a:spcAft>
                <a:spcPts val="0"/>
              </a:spcAft>
              <a:buNone/>
            </a:pPr>
            <a:r>
              <a:rPr lang="en" sz="1400"/>
              <a:t>Implementation - </a:t>
            </a:r>
            <a:endParaRPr sz="1400"/>
          </a:p>
          <a:p>
            <a:pPr indent="0" lvl="0" marL="0" rtl="0" algn="just">
              <a:lnSpc>
                <a:spcPct val="150000"/>
              </a:lnSpc>
              <a:spcBef>
                <a:spcPts val="1200"/>
              </a:spcBef>
              <a:spcAft>
                <a:spcPts val="0"/>
              </a:spcAft>
              <a:buNone/>
            </a:pPr>
            <a:r>
              <a:rPr lang="en" sz="1400" u="sng">
                <a:solidFill>
                  <a:schemeClr val="hlink"/>
                </a:solidFill>
                <a:hlinkClick r:id="rId4"/>
              </a:rPr>
              <a:t>Github</a:t>
            </a:r>
            <a:endParaRPr sz="1400"/>
          </a:p>
          <a:p>
            <a:pPr indent="0" lvl="0" marL="0" rtl="0" algn="just">
              <a:lnSpc>
                <a:spcPct val="150000"/>
              </a:lnSpc>
              <a:spcBef>
                <a:spcPts val="1200"/>
              </a:spcBef>
              <a:spcAft>
                <a:spcPts val="1200"/>
              </a:spcAft>
              <a:buNone/>
            </a:pPr>
            <a:r>
              <a:rPr lang="en" sz="1400" u="sng">
                <a:solidFill>
                  <a:schemeClr val="hlink"/>
                </a:solidFill>
                <a:hlinkClick r:id="rId5"/>
              </a:rPr>
              <a:t>Github</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1760600"/>
            <a:ext cx="7688700" cy="333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Recommendation systems play a pivotal role in any content based industry. A variety of techniques like collaborative filtering, matrix factorization based methods etc have been used. </a:t>
            </a:r>
            <a:r>
              <a:rPr lang="en" sz="1400"/>
              <a:t>However</a:t>
            </a:r>
            <a:r>
              <a:rPr lang="en" sz="1400"/>
              <a:t> there are two prevalent challenges:</a:t>
            </a:r>
            <a:endParaRPr sz="1400"/>
          </a:p>
          <a:p>
            <a:pPr indent="-317500" lvl="0" marL="457200" rtl="0" algn="just">
              <a:spcBef>
                <a:spcPts val="1200"/>
              </a:spcBef>
              <a:spcAft>
                <a:spcPts val="0"/>
              </a:spcAft>
              <a:buSzPts val="1400"/>
              <a:buChar char="●"/>
            </a:pPr>
            <a:r>
              <a:rPr lang="en" sz="1400"/>
              <a:t>T</a:t>
            </a:r>
            <a:r>
              <a:rPr lang="en" sz="1400"/>
              <a:t>he dynamic interaction between users and recommender systems is ignored  and recommendation is seen as a static activity.</a:t>
            </a:r>
            <a:endParaRPr sz="1400"/>
          </a:p>
          <a:p>
            <a:pPr indent="-317500" lvl="0" marL="457200" rtl="0" algn="just">
              <a:spcBef>
                <a:spcPts val="0"/>
              </a:spcBef>
              <a:spcAft>
                <a:spcPts val="0"/>
              </a:spcAft>
              <a:buSzPts val="1400"/>
              <a:buChar char="●"/>
            </a:pPr>
            <a:r>
              <a:rPr lang="en" sz="1400"/>
              <a:t>They ignore the long-term advantages in favour of focusing primarily on the instant reaction from recommended </a:t>
            </a:r>
            <a:r>
              <a:rPr lang="en" sz="1400"/>
              <a:t>books</a:t>
            </a:r>
            <a:r>
              <a:rPr lang="en" sz="1400"/>
              <a:t>.</a:t>
            </a:r>
            <a:endParaRPr sz="1400"/>
          </a:p>
          <a:p>
            <a:pPr indent="0" lvl="0" marL="0" rtl="0" algn="just">
              <a:spcBef>
                <a:spcPts val="1200"/>
              </a:spcBef>
              <a:spcAft>
                <a:spcPts val="0"/>
              </a:spcAft>
              <a:buNone/>
            </a:pPr>
            <a:r>
              <a:rPr lang="en" sz="1400"/>
              <a:t>In this project, we tackle these challenges by modeling the user interactions with the system by treating recommendation as sequential decision making process. We use Actor-critic reinforcement technique hence taking into account the long term benefits and dynamic adaptation.</a:t>
            </a:r>
            <a:endParaRPr sz="1400"/>
          </a:p>
          <a:p>
            <a:pPr indent="0" lvl="0" marL="0" rtl="0" algn="just">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Reinforcement Learning </a:t>
            </a:r>
            <a:endParaRPr/>
          </a:p>
        </p:txBody>
      </p:sp>
      <p:sp>
        <p:nvSpPr>
          <p:cNvPr id="100" name="Google Shape;100;p15"/>
          <p:cNvSpPr txBox="1"/>
          <p:nvPr>
            <p:ph idx="1" type="body"/>
          </p:nvPr>
        </p:nvSpPr>
        <p:spPr>
          <a:xfrm>
            <a:off x="727650" y="2041900"/>
            <a:ext cx="7688700" cy="3216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400"/>
              <a:t>In our project, Reinforcement Learning (RL), specifically the "Actor-Critic" framework, plays a pivotal role in enhancing recommendation performance.</a:t>
            </a:r>
            <a:endParaRPr sz="1400"/>
          </a:p>
          <a:p>
            <a:pPr indent="0" lvl="0" marL="0" rtl="0" algn="just">
              <a:lnSpc>
                <a:spcPct val="150000"/>
              </a:lnSpc>
              <a:spcBef>
                <a:spcPts val="1200"/>
              </a:spcBef>
              <a:spcAft>
                <a:spcPts val="0"/>
              </a:spcAft>
              <a:buNone/>
            </a:pPr>
            <a:r>
              <a:rPr lang="en" sz="1400"/>
              <a:t>Here’s how RL contributes to make a better recommendation:</a:t>
            </a:r>
            <a:endParaRPr sz="1400"/>
          </a:p>
          <a:p>
            <a:pPr indent="-317500" lvl="0" marL="457200" rtl="0" algn="just">
              <a:lnSpc>
                <a:spcPct val="150000"/>
              </a:lnSpc>
              <a:spcBef>
                <a:spcPts val="1200"/>
              </a:spcBef>
              <a:spcAft>
                <a:spcPts val="0"/>
              </a:spcAft>
              <a:buSzPts val="1400"/>
              <a:buChar char="●"/>
            </a:pPr>
            <a:r>
              <a:rPr lang="en" sz="1400"/>
              <a:t>Dynamic interaction modeling</a:t>
            </a:r>
            <a:endParaRPr sz="1400"/>
          </a:p>
          <a:p>
            <a:pPr indent="-317500" lvl="0" marL="457200" rtl="0" algn="just">
              <a:lnSpc>
                <a:spcPct val="150000"/>
              </a:lnSpc>
              <a:spcBef>
                <a:spcPts val="0"/>
              </a:spcBef>
              <a:spcAft>
                <a:spcPts val="0"/>
              </a:spcAft>
              <a:buSzPts val="1400"/>
              <a:buChar char="●"/>
            </a:pPr>
            <a:r>
              <a:rPr lang="en" sz="1400"/>
              <a:t>Sequential decision making</a:t>
            </a:r>
            <a:endParaRPr sz="1400"/>
          </a:p>
          <a:p>
            <a:pPr indent="-317500" lvl="0" marL="457200" rtl="0" algn="just">
              <a:lnSpc>
                <a:spcPct val="150000"/>
              </a:lnSpc>
              <a:spcBef>
                <a:spcPts val="0"/>
              </a:spcBef>
              <a:spcAft>
                <a:spcPts val="0"/>
              </a:spcAft>
              <a:buSzPts val="1400"/>
              <a:buChar char="●"/>
            </a:pPr>
            <a:r>
              <a:rPr lang="en" sz="1400"/>
              <a:t>Continuous learning and adaptation</a:t>
            </a:r>
            <a:endParaRPr sz="1400"/>
          </a:p>
          <a:p>
            <a:pPr indent="0" lvl="0" marL="0" rtl="0" algn="just">
              <a:lnSpc>
                <a:spcPct val="150000"/>
              </a:lnSpc>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6" name="Google Shape;106;p16"/>
          <p:cNvSpPr txBox="1"/>
          <p:nvPr>
            <p:ph idx="1" type="body"/>
          </p:nvPr>
        </p:nvSpPr>
        <p:spPr>
          <a:xfrm>
            <a:off x="729450" y="2078875"/>
            <a:ext cx="7688700" cy="273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To build the recommendation </a:t>
            </a:r>
            <a:r>
              <a:rPr lang="en"/>
              <a:t>system for books, the </a:t>
            </a:r>
            <a:r>
              <a:rPr lang="en" u="sng">
                <a:solidFill>
                  <a:schemeClr val="hlink"/>
                </a:solidFill>
                <a:hlinkClick r:id="rId3"/>
              </a:rPr>
              <a:t>dataset</a:t>
            </a:r>
            <a:r>
              <a:rPr lang="en"/>
              <a:t> used comprises the following:</a:t>
            </a:r>
            <a:endParaRPr/>
          </a:p>
          <a:p>
            <a:pPr indent="-311150" lvl="0" marL="457200" rtl="0" algn="just">
              <a:lnSpc>
                <a:spcPct val="115000"/>
              </a:lnSpc>
              <a:spcBef>
                <a:spcPts val="1200"/>
              </a:spcBef>
              <a:spcAft>
                <a:spcPts val="0"/>
              </a:spcAft>
              <a:buSzPts val="1300"/>
              <a:buChar char="●"/>
            </a:pPr>
            <a:r>
              <a:rPr lang="en"/>
              <a:t>Book ISBN</a:t>
            </a:r>
            <a:endParaRPr/>
          </a:p>
          <a:p>
            <a:pPr indent="-311150" lvl="0" marL="457200" rtl="0" algn="just">
              <a:lnSpc>
                <a:spcPct val="115000"/>
              </a:lnSpc>
              <a:spcBef>
                <a:spcPts val="0"/>
              </a:spcBef>
              <a:spcAft>
                <a:spcPts val="0"/>
              </a:spcAft>
              <a:buSzPts val="1300"/>
              <a:buChar char="●"/>
            </a:pPr>
            <a:r>
              <a:rPr lang="en"/>
              <a:t>Book Title</a:t>
            </a:r>
            <a:endParaRPr/>
          </a:p>
          <a:p>
            <a:pPr indent="-311150" lvl="0" marL="457200" rtl="0" algn="just">
              <a:lnSpc>
                <a:spcPct val="115000"/>
              </a:lnSpc>
              <a:spcBef>
                <a:spcPts val="0"/>
              </a:spcBef>
              <a:spcAft>
                <a:spcPts val="0"/>
              </a:spcAft>
              <a:buSzPts val="1300"/>
              <a:buChar char="●"/>
            </a:pPr>
            <a:r>
              <a:rPr lang="en"/>
              <a:t>Author</a:t>
            </a:r>
            <a:endParaRPr/>
          </a:p>
          <a:p>
            <a:pPr indent="-311150" lvl="0" marL="457200" rtl="0" algn="just">
              <a:lnSpc>
                <a:spcPct val="115000"/>
              </a:lnSpc>
              <a:spcBef>
                <a:spcPts val="0"/>
              </a:spcBef>
              <a:spcAft>
                <a:spcPts val="0"/>
              </a:spcAft>
              <a:buSzPts val="1300"/>
              <a:buChar char="●"/>
            </a:pPr>
            <a:r>
              <a:rPr lang="en"/>
              <a:t>User ID</a:t>
            </a:r>
            <a:endParaRPr/>
          </a:p>
          <a:p>
            <a:pPr indent="-311150" lvl="0" marL="457200" rtl="0" algn="just">
              <a:lnSpc>
                <a:spcPct val="115000"/>
              </a:lnSpc>
              <a:spcBef>
                <a:spcPts val="0"/>
              </a:spcBef>
              <a:spcAft>
                <a:spcPts val="0"/>
              </a:spcAft>
              <a:buSzPts val="1300"/>
              <a:buChar char="●"/>
            </a:pPr>
            <a:r>
              <a:rPr lang="en"/>
              <a:t>Rating</a:t>
            </a:r>
            <a:endParaRPr/>
          </a:p>
          <a:p>
            <a:pPr indent="-311150" lvl="0" marL="457200" rtl="0" algn="just">
              <a:lnSpc>
                <a:spcPct val="115000"/>
              </a:lnSpc>
              <a:spcBef>
                <a:spcPts val="0"/>
              </a:spcBef>
              <a:spcAft>
                <a:spcPts val="0"/>
              </a:spcAft>
              <a:buSzPts val="1300"/>
              <a:buChar char="●"/>
            </a:pPr>
            <a:r>
              <a:rPr lang="en"/>
              <a:t>Best Seller</a:t>
            </a:r>
            <a:endParaRPr/>
          </a:p>
          <a:p>
            <a:pPr indent="-311150" lvl="0" marL="457200" rtl="0" algn="just">
              <a:lnSpc>
                <a:spcPct val="115000"/>
              </a:lnSpc>
              <a:spcBef>
                <a:spcPts val="0"/>
              </a:spcBef>
              <a:spcAft>
                <a:spcPts val="0"/>
              </a:spcAft>
              <a:buSzPts val="1300"/>
              <a:buChar char="●"/>
            </a:pPr>
            <a:r>
              <a:rPr lang="en"/>
              <a:t>User Country</a:t>
            </a:r>
            <a:endParaRPr/>
          </a:p>
          <a:p>
            <a:pPr indent="-311150" lvl="0" marL="457200" rtl="0" algn="just">
              <a:lnSpc>
                <a:spcPct val="115000"/>
              </a:lnSpc>
              <a:spcBef>
                <a:spcPts val="0"/>
              </a:spcBef>
              <a:spcAft>
                <a:spcPts val="0"/>
              </a:spcAft>
              <a:buSzPts val="1300"/>
              <a:buChar char="●"/>
            </a:pPr>
            <a:r>
              <a:rPr lang="en"/>
              <a:t>User Age</a:t>
            </a:r>
            <a:endParaRPr/>
          </a:p>
          <a:p>
            <a:pPr indent="0" lvl="0" marL="0" rtl="0" algn="just">
              <a:lnSpc>
                <a:spcPct val="115000"/>
              </a:lnSpc>
              <a:spcBef>
                <a:spcPts val="1200"/>
              </a:spcBef>
              <a:spcAft>
                <a:spcPts val="1200"/>
              </a:spcAft>
              <a:buNone/>
            </a:pPr>
            <a:r>
              <a:rPr lang="en"/>
              <a:t>0.2 million books rated by 0.1 million users with ratings between 0 and 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2" name="Google Shape;112;p17"/>
          <p:cNvSpPr txBox="1"/>
          <p:nvPr>
            <p:ph idx="1" type="body"/>
          </p:nvPr>
        </p:nvSpPr>
        <p:spPr>
          <a:xfrm>
            <a:off x="729450" y="2039600"/>
            <a:ext cx="7688700" cy="2986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400"/>
              <a:t>Approach:</a:t>
            </a:r>
            <a:endParaRPr b="1" sz="1400"/>
          </a:p>
          <a:p>
            <a:pPr indent="-317500" lvl="0" marL="457200" rtl="0" algn="just">
              <a:lnSpc>
                <a:spcPct val="115000"/>
              </a:lnSpc>
              <a:spcBef>
                <a:spcPts val="1200"/>
              </a:spcBef>
              <a:spcAft>
                <a:spcPts val="0"/>
              </a:spcAft>
              <a:buSzPts val="1400"/>
              <a:buChar char="●"/>
            </a:pPr>
            <a:r>
              <a:rPr lang="en" sz="1400"/>
              <a:t>Algorithm</a:t>
            </a:r>
            <a:r>
              <a:rPr lang="en" sz="1400"/>
              <a:t> - Deep Deterministic Policy Gradient (concurrently learns the Q-function and the policy).</a:t>
            </a:r>
            <a:endParaRPr sz="1400"/>
          </a:p>
          <a:p>
            <a:pPr indent="-317500" lvl="0" marL="457200" rtl="0" algn="just">
              <a:spcBef>
                <a:spcPts val="0"/>
              </a:spcBef>
              <a:spcAft>
                <a:spcPts val="0"/>
              </a:spcAft>
              <a:buSzPts val="1400"/>
              <a:buChar char="●"/>
            </a:pPr>
            <a:r>
              <a:rPr lang="en" sz="1400"/>
              <a:t>Sequential decision making procedure using “Actor-Critic” technique.</a:t>
            </a:r>
            <a:endParaRPr sz="1400"/>
          </a:p>
          <a:p>
            <a:pPr indent="-317500" lvl="0" marL="457200" rtl="0" algn="just">
              <a:spcBef>
                <a:spcPts val="0"/>
              </a:spcBef>
              <a:spcAft>
                <a:spcPts val="0"/>
              </a:spcAft>
              <a:buSzPts val="1400"/>
              <a:buChar char="●"/>
            </a:pPr>
            <a:r>
              <a:rPr lang="en" sz="1400"/>
              <a:t>Agent outputs deterministic actions.</a:t>
            </a:r>
            <a:endParaRPr sz="1400"/>
          </a:p>
          <a:p>
            <a:pPr indent="-317500" lvl="0" marL="457200" rtl="0" algn="just">
              <a:lnSpc>
                <a:spcPct val="115000"/>
              </a:lnSpc>
              <a:spcBef>
                <a:spcPts val="0"/>
              </a:spcBef>
              <a:spcAft>
                <a:spcPts val="0"/>
              </a:spcAft>
              <a:buSzPts val="1400"/>
              <a:buChar char="●"/>
            </a:pPr>
            <a:r>
              <a:rPr lang="en" sz="1400"/>
              <a:t>Addition of noise to balance exploration and exploitation, and introduce randomness in the actions of the agent.</a:t>
            </a:r>
            <a:endParaRPr sz="1400"/>
          </a:p>
          <a:p>
            <a:pPr indent="-317500" lvl="0" marL="457200" rtl="0" algn="just">
              <a:lnSpc>
                <a:spcPct val="115000"/>
              </a:lnSpc>
              <a:spcBef>
                <a:spcPts val="0"/>
              </a:spcBef>
              <a:spcAft>
                <a:spcPts val="0"/>
              </a:spcAft>
              <a:buSzPts val="1400"/>
              <a:buChar char="●"/>
            </a:pPr>
            <a:r>
              <a:rPr lang="en" sz="1400"/>
              <a:t>Target actor and critic network to improve stability during training.</a:t>
            </a:r>
            <a:endParaRPr sz="1400"/>
          </a:p>
          <a:p>
            <a:pPr indent="-317500" lvl="0" marL="457200" rtl="0" algn="just">
              <a:lnSpc>
                <a:spcPct val="115000"/>
              </a:lnSpc>
              <a:spcBef>
                <a:spcPts val="0"/>
              </a:spcBef>
              <a:spcAft>
                <a:spcPts val="0"/>
              </a:spcAft>
              <a:buSzPts val="1400"/>
              <a:buChar char="●"/>
            </a:pPr>
            <a:r>
              <a:rPr lang="en" sz="1400"/>
              <a:t>Reply buffer to store and randomly sample past experiences.</a:t>
            </a:r>
            <a:endParaRPr sz="1400"/>
          </a:p>
          <a:p>
            <a:pPr indent="-317500" lvl="0" marL="457200" rtl="0" algn="just">
              <a:lnSpc>
                <a:spcPct val="115000"/>
              </a:lnSpc>
              <a:spcBef>
                <a:spcPts val="0"/>
              </a:spcBef>
              <a:spcAft>
                <a:spcPts val="0"/>
              </a:spcAft>
              <a:buSzPts val="1400"/>
              <a:buChar char="●"/>
            </a:pPr>
            <a:r>
              <a:rPr lang="en" sz="1400">
                <a:highlight>
                  <a:srgbClr val="FFFFFF"/>
                </a:highlight>
              </a:rPr>
              <a:t>Reward based on whether the book was previously rated by the user or is a best seller.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118" name="Google Shape;118;p18"/>
          <p:cNvSpPr txBox="1"/>
          <p:nvPr>
            <p:ph idx="1" type="body"/>
          </p:nvPr>
        </p:nvSpPr>
        <p:spPr>
          <a:xfrm>
            <a:off x="4487800" y="1853850"/>
            <a:ext cx="4397700" cy="3180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T</a:t>
            </a:r>
            <a:r>
              <a:rPr lang="en"/>
              <a:t>he </a:t>
            </a:r>
            <a:r>
              <a:rPr b="1" lang="en"/>
              <a:t>Actor network </a:t>
            </a:r>
            <a:r>
              <a:rPr lang="en"/>
              <a:t>generates an action based on user state. The user state is a summarized representation obtained from the state representation module. </a:t>
            </a:r>
            <a:endParaRPr/>
          </a:p>
          <a:p>
            <a:pPr indent="-311150" lvl="0" marL="457200" rtl="0" algn="just">
              <a:spcBef>
                <a:spcPts val="0"/>
              </a:spcBef>
              <a:spcAft>
                <a:spcPts val="0"/>
              </a:spcAft>
              <a:buSzPts val="1300"/>
              <a:buChar char="●"/>
            </a:pPr>
            <a:r>
              <a:rPr lang="en"/>
              <a:t>The </a:t>
            </a:r>
            <a:r>
              <a:rPr b="1" lang="en"/>
              <a:t>Critic network</a:t>
            </a:r>
            <a:r>
              <a:rPr lang="en"/>
              <a:t> is a Deep Q-Network that approximates the true state-action value function Qπ (s, a). It reflects the merits of the action policy generated by the Actor. The input of the Critic is the user state and the action, and the output is the Q-value. According to the Q-value, the parameters of the Actor are updated in the direction of improving the performance.</a:t>
            </a:r>
            <a:endParaRPr/>
          </a:p>
        </p:txBody>
      </p:sp>
      <p:sp>
        <p:nvSpPr>
          <p:cNvPr id="119" name="Google Shape;119;p18"/>
          <p:cNvSpPr txBox="1"/>
          <p:nvPr/>
        </p:nvSpPr>
        <p:spPr>
          <a:xfrm>
            <a:off x="470825" y="4820400"/>
            <a:ext cx="468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accent1"/>
              </a:solidFill>
              <a:latin typeface="Lato"/>
              <a:ea typeface="Lato"/>
              <a:cs typeface="Lato"/>
              <a:sym typeface="Lato"/>
            </a:endParaRPr>
          </a:p>
        </p:txBody>
      </p:sp>
      <p:pic>
        <p:nvPicPr>
          <p:cNvPr id="120" name="Google Shape;120;p18"/>
          <p:cNvPicPr preferRelativeResize="0"/>
          <p:nvPr/>
        </p:nvPicPr>
        <p:blipFill>
          <a:blip r:embed="rId3">
            <a:alphaModFix/>
          </a:blip>
          <a:stretch>
            <a:fillRect/>
          </a:stretch>
        </p:blipFill>
        <p:spPr>
          <a:xfrm>
            <a:off x="152400" y="1853850"/>
            <a:ext cx="4475050" cy="301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26" name="Google Shape;126;p19"/>
          <p:cNvPicPr preferRelativeResize="0"/>
          <p:nvPr/>
        </p:nvPicPr>
        <p:blipFill>
          <a:blip r:embed="rId3">
            <a:alphaModFix/>
          </a:blip>
          <a:stretch>
            <a:fillRect/>
          </a:stretch>
        </p:blipFill>
        <p:spPr>
          <a:xfrm>
            <a:off x="665250" y="2301050"/>
            <a:ext cx="3906749" cy="1815700"/>
          </a:xfrm>
          <a:prstGeom prst="rect">
            <a:avLst/>
          </a:prstGeom>
          <a:noFill/>
          <a:ln>
            <a:noFill/>
          </a:ln>
        </p:spPr>
      </p:pic>
      <p:sp>
        <p:nvSpPr>
          <p:cNvPr id="127" name="Google Shape;127;p19"/>
          <p:cNvSpPr txBox="1"/>
          <p:nvPr/>
        </p:nvSpPr>
        <p:spPr>
          <a:xfrm>
            <a:off x="683650" y="4820400"/>
            <a:ext cx="468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latin typeface="Lato"/>
                <a:ea typeface="Lato"/>
                <a:cs typeface="Lato"/>
                <a:sym typeface="Lato"/>
              </a:rPr>
              <a:t>Reference: https://arxiv.org/pdf/1810.12027.pdf</a:t>
            </a:r>
            <a:endParaRPr sz="900">
              <a:solidFill>
                <a:schemeClr val="accent1"/>
              </a:solidFill>
              <a:latin typeface="Lato"/>
              <a:ea typeface="Lato"/>
              <a:cs typeface="Lato"/>
              <a:sym typeface="Lato"/>
            </a:endParaRPr>
          </a:p>
        </p:txBody>
      </p:sp>
      <p:sp>
        <p:nvSpPr>
          <p:cNvPr id="128" name="Google Shape;128;p19"/>
          <p:cNvSpPr txBox="1"/>
          <p:nvPr>
            <p:ph idx="1" type="body"/>
          </p:nvPr>
        </p:nvSpPr>
        <p:spPr>
          <a:xfrm>
            <a:off x="4572000" y="1853850"/>
            <a:ext cx="4313400" cy="3180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The state representation module captures the interaction between </a:t>
            </a:r>
            <a:r>
              <a:rPr lang="en"/>
              <a:t>books</a:t>
            </a:r>
            <a:r>
              <a:rPr lang="en"/>
              <a:t> and users. </a:t>
            </a:r>
            <a:endParaRPr/>
          </a:p>
          <a:p>
            <a:pPr indent="-311150" lvl="0" marL="457200" rtl="0" algn="just">
              <a:spcBef>
                <a:spcPts val="0"/>
              </a:spcBef>
              <a:spcAft>
                <a:spcPts val="0"/>
              </a:spcAft>
              <a:buSzPts val="1300"/>
              <a:buChar char="●"/>
            </a:pPr>
            <a:r>
              <a:rPr lang="en"/>
              <a:t>T</a:t>
            </a:r>
            <a:r>
              <a:rPr lang="en"/>
              <a:t>he embeddings of </a:t>
            </a:r>
            <a:r>
              <a:rPr lang="en"/>
              <a:t>books</a:t>
            </a:r>
            <a:r>
              <a:rPr lang="en"/>
              <a:t> are transformed by a weighted average pooling layer. The resulting vector is used to model the interactions with the input user. Finally, the user embedding, the interaction vector, and the average pooling result of </a:t>
            </a:r>
            <a:r>
              <a:rPr lang="en"/>
              <a:t>books</a:t>
            </a:r>
            <a:r>
              <a:rPr lang="en"/>
              <a:t> are concatenate into a vector to denote the state.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34" name="Google Shape;134;p20"/>
          <p:cNvSpPr txBox="1"/>
          <p:nvPr>
            <p:ph idx="1" type="body"/>
          </p:nvPr>
        </p:nvSpPr>
        <p:spPr>
          <a:xfrm>
            <a:off x="729450" y="1912000"/>
            <a:ext cx="8195100" cy="3078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t>At timestep t, the agent</a:t>
            </a:r>
            <a:endParaRPr sz="1400"/>
          </a:p>
          <a:p>
            <a:pPr indent="-317500" lvl="0" marL="457200" rtl="0" algn="just">
              <a:lnSpc>
                <a:spcPct val="150000"/>
              </a:lnSpc>
              <a:spcBef>
                <a:spcPts val="1200"/>
              </a:spcBef>
              <a:spcAft>
                <a:spcPts val="0"/>
              </a:spcAft>
              <a:buSzPts val="1400"/>
              <a:buAutoNum type="arabicPeriod"/>
            </a:pPr>
            <a:r>
              <a:rPr lang="en" sz="1400"/>
              <a:t>Observes the current state that is calculated by the state representation module</a:t>
            </a:r>
            <a:endParaRPr sz="1400"/>
          </a:p>
          <a:p>
            <a:pPr indent="-317500" lvl="0" marL="457200" rtl="0" algn="just">
              <a:lnSpc>
                <a:spcPct val="150000"/>
              </a:lnSpc>
              <a:spcBef>
                <a:spcPts val="0"/>
              </a:spcBef>
              <a:spcAft>
                <a:spcPts val="0"/>
              </a:spcAft>
              <a:buSzPts val="1400"/>
              <a:buAutoNum type="arabicPeriod"/>
            </a:pPr>
            <a:r>
              <a:rPr lang="en" sz="1400">
                <a:highlight>
                  <a:srgbClr val="FFFFFF"/>
                </a:highlight>
              </a:rPr>
              <a:t>Generates an action at = πθ(state) according to the current policy πθ with ε-greedy exploration</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Recommends an </a:t>
            </a:r>
            <a:r>
              <a:rPr lang="en" sz="1400">
                <a:highlight>
                  <a:srgbClr val="FFFFFF"/>
                </a:highlight>
              </a:rPr>
              <a:t>book</a:t>
            </a:r>
            <a:r>
              <a:rPr lang="en" sz="1400">
                <a:highlight>
                  <a:srgbClr val="FFFFFF"/>
                </a:highlight>
              </a:rPr>
              <a:t> it according to the action </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Reward is calculated and the user state is updated</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Stores the transition (st, at, rt, st+1) into the replay buffer</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Samples a minibatch of 8 transitions from the replay buffer</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Updates the parameters of the Actor network and Critic network</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Updates the target networks’ parameters.</a:t>
            </a:r>
            <a:endParaRPr sz="140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a:t>
            </a:r>
            <a:endParaRPr/>
          </a:p>
        </p:txBody>
      </p:sp>
      <p:sp>
        <p:nvSpPr>
          <p:cNvPr id="140" name="Google Shape;140;p21"/>
          <p:cNvSpPr txBox="1"/>
          <p:nvPr>
            <p:ph idx="1" type="body"/>
          </p:nvPr>
        </p:nvSpPr>
        <p:spPr>
          <a:xfrm>
            <a:off x="729450" y="2078875"/>
            <a:ext cx="8012100" cy="2261100"/>
          </a:xfrm>
          <a:prstGeom prst="rect">
            <a:avLst/>
          </a:prstGeom>
        </p:spPr>
        <p:txBody>
          <a:bodyPr anchorCtr="0" anchor="t" bIns="91425" lIns="91425" spcFirstLastPara="1" rIns="91425" wrap="square" tIns="91425">
            <a:normAutofit/>
          </a:bodyPr>
          <a:lstStyle/>
          <a:p>
            <a:pPr indent="-317500" lvl="0" marL="457200" rtl="0" algn="just">
              <a:lnSpc>
                <a:spcPct val="200000"/>
              </a:lnSpc>
              <a:spcBef>
                <a:spcPts val="0"/>
              </a:spcBef>
              <a:spcAft>
                <a:spcPts val="0"/>
              </a:spcAft>
              <a:buSzPts val="1400"/>
              <a:buAutoNum type="arabicPeriod"/>
            </a:pPr>
            <a:r>
              <a:rPr lang="en" sz="1400"/>
              <a:t>Base</a:t>
            </a:r>
            <a:r>
              <a:rPr lang="en" sz="1400"/>
              <a:t> - uses user and book embeddings to </a:t>
            </a:r>
            <a:r>
              <a:rPr lang="en" sz="1400"/>
              <a:t>model</a:t>
            </a:r>
            <a:r>
              <a:rPr lang="en" sz="1400"/>
              <a:t> user-book interactions</a:t>
            </a:r>
            <a:endParaRPr sz="1400"/>
          </a:p>
          <a:p>
            <a:pPr indent="-317500" lvl="0" marL="457200" rtl="0" algn="just">
              <a:lnSpc>
                <a:spcPct val="200000"/>
              </a:lnSpc>
              <a:spcBef>
                <a:spcPts val="0"/>
              </a:spcBef>
              <a:spcAft>
                <a:spcPts val="0"/>
              </a:spcAft>
              <a:buSzPts val="1400"/>
              <a:buAutoNum type="arabicPeriod"/>
            </a:pPr>
            <a:r>
              <a:rPr lang="en" sz="1400"/>
              <a:t>Base</a:t>
            </a:r>
            <a:r>
              <a:rPr lang="en" sz="1400"/>
              <a:t> + user demographic features - incorporates user features like location and age </a:t>
            </a:r>
            <a:endParaRPr sz="1400"/>
          </a:p>
          <a:p>
            <a:pPr indent="-317500" lvl="0" marL="457200" rtl="0" algn="just">
              <a:lnSpc>
                <a:spcPct val="200000"/>
              </a:lnSpc>
              <a:spcBef>
                <a:spcPts val="0"/>
              </a:spcBef>
              <a:spcAft>
                <a:spcPts val="0"/>
              </a:spcAft>
              <a:buSzPts val="1400"/>
              <a:buAutoNum type="arabicPeriod"/>
            </a:pPr>
            <a:r>
              <a:rPr lang="en" sz="1400"/>
              <a:t>Base</a:t>
            </a:r>
            <a:r>
              <a:rPr lang="en" sz="1400"/>
              <a:t> + OU (Ornstein-Uhlenbeck ) noise - time-correlated noise is added to the actions taken by the policy</a:t>
            </a:r>
            <a:endParaRPr sz="1400"/>
          </a:p>
          <a:p>
            <a:pPr indent="-317500" lvl="0" marL="457200" rtl="0" algn="just">
              <a:lnSpc>
                <a:spcPct val="200000"/>
              </a:lnSpc>
              <a:spcBef>
                <a:spcPts val="0"/>
              </a:spcBef>
              <a:spcAft>
                <a:spcPts val="0"/>
              </a:spcAft>
              <a:buSzPts val="1400"/>
              <a:buAutoNum type="arabicPeriod"/>
            </a:pPr>
            <a:r>
              <a:rPr lang="en" sz="1400"/>
              <a:t>Base</a:t>
            </a:r>
            <a:r>
              <a:rPr lang="en" sz="1400"/>
              <a:t>  + Gaussian noise - gaussian noise is added to the actions taken by the policy</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