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70" r:id="rId6"/>
    <p:sldId id="260" r:id="rId7"/>
    <p:sldId id="261" r:id="rId8"/>
    <p:sldId id="262" r:id="rId9"/>
    <p:sldId id="263" r:id="rId10"/>
    <p:sldId id="264" r:id="rId11"/>
    <p:sldId id="265" r:id="rId12"/>
    <p:sldId id="271"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9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3" autoAdjust="0"/>
    <p:restoredTop sz="94660"/>
  </p:normalViewPr>
  <p:slideViewPr>
    <p:cSldViewPr snapToGrid="0">
      <p:cViewPr varScale="1">
        <p:scale>
          <a:sx n="109" d="100"/>
          <a:sy n="109" d="100"/>
        </p:scale>
        <p:origin x="4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4F908-BAB6-8547-8CA8-C0D08562CA38}" type="datetimeFigureOut">
              <a:rPr lang="en-US" smtClean="0"/>
              <a:t>12/17/18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5B9B5-CFC3-0C46-9DB3-CDBC348C8004}" type="slidenum">
              <a:rPr lang="en-US" smtClean="0"/>
              <a:t>‹#›</a:t>
            </a:fld>
            <a:endParaRPr lang="en-US"/>
          </a:p>
        </p:txBody>
      </p:sp>
    </p:spTree>
    <p:extLst>
      <p:ext uri="{BB962C8B-B14F-4D97-AF65-F5344CB8AC3E}">
        <p14:creationId xmlns:p14="http://schemas.microsoft.com/office/powerpoint/2010/main" val="51815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12/5/18</a:t>
            </a:r>
            <a:endParaRPr lang="en-US" dirty="0"/>
          </a:p>
        </p:txBody>
      </p:sp>
      <p:sp>
        <p:nvSpPr>
          <p:cNvPr id="5" name="Footer Placeholder 4"/>
          <p:cNvSpPr>
            <a:spLocks noGrp="1"/>
          </p:cNvSpPr>
          <p:nvPr>
            <p:ph type="ftr" sz="quarter" idx="11"/>
          </p:nvPr>
        </p:nvSpPr>
        <p:spPr/>
        <p:txBody>
          <a:bodyPr/>
          <a:lstStyle/>
          <a:p>
            <a:r>
              <a:rPr lang="en-US"/>
              <a:t>CS-256 Topics in Artificial Intelligence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12/5/18</a:t>
            </a:r>
            <a:endParaRPr lang="en-US" dirty="0"/>
          </a:p>
        </p:txBody>
      </p:sp>
      <p:sp>
        <p:nvSpPr>
          <p:cNvPr id="5" name="Footer Placeholder 4"/>
          <p:cNvSpPr>
            <a:spLocks noGrp="1"/>
          </p:cNvSpPr>
          <p:nvPr>
            <p:ph type="ftr" sz="quarter" idx="11"/>
          </p:nvPr>
        </p:nvSpPr>
        <p:spPr/>
        <p:txBody>
          <a:bodyPr/>
          <a:lstStyle/>
          <a:p>
            <a:r>
              <a:rPr lang="en-US"/>
              <a:t>CS-256 Topics in Artificial Intelligence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12/5/18</a:t>
            </a:r>
            <a:endParaRPr lang="en-US" dirty="0"/>
          </a:p>
        </p:txBody>
      </p:sp>
      <p:sp>
        <p:nvSpPr>
          <p:cNvPr id="5" name="Footer Placeholder 4"/>
          <p:cNvSpPr>
            <a:spLocks noGrp="1"/>
          </p:cNvSpPr>
          <p:nvPr>
            <p:ph type="ftr" sz="quarter" idx="11"/>
          </p:nvPr>
        </p:nvSpPr>
        <p:spPr/>
        <p:txBody>
          <a:bodyPr/>
          <a:lstStyle/>
          <a:p>
            <a:r>
              <a:rPr lang="en-US"/>
              <a:t>CS-256 Topics in Artificial Intelligence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IN"/>
              <a:t>12/5/18</a:t>
            </a:r>
            <a:endParaRPr lang="en-US" dirty="0"/>
          </a:p>
        </p:txBody>
      </p:sp>
      <p:sp>
        <p:nvSpPr>
          <p:cNvPr id="6" name="Footer Placeholder 5"/>
          <p:cNvSpPr>
            <a:spLocks noGrp="1"/>
          </p:cNvSpPr>
          <p:nvPr>
            <p:ph type="ftr" sz="quarter" idx="11"/>
          </p:nvPr>
        </p:nvSpPr>
        <p:spPr/>
        <p:txBody>
          <a:bodyPr/>
          <a:lstStyle/>
          <a:p>
            <a:r>
              <a:rPr lang="en-US"/>
              <a:t>CS-256 Topics in Artificial Intelligence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IN"/>
              <a:t>12/5/18</a:t>
            </a:r>
            <a:endParaRPr lang="en-US" dirty="0"/>
          </a:p>
        </p:txBody>
      </p:sp>
      <p:sp>
        <p:nvSpPr>
          <p:cNvPr id="6" name="Footer Placeholder 5"/>
          <p:cNvSpPr>
            <a:spLocks noGrp="1"/>
          </p:cNvSpPr>
          <p:nvPr>
            <p:ph type="ftr" sz="quarter" idx="11"/>
          </p:nvPr>
        </p:nvSpPr>
        <p:spPr/>
        <p:txBody>
          <a:bodyPr/>
          <a:lstStyle/>
          <a:p>
            <a:r>
              <a:rPr lang="en-US"/>
              <a:t>CS-256 Topics in Artificial Intelligence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IN"/>
              <a:t>12/5/18</a:t>
            </a:r>
            <a:endParaRPr lang="en-US" dirty="0"/>
          </a:p>
        </p:txBody>
      </p:sp>
      <p:sp>
        <p:nvSpPr>
          <p:cNvPr id="6" name="Footer Placeholder 5"/>
          <p:cNvSpPr>
            <a:spLocks noGrp="1"/>
          </p:cNvSpPr>
          <p:nvPr>
            <p:ph type="ftr" sz="quarter" idx="11"/>
          </p:nvPr>
        </p:nvSpPr>
        <p:spPr/>
        <p:txBody>
          <a:bodyPr/>
          <a:lstStyle/>
          <a:p>
            <a:r>
              <a:rPr lang="en-US"/>
              <a:t>CS-256 Topics in Artificial Intelligence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12/5/18</a:t>
            </a:r>
            <a:endParaRPr lang="en-US" dirty="0"/>
          </a:p>
        </p:txBody>
      </p:sp>
      <p:sp>
        <p:nvSpPr>
          <p:cNvPr id="5" name="Footer Placeholder 4"/>
          <p:cNvSpPr>
            <a:spLocks noGrp="1"/>
          </p:cNvSpPr>
          <p:nvPr>
            <p:ph type="ftr" sz="quarter" idx="11"/>
          </p:nvPr>
        </p:nvSpPr>
        <p:spPr/>
        <p:txBody>
          <a:bodyPr/>
          <a:lstStyle/>
          <a:p>
            <a:r>
              <a:rPr lang="en-US"/>
              <a:t>CS-256 Topics in Artificial Intelligence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12/5/18</a:t>
            </a:r>
            <a:endParaRPr lang="en-US" dirty="0"/>
          </a:p>
        </p:txBody>
      </p:sp>
      <p:sp>
        <p:nvSpPr>
          <p:cNvPr id="5" name="Footer Placeholder 4"/>
          <p:cNvSpPr>
            <a:spLocks noGrp="1"/>
          </p:cNvSpPr>
          <p:nvPr>
            <p:ph type="ftr" sz="quarter" idx="11"/>
          </p:nvPr>
        </p:nvSpPr>
        <p:spPr/>
        <p:txBody>
          <a:bodyPr/>
          <a:lstStyle/>
          <a:p>
            <a:r>
              <a:rPr lang="en-US"/>
              <a:t>CS-256 Topics in Artificial Intelligence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12/5/18</a:t>
            </a:r>
            <a:endParaRPr lang="en-US" dirty="0"/>
          </a:p>
        </p:txBody>
      </p:sp>
      <p:sp>
        <p:nvSpPr>
          <p:cNvPr id="5" name="Footer Placeholder 4"/>
          <p:cNvSpPr>
            <a:spLocks noGrp="1"/>
          </p:cNvSpPr>
          <p:nvPr>
            <p:ph type="ftr" sz="quarter" idx="11"/>
          </p:nvPr>
        </p:nvSpPr>
        <p:spPr/>
        <p:txBody>
          <a:bodyPr/>
          <a:lstStyle/>
          <a:p>
            <a:r>
              <a:rPr lang="en-US"/>
              <a:t>CS-256 Topics in Artificial Intelligence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12/5/18</a:t>
            </a:r>
            <a:endParaRPr lang="en-US" dirty="0"/>
          </a:p>
        </p:txBody>
      </p:sp>
      <p:sp>
        <p:nvSpPr>
          <p:cNvPr id="5" name="Footer Placeholder 4"/>
          <p:cNvSpPr>
            <a:spLocks noGrp="1"/>
          </p:cNvSpPr>
          <p:nvPr>
            <p:ph type="ftr" sz="quarter" idx="11"/>
          </p:nvPr>
        </p:nvSpPr>
        <p:spPr/>
        <p:txBody>
          <a:bodyPr/>
          <a:lstStyle/>
          <a:p>
            <a:r>
              <a:rPr lang="en-US"/>
              <a:t>CS-256 Topics in Artificial Intelligence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12/5/18</a:t>
            </a:r>
            <a:endParaRPr lang="en-US" dirty="0"/>
          </a:p>
        </p:txBody>
      </p:sp>
      <p:sp>
        <p:nvSpPr>
          <p:cNvPr id="6" name="Footer Placeholder 5"/>
          <p:cNvSpPr>
            <a:spLocks noGrp="1"/>
          </p:cNvSpPr>
          <p:nvPr>
            <p:ph type="ftr" sz="quarter" idx="11"/>
          </p:nvPr>
        </p:nvSpPr>
        <p:spPr/>
        <p:txBody>
          <a:bodyPr/>
          <a:lstStyle/>
          <a:p>
            <a:r>
              <a:rPr lang="en-US"/>
              <a:t>CS-256 Topics in Artificial Intelligence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12/5/18</a:t>
            </a:r>
            <a:endParaRPr lang="en-US" dirty="0"/>
          </a:p>
        </p:txBody>
      </p:sp>
      <p:sp>
        <p:nvSpPr>
          <p:cNvPr id="8" name="Footer Placeholder 7"/>
          <p:cNvSpPr>
            <a:spLocks noGrp="1"/>
          </p:cNvSpPr>
          <p:nvPr>
            <p:ph type="ftr" sz="quarter" idx="11"/>
          </p:nvPr>
        </p:nvSpPr>
        <p:spPr/>
        <p:txBody>
          <a:bodyPr/>
          <a:lstStyle/>
          <a:p>
            <a:r>
              <a:rPr lang="en-US"/>
              <a:t>CS-256 Topics in Artificial Intelligence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12/5/18</a:t>
            </a:r>
            <a:endParaRPr lang="en-US" dirty="0"/>
          </a:p>
        </p:txBody>
      </p:sp>
      <p:sp>
        <p:nvSpPr>
          <p:cNvPr id="4" name="Footer Placeholder 3"/>
          <p:cNvSpPr>
            <a:spLocks noGrp="1"/>
          </p:cNvSpPr>
          <p:nvPr>
            <p:ph type="ftr" sz="quarter" idx="11"/>
          </p:nvPr>
        </p:nvSpPr>
        <p:spPr/>
        <p:txBody>
          <a:bodyPr/>
          <a:lstStyle/>
          <a:p>
            <a:r>
              <a:rPr lang="en-US"/>
              <a:t>CS-256 Topics in Artificial Intelligence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12/5/18</a:t>
            </a:r>
            <a:endParaRPr lang="en-US" dirty="0"/>
          </a:p>
        </p:txBody>
      </p:sp>
      <p:sp>
        <p:nvSpPr>
          <p:cNvPr id="3" name="Footer Placeholder 2"/>
          <p:cNvSpPr>
            <a:spLocks noGrp="1"/>
          </p:cNvSpPr>
          <p:nvPr>
            <p:ph type="ftr" sz="quarter" idx="11"/>
          </p:nvPr>
        </p:nvSpPr>
        <p:spPr/>
        <p:txBody>
          <a:bodyPr/>
          <a:lstStyle/>
          <a:p>
            <a:r>
              <a:rPr lang="en-US"/>
              <a:t>CS-256 Topics in Artificial Intelligence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IN"/>
              <a:t>12/5/18</a:t>
            </a:r>
            <a:endParaRPr lang="en-US" dirty="0"/>
          </a:p>
        </p:txBody>
      </p:sp>
      <p:sp>
        <p:nvSpPr>
          <p:cNvPr id="6" name="Footer Placeholder 5"/>
          <p:cNvSpPr>
            <a:spLocks noGrp="1"/>
          </p:cNvSpPr>
          <p:nvPr>
            <p:ph type="ftr" sz="quarter" idx="11"/>
          </p:nvPr>
        </p:nvSpPr>
        <p:spPr/>
        <p:txBody>
          <a:bodyPr/>
          <a:lstStyle/>
          <a:p>
            <a:r>
              <a:rPr lang="en-US"/>
              <a:t>CS-256 Topics in Artificial Intelligence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IN"/>
              <a:t>12/5/18</a:t>
            </a:r>
            <a:endParaRPr lang="en-US" dirty="0"/>
          </a:p>
        </p:txBody>
      </p:sp>
      <p:sp>
        <p:nvSpPr>
          <p:cNvPr id="6" name="Footer Placeholder 5"/>
          <p:cNvSpPr>
            <a:spLocks noGrp="1"/>
          </p:cNvSpPr>
          <p:nvPr>
            <p:ph type="ftr" sz="quarter" idx="11"/>
          </p:nvPr>
        </p:nvSpPr>
        <p:spPr/>
        <p:txBody>
          <a:bodyPr/>
          <a:lstStyle/>
          <a:p>
            <a:r>
              <a:rPr lang="en-US"/>
              <a:t>CS-256 Topics in Artificial Intelligence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IN"/>
              <a:t>12/5/18</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CS-256 Topics in Artificial Intelligence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i.stanford.edu/~amaas/data/senti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6154-E693-4B94-BFFE-9E3A8D956694}"/>
              </a:ext>
            </a:extLst>
          </p:cNvPr>
          <p:cNvSpPr>
            <a:spLocks noGrp="1"/>
          </p:cNvSpPr>
          <p:nvPr>
            <p:ph type="ctrTitle"/>
          </p:nvPr>
        </p:nvSpPr>
        <p:spPr>
          <a:xfrm>
            <a:off x="2703513" y="1166219"/>
            <a:ext cx="8006397" cy="2262781"/>
          </a:xfrm>
        </p:spPr>
        <p:txBody>
          <a:bodyPr/>
          <a:lstStyle/>
          <a:p>
            <a:r>
              <a:rPr lang="en-IN" dirty="0"/>
              <a:t>Sentiment Analysis of </a:t>
            </a:r>
            <a:br>
              <a:rPr lang="en-IN" dirty="0"/>
            </a:br>
            <a:r>
              <a:rPr lang="en-IN" dirty="0"/>
              <a:t>      Movie Reviews</a:t>
            </a:r>
          </a:p>
        </p:txBody>
      </p:sp>
      <p:sp>
        <p:nvSpPr>
          <p:cNvPr id="3" name="Subtitle 2">
            <a:extLst>
              <a:ext uri="{FF2B5EF4-FFF2-40B4-BE49-F238E27FC236}">
                <a16:creationId xmlns:a16="http://schemas.microsoft.com/office/drawing/2014/main" id="{25181780-8DD6-40D2-97F1-E9CAAC611FE6}"/>
              </a:ext>
            </a:extLst>
          </p:cNvPr>
          <p:cNvSpPr>
            <a:spLocks noGrp="1"/>
          </p:cNvSpPr>
          <p:nvPr>
            <p:ph type="subTitle" idx="1"/>
          </p:nvPr>
        </p:nvSpPr>
        <p:spPr>
          <a:xfrm>
            <a:off x="2589213" y="4777379"/>
            <a:ext cx="8915399" cy="1126283"/>
          </a:xfrm>
        </p:spPr>
        <p:txBody>
          <a:bodyPr>
            <a:normAutofit lnSpcReduction="10000"/>
          </a:bodyPr>
          <a:lstStyle/>
          <a:p>
            <a:pPr algn="just"/>
            <a:r>
              <a:rPr lang="en-IN"/>
              <a:t>													Presented by - </a:t>
            </a:r>
          </a:p>
          <a:p>
            <a:pPr algn="just"/>
            <a:r>
              <a:rPr lang="en-IN"/>
              <a:t>													Sayali Pisal - 012462385</a:t>
            </a:r>
          </a:p>
          <a:p>
            <a:r>
              <a:rPr lang="en-IN"/>
              <a:t>													Shruti Kothari - 013736463</a:t>
            </a:r>
            <a:endParaRPr lang="en-IN" dirty="0"/>
          </a:p>
        </p:txBody>
      </p:sp>
      <p:sp>
        <p:nvSpPr>
          <p:cNvPr id="4" name="Date Placeholder 3">
            <a:extLst>
              <a:ext uri="{FF2B5EF4-FFF2-40B4-BE49-F238E27FC236}">
                <a16:creationId xmlns:a16="http://schemas.microsoft.com/office/drawing/2014/main" id="{4AD43914-5C96-F74D-914C-D3B6A54B26A5}"/>
              </a:ext>
            </a:extLst>
          </p:cNvPr>
          <p:cNvSpPr>
            <a:spLocks noGrp="1"/>
          </p:cNvSpPr>
          <p:nvPr>
            <p:ph type="dt" sz="half" idx="10"/>
          </p:nvPr>
        </p:nvSpPr>
        <p:spPr>
          <a:xfrm>
            <a:off x="10361612" y="6130437"/>
            <a:ext cx="1146283" cy="370396"/>
          </a:xfrm>
        </p:spPr>
        <p:txBody>
          <a:bodyPr/>
          <a:lstStyle/>
          <a:p>
            <a:r>
              <a:rPr lang="en-IN"/>
              <a:t>12/5/18</a:t>
            </a:r>
            <a:endParaRPr lang="en-US" dirty="0"/>
          </a:p>
        </p:txBody>
      </p:sp>
      <p:sp>
        <p:nvSpPr>
          <p:cNvPr id="5" name="Footer Placeholder 4">
            <a:extLst>
              <a:ext uri="{FF2B5EF4-FFF2-40B4-BE49-F238E27FC236}">
                <a16:creationId xmlns:a16="http://schemas.microsoft.com/office/drawing/2014/main" id="{A1516860-1FA6-ED41-8C6C-CDD45758DA8A}"/>
              </a:ext>
            </a:extLst>
          </p:cNvPr>
          <p:cNvSpPr>
            <a:spLocks noGrp="1"/>
          </p:cNvSpPr>
          <p:nvPr>
            <p:ph type="ftr" sz="quarter" idx="11"/>
          </p:nvPr>
        </p:nvSpPr>
        <p:spPr>
          <a:xfrm>
            <a:off x="2589212" y="6135808"/>
            <a:ext cx="7619999" cy="365125"/>
          </a:xfrm>
        </p:spPr>
        <p:txBody>
          <a:bodyPr/>
          <a:lstStyle/>
          <a:p>
            <a:r>
              <a:rPr lang="en-US"/>
              <a:t>CS-256 Topics in Artificial Intelligence</a:t>
            </a:r>
            <a:endParaRPr lang="en-US" dirty="0"/>
          </a:p>
        </p:txBody>
      </p:sp>
      <p:sp>
        <p:nvSpPr>
          <p:cNvPr id="6" name="Slide Number Placeholder 5">
            <a:extLst>
              <a:ext uri="{FF2B5EF4-FFF2-40B4-BE49-F238E27FC236}">
                <a16:creationId xmlns:a16="http://schemas.microsoft.com/office/drawing/2014/main" id="{70474738-F324-214D-93C1-EFA6F8DD6C75}"/>
              </a:ext>
            </a:extLst>
          </p:cNvPr>
          <p:cNvSpPr>
            <a:spLocks noGrp="1"/>
          </p:cNvSpPr>
          <p:nvPr>
            <p:ph type="sldNum" sz="quarter" idx="12"/>
          </p:nvPr>
        </p:nvSpPr>
        <p:spPr>
          <a:xfrm>
            <a:off x="531812" y="4529540"/>
            <a:ext cx="779767" cy="365125"/>
          </a:xfrm>
        </p:spPr>
        <p:txBody>
          <a:bodyPr/>
          <a:lstStyle/>
          <a:p>
            <a:fld id="{D57F1E4F-1CFF-5643-939E-217C01CDF565}" type="slidenum">
              <a:rPr lang="en-US" smtClean="0"/>
              <a:pPr/>
              <a:t>1</a:t>
            </a:fld>
            <a:endParaRPr lang="en-US" dirty="0"/>
          </a:p>
        </p:txBody>
      </p:sp>
      <p:pic>
        <p:nvPicPr>
          <p:cNvPr id="10" name="Picture 9">
            <a:extLst>
              <a:ext uri="{FF2B5EF4-FFF2-40B4-BE49-F238E27FC236}">
                <a16:creationId xmlns:a16="http://schemas.microsoft.com/office/drawing/2014/main" id="{9DD53D96-769A-5E47-8C01-13AEBE0BDDD8}"/>
              </a:ext>
            </a:extLst>
          </p:cNvPr>
          <p:cNvPicPr>
            <a:picLocks noChangeAspect="1"/>
          </p:cNvPicPr>
          <p:nvPr/>
        </p:nvPicPr>
        <p:blipFill>
          <a:blip r:embed="rId2"/>
          <a:stretch>
            <a:fillRect/>
          </a:stretch>
        </p:blipFill>
        <p:spPr>
          <a:xfrm>
            <a:off x="506594" y="5671595"/>
            <a:ext cx="804985" cy="917683"/>
          </a:xfrm>
          <a:prstGeom prst="rect">
            <a:avLst/>
          </a:prstGeom>
        </p:spPr>
      </p:pic>
    </p:spTree>
    <p:extLst>
      <p:ext uri="{BB962C8B-B14F-4D97-AF65-F5344CB8AC3E}">
        <p14:creationId xmlns:p14="http://schemas.microsoft.com/office/powerpoint/2010/main" val="52353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220F-E351-4D0C-80D8-D71B1EB6DD89}"/>
              </a:ext>
            </a:extLst>
          </p:cNvPr>
          <p:cNvSpPr>
            <a:spLocks noGrp="1"/>
          </p:cNvSpPr>
          <p:nvPr>
            <p:ph type="title"/>
          </p:nvPr>
        </p:nvSpPr>
        <p:spPr>
          <a:xfrm>
            <a:off x="1640156" y="624110"/>
            <a:ext cx="8911687" cy="1019160"/>
          </a:xfrm>
        </p:spPr>
        <p:txBody>
          <a:bodyPr>
            <a:normAutofit/>
          </a:bodyPr>
          <a:lstStyle/>
          <a:p>
            <a:r>
              <a:rPr lang="en-IN" sz="4000" dirty="0"/>
              <a:t>Classification models (continued..)</a:t>
            </a:r>
          </a:p>
        </p:txBody>
      </p:sp>
      <p:sp>
        <p:nvSpPr>
          <p:cNvPr id="4" name="Date Placeholder 3">
            <a:extLst>
              <a:ext uri="{FF2B5EF4-FFF2-40B4-BE49-F238E27FC236}">
                <a16:creationId xmlns:a16="http://schemas.microsoft.com/office/drawing/2014/main" id="{324B7C5A-2678-584C-9296-F60A01728D03}"/>
              </a:ext>
            </a:extLst>
          </p:cNvPr>
          <p:cNvSpPr>
            <a:spLocks noGrp="1"/>
          </p:cNvSpPr>
          <p:nvPr>
            <p:ph type="dt" sz="half" idx="10"/>
          </p:nvPr>
        </p:nvSpPr>
        <p:spPr/>
        <p:txBody>
          <a:bodyPr/>
          <a:lstStyle/>
          <a:p>
            <a:r>
              <a:rPr lang="en-IN"/>
              <a:t>12/5/18</a:t>
            </a:r>
            <a:endParaRPr lang="en-US" dirty="0"/>
          </a:p>
        </p:txBody>
      </p:sp>
      <p:sp>
        <p:nvSpPr>
          <p:cNvPr id="5" name="Footer Placeholder 4">
            <a:extLst>
              <a:ext uri="{FF2B5EF4-FFF2-40B4-BE49-F238E27FC236}">
                <a16:creationId xmlns:a16="http://schemas.microsoft.com/office/drawing/2014/main" id="{CAEDA639-DC5E-884F-AFB0-ABD2B04200D3}"/>
              </a:ext>
            </a:extLst>
          </p:cNvPr>
          <p:cNvSpPr>
            <a:spLocks noGrp="1"/>
          </p:cNvSpPr>
          <p:nvPr>
            <p:ph type="ftr" sz="quarter" idx="11"/>
          </p:nvPr>
        </p:nvSpPr>
        <p:spPr/>
        <p:txBody>
          <a:bodyPr/>
          <a:lstStyle/>
          <a:p>
            <a:r>
              <a:rPr lang="en-US"/>
              <a:t>CS-256 Topics in Artificial Intelligence</a:t>
            </a:r>
            <a:endParaRPr lang="en-US" dirty="0"/>
          </a:p>
        </p:txBody>
      </p:sp>
      <p:sp>
        <p:nvSpPr>
          <p:cNvPr id="6" name="Slide Number Placeholder 5">
            <a:extLst>
              <a:ext uri="{FF2B5EF4-FFF2-40B4-BE49-F238E27FC236}">
                <a16:creationId xmlns:a16="http://schemas.microsoft.com/office/drawing/2014/main" id="{C039B8A8-E780-8A41-9EC9-BAEF7978189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7" name="Picture 6">
            <a:extLst>
              <a:ext uri="{FF2B5EF4-FFF2-40B4-BE49-F238E27FC236}">
                <a16:creationId xmlns:a16="http://schemas.microsoft.com/office/drawing/2014/main" id="{9658BF16-E5AC-7943-BFF3-6F403A415377}"/>
              </a:ext>
            </a:extLst>
          </p:cNvPr>
          <p:cNvPicPr>
            <a:picLocks noChangeAspect="1"/>
          </p:cNvPicPr>
          <p:nvPr/>
        </p:nvPicPr>
        <p:blipFill>
          <a:blip r:embed="rId2"/>
          <a:stretch>
            <a:fillRect/>
          </a:stretch>
        </p:blipFill>
        <p:spPr>
          <a:xfrm>
            <a:off x="506594" y="5671595"/>
            <a:ext cx="804985" cy="917683"/>
          </a:xfrm>
          <a:prstGeom prst="rect">
            <a:avLst/>
          </a:prstGeom>
        </p:spPr>
      </p:pic>
      <p:sp>
        <p:nvSpPr>
          <p:cNvPr id="10" name="Content Placeholder 2">
            <a:extLst>
              <a:ext uri="{FF2B5EF4-FFF2-40B4-BE49-F238E27FC236}">
                <a16:creationId xmlns:a16="http://schemas.microsoft.com/office/drawing/2014/main" id="{B0CC0558-089A-CC4D-9201-C85A906F1723}"/>
              </a:ext>
            </a:extLst>
          </p:cNvPr>
          <p:cNvSpPr>
            <a:spLocks noGrp="1"/>
          </p:cNvSpPr>
          <p:nvPr>
            <p:ph idx="1"/>
          </p:nvPr>
        </p:nvSpPr>
        <p:spPr>
          <a:xfrm>
            <a:off x="1427161" y="1689487"/>
            <a:ext cx="8915400" cy="4347465"/>
          </a:xfrm>
        </p:spPr>
        <p:txBody>
          <a:bodyPr>
            <a:normAutofit/>
          </a:bodyPr>
          <a:lstStyle/>
          <a:p>
            <a:r>
              <a:rPr lang="en-IN" sz="1600" dirty="0"/>
              <a:t>Linear SVM using </a:t>
            </a:r>
            <a:r>
              <a:rPr lang="en-IN" sz="1600" dirty="0" err="1"/>
              <a:t>GridSearchCV</a:t>
            </a:r>
            <a:endParaRPr lang="en-IN" sz="1600" dirty="0"/>
          </a:p>
          <a:p>
            <a:pPr lvl="1">
              <a:buFont typeface="+mj-lt"/>
              <a:buAutoNum type="arabicPeriod"/>
            </a:pPr>
            <a:r>
              <a:rPr lang="en-IN" dirty="0"/>
              <a:t>SVM is a discriminative classifier formally defined by a separating hyperplane which means given labelled training data (supervised learning), the algorithm outputs an optimal hyperplane which categorizes new examples.</a:t>
            </a:r>
          </a:p>
          <a:p>
            <a:pPr lvl="1">
              <a:buFont typeface="+mj-lt"/>
              <a:buAutoNum type="arabicPeriod"/>
            </a:pPr>
            <a:r>
              <a:rPr lang="en-IN" dirty="0"/>
              <a:t>Using </a:t>
            </a:r>
            <a:r>
              <a:rPr lang="en-IN" dirty="0" err="1"/>
              <a:t>GridSearchCV</a:t>
            </a:r>
            <a:r>
              <a:rPr lang="en-IN" dirty="0"/>
              <a:t> the optimised parameters and best cross validation score for linear SVM is obtained.</a:t>
            </a:r>
          </a:p>
          <a:p>
            <a:pPr marL="0" indent="0">
              <a:buNone/>
            </a:pPr>
            <a:endParaRPr lang="en-IN" sz="1600" dirty="0"/>
          </a:p>
          <a:p>
            <a:r>
              <a:rPr lang="en-IN" sz="1600" dirty="0"/>
              <a:t>Logistic Regression</a:t>
            </a:r>
          </a:p>
          <a:p>
            <a:pPr lvl="1">
              <a:buFont typeface="+mj-lt"/>
              <a:buAutoNum type="arabicPeriod"/>
            </a:pPr>
            <a:r>
              <a:rPr lang="en-IN" dirty="0"/>
              <a:t>A predictive analysis model used for data description and to derive the relationship between one dependent binary variable and one or more nominal, ordinal, interval or ratio-level independent variables. </a:t>
            </a:r>
          </a:p>
          <a:p>
            <a:pPr lvl="1">
              <a:buFont typeface="+mj-lt"/>
              <a:buAutoNum type="arabicPeriod"/>
            </a:pPr>
            <a:r>
              <a:rPr lang="en-IN" dirty="0"/>
              <a:t>The logistic regression not only gives a measure of how relevant a predictor is (coefficient size) but also its direction of association (positive or negative).</a:t>
            </a:r>
          </a:p>
        </p:txBody>
      </p:sp>
    </p:spTree>
    <p:extLst>
      <p:ext uri="{BB962C8B-B14F-4D97-AF65-F5344CB8AC3E}">
        <p14:creationId xmlns:p14="http://schemas.microsoft.com/office/powerpoint/2010/main" val="329015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D882-61BD-4F4B-806C-87F661F02DFD}"/>
              </a:ext>
            </a:extLst>
          </p:cNvPr>
          <p:cNvSpPr>
            <a:spLocks noGrp="1"/>
          </p:cNvSpPr>
          <p:nvPr>
            <p:ph type="title"/>
          </p:nvPr>
        </p:nvSpPr>
        <p:spPr>
          <a:xfrm>
            <a:off x="1640156" y="601250"/>
            <a:ext cx="8911687" cy="1280890"/>
          </a:xfrm>
        </p:spPr>
        <p:txBody>
          <a:bodyPr>
            <a:normAutofit/>
          </a:bodyPr>
          <a:lstStyle/>
          <a:p>
            <a:r>
              <a:rPr lang="en-IN" sz="4000" dirty="0"/>
              <a:t>Results</a:t>
            </a:r>
          </a:p>
        </p:txBody>
      </p:sp>
      <p:sp>
        <p:nvSpPr>
          <p:cNvPr id="4" name="Date Placeholder 3">
            <a:extLst>
              <a:ext uri="{FF2B5EF4-FFF2-40B4-BE49-F238E27FC236}">
                <a16:creationId xmlns:a16="http://schemas.microsoft.com/office/drawing/2014/main" id="{30422CF8-F669-1747-88B0-E1E8085F1966}"/>
              </a:ext>
            </a:extLst>
          </p:cNvPr>
          <p:cNvSpPr>
            <a:spLocks noGrp="1"/>
          </p:cNvSpPr>
          <p:nvPr>
            <p:ph type="dt" sz="half" idx="10"/>
          </p:nvPr>
        </p:nvSpPr>
        <p:spPr/>
        <p:txBody>
          <a:bodyPr/>
          <a:lstStyle/>
          <a:p>
            <a:r>
              <a:rPr lang="en-IN"/>
              <a:t>12/5/18</a:t>
            </a:r>
            <a:endParaRPr lang="en-US" dirty="0"/>
          </a:p>
        </p:txBody>
      </p:sp>
      <p:sp>
        <p:nvSpPr>
          <p:cNvPr id="5" name="Footer Placeholder 4">
            <a:extLst>
              <a:ext uri="{FF2B5EF4-FFF2-40B4-BE49-F238E27FC236}">
                <a16:creationId xmlns:a16="http://schemas.microsoft.com/office/drawing/2014/main" id="{4D9D92AA-2F48-574F-9D38-83C8BE785D37}"/>
              </a:ext>
            </a:extLst>
          </p:cNvPr>
          <p:cNvSpPr>
            <a:spLocks noGrp="1"/>
          </p:cNvSpPr>
          <p:nvPr>
            <p:ph type="ftr" sz="quarter" idx="11"/>
          </p:nvPr>
        </p:nvSpPr>
        <p:spPr/>
        <p:txBody>
          <a:bodyPr/>
          <a:lstStyle/>
          <a:p>
            <a:r>
              <a:rPr lang="en-US"/>
              <a:t>CS-256 Topics in Artificial Intelligence</a:t>
            </a:r>
            <a:endParaRPr lang="en-US" dirty="0"/>
          </a:p>
        </p:txBody>
      </p:sp>
      <p:sp>
        <p:nvSpPr>
          <p:cNvPr id="6" name="Slide Number Placeholder 5">
            <a:extLst>
              <a:ext uri="{FF2B5EF4-FFF2-40B4-BE49-F238E27FC236}">
                <a16:creationId xmlns:a16="http://schemas.microsoft.com/office/drawing/2014/main" id="{057174EE-79EB-D84A-A8C5-E8BFFB7B80C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7" name="Picture 6">
            <a:extLst>
              <a:ext uri="{FF2B5EF4-FFF2-40B4-BE49-F238E27FC236}">
                <a16:creationId xmlns:a16="http://schemas.microsoft.com/office/drawing/2014/main" id="{B0E6DAC4-EC47-5C4B-93B3-8DE1F1F2756C}"/>
              </a:ext>
            </a:extLst>
          </p:cNvPr>
          <p:cNvPicPr>
            <a:picLocks noChangeAspect="1"/>
          </p:cNvPicPr>
          <p:nvPr/>
        </p:nvPicPr>
        <p:blipFill>
          <a:blip r:embed="rId2"/>
          <a:stretch>
            <a:fillRect/>
          </a:stretch>
        </p:blipFill>
        <p:spPr>
          <a:xfrm>
            <a:off x="340216" y="5749932"/>
            <a:ext cx="954390" cy="954390"/>
          </a:xfrm>
          <a:prstGeom prst="rect">
            <a:avLst/>
          </a:prstGeom>
        </p:spPr>
      </p:pic>
      <p:pic>
        <p:nvPicPr>
          <p:cNvPr id="8" name="Picture 7">
            <a:extLst>
              <a:ext uri="{FF2B5EF4-FFF2-40B4-BE49-F238E27FC236}">
                <a16:creationId xmlns:a16="http://schemas.microsoft.com/office/drawing/2014/main" id="{F7D3AC45-920B-F64F-9307-DAD91707E9F2}"/>
              </a:ext>
            </a:extLst>
          </p:cNvPr>
          <p:cNvPicPr>
            <a:picLocks noChangeAspect="1"/>
          </p:cNvPicPr>
          <p:nvPr/>
        </p:nvPicPr>
        <p:blipFill>
          <a:blip r:embed="rId3"/>
          <a:stretch>
            <a:fillRect/>
          </a:stretch>
        </p:blipFill>
        <p:spPr>
          <a:xfrm>
            <a:off x="2589212" y="1241695"/>
            <a:ext cx="7518834" cy="1690743"/>
          </a:xfrm>
          <a:prstGeom prst="rect">
            <a:avLst/>
          </a:prstGeom>
        </p:spPr>
      </p:pic>
      <p:pic>
        <p:nvPicPr>
          <p:cNvPr id="12" name="Picture 11">
            <a:extLst>
              <a:ext uri="{FF2B5EF4-FFF2-40B4-BE49-F238E27FC236}">
                <a16:creationId xmlns:a16="http://schemas.microsoft.com/office/drawing/2014/main" id="{F1D163E7-45DD-7F4D-AE28-164FAA487ECC}"/>
              </a:ext>
            </a:extLst>
          </p:cNvPr>
          <p:cNvPicPr>
            <a:picLocks noChangeAspect="1"/>
          </p:cNvPicPr>
          <p:nvPr/>
        </p:nvPicPr>
        <p:blipFill>
          <a:blip r:embed="rId4"/>
          <a:stretch>
            <a:fillRect/>
          </a:stretch>
        </p:blipFill>
        <p:spPr>
          <a:xfrm>
            <a:off x="2080839" y="3076322"/>
            <a:ext cx="8471004" cy="2904860"/>
          </a:xfrm>
          <a:prstGeom prst="rect">
            <a:avLst/>
          </a:prstGeom>
        </p:spPr>
      </p:pic>
    </p:spTree>
    <p:extLst>
      <p:ext uri="{BB962C8B-B14F-4D97-AF65-F5344CB8AC3E}">
        <p14:creationId xmlns:p14="http://schemas.microsoft.com/office/powerpoint/2010/main" val="306344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50D3-3E6E-7C41-8471-041CEDB04361}"/>
              </a:ext>
            </a:extLst>
          </p:cNvPr>
          <p:cNvSpPr>
            <a:spLocks noGrp="1"/>
          </p:cNvSpPr>
          <p:nvPr>
            <p:ph type="title"/>
          </p:nvPr>
        </p:nvSpPr>
        <p:spPr>
          <a:xfrm>
            <a:off x="1549571" y="612387"/>
            <a:ext cx="8911687" cy="1280890"/>
          </a:xfrm>
        </p:spPr>
        <p:txBody>
          <a:bodyPr>
            <a:normAutofit/>
          </a:bodyPr>
          <a:lstStyle/>
          <a:p>
            <a:r>
              <a:rPr lang="en-US" sz="4000" dirty="0"/>
              <a:t>Results Continued ..</a:t>
            </a:r>
          </a:p>
        </p:txBody>
      </p:sp>
      <p:sp>
        <p:nvSpPr>
          <p:cNvPr id="4" name="Date Placeholder 3">
            <a:extLst>
              <a:ext uri="{FF2B5EF4-FFF2-40B4-BE49-F238E27FC236}">
                <a16:creationId xmlns:a16="http://schemas.microsoft.com/office/drawing/2014/main" id="{1F1EE76B-20BE-7B42-AF9C-446DA52E637A}"/>
              </a:ext>
            </a:extLst>
          </p:cNvPr>
          <p:cNvSpPr>
            <a:spLocks noGrp="1"/>
          </p:cNvSpPr>
          <p:nvPr>
            <p:ph type="dt" sz="half" idx="10"/>
          </p:nvPr>
        </p:nvSpPr>
        <p:spPr/>
        <p:txBody>
          <a:bodyPr/>
          <a:lstStyle/>
          <a:p>
            <a:r>
              <a:rPr lang="en-IN"/>
              <a:t>12/5/18</a:t>
            </a:r>
            <a:endParaRPr lang="en-US" dirty="0"/>
          </a:p>
        </p:txBody>
      </p:sp>
      <p:sp>
        <p:nvSpPr>
          <p:cNvPr id="5" name="Footer Placeholder 4">
            <a:extLst>
              <a:ext uri="{FF2B5EF4-FFF2-40B4-BE49-F238E27FC236}">
                <a16:creationId xmlns:a16="http://schemas.microsoft.com/office/drawing/2014/main" id="{C4642612-5D46-5A41-A62B-97D8F1DA70B1}"/>
              </a:ext>
            </a:extLst>
          </p:cNvPr>
          <p:cNvSpPr>
            <a:spLocks noGrp="1"/>
          </p:cNvSpPr>
          <p:nvPr>
            <p:ph type="ftr" sz="quarter" idx="11"/>
          </p:nvPr>
        </p:nvSpPr>
        <p:spPr/>
        <p:txBody>
          <a:bodyPr/>
          <a:lstStyle/>
          <a:p>
            <a:r>
              <a:rPr lang="en-US"/>
              <a:t>CS-256 Topics in Artificial Intelligence</a:t>
            </a:r>
            <a:endParaRPr lang="en-US" dirty="0"/>
          </a:p>
        </p:txBody>
      </p:sp>
      <p:sp>
        <p:nvSpPr>
          <p:cNvPr id="6" name="Slide Number Placeholder 5">
            <a:extLst>
              <a:ext uri="{FF2B5EF4-FFF2-40B4-BE49-F238E27FC236}">
                <a16:creationId xmlns:a16="http://schemas.microsoft.com/office/drawing/2014/main" id="{AB52C5EF-7D91-154C-92B0-7FC1704510F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8" name="Picture 7">
            <a:extLst>
              <a:ext uri="{FF2B5EF4-FFF2-40B4-BE49-F238E27FC236}">
                <a16:creationId xmlns:a16="http://schemas.microsoft.com/office/drawing/2014/main" id="{96128E7C-B56B-E042-8347-599C1D99EAD2}"/>
              </a:ext>
            </a:extLst>
          </p:cNvPr>
          <p:cNvPicPr>
            <a:picLocks noChangeAspect="1"/>
          </p:cNvPicPr>
          <p:nvPr/>
        </p:nvPicPr>
        <p:blipFill>
          <a:blip r:embed="rId2"/>
          <a:stretch>
            <a:fillRect/>
          </a:stretch>
        </p:blipFill>
        <p:spPr>
          <a:xfrm>
            <a:off x="2589212" y="1324638"/>
            <a:ext cx="6970239" cy="2104362"/>
          </a:xfrm>
          <a:prstGeom prst="rect">
            <a:avLst/>
          </a:prstGeom>
        </p:spPr>
      </p:pic>
      <p:pic>
        <p:nvPicPr>
          <p:cNvPr id="10" name="Picture 9">
            <a:extLst>
              <a:ext uri="{FF2B5EF4-FFF2-40B4-BE49-F238E27FC236}">
                <a16:creationId xmlns:a16="http://schemas.microsoft.com/office/drawing/2014/main" id="{F0246BA8-45A4-2C42-8E4C-7224EF6C9DEB}"/>
              </a:ext>
            </a:extLst>
          </p:cNvPr>
          <p:cNvPicPr>
            <a:picLocks noChangeAspect="1"/>
          </p:cNvPicPr>
          <p:nvPr/>
        </p:nvPicPr>
        <p:blipFill>
          <a:blip r:embed="rId3"/>
          <a:stretch>
            <a:fillRect/>
          </a:stretch>
        </p:blipFill>
        <p:spPr>
          <a:xfrm>
            <a:off x="3320676" y="3655754"/>
            <a:ext cx="5550647" cy="2253299"/>
          </a:xfrm>
          <a:prstGeom prst="rect">
            <a:avLst/>
          </a:prstGeom>
        </p:spPr>
      </p:pic>
    </p:spTree>
    <p:extLst>
      <p:ext uri="{BB962C8B-B14F-4D97-AF65-F5344CB8AC3E}">
        <p14:creationId xmlns:p14="http://schemas.microsoft.com/office/powerpoint/2010/main" val="49090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16DA-4FDF-4E12-895D-AFED057CE956}"/>
              </a:ext>
            </a:extLst>
          </p:cNvPr>
          <p:cNvSpPr>
            <a:spLocks noGrp="1"/>
          </p:cNvSpPr>
          <p:nvPr>
            <p:ph type="title"/>
          </p:nvPr>
        </p:nvSpPr>
        <p:spPr>
          <a:xfrm>
            <a:off x="3594686" y="2434064"/>
            <a:ext cx="8911687" cy="1280890"/>
          </a:xfrm>
        </p:spPr>
        <p:txBody>
          <a:bodyPr>
            <a:normAutofit/>
          </a:bodyPr>
          <a:lstStyle/>
          <a:p>
            <a:r>
              <a:rPr lang="en-IN" sz="7200" dirty="0"/>
              <a:t>Live Demo!</a:t>
            </a:r>
          </a:p>
        </p:txBody>
      </p:sp>
      <p:sp>
        <p:nvSpPr>
          <p:cNvPr id="4" name="Date Placeholder 3">
            <a:extLst>
              <a:ext uri="{FF2B5EF4-FFF2-40B4-BE49-F238E27FC236}">
                <a16:creationId xmlns:a16="http://schemas.microsoft.com/office/drawing/2014/main" id="{0E4ECB6F-8BC3-E14A-B1D2-D4AE6345EB15}"/>
              </a:ext>
            </a:extLst>
          </p:cNvPr>
          <p:cNvSpPr>
            <a:spLocks noGrp="1"/>
          </p:cNvSpPr>
          <p:nvPr>
            <p:ph type="dt" sz="half" idx="10"/>
          </p:nvPr>
        </p:nvSpPr>
        <p:spPr/>
        <p:txBody>
          <a:bodyPr/>
          <a:lstStyle/>
          <a:p>
            <a:r>
              <a:rPr lang="en-IN"/>
              <a:t>12/5/18</a:t>
            </a:r>
            <a:endParaRPr lang="en-US" dirty="0"/>
          </a:p>
        </p:txBody>
      </p:sp>
      <p:sp>
        <p:nvSpPr>
          <p:cNvPr id="5" name="Footer Placeholder 4">
            <a:extLst>
              <a:ext uri="{FF2B5EF4-FFF2-40B4-BE49-F238E27FC236}">
                <a16:creationId xmlns:a16="http://schemas.microsoft.com/office/drawing/2014/main" id="{80B89C2F-576B-B340-B3B0-C201DC8D40B1}"/>
              </a:ext>
            </a:extLst>
          </p:cNvPr>
          <p:cNvSpPr>
            <a:spLocks noGrp="1"/>
          </p:cNvSpPr>
          <p:nvPr>
            <p:ph type="ftr" sz="quarter" idx="11"/>
          </p:nvPr>
        </p:nvSpPr>
        <p:spPr/>
        <p:txBody>
          <a:bodyPr/>
          <a:lstStyle/>
          <a:p>
            <a:r>
              <a:rPr lang="en-US"/>
              <a:t>CS-256 Topics in Artificial Intelligence</a:t>
            </a:r>
            <a:endParaRPr lang="en-US" dirty="0"/>
          </a:p>
        </p:txBody>
      </p:sp>
      <p:sp>
        <p:nvSpPr>
          <p:cNvPr id="6" name="Slide Number Placeholder 5">
            <a:extLst>
              <a:ext uri="{FF2B5EF4-FFF2-40B4-BE49-F238E27FC236}">
                <a16:creationId xmlns:a16="http://schemas.microsoft.com/office/drawing/2014/main" id="{6AB85C4F-318D-FD47-9159-D14DD2471362}"/>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7" name="Picture 6">
            <a:extLst>
              <a:ext uri="{FF2B5EF4-FFF2-40B4-BE49-F238E27FC236}">
                <a16:creationId xmlns:a16="http://schemas.microsoft.com/office/drawing/2014/main" id="{AAAB5B43-A9CF-EF4B-82A6-DA748D79B201}"/>
              </a:ext>
            </a:extLst>
          </p:cNvPr>
          <p:cNvPicPr>
            <a:picLocks noChangeAspect="1"/>
          </p:cNvPicPr>
          <p:nvPr/>
        </p:nvPicPr>
        <p:blipFill>
          <a:blip r:embed="rId2"/>
          <a:stretch>
            <a:fillRect/>
          </a:stretch>
        </p:blipFill>
        <p:spPr>
          <a:xfrm>
            <a:off x="506594" y="5671595"/>
            <a:ext cx="804985" cy="917683"/>
          </a:xfrm>
          <a:prstGeom prst="rect">
            <a:avLst/>
          </a:prstGeom>
        </p:spPr>
      </p:pic>
    </p:spTree>
    <p:extLst>
      <p:ext uri="{BB962C8B-B14F-4D97-AF65-F5344CB8AC3E}">
        <p14:creationId xmlns:p14="http://schemas.microsoft.com/office/powerpoint/2010/main" val="72423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A854-A477-4510-9E31-480B085724C8}"/>
              </a:ext>
            </a:extLst>
          </p:cNvPr>
          <p:cNvSpPr>
            <a:spLocks noGrp="1"/>
          </p:cNvSpPr>
          <p:nvPr>
            <p:ph type="title"/>
          </p:nvPr>
        </p:nvSpPr>
        <p:spPr>
          <a:xfrm>
            <a:off x="1835065" y="2557105"/>
            <a:ext cx="8911687" cy="1280890"/>
          </a:xfrm>
        </p:spPr>
        <p:txBody>
          <a:bodyPr>
            <a:normAutofit/>
          </a:bodyPr>
          <a:lstStyle/>
          <a:p>
            <a:pPr algn="ctr"/>
            <a:r>
              <a:rPr lang="en-IN" sz="5400" dirty="0"/>
              <a:t>Thank you!</a:t>
            </a:r>
          </a:p>
        </p:txBody>
      </p:sp>
      <p:sp>
        <p:nvSpPr>
          <p:cNvPr id="3" name="Date Placeholder 2">
            <a:extLst>
              <a:ext uri="{FF2B5EF4-FFF2-40B4-BE49-F238E27FC236}">
                <a16:creationId xmlns:a16="http://schemas.microsoft.com/office/drawing/2014/main" id="{E3125797-CD1D-9A46-9928-D077B96A9DD9}"/>
              </a:ext>
            </a:extLst>
          </p:cNvPr>
          <p:cNvSpPr>
            <a:spLocks noGrp="1"/>
          </p:cNvSpPr>
          <p:nvPr>
            <p:ph type="dt" sz="half" idx="10"/>
          </p:nvPr>
        </p:nvSpPr>
        <p:spPr/>
        <p:txBody>
          <a:bodyPr/>
          <a:lstStyle/>
          <a:p>
            <a:r>
              <a:rPr lang="en-IN"/>
              <a:t>12/5/18</a:t>
            </a:r>
            <a:endParaRPr lang="en-US" dirty="0"/>
          </a:p>
        </p:txBody>
      </p:sp>
      <p:sp>
        <p:nvSpPr>
          <p:cNvPr id="4" name="Footer Placeholder 3">
            <a:extLst>
              <a:ext uri="{FF2B5EF4-FFF2-40B4-BE49-F238E27FC236}">
                <a16:creationId xmlns:a16="http://schemas.microsoft.com/office/drawing/2014/main" id="{4D489AC8-80C0-BC4A-9284-B0F9777AB7C9}"/>
              </a:ext>
            </a:extLst>
          </p:cNvPr>
          <p:cNvSpPr>
            <a:spLocks noGrp="1"/>
          </p:cNvSpPr>
          <p:nvPr>
            <p:ph type="ftr" sz="quarter" idx="11"/>
          </p:nvPr>
        </p:nvSpPr>
        <p:spPr/>
        <p:txBody>
          <a:bodyPr/>
          <a:lstStyle/>
          <a:p>
            <a:r>
              <a:rPr lang="en-US"/>
              <a:t>CS-256 Topics in Artificial Intelligence</a:t>
            </a:r>
            <a:endParaRPr lang="en-US" dirty="0"/>
          </a:p>
        </p:txBody>
      </p:sp>
      <p:sp>
        <p:nvSpPr>
          <p:cNvPr id="5" name="Slide Number Placeholder 4">
            <a:extLst>
              <a:ext uri="{FF2B5EF4-FFF2-40B4-BE49-F238E27FC236}">
                <a16:creationId xmlns:a16="http://schemas.microsoft.com/office/drawing/2014/main" id="{F25261F2-D1AB-E24C-B2DF-0BDF23486A4D}"/>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Picture 5">
            <a:extLst>
              <a:ext uri="{FF2B5EF4-FFF2-40B4-BE49-F238E27FC236}">
                <a16:creationId xmlns:a16="http://schemas.microsoft.com/office/drawing/2014/main" id="{531CD863-560F-F14B-A6B0-BD9CF6613615}"/>
              </a:ext>
            </a:extLst>
          </p:cNvPr>
          <p:cNvPicPr>
            <a:picLocks noChangeAspect="1"/>
          </p:cNvPicPr>
          <p:nvPr/>
        </p:nvPicPr>
        <p:blipFill>
          <a:blip r:embed="rId2"/>
          <a:stretch>
            <a:fillRect/>
          </a:stretch>
        </p:blipFill>
        <p:spPr>
          <a:xfrm>
            <a:off x="340216" y="5749932"/>
            <a:ext cx="954390" cy="954390"/>
          </a:xfrm>
          <a:prstGeom prst="rect">
            <a:avLst/>
          </a:prstGeom>
        </p:spPr>
      </p:pic>
    </p:spTree>
    <p:extLst>
      <p:ext uri="{BB962C8B-B14F-4D97-AF65-F5344CB8AC3E}">
        <p14:creationId xmlns:p14="http://schemas.microsoft.com/office/powerpoint/2010/main" val="2608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ECA8-30A5-4590-8F0D-D2098C1660AA}"/>
              </a:ext>
            </a:extLst>
          </p:cNvPr>
          <p:cNvSpPr>
            <a:spLocks noGrp="1"/>
          </p:cNvSpPr>
          <p:nvPr>
            <p:ph type="title"/>
          </p:nvPr>
        </p:nvSpPr>
        <p:spPr>
          <a:xfrm>
            <a:off x="1975705" y="552542"/>
            <a:ext cx="8911687" cy="873386"/>
          </a:xfrm>
        </p:spPr>
        <p:txBody>
          <a:bodyPr>
            <a:normAutofit/>
          </a:bodyPr>
          <a:lstStyle/>
          <a:p>
            <a:r>
              <a:rPr lang="en-IN" sz="4000" dirty="0"/>
              <a:t>Introduction – What?</a:t>
            </a:r>
          </a:p>
        </p:txBody>
      </p:sp>
      <p:sp>
        <p:nvSpPr>
          <p:cNvPr id="3" name="Content Placeholder 2">
            <a:extLst>
              <a:ext uri="{FF2B5EF4-FFF2-40B4-BE49-F238E27FC236}">
                <a16:creationId xmlns:a16="http://schemas.microsoft.com/office/drawing/2014/main" id="{A3BFEABC-47A7-4EBC-B0B6-1576412E9394}"/>
              </a:ext>
            </a:extLst>
          </p:cNvPr>
          <p:cNvSpPr>
            <a:spLocks noGrp="1"/>
          </p:cNvSpPr>
          <p:nvPr>
            <p:ph idx="1"/>
          </p:nvPr>
        </p:nvSpPr>
        <p:spPr>
          <a:xfrm>
            <a:off x="1456053" y="1748790"/>
            <a:ext cx="8915400" cy="4180562"/>
          </a:xfrm>
        </p:spPr>
        <p:txBody>
          <a:bodyPr>
            <a:normAutofit/>
          </a:bodyPr>
          <a:lstStyle/>
          <a:p>
            <a:r>
              <a:rPr lang="en-IN" sz="1600" dirty="0"/>
              <a:t>The advent of Internet has led to an increase in the amount of sentimental content available on the Web. Such content is often found in social media web sites in the form of movie or product reviews. </a:t>
            </a:r>
          </a:p>
          <a:p>
            <a:pPr marL="0" indent="0">
              <a:buNone/>
            </a:pPr>
            <a:endParaRPr lang="en-IN" sz="1600" dirty="0"/>
          </a:p>
          <a:p>
            <a:r>
              <a:rPr lang="en-IN" sz="1600" dirty="0"/>
              <a:t>The focus of our project is the analysis of the sentiments in the movie reviews. We expect the reviews to express succinctly and directly public opinion on a certain movie.</a:t>
            </a:r>
          </a:p>
          <a:p>
            <a:pPr marL="0" indent="0">
              <a:buNone/>
            </a:pPr>
            <a:endParaRPr lang="en-IN" sz="1600" dirty="0"/>
          </a:p>
          <a:p>
            <a:r>
              <a:rPr lang="en-IN" sz="1600" dirty="0"/>
              <a:t>We aim to build a binary classifier to predict the sentiment given raw texts of movie reviews.</a:t>
            </a:r>
          </a:p>
        </p:txBody>
      </p:sp>
      <p:sp>
        <p:nvSpPr>
          <p:cNvPr id="4" name="Date Placeholder 3">
            <a:extLst>
              <a:ext uri="{FF2B5EF4-FFF2-40B4-BE49-F238E27FC236}">
                <a16:creationId xmlns:a16="http://schemas.microsoft.com/office/drawing/2014/main" id="{C0CF5CE6-1BF7-3A42-BE9C-1DB1FD6EA74C}"/>
              </a:ext>
            </a:extLst>
          </p:cNvPr>
          <p:cNvSpPr>
            <a:spLocks noGrp="1"/>
          </p:cNvSpPr>
          <p:nvPr>
            <p:ph type="dt" sz="half" idx="10"/>
          </p:nvPr>
        </p:nvSpPr>
        <p:spPr/>
        <p:txBody>
          <a:bodyPr/>
          <a:lstStyle/>
          <a:p>
            <a:r>
              <a:rPr lang="en-IN"/>
              <a:t>12/5/18</a:t>
            </a:r>
            <a:endParaRPr lang="en-US" dirty="0"/>
          </a:p>
        </p:txBody>
      </p:sp>
      <p:sp>
        <p:nvSpPr>
          <p:cNvPr id="5" name="Footer Placeholder 4">
            <a:extLst>
              <a:ext uri="{FF2B5EF4-FFF2-40B4-BE49-F238E27FC236}">
                <a16:creationId xmlns:a16="http://schemas.microsoft.com/office/drawing/2014/main" id="{2103C4C5-B80C-BB46-AB23-2604488CA54C}"/>
              </a:ext>
            </a:extLst>
          </p:cNvPr>
          <p:cNvSpPr>
            <a:spLocks noGrp="1"/>
          </p:cNvSpPr>
          <p:nvPr>
            <p:ph type="ftr" sz="quarter" idx="11"/>
          </p:nvPr>
        </p:nvSpPr>
        <p:spPr/>
        <p:txBody>
          <a:bodyPr/>
          <a:lstStyle/>
          <a:p>
            <a:r>
              <a:rPr lang="en-US" dirty="0"/>
              <a:t>CS-256 Topics in Artificial Intelligence</a:t>
            </a:r>
          </a:p>
        </p:txBody>
      </p:sp>
      <p:sp>
        <p:nvSpPr>
          <p:cNvPr id="6" name="Slide Number Placeholder 5">
            <a:extLst>
              <a:ext uri="{FF2B5EF4-FFF2-40B4-BE49-F238E27FC236}">
                <a16:creationId xmlns:a16="http://schemas.microsoft.com/office/drawing/2014/main" id="{EB0339B6-BF3D-654F-A599-D16AAA5C148C}"/>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9" name="Picture 8">
            <a:extLst>
              <a:ext uri="{FF2B5EF4-FFF2-40B4-BE49-F238E27FC236}">
                <a16:creationId xmlns:a16="http://schemas.microsoft.com/office/drawing/2014/main" id="{BD30ABC9-1F92-5540-922C-CB0B9ADA40D6}"/>
              </a:ext>
            </a:extLst>
          </p:cNvPr>
          <p:cNvPicPr>
            <a:picLocks noChangeAspect="1"/>
          </p:cNvPicPr>
          <p:nvPr/>
        </p:nvPicPr>
        <p:blipFill>
          <a:blip r:embed="rId2"/>
          <a:stretch>
            <a:fillRect/>
          </a:stretch>
        </p:blipFill>
        <p:spPr>
          <a:xfrm>
            <a:off x="340216" y="5749932"/>
            <a:ext cx="954390" cy="954390"/>
          </a:xfrm>
          <a:prstGeom prst="rect">
            <a:avLst/>
          </a:prstGeom>
        </p:spPr>
      </p:pic>
    </p:spTree>
    <p:extLst>
      <p:ext uri="{BB962C8B-B14F-4D97-AF65-F5344CB8AC3E}">
        <p14:creationId xmlns:p14="http://schemas.microsoft.com/office/powerpoint/2010/main" val="105545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D17B-87C7-4464-B08C-E9F79B95A6BA}"/>
              </a:ext>
            </a:extLst>
          </p:cNvPr>
          <p:cNvSpPr>
            <a:spLocks noGrp="1"/>
          </p:cNvSpPr>
          <p:nvPr>
            <p:ph type="title"/>
          </p:nvPr>
        </p:nvSpPr>
        <p:spPr>
          <a:xfrm>
            <a:off x="2267877" y="601250"/>
            <a:ext cx="8911687" cy="1280890"/>
          </a:xfrm>
        </p:spPr>
        <p:txBody>
          <a:bodyPr>
            <a:normAutofit/>
          </a:bodyPr>
          <a:lstStyle/>
          <a:p>
            <a:r>
              <a:rPr lang="en-IN" sz="4000" dirty="0"/>
              <a:t>Why?</a:t>
            </a:r>
          </a:p>
        </p:txBody>
      </p:sp>
      <p:sp>
        <p:nvSpPr>
          <p:cNvPr id="3" name="Content Placeholder 2">
            <a:extLst>
              <a:ext uri="{FF2B5EF4-FFF2-40B4-BE49-F238E27FC236}">
                <a16:creationId xmlns:a16="http://schemas.microsoft.com/office/drawing/2014/main" id="{915972FB-809D-4904-83A6-6B973C3E56BE}"/>
              </a:ext>
            </a:extLst>
          </p:cNvPr>
          <p:cNvSpPr>
            <a:spLocks noGrp="1"/>
          </p:cNvSpPr>
          <p:nvPr>
            <p:ph idx="1"/>
          </p:nvPr>
        </p:nvSpPr>
        <p:spPr>
          <a:xfrm>
            <a:off x="1638300" y="1566672"/>
            <a:ext cx="8915400" cy="4873863"/>
          </a:xfrm>
        </p:spPr>
        <p:txBody>
          <a:bodyPr>
            <a:normAutofit/>
          </a:bodyPr>
          <a:lstStyle/>
          <a:p>
            <a:r>
              <a:rPr lang="en-IN" sz="1600" dirty="0"/>
              <a:t>Reviews are available to movie production companies which helps them –</a:t>
            </a:r>
          </a:p>
          <a:p>
            <a:pPr marL="0" indent="0">
              <a:buNone/>
            </a:pPr>
            <a:endParaRPr lang="en-IN" sz="1600" dirty="0"/>
          </a:p>
          <a:p>
            <a:pPr lvl="1">
              <a:buFont typeface="+mj-lt"/>
              <a:buAutoNum type="arabicPeriod"/>
            </a:pPr>
            <a:r>
              <a:rPr lang="en-IN" sz="1400" dirty="0"/>
              <a:t>To understand sentiment and check the popularity of their films </a:t>
            </a:r>
          </a:p>
          <a:p>
            <a:pPr lvl="1">
              <a:buFont typeface="+mj-lt"/>
              <a:buAutoNum type="arabicPeriod"/>
            </a:pPr>
            <a:r>
              <a:rPr lang="en-IN" sz="1400" dirty="0"/>
              <a:t>To figure out new marketing strategies and future directions</a:t>
            </a:r>
          </a:p>
          <a:p>
            <a:pPr marL="0" indent="0">
              <a:buNone/>
            </a:pPr>
            <a:endParaRPr lang="en-IN" sz="1600" dirty="0"/>
          </a:p>
          <a:p>
            <a:r>
              <a:rPr lang="en-IN" sz="1600" dirty="0"/>
              <a:t>Human mind can read and understand whether a review is positive but for movie studios it is difficult to hire employees to simply read and judge movie opinions.</a:t>
            </a:r>
          </a:p>
          <a:p>
            <a:pPr marL="0" indent="0">
              <a:buNone/>
            </a:pPr>
            <a:endParaRPr lang="en-IN" sz="1600" dirty="0"/>
          </a:p>
          <a:p>
            <a:r>
              <a:rPr lang="en-IN" sz="1600" dirty="0"/>
              <a:t> So here comes Machine Learning to rescue – </a:t>
            </a:r>
          </a:p>
          <a:p>
            <a:pPr lvl="1"/>
            <a:r>
              <a:rPr lang="en-IN" sz="1400" dirty="0"/>
              <a:t>Processing</a:t>
            </a:r>
          </a:p>
          <a:p>
            <a:pPr lvl="1"/>
            <a:r>
              <a:rPr lang="en-IN" sz="1400" dirty="0"/>
              <a:t>Reliably extraction</a:t>
            </a:r>
          </a:p>
          <a:p>
            <a:pPr lvl="1"/>
            <a:r>
              <a:rPr lang="en-IN" sz="1400" dirty="0"/>
              <a:t>Classification of the sentiment of unstructured movie reviews</a:t>
            </a:r>
          </a:p>
        </p:txBody>
      </p:sp>
      <p:sp>
        <p:nvSpPr>
          <p:cNvPr id="4" name="Date Placeholder 3">
            <a:extLst>
              <a:ext uri="{FF2B5EF4-FFF2-40B4-BE49-F238E27FC236}">
                <a16:creationId xmlns:a16="http://schemas.microsoft.com/office/drawing/2014/main" id="{C5215352-5152-2140-A1D8-04D20E7EE936}"/>
              </a:ext>
            </a:extLst>
          </p:cNvPr>
          <p:cNvSpPr>
            <a:spLocks noGrp="1"/>
          </p:cNvSpPr>
          <p:nvPr>
            <p:ph type="dt" sz="half" idx="10"/>
          </p:nvPr>
        </p:nvSpPr>
        <p:spPr/>
        <p:txBody>
          <a:bodyPr/>
          <a:lstStyle/>
          <a:p>
            <a:r>
              <a:rPr lang="en-IN"/>
              <a:t>12/5/18</a:t>
            </a:r>
            <a:endParaRPr lang="en-US" dirty="0"/>
          </a:p>
        </p:txBody>
      </p:sp>
      <p:sp>
        <p:nvSpPr>
          <p:cNvPr id="5" name="Footer Placeholder 4">
            <a:extLst>
              <a:ext uri="{FF2B5EF4-FFF2-40B4-BE49-F238E27FC236}">
                <a16:creationId xmlns:a16="http://schemas.microsoft.com/office/drawing/2014/main" id="{81D95298-722B-0D4F-AB3E-46CB4A174302}"/>
              </a:ext>
            </a:extLst>
          </p:cNvPr>
          <p:cNvSpPr>
            <a:spLocks noGrp="1"/>
          </p:cNvSpPr>
          <p:nvPr>
            <p:ph type="ftr" sz="quarter" idx="11"/>
          </p:nvPr>
        </p:nvSpPr>
        <p:spPr/>
        <p:txBody>
          <a:bodyPr/>
          <a:lstStyle/>
          <a:p>
            <a:r>
              <a:rPr lang="en-US"/>
              <a:t>CS-256 Topics in Artificial Intelligence</a:t>
            </a:r>
            <a:endParaRPr lang="en-US" dirty="0"/>
          </a:p>
        </p:txBody>
      </p:sp>
      <p:sp>
        <p:nvSpPr>
          <p:cNvPr id="6" name="Slide Number Placeholder 5">
            <a:extLst>
              <a:ext uri="{FF2B5EF4-FFF2-40B4-BE49-F238E27FC236}">
                <a16:creationId xmlns:a16="http://schemas.microsoft.com/office/drawing/2014/main" id="{53CCBACB-AC05-0145-9E0C-5E2AEE14988A}"/>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 name="Picture 6">
            <a:extLst>
              <a:ext uri="{FF2B5EF4-FFF2-40B4-BE49-F238E27FC236}">
                <a16:creationId xmlns:a16="http://schemas.microsoft.com/office/drawing/2014/main" id="{1C27143B-34F8-E44D-9C1F-0496DB3613D1}"/>
              </a:ext>
            </a:extLst>
          </p:cNvPr>
          <p:cNvPicPr>
            <a:picLocks noChangeAspect="1"/>
          </p:cNvPicPr>
          <p:nvPr/>
        </p:nvPicPr>
        <p:blipFill>
          <a:blip r:embed="rId2"/>
          <a:stretch>
            <a:fillRect/>
          </a:stretch>
        </p:blipFill>
        <p:spPr>
          <a:xfrm>
            <a:off x="506594" y="5671595"/>
            <a:ext cx="804985" cy="917683"/>
          </a:xfrm>
          <a:prstGeom prst="rect">
            <a:avLst/>
          </a:prstGeom>
        </p:spPr>
      </p:pic>
    </p:spTree>
    <p:extLst>
      <p:ext uri="{BB962C8B-B14F-4D97-AF65-F5344CB8AC3E}">
        <p14:creationId xmlns:p14="http://schemas.microsoft.com/office/powerpoint/2010/main" val="124501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CD1D-7C45-436E-9799-9D0B60550532}"/>
              </a:ext>
            </a:extLst>
          </p:cNvPr>
          <p:cNvSpPr>
            <a:spLocks noGrp="1"/>
          </p:cNvSpPr>
          <p:nvPr>
            <p:ph type="title"/>
          </p:nvPr>
        </p:nvSpPr>
        <p:spPr>
          <a:xfrm>
            <a:off x="1881269" y="639983"/>
            <a:ext cx="8911687" cy="778762"/>
          </a:xfrm>
        </p:spPr>
        <p:txBody>
          <a:bodyPr>
            <a:normAutofit/>
          </a:bodyPr>
          <a:lstStyle/>
          <a:p>
            <a:r>
              <a:rPr lang="en-IN" sz="4000" dirty="0"/>
              <a:t>Dataset</a:t>
            </a:r>
          </a:p>
        </p:txBody>
      </p:sp>
      <p:sp>
        <p:nvSpPr>
          <p:cNvPr id="4" name="Oval 3">
            <a:extLst>
              <a:ext uri="{FF2B5EF4-FFF2-40B4-BE49-F238E27FC236}">
                <a16:creationId xmlns:a16="http://schemas.microsoft.com/office/drawing/2014/main" id="{920B3702-A058-4C0C-B004-4A8D857BA7C3}"/>
              </a:ext>
            </a:extLst>
          </p:cNvPr>
          <p:cNvSpPr/>
          <p:nvPr/>
        </p:nvSpPr>
        <p:spPr>
          <a:xfrm>
            <a:off x="5506279" y="639983"/>
            <a:ext cx="1755911" cy="1639642"/>
          </a:xfrm>
          <a:prstGeom prst="ellipse">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0" dirty="0">
              <a:solidFill>
                <a:schemeClr val="tx1"/>
              </a:solidFill>
            </a:endParaRPr>
          </a:p>
          <a:p>
            <a:pPr algn="ctr"/>
            <a:r>
              <a:rPr lang="en-IN" sz="4800" dirty="0">
                <a:solidFill>
                  <a:schemeClr val="tx1"/>
                </a:solidFill>
              </a:rPr>
              <a:t>50k</a:t>
            </a:r>
            <a:r>
              <a:rPr lang="en-IN" dirty="0">
                <a:solidFill>
                  <a:schemeClr val="tx1"/>
                </a:solidFill>
              </a:rPr>
              <a:t> Movie Reviews</a:t>
            </a: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p:txBody>
      </p:sp>
      <p:sp>
        <p:nvSpPr>
          <p:cNvPr id="5" name="Oval 4">
            <a:extLst>
              <a:ext uri="{FF2B5EF4-FFF2-40B4-BE49-F238E27FC236}">
                <a16:creationId xmlns:a16="http://schemas.microsoft.com/office/drawing/2014/main" id="{2E785117-656E-4C83-8462-83ED963C43CD}"/>
              </a:ext>
            </a:extLst>
          </p:cNvPr>
          <p:cNvSpPr/>
          <p:nvPr/>
        </p:nvSpPr>
        <p:spPr>
          <a:xfrm>
            <a:off x="1881269" y="4695428"/>
            <a:ext cx="1755912" cy="1417979"/>
          </a:xfrm>
          <a:prstGeom prst="ellipse">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12.5k</a:t>
            </a:r>
          </a:p>
          <a:p>
            <a:pPr algn="ctr"/>
            <a:r>
              <a:rPr lang="en-IN" dirty="0">
                <a:solidFill>
                  <a:schemeClr val="tx1"/>
                </a:solidFill>
              </a:rPr>
              <a:t>Positive</a:t>
            </a:r>
          </a:p>
        </p:txBody>
      </p:sp>
      <p:sp>
        <p:nvSpPr>
          <p:cNvPr id="8" name="Oval 7">
            <a:extLst>
              <a:ext uri="{FF2B5EF4-FFF2-40B4-BE49-F238E27FC236}">
                <a16:creationId xmlns:a16="http://schemas.microsoft.com/office/drawing/2014/main" id="{662B14DB-DD6D-4722-9A8B-92F0EEE0AF29}"/>
              </a:ext>
            </a:extLst>
          </p:cNvPr>
          <p:cNvSpPr/>
          <p:nvPr/>
        </p:nvSpPr>
        <p:spPr>
          <a:xfrm>
            <a:off x="7803375" y="2613487"/>
            <a:ext cx="1755912" cy="1417981"/>
          </a:xfrm>
          <a:prstGeom prst="ellipse">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tx1"/>
                </a:solidFill>
              </a:rPr>
              <a:t>25k</a:t>
            </a:r>
          </a:p>
          <a:p>
            <a:pPr algn="ctr"/>
            <a:r>
              <a:rPr lang="en-IN" dirty="0">
                <a:solidFill>
                  <a:schemeClr val="tx1"/>
                </a:solidFill>
              </a:rPr>
              <a:t>Test</a:t>
            </a:r>
          </a:p>
        </p:txBody>
      </p:sp>
      <p:sp>
        <p:nvSpPr>
          <p:cNvPr id="9" name="Oval 8">
            <a:extLst>
              <a:ext uri="{FF2B5EF4-FFF2-40B4-BE49-F238E27FC236}">
                <a16:creationId xmlns:a16="http://schemas.microsoft.com/office/drawing/2014/main" id="{CC922613-FDE1-4721-B91E-604989CBB9C4}"/>
              </a:ext>
            </a:extLst>
          </p:cNvPr>
          <p:cNvSpPr/>
          <p:nvPr/>
        </p:nvSpPr>
        <p:spPr>
          <a:xfrm>
            <a:off x="4870405" y="4657299"/>
            <a:ext cx="1755911" cy="1417980"/>
          </a:xfrm>
          <a:prstGeom prst="ellipse">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12.5k</a:t>
            </a:r>
          </a:p>
          <a:p>
            <a:pPr algn="ctr"/>
            <a:r>
              <a:rPr lang="en-IN" dirty="0">
                <a:solidFill>
                  <a:schemeClr val="tx1"/>
                </a:solidFill>
              </a:rPr>
              <a:t>Negative</a:t>
            </a:r>
          </a:p>
        </p:txBody>
      </p:sp>
      <p:sp>
        <p:nvSpPr>
          <p:cNvPr id="10" name="Oval 9">
            <a:extLst>
              <a:ext uri="{FF2B5EF4-FFF2-40B4-BE49-F238E27FC236}">
                <a16:creationId xmlns:a16="http://schemas.microsoft.com/office/drawing/2014/main" id="{076BE0B6-E7D0-4431-8E57-D38898FFDDC4}"/>
              </a:ext>
            </a:extLst>
          </p:cNvPr>
          <p:cNvSpPr/>
          <p:nvPr/>
        </p:nvSpPr>
        <p:spPr>
          <a:xfrm>
            <a:off x="3289218" y="2730312"/>
            <a:ext cx="1755912" cy="1417981"/>
          </a:xfrm>
          <a:prstGeom prst="ellipse">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tx1"/>
                </a:solidFill>
              </a:rPr>
              <a:t>25k</a:t>
            </a:r>
            <a:r>
              <a:rPr lang="en-IN" dirty="0">
                <a:solidFill>
                  <a:schemeClr val="tx1"/>
                </a:solidFill>
              </a:rPr>
              <a:t> </a:t>
            </a:r>
          </a:p>
          <a:p>
            <a:pPr algn="ctr"/>
            <a:r>
              <a:rPr lang="en-IN" dirty="0">
                <a:solidFill>
                  <a:schemeClr val="tx1"/>
                </a:solidFill>
              </a:rPr>
              <a:t>Train</a:t>
            </a:r>
          </a:p>
        </p:txBody>
      </p:sp>
      <p:cxnSp>
        <p:nvCxnSpPr>
          <p:cNvPr id="16" name="Straight Connector 15">
            <a:extLst>
              <a:ext uri="{FF2B5EF4-FFF2-40B4-BE49-F238E27FC236}">
                <a16:creationId xmlns:a16="http://schemas.microsoft.com/office/drawing/2014/main" id="{D2E89A0E-AEC9-4C76-BFA1-F8B3A1EF8872}"/>
              </a:ext>
            </a:extLst>
          </p:cNvPr>
          <p:cNvCxnSpPr>
            <a:cxnSpLocks/>
            <a:stCxn id="10" idx="3"/>
          </p:cNvCxnSpPr>
          <p:nvPr/>
        </p:nvCxnSpPr>
        <p:spPr>
          <a:xfrm flipH="1">
            <a:off x="2855844" y="3940634"/>
            <a:ext cx="690521" cy="741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E79B8C-BE74-4E50-BDAA-9DD89FC17BBD}"/>
              </a:ext>
            </a:extLst>
          </p:cNvPr>
          <p:cNvCxnSpPr/>
          <p:nvPr/>
        </p:nvCxnSpPr>
        <p:spPr>
          <a:xfrm flipV="1">
            <a:off x="4486191" y="1782039"/>
            <a:ext cx="1093305" cy="995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418CBFB-9DCA-4E3D-BE28-29A2520592A6}"/>
              </a:ext>
            </a:extLst>
          </p:cNvPr>
          <p:cNvCxnSpPr/>
          <p:nvPr/>
        </p:nvCxnSpPr>
        <p:spPr>
          <a:xfrm>
            <a:off x="7255563" y="1662592"/>
            <a:ext cx="1099932" cy="99517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A043237-2923-46C1-AD53-896C21B5B354}"/>
              </a:ext>
            </a:extLst>
          </p:cNvPr>
          <p:cNvSpPr txBox="1"/>
          <p:nvPr/>
        </p:nvSpPr>
        <p:spPr>
          <a:xfrm>
            <a:off x="5602356" y="6227127"/>
            <a:ext cx="9545610" cy="553998"/>
          </a:xfrm>
          <a:prstGeom prst="rect">
            <a:avLst/>
          </a:prstGeom>
          <a:noFill/>
        </p:spPr>
        <p:txBody>
          <a:bodyPr wrap="square" rtlCol="0">
            <a:spAutoFit/>
          </a:bodyPr>
          <a:lstStyle/>
          <a:p>
            <a:r>
              <a:rPr lang="en-IN" sz="1200" dirty="0"/>
              <a:t>Dataset -  </a:t>
            </a:r>
            <a:r>
              <a:rPr lang="en-IN" sz="1200" dirty="0">
                <a:hlinkClick r:id="rId2"/>
              </a:rPr>
              <a:t>http://ai.stanford.edu/~amaas/data/sentiment/</a:t>
            </a:r>
            <a:endParaRPr lang="en-IN" sz="1200" dirty="0"/>
          </a:p>
          <a:p>
            <a:endParaRPr lang="en-IN" dirty="0"/>
          </a:p>
        </p:txBody>
      </p:sp>
      <p:sp>
        <p:nvSpPr>
          <p:cNvPr id="3" name="Date Placeholder 2">
            <a:extLst>
              <a:ext uri="{FF2B5EF4-FFF2-40B4-BE49-F238E27FC236}">
                <a16:creationId xmlns:a16="http://schemas.microsoft.com/office/drawing/2014/main" id="{4773BB32-64E4-CD44-B7FB-06527634DB85}"/>
              </a:ext>
            </a:extLst>
          </p:cNvPr>
          <p:cNvSpPr>
            <a:spLocks noGrp="1"/>
          </p:cNvSpPr>
          <p:nvPr>
            <p:ph type="dt" sz="half" idx="10"/>
          </p:nvPr>
        </p:nvSpPr>
        <p:spPr/>
        <p:txBody>
          <a:bodyPr/>
          <a:lstStyle/>
          <a:p>
            <a:r>
              <a:rPr lang="en-IN"/>
              <a:t>12/5/18</a:t>
            </a:r>
            <a:endParaRPr lang="en-US" dirty="0"/>
          </a:p>
        </p:txBody>
      </p:sp>
      <p:sp>
        <p:nvSpPr>
          <p:cNvPr id="6" name="Footer Placeholder 5">
            <a:extLst>
              <a:ext uri="{FF2B5EF4-FFF2-40B4-BE49-F238E27FC236}">
                <a16:creationId xmlns:a16="http://schemas.microsoft.com/office/drawing/2014/main" id="{02301E56-8A05-604E-81B4-7AC1F4EE1BFB}"/>
              </a:ext>
            </a:extLst>
          </p:cNvPr>
          <p:cNvSpPr>
            <a:spLocks noGrp="1"/>
          </p:cNvSpPr>
          <p:nvPr>
            <p:ph type="ftr" sz="quarter" idx="11"/>
          </p:nvPr>
        </p:nvSpPr>
        <p:spPr/>
        <p:txBody>
          <a:bodyPr/>
          <a:lstStyle/>
          <a:p>
            <a:r>
              <a:rPr lang="en-US"/>
              <a:t>CS-256 Topics in Artificial Intelligence</a:t>
            </a:r>
            <a:endParaRPr lang="en-US" dirty="0"/>
          </a:p>
        </p:txBody>
      </p:sp>
      <p:sp>
        <p:nvSpPr>
          <p:cNvPr id="7" name="Slide Number Placeholder 6">
            <a:extLst>
              <a:ext uri="{FF2B5EF4-FFF2-40B4-BE49-F238E27FC236}">
                <a16:creationId xmlns:a16="http://schemas.microsoft.com/office/drawing/2014/main" id="{28A30FA6-FEA7-5145-91B0-C685EF4A252C}"/>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17" name="Picture 16">
            <a:extLst>
              <a:ext uri="{FF2B5EF4-FFF2-40B4-BE49-F238E27FC236}">
                <a16:creationId xmlns:a16="http://schemas.microsoft.com/office/drawing/2014/main" id="{4153495B-9E5B-B14A-B6A0-54695EBCC755}"/>
              </a:ext>
            </a:extLst>
          </p:cNvPr>
          <p:cNvPicPr>
            <a:picLocks noChangeAspect="1"/>
          </p:cNvPicPr>
          <p:nvPr/>
        </p:nvPicPr>
        <p:blipFill>
          <a:blip r:embed="rId3"/>
          <a:stretch>
            <a:fillRect/>
          </a:stretch>
        </p:blipFill>
        <p:spPr>
          <a:xfrm>
            <a:off x="340216" y="5749932"/>
            <a:ext cx="954390" cy="954390"/>
          </a:xfrm>
          <a:prstGeom prst="rect">
            <a:avLst/>
          </a:prstGeom>
        </p:spPr>
      </p:pic>
      <p:cxnSp>
        <p:nvCxnSpPr>
          <p:cNvPr id="12" name="Straight Connector 11">
            <a:extLst>
              <a:ext uri="{FF2B5EF4-FFF2-40B4-BE49-F238E27FC236}">
                <a16:creationId xmlns:a16="http://schemas.microsoft.com/office/drawing/2014/main" id="{E3A46F10-9643-FD41-8F07-C2B07BF08BA6}"/>
              </a:ext>
            </a:extLst>
          </p:cNvPr>
          <p:cNvCxnSpPr>
            <a:stCxn id="10" idx="5"/>
          </p:cNvCxnSpPr>
          <p:nvPr/>
        </p:nvCxnSpPr>
        <p:spPr>
          <a:xfrm>
            <a:off x="4787983" y="3940634"/>
            <a:ext cx="718296" cy="741857"/>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D81CD18-6308-064A-85D4-A7263861217E}"/>
              </a:ext>
            </a:extLst>
          </p:cNvPr>
          <p:cNvSpPr txBox="1"/>
          <p:nvPr/>
        </p:nvSpPr>
        <p:spPr>
          <a:xfrm>
            <a:off x="5478504" y="2270975"/>
            <a:ext cx="1959191" cy="646331"/>
          </a:xfrm>
          <a:prstGeom prst="rect">
            <a:avLst/>
          </a:prstGeom>
          <a:noFill/>
        </p:spPr>
        <p:txBody>
          <a:bodyPr wrap="none" rtlCol="0">
            <a:spAutoFit/>
          </a:bodyPr>
          <a:lstStyle/>
          <a:p>
            <a:r>
              <a:rPr lang="en-IN" dirty="0"/>
              <a:t>   IMDB movie</a:t>
            </a:r>
          </a:p>
          <a:p>
            <a:r>
              <a:rPr lang="en-IN" dirty="0"/>
              <a:t>reviews Dataset</a:t>
            </a:r>
            <a:endParaRPr lang="en-US" dirty="0"/>
          </a:p>
        </p:txBody>
      </p:sp>
    </p:spTree>
    <p:extLst>
      <p:ext uri="{BB962C8B-B14F-4D97-AF65-F5344CB8AC3E}">
        <p14:creationId xmlns:p14="http://schemas.microsoft.com/office/powerpoint/2010/main" val="310758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495C-028A-034B-9369-56FBA82430A2}"/>
              </a:ext>
            </a:extLst>
          </p:cNvPr>
          <p:cNvSpPr>
            <a:spLocks noGrp="1"/>
          </p:cNvSpPr>
          <p:nvPr>
            <p:ph type="title"/>
          </p:nvPr>
        </p:nvSpPr>
        <p:spPr>
          <a:xfrm>
            <a:off x="1640156" y="628124"/>
            <a:ext cx="8911687" cy="1280890"/>
          </a:xfrm>
        </p:spPr>
        <p:txBody>
          <a:bodyPr>
            <a:normAutofit/>
          </a:bodyPr>
          <a:lstStyle/>
          <a:p>
            <a:r>
              <a:rPr lang="en-US" sz="4000" dirty="0"/>
              <a:t>Dataset Description</a:t>
            </a:r>
          </a:p>
        </p:txBody>
      </p:sp>
      <p:sp>
        <p:nvSpPr>
          <p:cNvPr id="3" name="Content Placeholder 2">
            <a:extLst>
              <a:ext uri="{FF2B5EF4-FFF2-40B4-BE49-F238E27FC236}">
                <a16:creationId xmlns:a16="http://schemas.microsoft.com/office/drawing/2014/main" id="{D3B95B7E-8B69-0B4D-A47B-17FCA3DFFCE5}"/>
              </a:ext>
            </a:extLst>
          </p:cNvPr>
          <p:cNvSpPr>
            <a:spLocks noGrp="1"/>
          </p:cNvSpPr>
          <p:nvPr>
            <p:ph idx="1"/>
          </p:nvPr>
        </p:nvSpPr>
        <p:spPr/>
        <p:txBody>
          <a:bodyPr/>
          <a:lstStyle/>
          <a:p>
            <a:r>
              <a:rPr lang="en-US" dirty="0"/>
              <a:t>Training Dataset </a:t>
            </a:r>
          </a:p>
          <a:p>
            <a:pPr lvl="1"/>
            <a:r>
              <a:rPr lang="en-US" dirty="0"/>
              <a:t>Supervised dataset</a:t>
            </a:r>
          </a:p>
          <a:p>
            <a:pPr lvl="1"/>
            <a:r>
              <a:rPr lang="en-US" dirty="0"/>
              <a:t>Parameters : id, review, sentiment</a:t>
            </a:r>
          </a:p>
          <a:p>
            <a:endParaRPr lang="en-US" dirty="0"/>
          </a:p>
          <a:p>
            <a:r>
              <a:rPr lang="en-US" dirty="0"/>
              <a:t>Testing Dataset – </a:t>
            </a:r>
          </a:p>
          <a:p>
            <a:pPr lvl="1"/>
            <a:r>
              <a:rPr lang="en-US" dirty="0"/>
              <a:t>Unsupervised dataset</a:t>
            </a:r>
          </a:p>
          <a:p>
            <a:pPr lvl="1"/>
            <a:r>
              <a:rPr lang="en-US" dirty="0"/>
              <a:t>Parameters : id, review</a:t>
            </a:r>
          </a:p>
        </p:txBody>
      </p:sp>
      <p:sp>
        <p:nvSpPr>
          <p:cNvPr id="4" name="Date Placeholder 3">
            <a:extLst>
              <a:ext uri="{FF2B5EF4-FFF2-40B4-BE49-F238E27FC236}">
                <a16:creationId xmlns:a16="http://schemas.microsoft.com/office/drawing/2014/main" id="{5C06B4E4-72E7-6541-BF17-2F12ED919076}"/>
              </a:ext>
            </a:extLst>
          </p:cNvPr>
          <p:cNvSpPr>
            <a:spLocks noGrp="1"/>
          </p:cNvSpPr>
          <p:nvPr>
            <p:ph type="dt" sz="half" idx="10"/>
          </p:nvPr>
        </p:nvSpPr>
        <p:spPr/>
        <p:txBody>
          <a:bodyPr/>
          <a:lstStyle/>
          <a:p>
            <a:r>
              <a:rPr lang="en-IN"/>
              <a:t>12/5/18</a:t>
            </a:r>
            <a:endParaRPr lang="en-US" dirty="0"/>
          </a:p>
        </p:txBody>
      </p:sp>
      <p:sp>
        <p:nvSpPr>
          <p:cNvPr id="5" name="Footer Placeholder 4">
            <a:extLst>
              <a:ext uri="{FF2B5EF4-FFF2-40B4-BE49-F238E27FC236}">
                <a16:creationId xmlns:a16="http://schemas.microsoft.com/office/drawing/2014/main" id="{324F097D-F01D-284E-B9BC-0D3A28EFA99E}"/>
              </a:ext>
            </a:extLst>
          </p:cNvPr>
          <p:cNvSpPr>
            <a:spLocks noGrp="1"/>
          </p:cNvSpPr>
          <p:nvPr>
            <p:ph type="ftr" sz="quarter" idx="11"/>
          </p:nvPr>
        </p:nvSpPr>
        <p:spPr/>
        <p:txBody>
          <a:bodyPr/>
          <a:lstStyle/>
          <a:p>
            <a:r>
              <a:rPr lang="en-US"/>
              <a:t>CS-256 Topics in Artificial Intelligence</a:t>
            </a:r>
            <a:endParaRPr lang="en-US" dirty="0"/>
          </a:p>
        </p:txBody>
      </p:sp>
      <p:sp>
        <p:nvSpPr>
          <p:cNvPr id="6" name="Slide Number Placeholder 5">
            <a:extLst>
              <a:ext uri="{FF2B5EF4-FFF2-40B4-BE49-F238E27FC236}">
                <a16:creationId xmlns:a16="http://schemas.microsoft.com/office/drawing/2014/main" id="{D463E3D8-81C4-A64E-BD02-DC20F02D56FF}"/>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8203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B71E-5CBE-43D3-8628-5D9B89E8F4F9}"/>
              </a:ext>
            </a:extLst>
          </p:cNvPr>
          <p:cNvSpPr>
            <a:spLocks noGrp="1"/>
          </p:cNvSpPr>
          <p:nvPr>
            <p:ph type="title"/>
          </p:nvPr>
        </p:nvSpPr>
        <p:spPr>
          <a:xfrm>
            <a:off x="1640156" y="650121"/>
            <a:ext cx="8911687" cy="640445"/>
          </a:xfrm>
        </p:spPr>
        <p:txBody>
          <a:bodyPr>
            <a:noAutofit/>
          </a:bodyPr>
          <a:lstStyle/>
          <a:p>
            <a:r>
              <a:rPr lang="en-IN" sz="4000" dirty="0"/>
              <a:t>Data Preprocessing</a:t>
            </a:r>
          </a:p>
        </p:txBody>
      </p:sp>
      <p:sp>
        <p:nvSpPr>
          <p:cNvPr id="3" name="Content Placeholder 2">
            <a:extLst>
              <a:ext uri="{FF2B5EF4-FFF2-40B4-BE49-F238E27FC236}">
                <a16:creationId xmlns:a16="http://schemas.microsoft.com/office/drawing/2014/main" id="{C3758003-D747-4309-A26B-B0DD3EA11140}"/>
              </a:ext>
            </a:extLst>
          </p:cNvPr>
          <p:cNvSpPr>
            <a:spLocks noGrp="1"/>
          </p:cNvSpPr>
          <p:nvPr>
            <p:ph idx="1"/>
          </p:nvPr>
        </p:nvSpPr>
        <p:spPr>
          <a:xfrm>
            <a:off x="1846262" y="1958523"/>
            <a:ext cx="8915400" cy="3893968"/>
          </a:xfrm>
        </p:spPr>
        <p:txBody>
          <a:bodyPr>
            <a:normAutofit/>
          </a:bodyPr>
          <a:lstStyle/>
          <a:p>
            <a:r>
              <a:rPr lang="en-IN" sz="1600" dirty="0"/>
              <a:t>Removal of HTML tags using </a:t>
            </a:r>
            <a:r>
              <a:rPr lang="en-IN" sz="1600" dirty="0" err="1"/>
              <a:t>BeautifulSoup</a:t>
            </a:r>
            <a:endParaRPr lang="en-IN" sz="1600" dirty="0"/>
          </a:p>
          <a:p>
            <a:pPr marL="0" indent="0">
              <a:buNone/>
            </a:pPr>
            <a:endParaRPr lang="en-IN" sz="1600" dirty="0"/>
          </a:p>
          <a:p>
            <a:r>
              <a:rPr lang="en-IN" sz="1600" dirty="0"/>
              <a:t>Removal of punctuations and digits from the reviews</a:t>
            </a:r>
          </a:p>
          <a:p>
            <a:pPr marL="0" indent="0">
              <a:buNone/>
            </a:pPr>
            <a:endParaRPr lang="en-IN" sz="1600" dirty="0"/>
          </a:p>
          <a:p>
            <a:r>
              <a:rPr lang="en-IN" sz="1600" dirty="0"/>
              <a:t>Conversion of all the reviews to lower case</a:t>
            </a:r>
          </a:p>
          <a:p>
            <a:pPr marL="0" indent="0">
              <a:buNone/>
            </a:pPr>
            <a:endParaRPr lang="en-IN" sz="1600" dirty="0"/>
          </a:p>
          <a:p>
            <a:r>
              <a:rPr lang="en-IN" sz="1600" dirty="0"/>
              <a:t>Removal of stop-words using </a:t>
            </a:r>
            <a:r>
              <a:rPr lang="en-IN" sz="1600" dirty="0" err="1"/>
              <a:t>nltk</a:t>
            </a:r>
            <a:r>
              <a:rPr lang="en-IN" sz="1600" dirty="0"/>
              <a:t> library </a:t>
            </a:r>
          </a:p>
          <a:p>
            <a:endParaRPr lang="en-IN" sz="1600" dirty="0"/>
          </a:p>
        </p:txBody>
      </p:sp>
      <p:sp>
        <p:nvSpPr>
          <p:cNvPr id="4" name="Date Placeholder 3">
            <a:extLst>
              <a:ext uri="{FF2B5EF4-FFF2-40B4-BE49-F238E27FC236}">
                <a16:creationId xmlns:a16="http://schemas.microsoft.com/office/drawing/2014/main" id="{2415FB26-6586-AC4C-9D24-3C019E8C4C88}"/>
              </a:ext>
            </a:extLst>
          </p:cNvPr>
          <p:cNvSpPr>
            <a:spLocks noGrp="1"/>
          </p:cNvSpPr>
          <p:nvPr>
            <p:ph type="dt" sz="half" idx="10"/>
          </p:nvPr>
        </p:nvSpPr>
        <p:spPr/>
        <p:txBody>
          <a:bodyPr/>
          <a:lstStyle/>
          <a:p>
            <a:r>
              <a:rPr lang="en-IN"/>
              <a:t>12/5/18</a:t>
            </a:r>
            <a:endParaRPr lang="en-US" dirty="0"/>
          </a:p>
        </p:txBody>
      </p:sp>
      <p:sp>
        <p:nvSpPr>
          <p:cNvPr id="5" name="Footer Placeholder 4">
            <a:extLst>
              <a:ext uri="{FF2B5EF4-FFF2-40B4-BE49-F238E27FC236}">
                <a16:creationId xmlns:a16="http://schemas.microsoft.com/office/drawing/2014/main" id="{C6EDC3F3-0F5C-8A48-9D80-7EF72BB8FECC}"/>
              </a:ext>
            </a:extLst>
          </p:cNvPr>
          <p:cNvSpPr>
            <a:spLocks noGrp="1"/>
          </p:cNvSpPr>
          <p:nvPr>
            <p:ph type="ftr" sz="quarter" idx="11"/>
          </p:nvPr>
        </p:nvSpPr>
        <p:spPr/>
        <p:txBody>
          <a:bodyPr/>
          <a:lstStyle/>
          <a:p>
            <a:r>
              <a:rPr lang="en-US" dirty="0"/>
              <a:t>CS-256 Topics in Artificial Intelligence</a:t>
            </a:r>
          </a:p>
        </p:txBody>
      </p:sp>
      <p:sp>
        <p:nvSpPr>
          <p:cNvPr id="6" name="Slide Number Placeholder 5">
            <a:extLst>
              <a:ext uri="{FF2B5EF4-FFF2-40B4-BE49-F238E27FC236}">
                <a16:creationId xmlns:a16="http://schemas.microsoft.com/office/drawing/2014/main" id="{969188E4-FAD9-C942-A8B6-46DEB169E823}"/>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Picture 6">
            <a:extLst>
              <a:ext uri="{FF2B5EF4-FFF2-40B4-BE49-F238E27FC236}">
                <a16:creationId xmlns:a16="http://schemas.microsoft.com/office/drawing/2014/main" id="{DC8D2BF9-A7D7-9C4F-BD55-CE33300F2F00}"/>
              </a:ext>
            </a:extLst>
          </p:cNvPr>
          <p:cNvPicPr>
            <a:picLocks noChangeAspect="1"/>
          </p:cNvPicPr>
          <p:nvPr/>
        </p:nvPicPr>
        <p:blipFill>
          <a:blip r:embed="rId2"/>
          <a:stretch>
            <a:fillRect/>
          </a:stretch>
        </p:blipFill>
        <p:spPr>
          <a:xfrm>
            <a:off x="506594" y="5671595"/>
            <a:ext cx="804985" cy="917683"/>
          </a:xfrm>
          <a:prstGeom prst="rect">
            <a:avLst/>
          </a:prstGeom>
        </p:spPr>
      </p:pic>
    </p:spTree>
    <p:extLst>
      <p:ext uri="{BB962C8B-B14F-4D97-AF65-F5344CB8AC3E}">
        <p14:creationId xmlns:p14="http://schemas.microsoft.com/office/powerpoint/2010/main" val="30274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13B7-3029-4D77-839A-54FD38E23734}"/>
              </a:ext>
            </a:extLst>
          </p:cNvPr>
          <p:cNvSpPr>
            <a:spLocks noGrp="1"/>
          </p:cNvSpPr>
          <p:nvPr>
            <p:ph type="title"/>
          </p:nvPr>
        </p:nvSpPr>
        <p:spPr>
          <a:xfrm>
            <a:off x="1640156" y="624110"/>
            <a:ext cx="8911687" cy="952899"/>
          </a:xfrm>
        </p:spPr>
        <p:txBody>
          <a:bodyPr>
            <a:normAutofit/>
          </a:bodyPr>
          <a:lstStyle/>
          <a:p>
            <a:r>
              <a:rPr lang="en-IN" sz="4000" dirty="0"/>
              <a:t>Vectorization methods</a:t>
            </a:r>
          </a:p>
        </p:txBody>
      </p:sp>
      <p:sp>
        <p:nvSpPr>
          <p:cNvPr id="3" name="Content Placeholder 2">
            <a:extLst>
              <a:ext uri="{FF2B5EF4-FFF2-40B4-BE49-F238E27FC236}">
                <a16:creationId xmlns:a16="http://schemas.microsoft.com/office/drawing/2014/main" id="{ED777E82-5C9C-40AD-8B84-1B59EFABE9AF}"/>
              </a:ext>
            </a:extLst>
          </p:cNvPr>
          <p:cNvSpPr>
            <a:spLocks noGrp="1"/>
          </p:cNvSpPr>
          <p:nvPr>
            <p:ph idx="1"/>
          </p:nvPr>
        </p:nvSpPr>
        <p:spPr>
          <a:xfrm>
            <a:off x="1452244" y="1577009"/>
            <a:ext cx="8915400" cy="4334213"/>
          </a:xfrm>
        </p:spPr>
        <p:txBody>
          <a:bodyPr>
            <a:normAutofit/>
          </a:bodyPr>
          <a:lstStyle/>
          <a:p>
            <a:r>
              <a:rPr lang="en-IN" sz="1600" dirty="0"/>
              <a:t>TF-IDF – Bag of Words model</a:t>
            </a:r>
          </a:p>
          <a:p>
            <a:pPr lvl="1">
              <a:buFont typeface="+mj-lt"/>
              <a:buAutoNum type="arabicPeriod"/>
            </a:pPr>
            <a:r>
              <a:rPr lang="en-IN" sz="1400" dirty="0"/>
              <a:t>Converting collection of raw review documents to a matrix of TF-IDF features.</a:t>
            </a:r>
          </a:p>
          <a:p>
            <a:pPr lvl="1">
              <a:buFont typeface="+mj-lt"/>
              <a:buAutoNum type="arabicPeriod"/>
            </a:pPr>
            <a:r>
              <a:rPr lang="en-IN" sz="1400" dirty="0"/>
              <a:t>Goal -  To scale down the impact of tokens with frequent occurrence in the reviews that are less informative than the features that occur in a small fraction holding more importance.</a:t>
            </a:r>
          </a:p>
          <a:p>
            <a:pPr>
              <a:buFont typeface="+mj-lt"/>
              <a:buAutoNum type="arabicPeriod"/>
            </a:pPr>
            <a:endParaRPr lang="en-IN" sz="1600" dirty="0"/>
          </a:p>
          <a:p>
            <a:r>
              <a:rPr lang="en-IN" sz="1600" dirty="0"/>
              <a:t>Word2Vec model </a:t>
            </a:r>
          </a:p>
          <a:p>
            <a:pPr lvl="1">
              <a:buFont typeface="+mj-lt"/>
              <a:buAutoNum type="arabicPeriod"/>
            </a:pPr>
            <a:r>
              <a:rPr lang="en-IN" sz="1400" dirty="0"/>
              <a:t>A neural network for processing the reviews and grouping the vectors of similar words together in a vector space.</a:t>
            </a:r>
          </a:p>
          <a:p>
            <a:pPr lvl="1">
              <a:buFont typeface="+mj-lt"/>
              <a:buAutoNum type="arabicPeriod"/>
            </a:pPr>
            <a:r>
              <a:rPr lang="en-IN" sz="1400" dirty="0"/>
              <a:t>Implemented Word2Vec using Google’s pre-trained Word2Vec model.</a:t>
            </a:r>
          </a:p>
          <a:p>
            <a:pPr>
              <a:buFont typeface="+mj-lt"/>
              <a:buAutoNum type="arabicPeriod"/>
            </a:pPr>
            <a:endParaRPr lang="en-IN" sz="1600" dirty="0"/>
          </a:p>
          <a:p>
            <a:pPr>
              <a:buFont typeface="+mj-lt"/>
              <a:buAutoNum type="arabicPeriod"/>
            </a:pPr>
            <a:endParaRPr lang="en-IN" sz="1600" dirty="0"/>
          </a:p>
        </p:txBody>
      </p:sp>
      <p:pic>
        <p:nvPicPr>
          <p:cNvPr id="5" name="Picture 4">
            <a:extLst>
              <a:ext uri="{FF2B5EF4-FFF2-40B4-BE49-F238E27FC236}">
                <a16:creationId xmlns:a16="http://schemas.microsoft.com/office/drawing/2014/main" id="{385A7EE1-48D4-42F3-928B-D060D315241B}"/>
              </a:ext>
            </a:extLst>
          </p:cNvPr>
          <p:cNvPicPr>
            <a:picLocks noChangeAspect="1"/>
          </p:cNvPicPr>
          <p:nvPr/>
        </p:nvPicPr>
        <p:blipFill>
          <a:blip r:embed="rId2"/>
          <a:stretch>
            <a:fillRect/>
          </a:stretch>
        </p:blipFill>
        <p:spPr>
          <a:xfrm>
            <a:off x="1877770" y="4982358"/>
            <a:ext cx="8052284" cy="1148079"/>
          </a:xfrm>
          <a:prstGeom prst="rect">
            <a:avLst/>
          </a:prstGeom>
        </p:spPr>
      </p:pic>
      <p:sp>
        <p:nvSpPr>
          <p:cNvPr id="4" name="Date Placeholder 3">
            <a:extLst>
              <a:ext uri="{FF2B5EF4-FFF2-40B4-BE49-F238E27FC236}">
                <a16:creationId xmlns:a16="http://schemas.microsoft.com/office/drawing/2014/main" id="{6550AC55-3303-B84F-A620-8D4DAF082574}"/>
              </a:ext>
            </a:extLst>
          </p:cNvPr>
          <p:cNvSpPr>
            <a:spLocks noGrp="1"/>
          </p:cNvSpPr>
          <p:nvPr>
            <p:ph type="dt" sz="half" idx="10"/>
          </p:nvPr>
        </p:nvSpPr>
        <p:spPr/>
        <p:txBody>
          <a:bodyPr/>
          <a:lstStyle/>
          <a:p>
            <a:r>
              <a:rPr lang="en-IN"/>
              <a:t>12/5/18</a:t>
            </a:r>
            <a:endParaRPr lang="en-US" dirty="0"/>
          </a:p>
        </p:txBody>
      </p:sp>
      <p:sp>
        <p:nvSpPr>
          <p:cNvPr id="6" name="Footer Placeholder 5">
            <a:extLst>
              <a:ext uri="{FF2B5EF4-FFF2-40B4-BE49-F238E27FC236}">
                <a16:creationId xmlns:a16="http://schemas.microsoft.com/office/drawing/2014/main" id="{47F9938F-8155-844C-9AC1-97DF2DB6C409}"/>
              </a:ext>
            </a:extLst>
          </p:cNvPr>
          <p:cNvSpPr>
            <a:spLocks noGrp="1"/>
          </p:cNvSpPr>
          <p:nvPr>
            <p:ph type="ftr" sz="quarter" idx="11"/>
          </p:nvPr>
        </p:nvSpPr>
        <p:spPr/>
        <p:txBody>
          <a:bodyPr/>
          <a:lstStyle/>
          <a:p>
            <a:r>
              <a:rPr lang="en-US"/>
              <a:t>CS-256 Topics in Artificial Intelligence</a:t>
            </a:r>
            <a:endParaRPr lang="en-US" dirty="0"/>
          </a:p>
        </p:txBody>
      </p:sp>
      <p:sp>
        <p:nvSpPr>
          <p:cNvPr id="7" name="Slide Number Placeholder 6">
            <a:extLst>
              <a:ext uri="{FF2B5EF4-FFF2-40B4-BE49-F238E27FC236}">
                <a16:creationId xmlns:a16="http://schemas.microsoft.com/office/drawing/2014/main" id="{97E9C6F0-09A6-144E-9EDA-5B2B7C45BAA5}"/>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8" name="Picture 7">
            <a:extLst>
              <a:ext uri="{FF2B5EF4-FFF2-40B4-BE49-F238E27FC236}">
                <a16:creationId xmlns:a16="http://schemas.microsoft.com/office/drawing/2014/main" id="{CF527064-3E82-7C47-A04D-459007DBC4FF}"/>
              </a:ext>
            </a:extLst>
          </p:cNvPr>
          <p:cNvPicPr>
            <a:picLocks noChangeAspect="1"/>
          </p:cNvPicPr>
          <p:nvPr/>
        </p:nvPicPr>
        <p:blipFill>
          <a:blip r:embed="rId3"/>
          <a:stretch>
            <a:fillRect/>
          </a:stretch>
        </p:blipFill>
        <p:spPr>
          <a:xfrm>
            <a:off x="340216" y="5749932"/>
            <a:ext cx="954390" cy="954390"/>
          </a:xfrm>
          <a:prstGeom prst="rect">
            <a:avLst/>
          </a:prstGeom>
        </p:spPr>
      </p:pic>
    </p:spTree>
    <p:extLst>
      <p:ext uri="{BB962C8B-B14F-4D97-AF65-F5344CB8AC3E}">
        <p14:creationId xmlns:p14="http://schemas.microsoft.com/office/powerpoint/2010/main" val="1107327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994F-6675-4999-98AC-630C9D5CAAB1}"/>
              </a:ext>
            </a:extLst>
          </p:cNvPr>
          <p:cNvSpPr>
            <a:spLocks noGrp="1"/>
          </p:cNvSpPr>
          <p:nvPr>
            <p:ph type="title"/>
          </p:nvPr>
        </p:nvSpPr>
        <p:spPr>
          <a:xfrm>
            <a:off x="1735675" y="658400"/>
            <a:ext cx="8911687" cy="1280890"/>
          </a:xfrm>
        </p:spPr>
        <p:txBody>
          <a:bodyPr>
            <a:normAutofit/>
          </a:bodyPr>
          <a:lstStyle/>
          <a:p>
            <a:r>
              <a:rPr lang="en-IN" sz="4000" dirty="0"/>
              <a:t>Feature Engineering</a:t>
            </a:r>
          </a:p>
        </p:txBody>
      </p:sp>
      <p:sp>
        <p:nvSpPr>
          <p:cNvPr id="3" name="Content Placeholder 2">
            <a:extLst>
              <a:ext uri="{FF2B5EF4-FFF2-40B4-BE49-F238E27FC236}">
                <a16:creationId xmlns:a16="http://schemas.microsoft.com/office/drawing/2014/main" id="{D36D2596-E980-41D6-8AEC-7BBF3285D214}"/>
              </a:ext>
            </a:extLst>
          </p:cNvPr>
          <p:cNvSpPr>
            <a:spLocks noGrp="1"/>
          </p:cNvSpPr>
          <p:nvPr>
            <p:ph idx="1"/>
          </p:nvPr>
        </p:nvSpPr>
        <p:spPr>
          <a:xfrm>
            <a:off x="1556068" y="2215308"/>
            <a:ext cx="8915400" cy="4373970"/>
          </a:xfrm>
        </p:spPr>
        <p:txBody>
          <a:bodyPr>
            <a:normAutofit/>
          </a:bodyPr>
          <a:lstStyle/>
          <a:p>
            <a:r>
              <a:rPr lang="en-IN" sz="1600" dirty="0"/>
              <a:t>Dimensionality Reduction – for reducing the number of random variables under consideration by obtaining the set of principle variables.</a:t>
            </a:r>
          </a:p>
          <a:p>
            <a:pPr marL="0" indent="0">
              <a:buNone/>
            </a:pPr>
            <a:endParaRPr lang="en-IN" sz="1600" dirty="0"/>
          </a:p>
          <a:p>
            <a:pPr marL="0" indent="0">
              <a:buNone/>
            </a:pPr>
            <a:endParaRPr lang="en-IN" sz="1600" dirty="0"/>
          </a:p>
          <a:p>
            <a:r>
              <a:rPr lang="en-IN" sz="1600" dirty="0"/>
              <a:t>SelectKBest – Removes all but the k highest scoring features.</a:t>
            </a:r>
          </a:p>
          <a:p>
            <a:endParaRPr lang="en-IN" sz="1600" dirty="0"/>
          </a:p>
          <a:p>
            <a:endParaRPr lang="en-IN" sz="1600" dirty="0"/>
          </a:p>
          <a:p>
            <a:r>
              <a:rPr lang="en-IN" sz="1600" dirty="0"/>
              <a:t>chi2  - Independence testing method to determine the dependency of two features.</a:t>
            </a:r>
          </a:p>
          <a:p>
            <a:endParaRPr lang="en-IN" sz="1600" dirty="0"/>
          </a:p>
        </p:txBody>
      </p:sp>
      <p:sp>
        <p:nvSpPr>
          <p:cNvPr id="4" name="Date Placeholder 3">
            <a:extLst>
              <a:ext uri="{FF2B5EF4-FFF2-40B4-BE49-F238E27FC236}">
                <a16:creationId xmlns:a16="http://schemas.microsoft.com/office/drawing/2014/main" id="{30835BFB-E57F-C545-9A7F-B6DE63A374D7}"/>
              </a:ext>
            </a:extLst>
          </p:cNvPr>
          <p:cNvSpPr>
            <a:spLocks noGrp="1"/>
          </p:cNvSpPr>
          <p:nvPr>
            <p:ph type="dt" sz="half" idx="10"/>
          </p:nvPr>
        </p:nvSpPr>
        <p:spPr/>
        <p:txBody>
          <a:bodyPr/>
          <a:lstStyle/>
          <a:p>
            <a:r>
              <a:rPr lang="en-IN"/>
              <a:t>12/5/18</a:t>
            </a:r>
            <a:endParaRPr lang="en-US" dirty="0"/>
          </a:p>
        </p:txBody>
      </p:sp>
      <p:sp>
        <p:nvSpPr>
          <p:cNvPr id="5" name="Footer Placeholder 4">
            <a:extLst>
              <a:ext uri="{FF2B5EF4-FFF2-40B4-BE49-F238E27FC236}">
                <a16:creationId xmlns:a16="http://schemas.microsoft.com/office/drawing/2014/main" id="{1FE06624-B89A-FD4D-B181-CAD55D66318E}"/>
              </a:ext>
            </a:extLst>
          </p:cNvPr>
          <p:cNvSpPr>
            <a:spLocks noGrp="1"/>
          </p:cNvSpPr>
          <p:nvPr>
            <p:ph type="ftr" sz="quarter" idx="11"/>
          </p:nvPr>
        </p:nvSpPr>
        <p:spPr/>
        <p:txBody>
          <a:bodyPr/>
          <a:lstStyle/>
          <a:p>
            <a:r>
              <a:rPr lang="en-US"/>
              <a:t>CS-256 Topics in Artificial Intelligence</a:t>
            </a:r>
            <a:endParaRPr lang="en-US" dirty="0"/>
          </a:p>
        </p:txBody>
      </p:sp>
      <p:sp>
        <p:nvSpPr>
          <p:cNvPr id="6" name="Slide Number Placeholder 5">
            <a:extLst>
              <a:ext uri="{FF2B5EF4-FFF2-40B4-BE49-F238E27FC236}">
                <a16:creationId xmlns:a16="http://schemas.microsoft.com/office/drawing/2014/main" id="{1670FE5F-7EC8-B249-BA1C-A3CC0ED4862E}"/>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7" name="Picture 6">
            <a:extLst>
              <a:ext uri="{FF2B5EF4-FFF2-40B4-BE49-F238E27FC236}">
                <a16:creationId xmlns:a16="http://schemas.microsoft.com/office/drawing/2014/main" id="{1DBF8C8B-E45A-AF4F-B2D2-FCFEBC0C841E}"/>
              </a:ext>
            </a:extLst>
          </p:cNvPr>
          <p:cNvPicPr>
            <a:picLocks noChangeAspect="1"/>
          </p:cNvPicPr>
          <p:nvPr/>
        </p:nvPicPr>
        <p:blipFill>
          <a:blip r:embed="rId2"/>
          <a:stretch>
            <a:fillRect/>
          </a:stretch>
        </p:blipFill>
        <p:spPr>
          <a:xfrm>
            <a:off x="506594" y="5671595"/>
            <a:ext cx="804985" cy="917683"/>
          </a:xfrm>
          <a:prstGeom prst="rect">
            <a:avLst/>
          </a:prstGeom>
        </p:spPr>
      </p:pic>
    </p:spTree>
    <p:extLst>
      <p:ext uri="{BB962C8B-B14F-4D97-AF65-F5344CB8AC3E}">
        <p14:creationId xmlns:p14="http://schemas.microsoft.com/office/powerpoint/2010/main" val="2642651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7A61-575A-4F62-BE20-60DD7FA2EE37}"/>
              </a:ext>
            </a:extLst>
          </p:cNvPr>
          <p:cNvSpPr>
            <a:spLocks noGrp="1"/>
          </p:cNvSpPr>
          <p:nvPr>
            <p:ph type="title"/>
          </p:nvPr>
        </p:nvSpPr>
        <p:spPr>
          <a:xfrm>
            <a:off x="1640156" y="612680"/>
            <a:ext cx="8911687" cy="1280890"/>
          </a:xfrm>
        </p:spPr>
        <p:txBody>
          <a:bodyPr>
            <a:normAutofit/>
          </a:bodyPr>
          <a:lstStyle/>
          <a:p>
            <a:r>
              <a:rPr lang="en-IN" sz="4000" dirty="0"/>
              <a:t>Classification Models</a:t>
            </a:r>
          </a:p>
        </p:txBody>
      </p:sp>
      <p:sp>
        <p:nvSpPr>
          <p:cNvPr id="3" name="Content Placeholder 2">
            <a:extLst>
              <a:ext uri="{FF2B5EF4-FFF2-40B4-BE49-F238E27FC236}">
                <a16:creationId xmlns:a16="http://schemas.microsoft.com/office/drawing/2014/main" id="{4F7E4E6B-311E-4114-BD91-15099FF6D29E}"/>
              </a:ext>
            </a:extLst>
          </p:cNvPr>
          <p:cNvSpPr>
            <a:spLocks noGrp="1"/>
          </p:cNvSpPr>
          <p:nvPr>
            <p:ph idx="1"/>
          </p:nvPr>
        </p:nvSpPr>
        <p:spPr>
          <a:xfrm>
            <a:off x="1427161" y="1689487"/>
            <a:ext cx="8915400" cy="4347465"/>
          </a:xfrm>
        </p:spPr>
        <p:txBody>
          <a:bodyPr>
            <a:normAutofit/>
          </a:bodyPr>
          <a:lstStyle/>
          <a:p>
            <a:r>
              <a:rPr lang="en-IN" sz="1600" dirty="0"/>
              <a:t>Multinomial Naive Bayes</a:t>
            </a:r>
          </a:p>
          <a:p>
            <a:pPr lvl="1">
              <a:buFont typeface="+mj-lt"/>
              <a:buAutoNum type="arabicPeriod"/>
            </a:pPr>
            <a:r>
              <a:rPr lang="en-IN" dirty="0"/>
              <a:t>Conditional probabilistic distribution model.</a:t>
            </a:r>
          </a:p>
          <a:p>
            <a:pPr lvl="1">
              <a:buFont typeface="+mj-lt"/>
              <a:buAutoNum type="arabicPeriod"/>
            </a:pPr>
            <a:r>
              <a:rPr lang="en-IN" dirty="0"/>
              <a:t>Suitable for classification with discrete features especially word counts for text classification.</a:t>
            </a:r>
          </a:p>
          <a:p>
            <a:pPr marL="0" indent="0">
              <a:buNone/>
            </a:pPr>
            <a:endParaRPr lang="en-IN" sz="1600" dirty="0"/>
          </a:p>
          <a:p>
            <a:r>
              <a:rPr lang="en-IN" sz="1600" dirty="0"/>
              <a:t>Random Forest </a:t>
            </a:r>
          </a:p>
          <a:p>
            <a:pPr lvl="1">
              <a:buFont typeface="+mj-lt"/>
              <a:buAutoNum type="arabicPeriod"/>
            </a:pPr>
            <a:r>
              <a:rPr lang="en-IN" dirty="0"/>
              <a:t>An ensemble learning classifier which builds a number of decision trees on the training data and combines all their outputs to make the best predictions on the test data. </a:t>
            </a:r>
          </a:p>
          <a:p>
            <a:pPr lvl="1">
              <a:buFont typeface="+mj-lt"/>
              <a:buAutoNum type="arabicPeriod"/>
            </a:pPr>
            <a:r>
              <a:rPr lang="en-IN" dirty="0"/>
              <a:t>Meta estimator that fits a number of classifying decision tress on various data sub samples.</a:t>
            </a:r>
          </a:p>
        </p:txBody>
      </p:sp>
      <p:sp>
        <p:nvSpPr>
          <p:cNvPr id="4" name="Date Placeholder 3">
            <a:extLst>
              <a:ext uri="{FF2B5EF4-FFF2-40B4-BE49-F238E27FC236}">
                <a16:creationId xmlns:a16="http://schemas.microsoft.com/office/drawing/2014/main" id="{BAF27A6F-ADD4-F44B-8CF9-63057CB5C222}"/>
              </a:ext>
            </a:extLst>
          </p:cNvPr>
          <p:cNvSpPr>
            <a:spLocks noGrp="1"/>
          </p:cNvSpPr>
          <p:nvPr>
            <p:ph type="dt" sz="half" idx="10"/>
          </p:nvPr>
        </p:nvSpPr>
        <p:spPr/>
        <p:txBody>
          <a:bodyPr/>
          <a:lstStyle/>
          <a:p>
            <a:r>
              <a:rPr lang="en-IN"/>
              <a:t>12/5/18</a:t>
            </a:r>
            <a:endParaRPr lang="en-US" dirty="0"/>
          </a:p>
        </p:txBody>
      </p:sp>
      <p:sp>
        <p:nvSpPr>
          <p:cNvPr id="5" name="Footer Placeholder 4">
            <a:extLst>
              <a:ext uri="{FF2B5EF4-FFF2-40B4-BE49-F238E27FC236}">
                <a16:creationId xmlns:a16="http://schemas.microsoft.com/office/drawing/2014/main" id="{381D1026-BE08-0E48-B749-0CDA250E11FE}"/>
              </a:ext>
            </a:extLst>
          </p:cNvPr>
          <p:cNvSpPr>
            <a:spLocks noGrp="1"/>
          </p:cNvSpPr>
          <p:nvPr>
            <p:ph type="ftr" sz="quarter" idx="11"/>
          </p:nvPr>
        </p:nvSpPr>
        <p:spPr/>
        <p:txBody>
          <a:bodyPr/>
          <a:lstStyle/>
          <a:p>
            <a:r>
              <a:rPr lang="en-US"/>
              <a:t>CS-256 Topics in Artificial Intelligence</a:t>
            </a:r>
            <a:endParaRPr lang="en-US" dirty="0"/>
          </a:p>
        </p:txBody>
      </p:sp>
      <p:sp>
        <p:nvSpPr>
          <p:cNvPr id="6" name="Slide Number Placeholder 5">
            <a:extLst>
              <a:ext uri="{FF2B5EF4-FFF2-40B4-BE49-F238E27FC236}">
                <a16:creationId xmlns:a16="http://schemas.microsoft.com/office/drawing/2014/main" id="{39358839-ACC3-B84B-8427-A74646BED62C}"/>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 name="Picture 6">
            <a:extLst>
              <a:ext uri="{FF2B5EF4-FFF2-40B4-BE49-F238E27FC236}">
                <a16:creationId xmlns:a16="http://schemas.microsoft.com/office/drawing/2014/main" id="{4E94FD7B-E32A-1446-84D6-70DCFE735628}"/>
              </a:ext>
            </a:extLst>
          </p:cNvPr>
          <p:cNvPicPr>
            <a:picLocks noChangeAspect="1"/>
          </p:cNvPicPr>
          <p:nvPr/>
        </p:nvPicPr>
        <p:blipFill>
          <a:blip r:embed="rId2"/>
          <a:stretch>
            <a:fillRect/>
          </a:stretch>
        </p:blipFill>
        <p:spPr>
          <a:xfrm>
            <a:off x="340216" y="5749932"/>
            <a:ext cx="954390" cy="954390"/>
          </a:xfrm>
          <a:prstGeom prst="rect">
            <a:avLst/>
          </a:prstGeom>
        </p:spPr>
      </p:pic>
    </p:spTree>
    <p:extLst>
      <p:ext uri="{BB962C8B-B14F-4D97-AF65-F5344CB8AC3E}">
        <p14:creationId xmlns:p14="http://schemas.microsoft.com/office/powerpoint/2010/main" val="8579143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538</TotalTime>
  <Words>672</Words>
  <Application>Microsoft Macintosh PowerPoint</Application>
  <PresentationFormat>Widescreen</PresentationFormat>
  <Paragraphs>131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Sentiment Analysis of        Movie Reviews</vt:lpstr>
      <vt:lpstr>Introduction – What?</vt:lpstr>
      <vt:lpstr>Why?</vt:lpstr>
      <vt:lpstr>Dataset</vt:lpstr>
      <vt:lpstr>Dataset Description</vt:lpstr>
      <vt:lpstr>Data Preprocessing</vt:lpstr>
      <vt:lpstr>Vectorization methods</vt:lpstr>
      <vt:lpstr>Feature Engineering</vt:lpstr>
      <vt:lpstr>Classification Models</vt:lpstr>
      <vt:lpstr>Classification models (continued..)</vt:lpstr>
      <vt:lpstr>Results</vt:lpstr>
      <vt:lpstr>Results Continued ..</vt:lpstr>
      <vt:lpstr>Live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Movie Reviews</dc:title>
  <dc:creator>shruti kothari</dc:creator>
  <cp:lastModifiedBy>Sayali Pisal</cp:lastModifiedBy>
  <cp:revision>129</cp:revision>
  <dcterms:created xsi:type="dcterms:W3CDTF">2018-12-01T21:01:07Z</dcterms:created>
  <dcterms:modified xsi:type="dcterms:W3CDTF">2018-12-18T00:38:47Z</dcterms:modified>
</cp:coreProperties>
</file>