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63" r:id="rId5"/>
    <p:sldId id="264" r:id="rId6"/>
    <p:sldId id="265" r:id="rId7"/>
    <p:sldId id="266" r:id="rId8"/>
    <p:sldId id="267" r:id="rId9"/>
    <p:sldId id="273" r:id="rId10"/>
    <p:sldId id="274" r:id="rId11"/>
    <p:sldId id="269" r:id="rId12"/>
    <p:sldId id="270"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85" d="100"/>
          <a:sy n="85" d="100"/>
        </p:scale>
        <p:origin x="34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11/6/2022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9651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11/6/2022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0118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11/6/2022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21426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11/6/2022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76401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11/6/2022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31349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11/6/2022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57146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11/6/2022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06343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11/6/2022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72415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11/6/2022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328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11/6/2022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23739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11/6/2022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83328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11/6/2022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2251239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analyticsvidhya.com/blog/2021/11/build-face-recognition-attendance-system-using-python/" TargetMode="External"/><Relationship Id="rId2" Type="http://schemas.openxmlformats.org/officeDocument/2006/relationships/hyperlink" Target="https://youtu.be/A6464U4bPPQ"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F1C4E306-BC28-4A7B-871B-1926F6FA6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9">
            <a:extLst>
              <a:ext uri="{FF2B5EF4-FFF2-40B4-BE49-F238E27FC236}">
                <a16:creationId xmlns:a16="http://schemas.microsoft.com/office/drawing/2014/main" id="{C3ECC9B4-989C-4F71-A6BC-DEBC1D9FD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52322" cy="6858000"/>
          </a:xfrm>
          <a:custGeom>
            <a:avLst/>
            <a:gdLst>
              <a:gd name="connsiteX0" fmla="*/ 0 w 8452322"/>
              <a:gd name="connsiteY0" fmla="*/ 0 h 6858000"/>
              <a:gd name="connsiteX1" fmla="*/ 7447992 w 8452322"/>
              <a:gd name="connsiteY1" fmla="*/ 0 h 6858000"/>
              <a:gd name="connsiteX2" fmla="*/ 7501089 w 8452322"/>
              <a:gd name="connsiteY2" fmla="*/ 79009 h 6858000"/>
              <a:gd name="connsiteX3" fmla="*/ 8452322 w 8452322"/>
              <a:gd name="connsiteY3" fmla="*/ 3429001 h 6858000"/>
              <a:gd name="connsiteX4" fmla="*/ 7501089 w 8452322"/>
              <a:gd name="connsiteY4" fmla="*/ 6778993 h 6858000"/>
              <a:gd name="connsiteX5" fmla="*/ 7447994 w 8452322"/>
              <a:gd name="connsiteY5" fmla="*/ 6858000 h 6858000"/>
              <a:gd name="connsiteX6" fmla="*/ 0 w 84523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2322" h="6858000">
                <a:moveTo>
                  <a:pt x="0" y="0"/>
                </a:moveTo>
                <a:lnTo>
                  <a:pt x="7447992" y="0"/>
                </a:lnTo>
                <a:lnTo>
                  <a:pt x="7501089" y="79009"/>
                </a:lnTo>
                <a:cubicBezTo>
                  <a:pt x="8098524" y="1013167"/>
                  <a:pt x="8452322" y="2172770"/>
                  <a:pt x="8452322" y="3429001"/>
                </a:cubicBezTo>
                <a:cubicBezTo>
                  <a:pt x="8452322" y="4685233"/>
                  <a:pt x="8098524" y="5844836"/>
                  <a:pt x="7501089" y="6778993"/>
                </a:cubicBezTo>
                <a:lnTo>
                  <a:pt x="7447994"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1">
            <a:extLst>
              <a:ext uri="{FF2B5EF4-FFF2-40B4-BE49-F238E27FC236}">
                <a16:creationId xmlns:a16="http://schemas.microsoft.com/office/drawing/2014/main" id="{7948E8DE-A931-4EF0-BE1D-F10274740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43572" cy="6858000"/>
          </a:xfrm>
          <a:custGeom>
            <a:avLst/>
            <a:gdLst>
              <a:gd name="connsiteX0" fmla="*/ 0 w 8443572"/>
              <a:gd name="connsiteY0" fmla="*/ 0 h 6858000"/>
              <a:gd name="connsiteX1" fmla="*/ 7439242 w 8443572"/>
              <a:gd name="connsiteY1" fmla="*/ 0 h 6858000"/>
              <a:gd name="connsiteX2" fmla="*/ 7492339 w 8443572"/>
              <a:gd name="connsiteY2" fmla="*/ 79009 h 6858000"/>
              <a:gd name="connsiteX3" fmla="*/ 8443572 w 8443572"/>
              <a:gd name="connsiteY3" fmla="*/ 3429001 h 6858000"/>
              <a:gd name="connsiteX4" fmla="*/ 7492339 w 8443572"/>
              <a:gd name="connsiteY4" fmla="*/ 6778993 h 6858000"/>
              <a:gd name="connsiteX5" fmla="*/ 7439244 w 8443572"/>
              <a:gd name="connsiteY5" fmla="*/ 6858000 h 6858000"/>
              <a:gd name="connsiteX6" fmla="*/ 0 w 84435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3572" h="6858000">
                <a:moveTo>
                  <a:pt x="0" y="0"/>
                </a:moveTo>
                <a:lnTo>
                  <a:pt x="7439242" y="0"/>
                </a:lnTo>
                <a:lnTo>
                  <a:pt x="7492339" y="79009"/>
                </a:lnTo>
                <a:cubicBezTo>
                  <a:pt x="8089774" y="1013167"/>
                  <a:pt x="8443572" y="2172770"/>
                  <a:pt x="8443572" y="3429001"/>
                </a:cubicBezTo>
                <a:cubicBezTo>
                  <a:pt x="8443572" y="4685233"/>
                  <a:pt x="8089774" y="5844836"/>
                  <a:pt x="7492339" y="6778993"/>
                </a:cubicBezTo>
                <a:lnTo>
                  <a:pt x="743924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881617" y="1318660"/>
            <a:ext cx="9663765" cy="1509256"/>
          </a:xfrm>
        </p:spPr>
        <p:txBody>
          <a:bodyPr anchor="ctr">
            <a:noAutofit/>
          </a:bodyPr>
          <a:lstStyle/>
          <a:p>
            <a:pPr algn="ctr"/>
            <a:r>
              <a:rPr lang="en-GB" sz="4400" b="1" dirty="0">
                <a:effectLst/>
                <a:latin typeface="Times New Roman" panose="02020603050405020304" pitchFamily="18" charset="0"/>
                <a:ea typeface="Arial" panose="020B0604020202020204" pitchFamily="34" charset="0"/>
              </a:rPr>
              <a:t>Attendance Recording System Using Machine Learning</a:t>
            </a:r>
            <a:br>
              <a:rPr lang="en-US" sz="4000" dirty="0">
                <a:effectLst/>
                <a:latin typeface="Arial" panose="020B0604020202020204" pitchFamily="34" charset="0"/>
                <a:ea typeface="Arial" panose="020B0604020202020204" pitchFamily="34" charset="0"/>
              </a:rPr>
            </a:br>
            <a:br>
              <a:rPr lang="en-US" sz="4000" dirty="0">
                <a:cs typeface="Calibri Light"/>
              </a:rPr>
            </a:br>
            <a:endParaRPr lang="en-US" sz="4000" dirty="0"/>
          </a:p>
        </p:txBody>
      </p:sp>
      <p:sp>
        <p:nvSpPr>
          <p:cNvPr id="3" name="Subtitle 2"/>
          <p:cNvSpPr>
            <a:spLocks noGrp="1"/>
          </p:cNvSpPr>
          <p:nvPr>
            <p:ph type="subTitle" idx="1"/>
          </p:nvPr>
        </p:nvSpPr>
        <p:spPr>
          <a:xfrm>
            <a:off x="1961462" y="3429000"/>
            <a:ext cx="7305574" cy="2190749"/>
          </a:xfrm>
        </p:spPr>
        <p:txBody>
          <a:bodyPr vert="horz" lIns="91440" tIns="45720" rIns="91440" bIns="45720" rtlCol="0" anchor="ctr">
            <a:normAutofit fontScale="25000" lnSpcReduction="20000"/>
          </a:bodyPr>
          <a:lstStyle/>
          <a:p>
            <a:endParaRPr lang="en-US" dirty="0">
              <a:cs typeface="Calibri"/>
            </a:endParaRPr>
          </a:p>
          <a:p>
            <a:pPr algn="just">
              <a:lnSpc>
                <a:spcPct val="170000"/>
              </a:lnSpc>
            </a:pPr>
            <a:r>
              <a:rPr lang="en-US" sz="330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Submitted by</a:t>
            </a:r>
          </a:p>
          <a:p>
            <a:pPr algn="just">
              <a:lnSpc>
                <a:spcPct val="170000"/>
              </a:lnSpc>
            </a:pPr>
            <a:r>
              <a:rPr lang="en-US" sz="7200" dirty="0">
                <a:latin typeface="Times New Roman" panose="02020603050405020304" pitchFamily="18" charset="0"/>
                <a:cs typeface="Times New Roman" panose="02020603050405020304" pitchFamily="18" charset="0"/>
              </a:rPr>
              <a:t>20R21A1204               A.DEEPIKA</a:t>
            </a:r>
          </a:p>
          <a:p>
            <a:pPr algn="just">
              <a:lnSpc>
                <a:spcPct val="170000"/>
              </a:lnSpc>
            </a:pPr>
            <a:r>
              <a:rPr lang="en-US" sz="7200" dirty="0">
                <a:latin typeface="Times New Roman" panose="02020603050405020304" pitchFamily="18" charset="0"/>
                <a:cs typeface="Times New Roman" panose="02020603050405020304" pitchFamily="18" charset="0"/>
              </a:rPr>
              <a:t>20R21A1231              K.SHIVA SAI</a:t>
            </a:r>
          </a:p>
          <a:p>
            <a:pPr algn="just">
              <a:lnSpc>
                <a:spcPct val="170000"/>
              </a:lnSpc>
            </a:pPr>
            <a:r>
              <a:rPr lang="en-US" sz="7200" dirty="0">
                <a:latin typeface="Times New Roman" panose="02020603050405020304" pitchFamily="18" charset="0"/>
                <a:cs typeface="Times New Roman" panose="02020603050405020304" pitchFamily="18" charset="0"/>
              </a:rPr>
              <a:t>20R21A1250              S.YESHWANTH REDDY</a:t>
            </a:r>
          </a:p>
          <a:p>
            <a:pPr algn="just">
              <a:lnSpc>
                <a:spcPct val="170000"/>
              </a:lnSpc>
            </a:pPr>
            <a:r>
              <a:rPr lang="en-US" sz="7200" dirty="0">
                <a:latin typeface="Times New Roman" panose="02020603050405020304" pitchFamily="18" charset="0"/>
                <a:cs typeface="Times New Roman" panose="02020603050405020304" pitchFamily="18" charset="0"/>
              </a:rPr>
              <a:t>20R21A1227               K.KARTHIKEYA REDDY </a:t>
            </a:r>
          </a:p>
          <a:p>
            <a:pPr algn="just">
              <a:lnSpc>
                <a:spcPct val="170000"/>
              </a:lnSpc>
            </a:pPr>
            <a:endParaRPr lang="en-US" sz="7200" dirty="0">
              <a:latin typeface="Times New Roman" panose="02020603050405020304" pitchFamily="18" charset="0"/>
              <a:cs typeface="Times New Roman" panose="02020603050405020304" pitchFamily="18" charset="0"/>
            </a:endParaRPr>
          </a:p>
          <a:p>
            <a:endParaRPr lang="en-US" dirty="0">
              <a:cs typeface="Calibri"/>
            </a:endParaRPr>
          </a:p>
        </p:txBody>
      </p:sp>
      <p:sp>
        <p:nvSpPr>
          <p:cNvPr id="20" name="Rectangle 13">
            <a:extLst>
              <a:ext uri="{FF2B5EF4-FFF2-40B4-BE49-F238E27FC236}">
                <a16:creationId xmlns:a16="http://schemas.microsoft.com/office/drawing/2014/main" id="{B0E4BB4F-99AB-4C4E-A763-C5AC5273D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27916"/>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DD68D-90BE-018C-5EB0-AC88A6429C66}"/>
              </a:ext>
            </a:extLst>
          </p:cNvPr>
          <p:cNvSpPr>
            <a:spLocks noGrp="1"/>
          </p:cNvSpPr>
          <p:nvPr>
            <p:ph type="title"/>
          </p:nvPr>
        </p:nvSpPr>
        <p:spPr>
          <a:xfrm>
            <a:off x="1115568" y="984828"/>
            <a:ext cx="10168128" cy="743388"/>
          </a:xfrm>
        </p:spPr>
        <p:txBody>
          <a:bodyPr>
            <a:normAutofit fontScale="90000"/>
          </a:bodyPr>
          <a:lstStyle/>
          <a:p>
            <a:r>
              <a:rPr lang="en-US" dirty="0"/>
              <a:t>Process flow for taking attendance :</a:t>
            </a:r>
            <a:br>
              <a:rPr lang="en-IN" dirty="0"/>
            </a:br>
            <a:endParaRPr lang="en-US" dirty="0"/>
          </a:p>
        </p:txBody>
      </p:sp>
      <p:pic>
        <p:nvPicPr>
          <p:cNvPr id="5" name="Content Placeholder 4">
            <a:extLst>
              <a:ext uri="{FF2B5EF4-FFF2-40B4-BE49-F238E27FC236}">
                <a16:creationId xmlns:a16="http://schemas.microsoft.com/office/drawing/2014/main" id="{C891EF5C-6F00-51B1-E090-227F669B06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6502" y="2777115"/>
            <a:ext cx="8306959" cy="3096057"/>
          </a:xfrm>
        </p:spPr>
      </p:pic>
    </p:spTree>
    <p:extLst>
      <p:ext uri="{BB962C8B-B14F-4D97-AF65-F5344CB8AC3E}">
        <p14:creationId xmlns:p14="http://schemas.microsoft.com/office/powerpoint/2010/main" val="1901891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1966C-082A-26CD-DD08-CE871CE4EE2B}"/>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4ECF2EE-B88C-7D79-9048-F637414F2C87}"/>
              </a:ext>
            </a:extLst>
          </p:cNvPr>
          <p:cNvSpPr>
            <a:spLocks noGrp="1"/>
          </p:cNvSpPr>
          <p:nvPr>
            <p:ph idx="1"/>
          </p:nvPr>
        </p:nvSpPr>
        <p:spPr/>
        <p:txBody>
          <a:bodyPr>
            <a:normAutofit/>
          </a:bodyPr>
          <a:lstStyle/>
          <a:p>
            <a:pPr rtl="0">
              <a:spcBef>
                <a:spcPts val="0"/>
              </a:spcBef>
              <a:spcAft>
                <a:spcPts val="800"/>
              </a:spcAft>
            </a:pPr>
            <a:r>
              <a:rPr lang="en-US" b="0" i="0" u="none" strike="noStrike" dirty="0">
                <a:solidFill>
                  <a:srgbClr val="000000"/>
                </a:solidFill>
                <a:effectLst/>
                <a:latin typeface="Times New Roman" panose="02020603050405020304" pitchFamily="18" charset="0"/>
                <a:cs typeface="Times New Roman" panose="02020603050405020304" pitchFamily="18" charset="0"/>
              </a:rPr>
              <a:t>We made a machine learning model and it is successfully recognizing trained faces for marking attendance. The model is accurate and detects with minimum error. The user interface is also developed for the model , it is user friendly and very simple.</a:t>
            </a:r>
            <a:endParaRPr lang="en-US" b="0" dirty="0">
              <a:effectLst/>
              <a:latin typeface="Times New Roman" panose="02020603050405020304" pitchFamily="18" charset="0"/>
              <a:cs typeface="Times New Roman" panose="02020603050405020304" pitchFamily="18" charset="0"/>
            </a:endParaRPr>
          </a:p>
          <a:p>
            <a:pPr marL="0" indent="0">
              <a:buNone/>
            </a:pPr>
            <a:endParaRPr lang="en-IN" dirty="0"/>
          </a:p>
          <a:p>
            <a:endParaRPr lang="en-IN" b="1" dirty="0"/>
          </a:p>
        </p:txBody>
      </p:sp>
    </p:spTree>
    <p:extLst>
      <p:ext uri="{BB962C8B-B14F-4D97-AF65-F5344CB8AC3E}">
        <p14:creationId xmlns:p14="http://schemas.microsoft.com/office/powerpoint/2010/main" val="377755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086B9-5486-B758-5B2F-743B3EA309DA}"/>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57DBF0B6-057F-97DA-4DF0-E7F87FDCC7A3}"/>
              </a:ext>
            </a:extLst>
          </p:cNvPr>
          <p:cNvSpPr>
            <a:spLocks noGrp="1"/>
          </p:cNvSpPr>
          <p:nvPr>
            <p:ph idx="1"/>
          </p:nvPr>
        </p:nvSpPr>
        <p:spPr/>
        <p:txBody>
          <a:bodyPr/>
          <a:lstStyle/>
          <a:p>
            <a:pPr algn="just">
              <a:lnSpc>
                <a:spcPct val="150000"/>
              </a:lnSpc>
            </a:pPr>
            <a:r>
              <a:rPr lang="en-IN" dirty="0">
                <a:latin typeface="Times New Roman" panose="02020603050405020304" pitchFamily="18" charset="0"/>
                <a:cs typeface="Times New Roman" panose="02020603050405020304" pitchFamily="18" charset="0"/>
                <a:hlinkClick r:id="rId2"/>
              </a:rPr>
              <a:t>https://youtu.be/A6464U4bPPQ</a:t>
            </a: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hlinkClick r:id="rId3"/>
              </a:rPr>
              <a:t>https://www.analyticsvidhya.com/blog/2021/11/build-face-recognition-attendance-system-using-python/</a:t>
            </a:r>
            <a:endParaRPr lang="en-IN"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313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0655D-80F1-6EED-85F2-7D7B00485FA9}"/>
              </a:ext>
            </a:extLst>
          </p:cNvPr>
          <p:cNvSpPr>
            <a:spLocks noGrp="1"/>
          </p:cNvSpPr>
          <p:nvPr>
            <p:ph type="title"/>
          </p:nvPr>
        </p:nvSpPr>
        <p:spPr>
          <a:xfrm>
            <a:off x="3224462" y="1938528"/>
            <a:ext cx="8031801" cy="2990088"/>
          </a:xfrm>
        </p:spPr>
        <p:txBody>
          <a:bodyPr>
            <a:normAutofit/>
          </a:bodyPr>
          <a:lstStyle/>
          <a:p>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1070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0C33D-1125-B15D-2ED2-CBCA8CE73943}"/>
              </a:ext>
            </a:extLst>
          </p:cNvPr>
          <p:cNvSpPr>
            <a:spLocks noGrp="1"/>
          </p:cNvSpPr>
          <p:nvPr>
            <p:ph type="title"/>
          </p:nvPr>
        </p:nvSpPr>
        <p:spPr/>
        <p:txBody>
          <a:bodyPr>
            <a:normAutofit/>
          </a:bodyPr>
          <a:lstStyle/>
          <a:p>
            <a:r>
              <a:rPr lang="en-US" sz="4800" dirty="0"/>
              <a:t>ABSTRACT </a:t>
            </a:r>
          </a:p>
        </p:txBody>
      </p:sp>
      <p:sp>
        <p:nvSpPr>
          <p:cNvPr id="3" name="Content Placeholder 2">
            <a:extLst>
              <a:ext uri="{FF2B5EF4-FFF2-40B4-BE49-F238E27FC236}">
                <a16:creationId xmlns:a16="http://schemas.microsoft.com/office/drawing/2014/main" id="{5253CB0D-30C3-25F1-DDB1-AAD498990AA6}"/>
              </a:ext>
            </a:extLst>
          </p:cNvPr>
          <p:cNvSpPr>
            <a:spLocks noGrp="1"/>
          </p:cNvSpPr>
          <p:nvPr>
            <p:ph idx="1"/>
          </p:nvPr>
        </p:nvSpPr>
        <p:spPr/>
        <p:txBody>
          <a:bodyPr vert="horz" lIns="91440" tIns="45720" rIns="91440" bIns="45720" rtlCol="0" anchor="t">
            <a:normAutofit/>
          </a:bodyPr>
          <a:lstStyle/>
          <a:p>
            <a:pPr algn="just">
              <a:lnSpc>
                <a:spcPct val="150000"/>
              </a:lnSpc>
            </a:pPr>
            <a:r>
              <a:rPr lang="en-US" sz="1800" dirty="0">
                <a:effectLst/>
                <a:latin typeface="Times New Roman" panose="02020603050405020304" pitchFamily="18" charset="0"/>
                <a:ea typeface="Arial" panose="020B0604020202020204" pitchFamily="34" charset="0"/>
              </a:rPr>
              <a:t>The existing methods to mark attendance are very time taking and require human presence , by employing new methods and technologies the attendance marking task can be reduced in time and work. Face recognition using machine learning techniques are used to detect and recognize the trained faces, attendance is then marked to recognized faces.</a:t>
            </a:r>
            <a:r>
              <a:rPr lang="en-GB" sz="24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This application is very handy</a:t>
            </a:r>
            <a:r>
              <a:rPr lang="en-US" sz="1800" dirty="0">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by </a:t>
            </a:r>
            <a:r>
              <a:rPr lang="en-US" sz="2000" dirty="0">
                <a:effectLst/>
                <a:latin typeface="Times New Roman" panose="02020603050405020304" pitchFamily="18" charset="0"/>
                <a:ea typeface="Arial" panose="020B0604020202020204" pitchFamily="34" charset="0"/>
              </a:rPr>
              <a:t>using this application proxy attendance is not possible and make the process of marking attendance more efficient such as if a person is attending to an exam in offline or online mode he cannot send any other person to write his/her exam if he/she do so they will be immediately identified .</a:t>
            </a:r>
            <a:endParaRPr lang="en-US" sz="2000" dirty="0">
              <a:effectLst/>
              <a:latin typeface="Arial" panose="020B0604020202020204" pitchFamily="34" charset="0"/>
              <a:ea typeface="Arial" panose="020B0604020202020204" pitchFamily="34" charset="0"/>
            </a:endParaRPr>
          </a:p>
          <a:p>
            <a:pPr algn="just">
              <a:lnSpc>
                <a:spcPct val="150000"/>
              </a:lnSpc>
            </a:pPr>
            <a:endParaRPr lang="en-GB"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2948661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4362F-2021-5A3A-4A26-977F6EF20862}"/>
              </a:ext>
            </a:extLst>
          </p:cNvPr>
          <p:cNvSpPr>
            <a:spLocks noGrp="1"/>
          </p:cNvSpPr>
          <p:nvPr>
            <p:ph type="title"/>
          </p:nvPr>
        </p:nvSpPr>
        <p:spPr/>
        <p:txBody>
          <a:bodyPr/>
          <a:lstStyle/>
          <a:p>
            <a:r>
              <a:rPr lang="en-US" dirty="0"/>
              <a:t>INTRODUCTION</a:t>
            </a:r>
          </a:p>
        </p:txBody>
      </p:sp>
      <p:sp>
        <p:nvSpPr>
          <p:cNvPr id="6" name="Content Placeholder 5">
            <a:extLst>
              <a:ext uri="{FF2B5EF4-FFF2-40B4-BE49-F238E27FC236}">
                <a16:creationId xmlns:a16="http://schemas.microsoft.com/office/drawing/2014/main" id="{D1511D1A-8505-D927-2CEA-36F14CE10C31}"/>
              </a:ext>
            </a:extLst>
          </p:cNvPr>
          <p:cNvSpPr>
            <a:spLocks noGrp="1"/>
          </p:cNvSpPr>
          <p:nvPr>
            <p:ph idx="1"/>
          </p:nvPr>
        </p:nvSpPr>
        <p:spPr/>
        <p:txBody>
          <a:bodyPr>
            <a:normAutofit fontScale="77500" lnSpcReduction="20000"/>
          </a:bodyPr>
          <a:lstStyle/>
          <a:p>
            <a:pPr algn="just">
              <a:lnSpc>
                <a:spcPct val="150000"/>
              </a:lnSpc>
            </a:pPr>
            <a:r>
              <a:rPr lang="en-US" sz="2600" dirty="0">
                <a:latin typeface="Times New Roman" panose="02020603050405020304" pitchFamily="18" charset="0"/>
                <a:cs typeface="Times New Roman" panose="02020603050405020304" pitchFamily="18" charset="0"/>
              </a:rPr>
              <a:t>Traditionally attendance is marked manually by teachers and they must make sure correct attendance is marked for respective student. </a:t>
            </a:r>
            <a:r>
              <a:rPr lang="en-US" sz="2600" dirty="0">
                <a:solidFill>
                  <a:schemeClr val="tx1"/>
                </a:solidFill>
                <a:latin typeface="Times New Roman" panose="02020603050405020304" pitchFamily="18" charset="0"/>
                <a:cs typeface="Times New Roman" panose="02020603050405020304" pitchFamily="18" charset="0"/>
              </a:rPr>
              <a:t>This whole process wastes some of lecture time and part of correct information is missed due to fraudulent and proxy cases. </a:t>
            </a:r>
            <a:r>
              <a:rPr lang="en-US" sz="2600" b="0" dirty="0">
                <a:latin typeface="Times New Roman" panose="02020603050405020304" pitchFamily="18" charset="0"/>
                <a:cs typeface="Times New Roman" panose="02020603050405020304" pitchFamily="18" charset="0"/>
              </a:rPr>
              <a:t>Face recognition is a biometric method of identifying an individual by comparing live capture or digital image  data with the stored record for that person . Face recognition attendance system is marking of attendance based on the technology.</a:t>
            </a:r>
            <a:r>
              <a:rPr lang="en-GB" sz="2600" dirty="0">
                <a:effectLst/>
                <a:latin typeface="Times New Roman" panose="02020603050405020304" pitchFamily="18" charset="0"/>
                <a:ea typeface="Times New Roman" panose="02020603050405020304" pitchFamily="18" charset="0"/>
              </a:rPr>
              <a:t>This application is used to terminate proxy attendance and to reduce the time and efforts of human . </a:t>
            </a:r>
            <a:r>
              <a:rPr lang="en-GB" sz="2600" dirty="0">
                <a:latin typeface="Times New Roman" panose="02020603050405020304" pitchFamily="18" charset="0"/>
                <a:ea typeface="Times New Roman" panose="02020603050405020304" pitchFamily="18" charset="0"/>
              </a:rPr>
              <a:t>B</a:t>
            </a:r>
            <a:r>
              <a:rPr lang="en-GB" sz="2600" dirty="0">
                <a:effectLst/>
                <a:latin typeface="Times New Roman" panose="02020603050405020304" pitchFamily="18" charset="0"/>
                <a:ea typeface="Times New Roman" panose="02020603050405020304" pitchFamily="18" charset="0"/>
              </a:rPr>
              <a:t>y using this </a:t>
            </a:r>
            <a:r>
              <a:rPr lang="en-US" sz="2600" b="0" dirty="0">
                <a:latin typeface="Times New Roman" panose="02020603050405020304" pitchFamily="18" charset="0"/>
                <a:cs typeface="Times New Roman" panose="02020603050405020304" pitchFamily="18" charset="0"/>
              </a:rPr>
              <a:t>attendance marking task can be reduced in time and work and human presence is not required while marking the attendance </a:t>
            </a:r>
            <a:r>
              <a:rPr lang="en-US" sz="2400" b="0" dirty="0">
                <a:latin typeface="Times New Roman" panose="02020603050405020304" pitchFamily="18" charset="0"/>
                <a:cs typeface="Times New Roman" panose="02020603050405020304" pitchFamily="18" charset="0"/>
              </a:rPr>
              <a:t>.</a:t>
            </a:r>
            <a:endParaRPr lang="en-GB"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37199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CC36-717F-2149-AE20-AF539BFF1727}"/>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E107991C-327B-FCFB-13FE-FCD3D1D98E6A}"/>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In existing system human presence is required to mark attendance this process is time taking and there are very high chances of proxy attendance and sometimes people who are present in the class are marked as absent due to human errors </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9245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0035C-E520-A925-B470-F26D261168B8}"/>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295A866D-A1C0-584A-06A3-793D3866C656}"/>
              </a:ext>
            </a:extLst>
          </p:cNvPr>
          <p:cNvSpPr>
            <a:spLocks noGrp="1"/>
          </p:cNvSpPr>
          <p:nvPr>
            <p:ph idx="1"/>
          </p:nvPr>
        </p:nvSpPr>
        <p:spPr/>
        <p:txBody>
          <a:bodyPr>
            <a:normAutofit/>
          </a:bodyPr>
          <a:lstStyle/>
          <a:p>
            <a:pPr algn="just"/>
            <a:r>
              <a:rPr lang="en-US" b="0" i="0" dirty="0">
                <a:effectLst/>
                <a:latin typeface="Times New Roman" panose="02020603050405020304" pitchFamily="18" charset="0"/>
                <a:cs typeface="Times New Roman" panose="02020603050405020304" pitchFamily="18" charset="0"/>
              </a:rPr>
              <a:t>Consume more time </a:t>
            </a:r>
          </a:p>
          <a:p>
            <a:pPr algn="just"/>
            <a:r>
              <a:rPr lang="en-US" dirty="0">
                <a:latin typeface="Times New Roman" panose="02020603050405020304" pitchFamily="18" charset="0"/>
                <a:cs typeface="Times New Roman" panose="02020603050405020304" pitchFamily="18" charset="0"/>
              </a:rPr>
              <a:t>Requires human presence</a:t>
            </a:r>
            <a:endParaRPr lang="en-US" sz="2000" b="0" i="0" dirty="0">
              <a:solidFill>
                <a:srgbClr val="2C3E50"/>
              </a:solidFill>
              <a:effectLst/>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High chance of proxy attendance </a:t>
            </a:r>
          </a:p>
        </p:txBody>
      </p:sp>
    </p:spTree>
    <p:extLst>
      <p:ext uri="{BB962C8B-B14F-4D97-AF65-F5344CB8AC3E}">
        <p14:creationId xmlns:p14="http://schemas.microsoft.com/office/powerpoint/2010/main" val="60108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0E7B-8946-A171-3705-976E9D239075}"/>
              </a:ext>
            </a:extLst>
          </p:cNvPr>
          <p:cNvSpPr>
            <a:spLocks noGrp="1"/>
          </p:cNvSpPr>
          <p:nvPr>
            <p:ph type="title"/>
          </p:nvPr>
        </p:nvSpPr>
        <p:spPr/>
        <p:txBody>
          <a:bodyPr/>
          <a:lstStyle/>
          <a:p>
            <a:r>
              <a:rPr lang="en-IN" dirty="0"/>
              <a:t>PROPOSED SYSTEMS</a:t>
            </a:r>
          </a:p>
        </p:txBody>
      </p:sp>
      <p:sp>
        <p:nvSpPr>
          <p:cNvPr id="3" name="Content Placeholder 2">
            <a:extLst>
              <a:ext uri="{FF2B5EF4-FFF2-40B4-BE49-F238E27FC236}">
                <a16:creationId xmlns:a16="http://schemas.microsoft.com/office/drawing/2014/main" id="{9215D1C8-0DDC-D441-3281-A4E64981F3BE}"/>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In this system we use face recognition for marking the attendance instead of  traditional way of marking the attendance which consumes more time and requires human efforts </a:t>
            </a:r>
            <a:r>
              <a:rPr lang="en-US" sz="2000" dirty="0">
                <a:solidFill>
                  <a:schemeClr val="tx1"/>
                </a:solidFill>
                <a:latin typeface="Times New Roman" panose="02020603050405020304" pitchFamily="18" charset="0"/>
                <a:cs typeface="Times New Roman" panose="02020603050405020304" pitchFamily="18" charset="0"/>
              </a:rPr>
              <a:t>In order to determine classroom attendance, face detection and face recognition are performed. </a:t>
            </a:r>
          </a:p>
          <a:p>
            <a:r>
              <a:rPr lang="en-US" sz="2000" dirty="0">
                <a:solidFill>
                  <a:schemeClr val="tx1"/>
                </a:solidFill>
                <a:latin typeface="Times New Roman" panose="02020603050405020304" pitchFamily="18" charset="0"/>
                <a:cs typeface="Times New Roman" panose="02020603050405020304" pitchFamily="18" charset="0"/>
              </a:rPr>
              <a:t>Face detection is used to determine the location of the faces in the classroom image and extract sub images for each face. Then, in face recognition, the face images detected will be compared with the data base consisting of images of students in the class, and attendance will be recorded accordingly.</a:t>
            </a:r>
            <a:endParaRPr lang="en-US" sz="1400" dirty="0">
              <a:latin typeface="Times New Roman" panose="02020603050405020304" pitchFamily="18" charset="0"/>
              <a:cs typeface="Times New Roman" panose="02020603050405020304" pitchFamily="18" charset="0"/>
            </a:endParaRPr>
          </a:p>
          <a:p>
            <a:pPr marL="0" indent="0">
              <a:buNone/>
            </a:pPr>
            <a:r>
              <a:rPr lang="en-IN" sz="2000" dirty="0"/>
              <a:t> </a:t>
            </a:r>
          </a:p>
        </p:txBody>
      </p:sp>
    </p:spTree>
    <p:extLst>
      <p:ext uri="{BB962C8B-B14F-4D97-AF65-F5344CB8AC3E}">
        <p14:creationId xmlns:p14="http://schemas.microsoft.com/office/powerpoint/2010/main" val="1606375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06307-36AE-5AF4-F207-7AD89CBC9D76}"/>
              </a:ext>
            </a:extLst>
          </p:cNvPr>
          <p:cNvSpPr>
            <a:spLocks noGrp="1"/>
          </p:cNvSpPr>
          <p:nvPr>
            <p:ph type="title"/>
          </p:nvPr>
        </p:nvSpPr>
        <p:spPr/>
        <p:txBody>
          <a:bodyPr>
            <a:normAutofit/>
          </a:bodyPr>
          <a:lstStyle/>
          <a:p>
            <a:r>
              <a:rPr lang="en-IN" sz="3600" dirty="0"/>
              <a:t>ADVANTAGES OF PROPOSED SYSTEM</a:t>
            </a:r>
          </a:p>
        </p:txBody>
      </p:sp>
      <p:sp>
        <p:nvSpPr>
          <p:cNvPr id="3" name="Content Placeholder 2">
            <a:extLst>
              <a:ext uri="{FF2B5EF4-FFF2-40B4-BE49-F238E27FC236}">
                <a16:creationId xmlns:a16="http://schemas.microsoft.com/office/drawing/2014/main" id="{C02DB091-BFD8-8446-6B88-996C9A65E31F}"/>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Time and efforts can be reduced </a:t>
            </a:r>
          </a:p>
          <a:p>
            <a:r>
              <a:rPr lang="en-US" sz="2400" dirty="0">
                <a:latin typeface="Times New Roman" panose="02020603050405020304" pitchFamily="18" charset="0"/>
                <a:cs typeface="Times New Roman" panose="02020603050405020304" pitchFamily="18" charset="0"/>
              </a:rPr>
              <a:t>Human presence is not required </a:t>
            </a:r>
          </a:p>
          <a:p>
            <a:r>
              <a:rPr lang="en-US" sz="2400" dirty="0">
                <a:latin typeface="Times New Roman" panose="02020603050405020304" pitchFamily="18" charset="0"/>
                <a:cs typeface="Times New Roman" panose="02020603050405020304" pitchFamily="18" charset="0"/>
              </a:rPr>
              <a:t>No chance of proxy attendance </a:t>
            </a:r>
          </a:p>
          <a:p>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39862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87851-C41E-4F18-5B9C-F14A0AE2FE3E}"/>
              </a:ext>
            </a:extLst>
          </p:cNvPr>
          <p:cNvSpPr>
            <a:spLocks noGrp="1"/>
          </p:cNvSpPr>
          <p:nvPr>
            <p:ph type="title"/>
          </p:nvPr>
        </p:nvSpPr>
        <p:spPr/>
        <p:txBody>
          <a:bodyPr>
            <a:normAutofit/>
          </a:bodyPr>
          <a:lstStyle/>
          <a:p>
            <a:r>
              <a:rPr lang="en-IN" dirty="0"/>
              <a:t>SOFTWARE REQUIREMENTS</a:t>
            </a:r>
          </a:p>
        </p:txBody>
      </p:sp>
      <p:sp>
        <p:nvSpPr>
          <p:cNvPr id="3" name="Content Placeholder 2">
            <a:extLst>
              <a:ext uri="{FF2B5EF4-FFF2-40B4-BE49-F238E27FC236}">
                <a16:creationId xmlns:a16="http://schemas.microsoft.com/office/drawing/2014/main" id="{60B30E19-A1D7-CD4C-7294-18EAFED66F10}"/>
              </a:ext>
            </a:extLst>
          </p:cNvPr>
          <p:cNvSpPr>
            <a:spLocks noGrp="1"/>
          </p:cNvSpPr>
          <p:nvPr>
            <p:ph idx="1"/>
          </p:nvPr>
        </p:nvSpPr>
        <p:spPr>
          <a:xfrm>
            <a:off x="894187" y="2256644"/>
            <a:ext cx="10168128" cy="3694176"/>
          </a:xfrm>
        </p:spPr>
        <p:txBody>
          <a:bodyPr>
            <a:normAutofit fontScale="92500" lnSpcReduction="20000"/>
          </a:bodyPr>
          <a:lstStyle/>
          <a:p>
            <a:pPr marL="0" indent="0">
              <a:lnSpc>
                <a:spcPct val="150000"/>
              </a:lnSpc>
              <a:buNone/>
            </a:pPr>
            <a:r>
              <a:rPr lang="en-US" b="1" u="sng" dirty="0">
                <a:latin typeface="Times New Roman" panose="02020603050405020304" pitchFamily="18" charset="0"/>
                <a:cs typeface="Times New Roman" panose="02020603050405020304" pitchFamily="18" charset="0"/>
              </a:rPr>
              <a:t>Software:</a:t>
            </a:r>
            <a:endParaRPr lang="en-US" b="1" dirty="0">
              <a:latin typeface="Times New Roman" panose="02020603050405020304" pitchFamily="18" charset="0"/>
              <a:cs typeface="Times New Roman" panose="02020603050405020304" pitchFamily="18" charset="0"/>
            </a:endParaRPr>
          </a:p>
          <a:p>
            <a:pPr marL="0" indent="0">
              <a:lnSpc>
                <a:spcPct val="150000"/>
              </a:lnSpc>
              <a:buNone/>
            </a:pPr>
            <a:r>
              <a:rPr lang="en-US" dirty="0">
                <a:latin typeface="Times New Roman" panose="02020603050405020304" pitchFamily="18" charset="0"/>
                <a:cs typeface="Times New Roman" panose="02020603050405020304" pitchFamily="18" charset="0"/>
              </a:rPr>
              <a:t>Machine learning using python</a:t>
            </a: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r>
              <a:rPr lang="en-US" dirty="0"/>
              <a:t> </a:t>
            </a:r>
          </a:p>
          <a:p>
            <a:endParaRPr lang="en-US" dirty="0"/>
          </a:p>
          <a:p>
            <a:pPr marL="0" indent="0">
              <a:buNone/>
            </a:pPr>
            <a:endParaRPr lang="en-IN" dirty="0"/>
          </a:p>
        </p:txBody>
      </p:sp>
    </p:spTree>
    <p:extLst>
      <p:ext uri="{BB962C8B-B14F-4D97-AF65-F5344CB8AC3E}">
        <p14:creationId xmlns:p14="http://schemas.microsoft.com/office/powerpoint/2010/main" val="322186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AFDB-3BF3-4018-3B79-CBE93B3B149D}"/>
              </a:ext>
            </a:extLst>
          </p:cNvPr>
          <p:cNvSpPr>
            <a:spLocks noGrp="1"/>
          </p:cNvSpPr>
          <p:nvPr>
            <p:ph type="title"/>
          </p:nvPr>
        </p:nvSpPr>
        <p:spPr/>
        <p:txBody>
          <a:bodyPr/>
          <a:lstStyle/>
          <a:p>
            <a:r>
              <a:rPr lang="en-US" dirty="0"/>
              <a:t>ALGORITHUM </a:t>
            </a:r>
          </a:p>
        </p:txBody>
      </p:sp>
      <p:sp>
        <p:nvSpPr>
          <p:cNvPr id="3" name="Content Placeholder 2">
            <a:extLst>
              <a:ext uri="{FF2B5EF4-FFF2-40B4-BE49-F238E27FC236}">
                <a16:creationId xmlns:a16="http://schemas.microsoft.com/office/drawing/2014/main" id="{648FED03-EEB6-9F53-C87F-C1FF618A81AA}"/>
              </a:ext>
            </a:extLst>
          </p:cNvPr>
          <p:cNvSpPr>
            <a:spLocks noGrp="1"/>
          </p:cNvSpPr>
          <p:nvPr>
            <p:ph idx="1"/>
          </p:nvPr>
        </p:nvSpPr>
        <p:spPr/>
        <p:txBody>
          <a:bodyPr>
            <a:normAutofit fontScale="70000" lnSpcReduction="20000"/>
          </a:bodyPr>
          <a:lstStyle/>
          <a:p>
            <a:pPr marL="0" lvl="0" indent="0" algn="l" rtl="0">
              <a:spcBef>
                <a:spcPts val="0"/>
              </a:spcBef>
              <a:spcAft>
                <a:spcPts val="0"/>
              </a:spcAft>
              <a:buClr>
                <a:schemeClr val="dk1"/>
              </a:buClr>
              <a:buSzPts val="1100"/>
              <a:buFont typeface="Arial"/>
              <a:buNone/>
            </a:pPr>
            <a:r>
              <a:rPr lang="en-US" sz="2800" b="0" dirty="0">
                <a:solidFill>
                  <a:schemeClr val="dk1"/>
                </a:solidFill>
                <a:latin typeface="Times New Roman" panose="02020603050405020304" pitchFamily="18" charset="0"/>
                <a:cs typeface="Times New Roman" panose="02020603050405020304" pitchFamily="18" charset="0"/>
              </a:rPr>
              <a:t>The LBPH algorithm typically makes use of 4 parameters:</a:t>
            </a:r>
          </a:p>
          <a:p>
            <a:pPr marL="0" lvl="0" indent="0" algn="l" rtl="0">
              <a:spcBef>
                <a:spcPts val="0"/>
              </a:spcBef>
              <a:spcAft>
                <a:spcPts val="0"/>
              </a:spcAft>
              <a:buClr>
                <a:schemeClr val="dk1"/>
              </a:buClr>
              <a:buSzPts val="1100"/>
              <a:buFont typeface="Arial"/>
              <a:buNone/>
            </a:pPr>
            <a:endParaRPr lang="en-US" sz="2800" b="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sz="2800" b="1" dirty="0">
                <a:solidFill>
                  <a:schemeClr val="dk1"/>
                </a:solidFill>
                <a:latin typeface="Times New Roman" panose="02020603050405020304" pitchFamily="18" charset="0"/>
                <a:cs typeface="Times New Roman" panose="02020603050405020304" pitchFamily="18" charset="0"/>
              </a:rPr>
              <a:t>Radius:</a:t>
            </a:r>
          </a:p>
          <a:p>
            <a:pPr marL="0" lvl="0" indent="0" algn="l" rtl="0">
              <a:spcBef>
                <a:spcPts val="0"/>
              </a:spcBef>
              <a:spcAft>
                <a:spcPts val="0"/>
              </a:spcAft>
              <a:buClr>
                <a:schemeClr val="dk1"/>
              </a:buClr>
              <a:buSzPts val="1100"/>
              <a:buFont typeface="Arial"/>
              <a:buNone/>
            </a:pPr>
            <a:r>
              <a:rPr lang="en-US" sz="2800" b="0" dirty="0">
                <a:solidFill>
                  <a:schemeClr val="dk1"/>
                </a:solidFill>
                <a:latin typeface="Times New Roman" panose="02020603050405020304" pitchFamily="18" charset="0"/>
                <a:cs typeface="Times New Roman" panose="02020603050405020304" pitchFamily="18" charset="0"/>
              </a:rPr>
              <a:t>The distance of the circular local binary pattern from the </a:t>
            </a:r>
            <a:r>
              <a:rPr lang="en-US" sz="2800" b="0" dirty="0" err="1">
                <a:solidFill>
                  <a:schemeClr val="dk1"/>
                </a:solidFill>
                <a:latin typeface="Times New Roman" panose="02020603050405020304" pitchFamily="18" charset="0"/>
                <a:cs typeface="Times New Roman" panose="02020603050405020304" pitchFamily="18" charset="0"/>
              </a:rPr>
              <a:t>centre</a:t>
            </a:r>
            <a:r>
              <a:rPr lang="en-US" sz="2800" b="0" dirty="0">
                <a:solidFill>
                  <a:schemeClr val="dk1"/>
                </a:solidFill>
                <a:latin typeface="Times New Roman" panose="02020603050405020304" pitchFamily="18" charset="0"/>
                <a:cs typeface="Times New Roman" panose="02020603050405020304" pitchFamily="18" charset="0"/>
              </a:rPr>
              <a:t> pixel to its circumference and usually takes a value of 1.</a:t>
            </a:r>
          </a:p>
          <a:p>
            <a:pPr marL="0" lvl="0" indent="0" algn="l" rtl="0">
              <a:spcBef>
                <a:spcPts val="0"/>
              </a:spcBef>
              <a:spcAft>
                <a:spcPts val="0"/>
              </a:spcAft>
              <a:buClr>
                <a:schemeClr val="dk1"/>
              </a:buClr>
              <a:buSzPts val="1100"/>
              <a:buFont typeface="Arial"/>
              <a:buNone/>
            </a:pPr>
            <a:endParaRPr lang="en-US" sz="2800" b="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sz="2800" b="1" dirty="0">
                <a:solidFill>
                  <a:schemeClr val="dk1"/>
                </a:solidFill>
                <a:latin typeface="Times New Roman" panose="02020603050405020304" pitchFamily="18" charset="0"/>
                <a:cs typeface="Times New Roman" panose="02020603050405020304" pitchFamily="18" charset="0"/>
              </a:rPr>
              <a:t>Neighbors:</a:t>
            </a:r>
          </a:p>
          <a:p>
            <a:pPr marL="0" lvl="0" indent="0" algn="l" rtl="0">
              <a:spcBef>
                <a:spcPts val="0"/>
              </a:spcBef>
              <a:spcAft>
                <a:spcPts val="0"/>
              </a:spcAft>
              <a:buClr>
                <a:schemeClr val="dk1"/>
              </a:buClr>
              <a:buSzPts val="1100"/>
              <a:buFont typeface="Arial"/>
              <a:buNone/>
            </a:pPr>
            <a:r>
              <a:rPr lang="en-US" sz="2800" b="0" dirty="0">
                <a:solidFill>
                  <a:schemeClr val="dk1"/>
                </a:solidFill>
                <a:latin typeface="Times New Roman" panose="02020603050405020304" pitchFamily="18" charset="0"/>
                <a:cs typeface="Times New Roman" panose="02020603050405020304" pitchFamily="18" charset="0"/>
              </a:rPr>
              <a:t>The number of data points within a circular local binary pattern. Usually, the value of 8.</a:t>
            </a:r>
          </a:p>
          <a:p>
            <a:pPr marL="0" lvl="0" indent="0" algn="l" rtl="0">
              <a:spcBef>
                <a:spcPts val="0"/>
              </a:spcBef>
              <a:spcAft>
                <a:spcPts val="0"/>
              </a:spcAft>
              <a:buClr>
                <a:schemeClr val="dk1"/>
              </a:buClr>
              <a:buSzPts val="1100"/>
              <a:buFont typeface="Arial"/>
              <a:buNone/>
            </a:pPr>
            <a:endParaRPr lang="en-US" sz="2800" b="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sz="2800" b="1" dirty="0">
                <a:solidFill>
                  <a:schemeClr val="dk1"/>
                </a:solidFill>
                <a:latin typeface="Times New Roman" panose="02020603050405020304" pitchFamily="18" charset="0"/>
                <a:cs typeface="Times New Roman" panose="02020603050405020304" pitchFamily="18" charset="0"/>
              </a:rPr>
              <a:t>Grid X:</a:t>
            </a:r>
          </a:p>
          <a:p>
            <a:pPr marL="0" lvl="0" indent="0" algn="l" rtl="0">
              <a:spcBef>
                <a:spcPts val="0"/>
              </a:spcBef>
              <a:spcAft>
                <a:spcPts val="0"/>
              </a:spcAft>
              <a:buClr>
                <a:schemeClr val="dk1"/>
              </a:buClr>
              <a:buSzPts val="1100"/>
              <a:buFont typeface="Arial"/>
              <a:buNone/>
            </a:pPr>
            <a:r>
              <a:rPr lang="en-US" sz="2800" b="0" dirty="0">
                <a:solidFill>
                  <a:schemeClr val="dk1"/>
                </a:solidFill>
                <a:latin typeface="Times New Roman" panose="02020603050405020304" pitchFamily="18" charset="0"/>
                <a:cs typeface="Times New Roman" panose="02020603050405020304" pitchFamily="18" charset="0"/>
              </a:rPr>
              <a:t> The number of cells in the horizontal plane, is usually a value of 3.</a:t>
            </a:r>
          </a:p>
          <a:p>
            <a:pPr marL="0" lvl="0" indent="0" algn="l" rtl="0">
              <a:spcBef>
                <a:spcPts val="0"/>
              </a:spcBef>
              <a:spcAft>
                <a:spcPts val="0"/>
              </a:spcAft>
              <a:buClr>
                <a:schemeClr val="dk1"/>
              </a:buClr>
              <a:buSzPts val="1100"/>
              <a:buFont typeface="Arial"/>
              <a:buNone/>
            </a:pPr>
            <a:r>
              <a:rPr lang="en-US" sz="2800" b="1" dirty="0">
                <a:solidFill>
                  <a:schemeClr val="dk1"/>
                </a:solidFill>
                <a:latin typeface="Times New Roman" panose="02020603050405020304" pitchFamily="18" charset="0"/>
                <a:cs typeface="Times New Roman" panose="02020603050405020304" pitchFamily="18" charset="0"/>
              </a:rPr>
              <a:t>Grid Y:</a:t>
            </a:r>
          </a:p>
          <a:p>
            <a:pPr marL="0" lvl="0" indent="0" algn="l" rtl="0">
              <a:spcBef>
                <a:spcPts val="0"/>
              </a:spcBef>
              <a:spcAft>
                <a:spcPts val="0"/>
              </a:spcAft>
              <a:buClr>
                <a:schemeClr val="dk1"/>
              </a:buClr>
              <a:buSzPts val="1100"/>
              <a:buFont typeface="Arial"/>
              <a:buNone/>
            </a:pPr>
            <a:r>
              <a:rPr lang="en-US" sz="2800" b="0" dirty="0">
                <a:solidFill>
                  <a:schemeClr val="dk1"/>
                </a:solidFill>
                <a:latin typeface="Times New Roman" panose="02020603050405020304" pitchFamily="18" charset="0"/>
                <a:cs typeface="Times New Roman" panose="02020603050405020304" pitchFamily="18" charset="0"/>
              </a:rPr>
              <a:t> The number of cells in the vertical plane, is usually a value of 3.</a:t>
            </a:r>
          </a:p>
          <a:p>
            <a:pPr marL="0" indent="0">
              <a:buNone/>
            </a:pPr>
            <a:endParaRPr lang="en-US" dirty="0"/>
          </a:p>
        </p:txBody>
      </p:sp>
    </p:spTree>
    <p:extLst>
      <p:ext uri="{BB962C8B-B14F-4D97-AF65-F5344CB8AC3E}">
        <p14:creationId xmlns:p14="http://schemas.microsoft.com/office/powerpoint/2010/main" val="1421680512"/>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TotalTime>297</TotalTime>
  <Words>634</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Calibri</vt:lpstr>
      <vt:lpstr>Times New Roman</vt:lpstr>
      <vt:lpstr>AccentBoxVTI</vt:lpstr>
      <vt:lpstr>Attendance Recording System Using Machine Learning  </vt:lpstr>
      <vt:lpstr>ABSTRACT </vt:lpstr>
      <vt:lpstr>INTRODUCTION</vt:lpstr>
      <vt:lpstr>EXISTING SYSTEM</vt:lpstr>
      <vt:lpstr>DISADVANTAGES</vt:lpstr>
      <vt:lpstr>PROPOSED SYSTEMS</vt:lpstr>
      <vt:lpstr>ADVANTAGES OF PROPOSED SYSTEM</vt:lpstr>
      <vt:lpstr>SOFTWARE REQUIREMENTS</vt:lpstr>
      <vt:lpstr>ALGORITHUM </vt:lpstr>
      <vt:lpstr>Process flow for taking attendance : </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G.NAGA AKASH REDDY</dc:creator>
  <cp:lastModifiedBy>Karthikeya Reddy</cp:lastModifiedBy>
  <cp:revision>133</cp:revision>
  <dcterms:created xsi:type="dcterms:W3CDTF">2022-06-12T14:48:52Z</dcterms:created>
  <dcterms:modified xsi:type="dcterms:W3CDTF">2022-11-06T16:58:21Z</dcterms:modified>
</cp:coreProperties>
</file>