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0"/>
  </p:notesMasterIdLst>
  <p:handoutMasterIdLst>
    <p:handoutMasterId r:id="rId21"/>
  </p:handoutMasterIdLst>
  <p:sldIdLst>
    <p:sldId id="256" r:id="rId5"/>
    <p:sldId id="257" r:id="rId6"/>
    <p:sldId id="345" r:id="rId7"/>
    <p:sldId id="343" r:id="rId8"/>
    <p:sldId id="344" r:id="rId9"/>
    <p:sldId id="339" r:id="rId10"/>
    <p:sldId id="346" r:id="rId11"/>
    <p:sldId id="332" r:id="rId12"/>
    <p:sldId id="347" r:id="rId13"/>
    <p:sldId id="349" r:id="rId14"/>
    <p:sldId id="350" r:id="rId15"/>
    <p:sldId id="351" r:id="rId16"/>
    <p:sldId id="352" r:id="rId17"/>
    <p:sldId id="353" r:id="rId18"/>
    <p:sldId id="35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69" d="100"/>
          <a:sy n="69" d="100"/>
        </p:scale>
        <p:origin x="84"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8/2/2022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8/2/2022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1369709"/>
          </a:xfrm>
        </p:spPr>
        <p:txBody>
          <a:bodyPr anchor="b" anchorCtr="0"/>
          <a:lstStyle/>
          <a:p>
            <a:r>
              <a:rPr lang="en-US" dirty="0"/>
              <a:t>HTML Layout Elements</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lstStyle/>
          <a:p>
            <a:r>
              <a:rPr lang="en-US" dirty="0"/>
              <a:t>Sreekanth Reddy</a:t>
            </a:r>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0761DF6-09CB-4642-88E0-300FE2C08CFE}"/>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1D4F3121-E476-4E0D-864C-841A7D0992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B338C-7B21-4F03-B7EF-1441C3F2C379}"/>
              </a:ext>
            </a:extLst>
          </p:cNvPr>
          <p:cNvSpPr>
            <a:spLocks noGrp="1"/>
          </p:cNvSpPr>
          <p:nvPr>
            <p:ph type="sldNum" sz="quarter" idx="12"/>
          </p:nvPr>
        </p:nvSpPr>
        <p:spPr/>
        <p:txBody>
          <a:bodyPr/>
          <a:lstStyle/>
          <a:p>
            <a:fld id="{28844951-7827-47D4-8276-7DDE1FA7D85A}" type="slidenum">
              <a:rPr lang="en-US" smtClean="0"/>
              <a:t>10</a:t>
            </a:fld>
            <a:endParaRPr lang="en-US"/>
          </a:p>
        </p:txBody>
      </p:sp>
      <p:sp>
        <p:nvSpPr>
          <p:cNvPr id="9" name="TextBox 8">
            <a:extLst>
              <a:ext uri="{FF2B5EF4-FFF2-40B4-BE49-F238E27FC236}">
                <a16:creationId xmlns:a16="http://schemas.microsoft.com/office/drawing/2014/main" id="{DA7A69CE-9FDC-411D-8634-0B6FF8AB29B1}"/>
              </a:ext>
            </a:extLst>
          </p:cNvPr>
          <p:cNvSpPr txBox="1"/>
          <p:nvPr/>
        </p:nvSpPr>
        <p:spPr>
          <a:xfrm>
            <a:off x="665017" y="474345"/>
            <a:ext cx="10224655" cy="2031325"/>
          </a:xfrm>
          <a:prstGeom prst="rect">
            <a:avLst/>
          </a:prstGeom>
          <a:noFill/>
        </p:spPr>
        <p:txBody>
          <a:bodyPr wrap="square">
            <a:spAutoFit/>
          </a:bodyPr>
          <a:lstStyle/>
          <a:p>
            <a:pPr algn="l"/>
            <a:r>
              <a:rPr lang="en-US" b="1" i="0" dirty="0">
                <a:solidFill>
                  <a:srgbClr val="3A3A3A"/>
                </a:solidFill>
                <a:effectLst/>
                <a:latin typeface="system-ui"/>
              </a:rPr>
              <a:t>Benefits of AJAX</a:t>
            </a:r>
          </a:p>
          <a:p>
            <a:pPr algn="l"/>
            <a:r>
              <a:rPr lang="en-US" b="0" i="0" dirty="0">
                <a:solidFill>
                  <a:srgbClr val="3A3A3A"/>
                </a:solidFill>
                <a:effectLst/>
                <a:latin typeface="system-ui"/>
              </a:rPr>
              <a:t>AJAX uses client-side JavaScript to fetch and display content in the background. This technique greatly improves the user experience, since the page doesn't have to be reloaded every time fresh content is needed.</a:t>
            </a:r>
          </a:p>
          <a:p>
            <a:pPr algn="l"/>
            <a:r>
              <a:rPr lang="en-US" b="0" i="0" dirty="0">
                <a:solidFill>
                  <a:srgbClr val="3A3A3A"/>
                </a:solidFill>
                <a:effectLst/>
                <a:latin typeface="system-ui"/>
              </a:rPr>
              <a:t>Using AJAX leads to faster page renders because it can be used to update only the parts of the page that need to change, as opposed to reloading the entire page.</a:t>
            </a:r>
          </a:p>
          <a:p>
            <a:pPr algn="l"/>
            <a:r>
              <a:rPr lang="en-US" b="0" i="0" dirty="0">
                <a:solidFill>
                  <a:srgbClr val="3A3A3A"/>
                </a:solidFill>
                <a:effectLst/>
                <a:latin typeface="system-ui"/>
              </a:rPr>
              <a:t>That also reduces the frequency of requests to the web server, which in turn leads to faster response times.</a:t>
            </a:r>
          </a:p>
        </p:txBody>
      </p:sp>
    </p:spTree>
    <p:extLst>
      <p:ext uri="{BB962C8B-B14F-4D97-AF65-F5344CB8AC3E}">
        <p14:creationId xmlns:p14="http://schemas.microsoft.com/office/powerpoint/2010/main" val="2601905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0761DF6-09CB-4642-88E0-300FE2C08CFE}"/>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1D4F3121-E476-4E0D-864C-841A7D0992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B338C-7B21-4F03-B7EF-1441C3F2C379}"/>
              </a:ext>
            </a:extLst>
          </p:cNvPr>
          <p:cNvSpPr>
            <a:spLocks noGrp="1"/>
          </p:cNvSpPr>
          <p:nvPr>
            <p:ph type="sldNum" sz="quarter" idx="12"/>
          </p:nvPr>
        </p:nvSpPr>
        <p:spPr/>
        <p:txBody>
          <a:bodyPr/>
          <a:lstStyle/>
          <a:p>
            <a:fld id="{28844951-7827-47D4-8276-7DDE1FA7D85A}" type="slidenum">
              <a:rPr lang="en-US" smtClean="0"/>
              <a:t>11</a:t>
            </a:fld>
            <a:endParaRPr lang="en-US"/>
          </a:p>
        </p:txBody>
      </p:sp>
      <p:sp>
        <p:nvSpPr>
          <p:cNvPr id="9" name="TextBox 8">
            <a:extLst>
              <a:ext uri="{FF2B5EF4-FFF2-40B4-BE49-F238E27FC236}">
                <a16:creationId xmlns:a16="http://schemas.microsoft.com/office/drawing/2014/main" id="{DA7A69CE-9FDC-411D-8634-0B6FF8AB29B1}"/>
              </a:ext>
            </a:extLst>
          </p:cNvPr>
          <p:cNvSpPr txBox="1"/>
          <p:nvPr/>
        </p:nvSpPr>
        <p:spPr>
          <a:xfrm>
            <a:off x="665017" y="474345"/>
            <a:ext cx="10224655" cy="4524315"/>
          </a:xfrm>
          <a:prstGeom prst="rect">
            <a:avLst/>
          </a:prstGeom>
          <a:noFill/>
        </p:spPr>
        <p:txBody>
          <a:bodyPr wrap="square">
            <a:spAutoFit/>
          </a:bodyPr>
          <a:lstStyle/>
          <a:p>
            <a:pPr algn="l"/>
            <a:r>
              <a:rPr lang="en-US" b="1" i="0" dirty="0">
                <a:solidFill>
                  <a:srgbClr val="3A3A3A"/>
                </a:solidFill>
                <a:effectLst/>
                <a:latin typeface="system-ui"/>
              </a:rPr>
              <a:t>What Is a POST Request?</a:t>
            </a:r>
          </a:p>
          <a:p>
            <a:pPr algn="l"/>
            <a:r>
              <a:rPr lang="en-US" b="1" i="0" dirty="0">
                <a:solidFill>
                  <a:srgbClr val="3A3A3A"/>
                </a:solidFill>
                <a:effectLst/>
                <a:latin typeface="system-ui"/>
              </a:rPr>
              <a:t>When performing API requests from the browser, the two HTTP methods you'll use for data transport are GET and POST. The main difference between these two methods lies in the way data gets sent to the web server application.</a:t>
            </a:r>
          </a:p>
          <a:p>
            <a:pPr algn="l"/>
            <a:endParaRPr lang="en-US" b="1" i="0" dirty="0">
              <a:solidFill>
                <a:srgbClr val="3A3A3A"/>
              </a:solidFill>
              <a:effectLst/>
              <a:latin typeface="system-ui"/>
            </a:endParaRPr>
          </a:p>
          <a:p>
            <a:pPr algn="l"/>
            <a:r>
              <a:rPr lang="en-US" b="1" i="0" dirty="0">
                <a:solidFill>
                  <a:srgbClr val="3A3A3A"/>
                </a:solidFill>
                <a:effectLst/>
                <a:latin typeface="system-ui"/>
              </a:rPr>
              <a:t>HTTP GET passes data to the server application in name and value pairs. These request parameters are appended to the URL. For example, the following is a URL for a GET request containing two request parameters that will be sent to the server:</a:t>
            </a:r>
          </a:p>
          <a:p>
            <a:pPr algn="l"/>
            <a:endParaRPr lang="en-US" b="1" i="0" dirty="0">
              <a:solidFill>
                <a:srgbClr val="3A3A3A"/>
              </a:solidFill>
              <a:effectLst/>
              <a:latin typeface="system-ui"/>
            </a:endParaRPr>
          </a:p>
          <a:p>
            <a:pPr algn="l"/>
            <a:r>
              <a:rPr lang="en-US" b="1" i="0" dirty="0">
                <a:solidFill>
                  <a:srgbClr val="3A3A3A"/>
                </a:solidFill>
                <a:effectLst/>
                <a:latin typeface="system-ui"/>
              </a:rPr>
              <a:t>www.mysite.com/id=12&amp;name="chris"</a:t>
            </a:r>
          </a:p>
          <a:p>
            <a:pPr algn="l"/>
            <a:endParaRPr lang="en-US" b="1" i="0" dirty="0">
              <a:solidFill>
                <a:srgbClr val="3A3A3A"/>
              </a:solidFill>
              <a:effectLst/>
              <a:latin typeface="system-ui"/>
            </a:endParaRPr>
          </a:p>
          <a:p>
            <a:pPr algn="l"/>
            <a:r>
              <a:rPr lang="en-US" b="1" i="0" dirty="0">
                <a:solidFill>
                  <a:srgbClr val="3A3A3A"/>
                </a:solidFill>
                <a:effectLst/>
                <a:latin typeface="system-ui"/>
              </a:rPr>
              <a:t>Since data is visible in the URL, the GET method should never be used to transport sensitive information such as passwords and bank details.</a:t>
            </a:r>
          </a:p>
          <a:p>
            <a:pPr algn="l"/>
            <a:endParaRPr lang="en-US" b="1" i="0" dirty="0">
              <a:solidFill>
                <a:srgbClr val="3A3A3A"/>
              </a:solidFill>
              <a:effectLst/>
              <a:latin typeface="system-ui"/>
            </a:endParaRPr>
          </a:p>
          <a:p>
            <a:pPr algn="l"/>
            <a:r>
              <a:rPr lang="en-US" b="1" i="0" dirty="0">
                <a:solidFill>
                  <a:srgbClr val="3A3A3A"/>
                </a:solidFill>
                <a:effectLst/>
                <a:latin typeface="system-ui"/>
              </a:rPr>
              <a:t>Instead, the POST method should always be used to transport sensitive data. The POST method transports data in the request body. Data can be transported in JSON and XML formats.</a:t>
            </a:r>
            <a:endParaRPr lang="en-US" b="0" i="0" dirty="0">
              <a:solidFill>
                <a:srgbClr val="3A3A3A"/>
              </a:solidFill>
              <a:effectLst/>
              <a:latin typeface="system-ui"/>
            </a:endParaRPr>
          </a:p>
        </p:txBody>
      </p:sp>
    </p:spTree>
    <p:extLst>
      <p:ext uri="{BB962C8B-B14F-4D97-AF65-F5344CB8AC3E}">
        <p14:creationId xmlns:p14="http://schemas.microsoft.com/office/powerpoint/2010/main" val="60682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0761DF6-09CB-4642-88E0-300FE2C08CFE}"/>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1D4F3121-E476-4E0D-864C-841A7D0992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B338C-7B21-4F03-B7EF-1441C3F2C379}"/>
              </a:ext>
            </a:extLst>
          </p:cNvPr>
          <p:cNvSpPr>
            <a:spLocks noGrp="1"/>
          </p:cNvSpPr>
          <p:nvPr>
            <p:ph type="sldNum" sz="quarter" idx="12"/>
          </p:nvPr>
        </p:nvSpPr>
        <p:spPr/>
        <p:txBody>
          <a:bodyPr/>
          <a:lstStyle/>
          <a:p>
            <a:fld id="{28844951-7827-47D4-8276-7DDE1FA7D85A}" type="slidenum">
              <a:rPr lang="en-US" smtClean="0"/>
              <a:t>12</a:t>
            </a:fld>
            <a:endParaRPr lang="en-US"/>
          </a:p>
        </p:txBody>
      </p:sp>
      <p:sp>
        <p:nvSpPr>
          <p:cNvPr id="11" name="TextBox 10">
            <a:extLst>
              <a:ext uri="{FF2B5EF4-FFF2-40B4-BE49-F238E27FC236}">
                <a16:creationId xmlns:a16="http://schemas.microsoft.com/office/drawing/2014/main" id="{B28E497C-7FD4-4447-9329-49180A54792F}"/>
              </a:ext>
            </a:extLst>
          </p:cNvPr>
          <p:cNvSpPr txBox="1"/>
          <p:nvPr/>
        </p:nvSpPr>
        <p:spPr>
          <a:xfrm>
            <a:off x="1676400" y="1066800"/>
            <a:ext cx="7467600" cy="2585323"/>
          </a:xfrm>
          <a:prstGeom prst="rect">
            <a:avLst/>
          </a:prstGeom>
          <a:noFill/>
        </p:spPr>
        <p:txBody>
          <a:bodyPr wrap="square">
            <a:spAutoFit/>
          </a:bodyPr>
          <a:lstStyle/>
          <a:p>
            <a:r>
              <a:rPr lang="en-US" dirty="0"/>
              <a:t>How to Make an AJAX POST Request With XHR</a:t>
            </a:r>
          </a:p>
          <a:p>
            <a:r>
              <a:rPr lang="en-US" dirty="0"/>
              <a:t>You can use the </a:t>
            </a:r>
            <a:r>
              <a:rPr lang="en-US" dirty="0" err="1"/>
              <a:t>XMLHttpRequest</a:t>
            </a:r>
            <a:r>
              <a:rPr lang="en-US" dirty="0"/>
              <a:t> object (XHR) to communicate with a web server using the AJAX technique. This is the classic way to do AJAX, but it's not the best way now that the Fetch API is supported in modern browsers. In the next section, I'll show you a better way to make a POST request using fetch().</a:t>
            </a:r>
          </a:p>
          <a:p>
            <a:endParaRPr lang="en-US" dirty="0"/>
          </a:p>
          <a:p>
            <a:r>
              <a:rPr lang="en-US" dirty="0"/>
              <a:t>Now suppose we want to post the following data (a blog post) to a web server:</a:t>
            </a:r>
          </a:p>
        </p:txBody>
      </p:sp>
    </p:spTree>
    <p:extLst>
      <p:ext uri="{BB962C8B-B14F-4D97-AF65-F5344CB8AC3E}">
        <p14:creationId xmlns:p14="http://schemas.microsoft.com/office/powerpoint/2010/main" val="370518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0761DF6-09CB-4642-88E0-300FE2C08CFE}"/>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1D4F3121-E476-4E0D-864C-841A7D0992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B338C-7B21-4F03-B7EF-1441C3F2C379}"/>
              </a:ext>
            </a:extLst>
          </p:cNvPr>
          <p:cNvSpPr>
            <a:spLocks noGrp="1"/>
          </p:cNvSpPr>
          <p:nvPr>
            <p:ph type="sldNum" sz="quarter" idx="12"/>
          </p:nvPr>
        </p:nvSpPr>
        <p:spPr/>
        <p:txBody>
          <a:bodyPr/>
          <a:lstStyle/>
          <a:p>
            <a:fld id="{28844951-7827-47D4-8276-7DDE1FA7D85A}" type="slidenum">
              <a:rPr lang="en-US" smtClean="0"/>
              <a:t>13</a:t>
            </a:fld>
            <a:endParaRPr lang="en-US"/>
          </a:p>
        </p:txBody>
      </p:sp>
      <p:sp>
        <p:nvSpPr>
          <p:cNvPr id="11" name="TextBox 10">
            <a:extLst>
              <a:ext uri="{FF2B5EF4-FFF2-40B4-BE49-F238E27FC236}">
                <a16:creationId xmlns:a16="http://schemas.microsoft.com/office/drawing/2014/main" id="{B28E497C-7FD4-4447-9329-49180A54792F}"/>
              </a:ext>
            </a:extLst>
          </p:cNvPr>
          <p:cNvSpPr txBox="1"/>
          <p:nvPr/>
        </p:nvSpPr>
        <p:spPr>
          <a:xfrm>
            <a:off x="1676400" y="1066800"/>
            <a:ext cx="7467600" cy="1754326"/>
          </a:xfrm>
          <a:prstGeom prst="rect">
            <a:avLst/>
          </a:prstGeom>
          <a:noFill/>
        </p:spPr>
        <p:txBody>
          <a:bodyPr wrap="square">
            <a:spAutoFit/>
          </a:bodyPr>
          <a:lstStyle/>
          <a:p>
            <a:r>
              <a:rPr lang="en-US" dirty="0"/>
              <a:t>/* Data which will be sent to server */</a:t>
            </a:r>
          </a:p>
          <a:p>
            <a:r>
              <a:rPr lang="en-US" dirty="0"/>
              <a:t>let </a:t>
            </a:r>
            <a:r>
              <a:rPr lang="en-US" dirty="0" err="1"/>
              <a:t>postObj</a:t>
            </a:r>
            <a:r>
              <a:rPr lang="en-US" dirty="0"/>
              <a:t> = { </a:t>
            </a:r>
          </a:p>
          <a:p>
            <a:r>
              <a:rPr lang="en-US" dirty="0"/>
              <a:t>    id: 1, </a:t>
            </a:r>
          </a:p>
          <a:p>
            <a:r>
              <a:rPr lang="en-US" dirty="0"/>
              <a:t>    title: "What is AJAX", </a:t>
            </a:r>
          </a:p>
          <a:p>
            <a:r>
              <a:rPr lang="en-US" dirty="0"/>
              <a:t>    body: "AJAX stands for Asynchronous JavaScript..."</a:t>
            </a:r>
          </a:p>
          <a:p>
            <a:r>
              <a:rPr lang="en-US" dirty="0"/>
              <a:t>}</a:t>
            </a:r>
          </a:p>
        </p:txBody>
      </p:sp>
    </p:spTree>
    <p:extLst>
      <p:ext uri="{BB962C8B-B14F-4D97-AF65-F5344CB8AC3E}">
        <p14:creationId xmlns:p14="http://schemas.microsoft.com/office/powerpoint/2010/main" val="1200305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0761DF6-09CB-4642-88E0-300FE2C08CFE}"/>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1D4F3121-E476-4E0D-864C-841A7D0992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B338C-7B21-4F03-B7EF-1441C3F2C379}"/>
              </a:ext>
            </a:extLst>
          </p:cNvPr>
          <p:cNvSpPr>
            <a:spLocks noGrp="1"/>
          </p:cNvSpPr>
          <p:nvPr>
            <p:ph type="sldNum" sz="quarter" idx="12"/>
          </p:nvPr>
        </p:nvSpPr>
        <p:spPr/>
        <p:txBody>
          <a:bodyPr/>
          <a:lstStyle/>
          <a:p>
            <a:fld id="{28844951-7827-47D4-8276-7DDE1FA7D85A}" type="slidenum">
              <a:rPr lang="en-US" smtClean="0"/>
              <a:t>14</a:t>
            </a:fld>
            <a:endParaRPr lang="en-US"/>
          </a:p>
        </p:txBody>
      </p:sp>
      <p:sp>
        <p:nvSpPr>
          <p:cNvPr id="8" name="TextBox 7">
            <a:extLst>
              <a:ext uri="{FF2B5EF4-FFF2-40B4-BE49-F238E27FC236}">
                <a16:creationId xmlns:a16="http://schemas.microsoft.com/office/drawing/2014/main" id="{658BC616-D75E-44AD-AF71-91BE2C6412D8}"/>
              </a:ext>
            </a:extLst>
          </p:cNvPr>
          <p:cNvSpPr txBox="1"/>
          <p:nvPr/>
        </p:nvSpPr>
        <p:spPr>
          <a:xfrm>
            <a:off x="3048000" y="1166843"/>
            <a:ext cx="6096000" cy="4524315"/>
          </a:xfrm>
          <a:prstGeom prst="rect">
            <a:avLst/>
          </a:prstGeom>
          <a:noFill/>
        </p:spPr>
        <p:txBody>
          <a:bodyPr wrap="square">
            <a:spAutoFit/>
          </a:bodyPr>
          <a:lstStyle/>
          <a:p>
            <a:r>
              <a:rPr lang="en-US" dirty="0"/>
              <a:t>let post = </a:t>
            </a:r>
            <a:r>
              <a:rPr lang="en-US" dirty="0" err="1"/>
              <a:t>JSON.stringify</a:t>
            </a:r>
            <a:r>
              <a:rPr lang="en-US" dirty="0"/>
              <a:t>(</a:t>
            </a:r>
            <a:r>
              <a:rPr lang="en-US" dirty="0" err="1"/>
              <a:t>postObj</a:t>
            </a:r>
            <a:r>
              <a:rPr lang="en-US" dirty="0"/>
              <a:t>)</a:t>
            </a:r>
          </a:p>
          <a:p>
            <a:r>
              <a:rPr lang="en-US" dirty="0"/>
              <a:t> </a:t>
            </a:r>
          </a:p>
          <a:p>
            <a:r>
              <a:rPr lang="en-US" dirty="0"/>
              <a:t>const </a:t>
            </a:r>
            <a:r>
              <a:rPr lang="en-US" dirty="0" err="1"/>
              <a:t>url</a:t>
            </a:r>
            <a:r>
              <a:rPr lang="en-US" dirty="0"/>
              <a:t> = "https://jsonplaceholder.typicode.com/posts"</a:t>
            </a:r>
          </a:p>
          <a:p>
            <a:r>
              <a:rPr lang="en-US" dirty="0"/>
              <a:t>let </a:t>
            </a:r>
            <a:r>
              <a:rPr lang="en-US" dirty="0" err="1"/>
              <a:t>xhr</a:t>
            </a:r>
            <a:r>
              <a:rPr lang="en-US" dirty="0"/>
              <a:t> = new </a:t>
            </a:r>
            <a:r>
              <a:rPr lang="en-US" dirty="0" err="1"/>
              <a:t>XMLHttpRequest</a:t>
            </a:r>
            <a:r>
              <a:rPr lang="en-US" dirty="0"/>
              <a:t>()</a:t>
            </a:r>
          </a:p>
          <a:p>
            <a:r>
              <a:rPr lang="en-US" dirty="0"/>
              <a:t> </a:t>
            </a:r>
          </a:p>
          <a:p>
            <a:r>
              <a:rPr lang="en-US" dirty="0" err="1"/>
              <a:t>xhr.open</a:t>
            </a:r>
            <a:r>
              <a:rPr lang="en-US" dirty="0"/>
              <a:t>('POST', </a:t>
            </a:r>
            <a:r>
              <a:rPr lang="en-US" dirty="0" err="1"/>
              <a:t>url</a:t>
            </a:r>
            <a:r>
              <a:rPr lang="en-US" dirty="0"/>
              <a:t>, true)</a:t>
            </a:r>
          </a:p>
          <a:p>
            <a:r>
              <a:rPr lang="en-US" dirty="0" err="1"/>
              <a:t>xhr.setRequestHeader</a:t>
            </a:r>
            <a:r>
              <a:rPr lang="en-US" dirty="0"/>
              <a:t>('Content-type', 'application/</a:t>
            </a:r>
            <a:r>
              <a:rPr lang="en-US" dirty="0" err="1"/>
              <a:t>json</a:t>
            </a:r>
            <a:r>
              <a:rPr lang="en-US" dirty="0"/>
              <a:t>; charset=UTF-8')</a:t>
            </a:r>
          </a:p>
          <a:p>
            <a:r>
              <a:rPr lang="en-US" dirty="0" err="1"/>
              <a:t>xhr.send</a:t>
            </a:r>
            <a:r>
              <a:rPr lang="en-US" dirty="0"/>
              <a:t>(post);</a:t>
            </a:r>
          </a:p>
          <a:p>
            <a:r>
              <a:rPr lang="en-US" dirty="0"/>
              <a:t> </a:t>
            </a:r>
          </a:p>
          <a:p>
            <a:r>
              <a:rPr lang="en-US" dirty="0" err="1"/>
              <a:t>xhr.onload</a:t>
            </a:r>
            <a:r>
              <a:rPr lang="en-US" dirty="0"/>
              <a:t> = function () {</a:t>
            </a:r>
          </a:p>
          <a:p>
            <a:r>
              <a:rPr lang="en-US" dirty="0"/>
              <a:t>    if(</a:t>
            </a:r>
            <a:r>
              <a:rPr lang="en-US" dirty="0" err="1"/>
              <a:t>xhr.status</a:t>
            </a:r>
            <a:r>
              <a:rPr lang="en-US" dirty="0"/>
              <a:t> === 201) {</a:t>
            </a:r>
          </a:p>
          <a:p>
            <a:r>
              <a:rPr lang="en-US" dirty="0"/>
              <a:t>        console.log("Post successfully created!") </a:t>
            </a:r>
          </a:p>
          <a:p>
            <a:r>
              <a:rPr lang="en-US" dirty="0"/>
              <a:t>    }</a:t>
            </a:r>
          </a:p>
          <a:p>
            <a:r>
              <a:rPr lang="en-US" dirty="0"/>
              <a:t>}</a:t>
            </a:r>
          </a:p>
        </p:txBody>
      </p:sp>
    </p:spTree>
    <p:extLst>
      <p:ext uri="{BB962C8B-B14F-4D97-AF65-F5344CB8AC3E}">
        <p14:creationId xmlns:p14="http://schemas.microsoft.com/office/powerpoint/2010/main" val="19542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178A333-2FA6-4B47-B1DF-C5A3C70FF31B}"/>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BD88601A-8090-4258-BB65-660E852D703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93845875-6862-4279-A8C3-F1BF7352B535}"/>
              </a:ext>
            </a:extLst>
          </p:cNvPr>
          <p:cNvSpPr>
            <a:spLocks noGrp="1"/>
          </p:cNvSpPr>
          <p:nvPr>
            <p:ph type="sldNum" sz="quarter" idx="12"/>
          </p:nvPr>
        </p:nvSpPr>
        <p:spPr/>
        <p:txBody>
          <a:bodyPr/>
          <a:lstStyle/>
          <a:p>
            <a:fld id="{28844951-7827-47D4-8276-7DDE1FA7D85A}" type="slidenum">
              <a:rPr lang="en-US" smtClean="0"/>
              <a:t>15</a:t>
            </a:fld>
            <a:endParaRPr lang="en-US"/>
          </a:p>
        </p:txBody>
      </p:sp>
      <p:sp>
        <p:nvSpPr>
          <p:cNvPr id="9" name="TextBox 8">
            <a:extLst>
              <a:ext uri="{FF2B5EF4-FFF2-40B4-BE49-F238E27FC236}">
                <a16:creationId xmlns:a16="http://schemas.microsoft.com/office/drawing/2014/main" id="{9DCF361D-DC80-4F52-B92E-613DA74B547F}"/>
              </a:ext>
            </a:extLst>
          </p:cNvPr>
          <p:cNvSpPr txBox="1"/>
          <p:nvPr/>
        </p:nvSpPr>
        <p:spPr>
          <a:xfrm>
            <a:off x="3048000" y="2136339"/>
            <a:ext cx="6096000" cy="2585323"/>
          </a:xfrm>
          <a:prstGeom prst="rect">
            <a:avLst/>
          </a:prstGeom>
          <a:noFill/>
        </p:spPr>
        <p:txBody>
          <a:bodyPr wrap="square">
            <a:spAutoFit/>
          </a:bodyPr>
          <a:lstStyle/>
          <a:p>
            <a:r>
              <a:rPr lang="en-US" dirty="0"/>
              <a:t>How to Make an AJAX POST Request With fetch()</a:t>
            </a:r>
          </a:p>
          <a:p>
            <a:r>
              <a:rPr lang="en-US" dirty="0"/>
              <a:t>Another way to make AJAX calls in JavaScript is with the fetch() method. fetch() is an API utility method built into the web browser environment. It's a newer API than </a:t>
            </a:r>
            <a:r>
              <a:rPr lang="en-US" dirty="0" err="1"/>
              <a:t>XMLHttpRequest</a:t>
            </a:r>
            <a:r>
              <a:rPr lang="en-US" dirty="0"/>
              <a:t>, with modern features making it easier to use. I recommend you use fetch() for AJAX.</a:t>
            </a:r>
          </a:p>
          <a:p>
            <a:endParaRPr lang="en-US" dirty="0"/>
          </a:p>
          <a:p>
            <a:r>
              <a:rPr lang="en-US" dirty="0"/>
              <a:t>The following code makes a POST request to the server using fetch():</a:t>
            </a:r>
          </a:p>
        </p:txBody>
      </p:sp>
    </p:spTree>
    <p:extLst>
      <p:ext uri="{BB962C8B-B14F-4D97-AF65-F5344CB8AC3E}">
        <p14:creationId xmlns:p14="http://schemas.microsoft.com/office/powerpoint/2010/main" val="148073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914399"/>
            <a:ext cx="5992550" cy="2827422"/>
          </a:xfrm>
        </p:spPr>
        <p:txBody>
          <a:bodyPr/>
          <a:lstStyle/>
          <a:p>
            <a:r>
              <a:rPr lang="en-US" dirty="0"/>
              <a:t>Agenda</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6976085" y="914400"/>
            <a:ext cx="4377714" cy="2827422"/>
          </a:xfrm>
        </p:spPr>
        <p:txBody>
          <a:bodyPr>
            <a:normAutofit lnSpcReduction="10000"/>
          </a:bodyPr>
          <a:lstStyle/>
          <a:p>
            <a:r>
              <a:rPr lang="en-US" dirty="0"/>
              <a:t>HTML Layout</a:t>
            </a:r>
          </a:p>
          <a:p>
            <a:r>
              <a:rPr lang="en-US" dirty="0"/>
              <a:t>HTML Responsive</a:t>
            </a:r>
          </a:p>
          <a:p>
            <a:r>
              <a:rPr lang="en-US" dirty="0"/>
              <a:t>HTML Semantic Elements</a:t>
            </a:r>
          </a:p>
          <a:p>
            <a:r>
              <a:rPr lang="en-US" dirty="0"/>
              <a:t>HTML Tables</a:t>
            </a:r>
          </a:p>
          <a:p>
            <a:r>
              <a:rPr lang="en-US" dirty="0"/>
              <a:t>HTML List Views</a:t>
            </a:r>
          </a:p>
        </p:txBody>
      </p:sp>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a:lstStyle/>
          <a:p>
            <a:r>
              <a:rPr lang="en-US"/>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pic>
        <p:nvPicPr>
          <p:cNvPr id="5" name="Picture 4" descr="Graphical user interface, chart&#10;&#10;Description automatically generated">
            <a:extLst>
              <a:ext uri="{FF2B5EF4-FFF2-40B4-BE49-F238E27FC236}">
                <a16:creationId xmlns:a16="http://schemas.microsoft.com/office/drawing/2014/main" id="{2FCBF067-E9A3-472B-A1D9-F9D3A31F35FB}"/>
              </a:ext>
            </a:extLst>
          </p:cNvPr>
          <p:cNvPicPr>
            <a:picLocks noChangeAspect="1"/>
          </p:cNvPicPr>
          <p:nvPr/>
        </p:nvPicPr>
        <p:blipFill>
          <a:blip r:embed="rId2"/>
          <a:stretch>
            <a:fillRect/>
          </a:stretch>
        </p:blipFill>
        <p:spPr>
          <a:xfrm>
            <a:off x="685800" y="1721126"/>
            <a:ext cx="3048000" cy="2247900"/>
          </a:xfrm>
          <a:prstGeom prst="rect">
            <a:avLst/>
          </a:prstGeom>
        </p:spPr>
      </p:pic>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9500-AB3C-44C2-8046-18A04C15D16B}"/>
              </a:ext>
            </a:extLst>
          </p:cNvPr>
          <p:cNvSpPr>
            <a:spLocks noGrp="1"/>
          </p:cNvSpPr>
          <p:nvPr>
            <p:ph type="title"/>
          </p:nvPr>
        </p:nvSpPr>
        <p:spPr/>
        <p:txBody>
          <a:bodyPr/>
          <a:lstStyle/>
          <a:p>
            <a:r>
              <a:rPr lang="en-US" dirty="0"/>
              <a:t>HTML Layout</a:t>
            </a:r>
          </a:p>
        </p:txBody>
      </p:sp>
      <p:sp>
        <p:nvSpPr>
          <p:cNvPr id="8" name="Date Placeholder 7">
            <a:extLst>
              <a:ext uri="{FF2B5EF4-FFF2-40B4-BE49-F238E27FC236}">
                <a16:creationId xmlns:a16="http://schemas.microsoft.com/office/drawing/2014/main" id="{80095DAB-9611-4D1F-91BC-279FCD6058BF}"/>
              </a:ext>
            </a:extLst>
          </p:cNvPr>
          <p:cNvSpPr>
            <a:spLocks noGrp="1"/>
          </p:cNvSpPr>
          <p:nvPr>
            <p:ph type="dt" sz="half" idx="10"/>
          </p:nvPr>
        </p:nvSpPr>
        <p:spPr/>
        <p:txBody>
          <a:bodyPr/>
          <a:lstStyle/>
          <a:p>
            <a:r>
              <a:rPr lang="en-US"/>
              <a:t>3/1/20XX</a:t>
            </a:r>
          </a:p>
        </p:txBody>
      </p:sp>
      <p:sp>
        <p:nvSpPr>
          <p:cNvPr id="9" name="Footer Placeholder 8">
            <a:extLst>
              <a:ext uri="{FF2B5EF4-FFF2-40B4-BE49-F238E27FC236}">
                <a16:creationId xmlns:a16="http://schemas.microsoft.com/office/drawing/2014/main" id="{915C9AB7-3631-4CB4-8840-B3EE6C163307}"/>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E18A935D-4B29-444C-AEF6-218E1FC99FFE}"/>
              </a:ext>
            </a:extLst>
          </p:cNvPr>
          <p:cNvSpPr>
            <a:spLocks noGrp="1"/>
          </p:cNvSpPr>
          <p:nvPr>
            <p:ph type="sldNum" sz="quarter" idx="12"/>
          </p:nvPr>
        </p:nvSpPr>
        <p:spPr/>
        <p:txBody>
          <a:bodyPr/>
          <a:lstStyle/>
          <a:p>
            <a:fld id="{28844951-7827-47D4-8276-7DDE1FA7D85A}" type="slidenum">
              <a:rPr lang="en-US" smtClean="0"/>
              <a:t>3</a:t>
            </a:fld>
            <a:endParaRPr lang="en-US"/>
          </a:p>
        </p:txBody>
      </p:sp>
      <p:pic>
        <p:nvPicPr>
          <p:cNvPr id="12" name="Picture 11">
            <a:extLst>
              <a:ext uri="{FF2B5EF4-FFF2-40B4-BE49-F238E27FC236}">
                <a16:creationId xmlns:a16="http://schemas.microsoft.com/office/drawing/2014/main" id="{C0B84380-EE98-466B-987A-5F2AF408DDBE}"/>
              </a:ext>
            </a:extLst>
          </p:cNvPr>
          <p:cNvPicPr>
            <a:picLocks noChangeAspect="1"/>
          </p:cNvPicPr>
          <p:nvPr/>
        </p:nvPicPr>
        <p:blipFill>
          <a:blip r:embed="rId2"/>
          <a:stretch>
            <a:fillRect/>
          </a:stretch>
        </p:blipFill>
        <p:spPr>
          <a:xfrm>
            <a:off x="1019796" y="2328110"/>
            <a:ext cx="8429625" cy="2524125"/>
          </a:xfrm>
          <a:prstGeom prst="rect">
            <a:avLst/>
          </a:prstGeom>
        </p:spPr>
      </p:pic>
    </p:spTree>
    <p:extLst>
      <p:ext uri="{BB962C8B-B14F-4D97-AF65-F5344CB8AC3E}">
        <p14:creationId xmlns:p14="http://schemas.microsoft.com/office/powerpoint/2010/main" val="67363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9500-AB3C-44C2-8046-18A04C15D16B}"/>
              </a:ext>
            </a:extLst>
          </p:cNvPr>
          <p:cNvSpPr>
            <a:spLocks noGrp="1"/>
          </p:cNvSpPr>
          <p:nvPr>
            <p:ph type="title"/>
          </p:nvPr>
        </p:nvSpPr>
        <p:spPr>
          <a:xfrm>
            <a:off x="838200" y="914399"/>
            <a:ext cx="5992550" cy="980662"/>
          </a:xfrm>
        </p:spPr>
        <p:txBody>
          <a:bodyPr/>
          <a:lstStyle/>
          <a:p>
            <a:r>
              <a:rPr lang="en-US" dirty="0"/>
              <a:t>HTML Responsive</a:t>
            </a:r>
          </a:p>
        </p:txBody>
      </p:sp>
      <p:sp>
        <p:nvSpPr>
          <p:cNvPr id="8" name="Date Placeholder 7">
            <a:extLst>
              <a:ext uri="{FF2B5EF4-FFF2-40B4-BE49-F238E27FC236}">
                <a16:creationId xmlns:a16="http://schemas.microsoft.com/office/drawing/2014/main" id="{80095DAB-9611-4D1F-91BC-279FCD6058BF}"/>
              </a:ext>
            </a:extLst>
          </p:cNvPr>
          <p:cNvSpPr>
            <a:spLocks noGrp="1"/>
          </p:cNvSpPr>
          <p:nvPr>
            <p:ph type="dt" sz="half" idx="10"/>
          </p:nvPr>
        </p:nvSpPr>
        <p:spPr/>
        <p:txBody>
          <a:bodyPr/>
          <a:lstStyle/>
          <a:p>
            <a:r>
              <a:rPr lang="en-US"/>
              <a:t>3/1/20XX</a:t>
            </a:r>
          </a:p>
        </p:txBody>
      </p:sp>
      <p:sp>
        <p:nvSpPr>
          <p:cNvPr id="9" name="Footer Placeholder 8">
            <a:extLst>
              <a:ext uri="{FF2B5EF4-FFF2-40B4-BE49-F238E27FC236}">
                <a16:creationId xmlns:a16="http://schemas.microsoft.com/office/drawing/2014/main" id="{915C9AB7-3631-4CB4-8840-B3EE6C163307}"/>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E18A935D-4B29-444C-AEF6-218E1FC99FFE}"/>
              </a:ext>
            </a:extLst>
          </p:cNvPr>
          <p:cNvSpPr>
            <a:spLocks noGrp="1"/>
          </p:cNvSpPr>
          <p:nvPr>
            <p:ph type="sldNum" sz="quarter" idx="12"/>
          </p:nvPr>
        </p:nvSpPr>
        <p:spPr/>
        <p:txBody>
          <a:bodyPr/>
          <a:lstStyle/>
          <a:p>
            <a:fld id="{28844951-7827-47D4-8276-7DDE1FA7D85A}" type="slidenum">
              <a:rPr lang="en-US" smtClean="0"/>
              <a:t>4</a:t>
            </a:fld>
            <a:endParaRPr lang="en-US"/>
          </a:p>
        </p:txBody>
      </p:sp>
      <p:pic>
        <p:nvPicPr>
          <p:cNvPr id="1026" name="Picture 2">
            <a:extLst>
              <a:ext uri="{FF2B5EF4-FFF2-40B4-BE49-F238E27FC236}">
                <a16:creationId xmlns:a16="http://schemas.microsoft.com/office/drawing/2014/main" id="{DA0A9425-0F89-409A-A1CA-569CB90DD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068" y="2121804"/>
            <a:ext cx="7423931"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25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9500-AB3C-44C2-8046-18A04C15D16B}"/>
              </a:ext>
            </a:extLst>
          </p:cNvPr>
          <p:cNvSpPr>
            <a:spLocks noGrp="1"/>
          </p:cNvSpPr>
          <p:nvPr>
            <p:ph type="title"/>
          </p:nvPr>
        </p:nvSpPr>
        <p:spPr/>
        <p:txBody>
          <a:bodyPr/>
          <a:lstStyle/>
          <a:p>
            <a:r>
              <a:rPr lang="en-US" dirty="0"/>
              <a:t>HTML Semantic Elements</a:t>
            </a:r>
          </a:p>
        </p:txBody>
      </p:sp>
      <p:sp>
        <p:nvSpPr>
          <p:cNvPr id="8" name="Date Placeholder 7">
            <a:extLst>
              <a:ext uri="{FF2B5EF4-FFF2-40B4-BE49-F238E27FC236}">
                <a16:creationId xmlns:a16="http://schemas.microsoft.com/office/drawing/2014/main" id="{80095DAB-9611-4D1F-91BC-279FCD6058BF}"/>
              </a:ext>
            </a:extLst>
          </p:cNvPr>
          <p:cNvSpPr>
            <a:spLocks noGrp="1"/>
          </p:cNvSpPr>
          <p:nvPr>
            <p:ph type="dt" sz="half" idx="10"/>
          </p:nvPr>
        </p:nvSpPr>
        <p:spPr/>
        <p:txBody>
          <a:bodyPr/>
          <a:lstStyle/>
          <a:p>
            <a:r>
              <a:rPr lang="en-US"/>
              <a:t>3/1/20XX</a:t>
            </a:r>
          </a:p>
        </p:txBody>
      </p:sp>
      <p:sp>
        <p:nvSpPr>
          <p:cNvPr id="9" name="Footer Placeholder 8">
            <a:extLst>
              <a:ext uri="{FF2B5EF4-FFF2-40B4-BE49-F238E27FC236}">
                <a16:creationId xmlns:a16="http://schemas.microsoft.com/office/drawing/2014/main" id="{915C9AB7-3631-4CB4-8840-B3EE6C163307}"/>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E18A935D-4B29-444C-AEF6-218E1FC99FFE}"/>
              </a:ext>
            </a:extLst>
          </p:cNvPr>
          <p:cNvSpPr>
            <a:spLocks noGrp="1"/>
          </p:cNvSpPr>
          <p:nvPr>
            <p:ph type="sldNum" sz="quarter" idx="12"/>
          </p:nvPr>
        </p:nvSpPr>
        <p:spPr/>
        <p:txBody>
          <a:bodyPr/>
          <a:lstStyle/>
          <a:p>
            <a:fld id="{28844951-7827-47D4-8276-7DDE1FA7D85A}" type="slidenum">
              <a:rPr lang="en-US" smtClean="0"/>
              <a:t>5</a:t>
            </a:fld>
            <a:endParaRPr lang="en-US"/>
          </a:p>
        </p:txBody>
      </p:sp>
      <p:pic>
        <p:nvPicPr>
          <p:cNvPr id="2050" name="Picture 2" descr="HTML Semantic Elements with Examples">
            <a:extLst>
              <a:ext uri="{FF2B5EF4-FFF2-40B4-BE49-F238E27FC236}">
                <a16:creationId xmlns:a16="http://schemas.microsoft.com/office/drawing/2014/main" id="{45A31832-8123-404C-A567-2A95F43E1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0" y="1776205"/>
            <a:ext cx="75628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4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838200" y="681037"/>
            <a:ext cx="10515600" cy="1325563"/>
          </a:xfrm>
        </p:spPr>
        <p:txBody>
          <a:bodyPr/>
          <a:lstStyle/>
          <a:p>
            <a:r>
              <a:rPr lang="en-US" dirty="0"/>
              <a:t>HTML Table</a:t>
            </a:r>
          </a:p>
        </p:txBody>
      </p:sp>
      <p:graphicFrame>
        <p:nvGraphicFramePr>
          <p:cNvPr id="4" name="Table 4">
            <a:extLst>
              <a:ext uri="{FF2B5EF4-FFF2-40B4-BE49-F238E27FC236}">
                <a16:creationId xmlns:a16="http://schemas.microsoft.com/office/drawing/2014/main" id="{DB13B542-F2C8-4DDB-8199-7150628CC2AF}"/>
              </a:ext>
            </a:extLst>
          </p:cNvPr>
          <p:cNvGraphicFramePr>
            <a:graphicFrameLocks noGrp="1"/>
          </p:cNvGraphicFramePr>
          <p:nvPr>
            <p:ph idx="1"/>
            <p:extLst>
              <p:ext uri="{D42A27DB-BD31-4B8C-83A1-F6EECF244321}">
                <p14:modId xmlns:p14="http://schemas.microsoft.com/office/powerpoint/2010/main" val="2976224045"/>
              </p:ext>
            </p:extLst>
          </p:nvPr>
        </p:nvGraphicFramePr>
        <p:xfrm>
          <a:off x="838200" y="2178050"/>
          <a:ext cx="10515600" cy="2673350"/>
        </p:xfrm>
        <a:graphic>
          <a:graphicData uri="http://schemas.openxmlformats.org/drawingml/2006/table">
            <a:tbl>
              <a:tblPr firstRow="1" bandRow="1">
                <a:tableStyleId>{5A111915-BE36-4E01-A7E5-04B1672EAD32}</a:tableStyleId>
              </a:tblPr>
              <a:tblGrid>
                <a:gridCol w="2103120">
                  <a:extLst>
                    <a:ext uri="{9D8B030D-6E8A-4147-A177-3AD203B41FA5}">
                      <a16:colId xmlns:a16="http://schemas.microsoft.com/office/drawing/2014/main" val="2208308637"/>
                    </a:ext>
                  </a:extLst>
                </a:gridCol>
                <a:gridCol w="2103120">
                  <a:extLst>
                    <a:ext uri="{9D8B030D-6E8A-4147-A177-3AD203B41FA5}">
                      <a16:colId xmlns:a16="http://schemas.microsoft.com/office/drawing/2014/main" val="308556796"/>
                    </a:ext>
                  </a:extLst>
                </a:gridCol>
                <a:gridCol w="2103120">
                  <a:extLst>
                    <a:ext uri="{9D8B030D-6E8A-4147-A177-3AD203B41FA5}">
                      <a16:colId xmlns:a16="http://schemas.microsoft.com/office/drawing/2014/main" val="3765094323"/>
                    </a:ext>
                  </a:extLst>
                </a:gridCol>
                <a:gridCol w="2103120">
                  <a:extLst>
                    <a:ext uri="{9D8B030D-6E8A-4147-A177-3AD203B41FA5}">
                      <a16:colId xmlns:a16="http://schemas.microsoft.com/office/drawing/2014/main" val="2762540777"/>
                    </a:ext>
                  </a:extLst>
                </a:gridCol>
                <a:gridCol w="2103120">
                  <a:extLst>
                    <a:ext uri="{9D8B030D-6E8A-4147-A177-3AD203B41FA5}">
                      <a16:colId xmlns:a16="http://schemas.microsoft.com/office/drawing/2014/main" val="1858504782"/>
                    </a:ext>
                  </a:extLst>
                </a:gridCol>
              </a:tblGrid>
              <a:tr h="534670">
                <a:tc>
                  <a:txBody>
                    <a:bodyPr/>
                    <a:lstStyle/>
                    <a:p>
                      <a:pPr algn="ctr"/>
                      <a:endParaRPr lang="en-US"/>
                    </a:p>
                  </a:txBody>
                  <a:tcPr anchor="ctr"/>
                </a:tc>
                <a:tc>
                  <a:txBody>
                    <a:bodyPr/>
                    <a:lstStyle/>
                    <a:p>
                      <a:pPr algn="ctr"/>
                      <a:r>
                        <a:rPr lang="en-US" b="0" dirty="0"/>
                        <a:t>Category 1</a:t>
                      </a:r>
                    </a:p>
                  </a:txBody>
                  <a:tcPr anchor="ctr"/>
                </a:tc>
                <a:tc>
                  <a:txBody>
                    <a:bodyPr/>
                    <a:lstStyle/>
                    <a:p>
                      <a:pPr algn="ctr"/>
                      <a:r>
                        <a:rPr lang="en-US" b="0" dirty="0"/>
                        <a:t>Category 2</a:t>
                      </a:r>
                    </a:p>
                  </a:txBody>
                  <a:tcPr anchor="ctr"/>
                </a:tc>
                <a:tc>
                  <a:txBody>
                    <a:bodyPr/>
                    <a:lstStyle/>
                    <a:p>
                      <a:pPr algn="ctr"/>
                      <a:r>
                        <a:rPr lang="en-US" b="0" dirty="0"/>
                        <a:t>Category 3</a:t>
                      </a:r>
                    </a:p>
                  </a:txBody>
                  <a:tcPr anchor="ctr"/>
                </a:tc>
                <a:tc>
                  <a:txBody>
                    <a:bodyPr/>
                    <a:lstStyle/>
                    <a:p>
                      <a:pPr algn="ctr"/>
                      <a:r>
                        <a:rPr lang="en-US" b="0" dirty="0"/>
                        <a:t>Category 4</a:t>
                      </a:r>
                    </a:p>
                  </a:txBody>
                  <a:tcPr anchor="ctr"/>
                </a:tc>
                <a:extLst>
                  <a:ext uri="{0D108BD9-81ED-4DB2-BD59-A6C34878D82A}">
                    <a16:rowId xmlns:a16="http://schemas.microsoft.com/office/drawing/2014/main" val="833915843"/>
                  </a:ext>
                </a:extLst>
              </a:tr>
              <a:tr h="534670">
                <a:tc>
                  <a:txBody>
                    <a:bodyPr/>
                    <a:lstStyle/>
                    <a:p>
                      <a:pPr algn="ctr"/>
                      <a:r>
                        <a:rPr lang="en-US" dirty="0"/>
                        <a:t>Item 1</a:t>
                      </a:r>
                    </a:p>
                  </a:txBody>
                  <a:tcPr anchor="ctr"/>
                </a:tc>
                <a:tc>
                  <a:txBody>
                    <a:bodyPr/>
                    <a:lstStyle/>
                    <a:p>
                      <a:pPr algn="ctr"/>
                      <a:r>
                        <a:rPr lang="en-US" dirty="0"/>
                        <a:t>4.5</a:t>
                      </a:r>
                    </a:p>
                  </a:txBody>
                  <a:tcPr anchor="ctr"/>
                </a:tc>
                <a:tc>
                  <a:txBody>
                    <a:bodyPr/>
                    <a:lstStyle/>
                    <a:p>
                      <a:pPr algn="ctr"/>
                      <a:r>
                        <a:rPr lang="en-US" dirty="0"/>
                        <a:t>2.3</a:t>
                      </a:r>
                    </a:p>
                  </a:txBody>
                  <a:tcPr anchor="ctr"/>
                </a:tc>
                <a:tc>
                  <a:txBody>
                    <a:bodyPr/>
                    <a:lstStyle/>
                    <a:p>
                      <a:pPr algn="ctr"/>
                      <a:r>
                        <a:rPr lang="en-US" dirty="0"/>
                        <a:t>1.7</a:t>
                      </a:r>
                    </a:p>
                  </a:txBody>
                  <a:tcPr anchor="ctr"/>
                </a:tc>
                <a:tc>
                  <a:txBody>
                    <a:bodyPr/>
                    <a:lstStyle/>
                    <a:p>
                      <a:pPr algn="ctr"/>
                      <a:r>
                        <a:rPr lang="en-US" dirty="0"/>
                        <a:t>5</a:t>
                      </a:r>
                    </a:p>
                  </a:txBody>
                  <a:tcPr anchor="ctr"/>
                </a:tc>
                <a:extLst>
                  <a:ext uri="{0D108BD9-81ED-4DB2-BD59-A6C34878D82A}">
                    <a16:rowId xmlns:a16="http://schemas.microsoft.com/office/drawing/2014/main" val="1025264551"/>
                  </a:ext>
                </a:extLst>
              </a:tr>
              <a:tr h="534670">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1395704028"/>
                  </a:ext>
                </a:extLst>
              </a:tr>
              <a:tr h="534670">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358564177"/>
                  </a:ext>
                </a:extLst>
              </a:tr>
              <a:tr h="534670">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2027840364"/>
                  </a:ext>
                </a:extLst>
              </a:tr>
            </a:tbl>
          </a:graphicData>
        </a:graphic>
      </p:graphicFrame>
      <p:sp>
        <p:nvSpPr>
          <p:cNvPr id="5" name="Date Placeholder 4">
            <a:extLst>
              <a:ext uri="{FF2B5EF4-FFF2-40B4-BE49-F238E27FC236}">
                <a16:creationId xmlns:a16="http://schemas.microsoft.com/office/drawing/2014/main" id="{ADA3CCFA-9D3B-44D7-8242-579B453172D2}"/>
              </a:ext>
            </a:extLst>
          </p:cNvPr>
          <p:cNvSpPr>
            <a:spLocks noGrp="1"/>
          </p:cNvSpPr>
          <p:nvPr>
            <p:ph type="dt" sz="half" idx="10"/>
          </p:nvPr>
        </p:nvSpPr>
        <p:spPr>
          <a:xfrm>
            <a:off x="838200" y="6429375"/>
            <a:ext cx="2743200" cy="365125"/>
          </a:xfrm>
        </p:spPr>
        <p:txBody>
          <a:bodyPr/>
          <a:lstStyle/>
          <a:p>
            <a:r>
              <a:rPr lang="en-US"/>
              <a:t>3/1/20XX</a:t>
            </a:r>
          </a:p>
        </p:txBody>
      </p:sp>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6</a:t>
            </a:fld>
            <a:endParaRPr lang="en-US"/>
          </a:p>
        </p:txBody>
      </p:sp>
    </p:spTree>
    <p:extLst>
      <p:ext uri="{BB962C8B-B14F-4D97-AF65-F5344CB8AC3E}">
        <p14:creationId xmlns:p14="http://schemas.microsoft.com/office/powerpoint/2010/main" val="226219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838200" y="681037"/>
            <a:ext cx="10515600" cy="1325563"/>
          </a:xfrm>
        </p:spPr>
        <p:txBody>
          <a:bodyPr/>
          <a:lstStyle/>
          <a:p>
            <a:r>
              <a:rPr lang="en-US" dirty="0"/>
              <a:t>HTML List View</a:t>
            </a:r>
          </a:p>
        </p:txBody>
      </p:sp>
      <p:sp>
        <p:nvSpPr>
          <p:cNvPr id="5" name="Date Placeholder 4">
            <a:extLst>
              <a:ext uri="{FF2B5EF4-FFF2-40B4-BE49-F238E27FC236}">
                <a16:creationId xmlns:a16="http://schemas.microsoft.com/office/drawing/2014/main" id="{ADA3CCFA-9D3B-44D7-8242-579B453172D2}"/>
              </a:ext>
            </a:extLst>
          </p:cNvPr>
          <p:cNvSpPr>
            <a:spLocks noGrp="1"/>
          </p:cNvSpPr>
          <p:nvPr>
            <p:ph type="dt" sz="half" idx="10"/>
          </p:nvPr>
        </p:nvSpPr>
        <p:spPr>
          <a:xfrm>
            <a:off x="838200" y="6429375"/>
            <a:ext cx="2743200" cy="365125"/>
          </a:xfrm>
        </p:spPr>
        <p:txBody>
          <a:bodyPr/>
          <a:lstStyle/>
          <a:p>
            <a:r>
              <a:rPr lang="en-US"/>
              <a:t>3/1/20XX</a:t>
            </a:r>
          </a:p>
        </p:txBody>
      </p:sp>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7</a:t>
            </a:fld>
            <a:endParaRPr lang="en-US"/>
          </a:p>
        </p:txBody>
      </p:sp>
      <p:pic>
        <p:nvPicPr>
          <p:cNvPr id="10" name="Picture 9">
            <a:extLst>
              <a:ext uri="{FF2B5EF4-FFF2-40B4-BE49-F238E27FC236}">
                <a16:creationId xmlns:a16="http://schemas.microsoft.com/office/drawing/2014/main" id="{F44ACBC1-6874-49EE-934A-9EF78A9FFBFE}"/>
              </a:ext>
            </a:extLst>
          </p:cNvPr>
          <p:cNvPicPr>
            <a:picLocks noChangeAspect="1"/>
          </p:cNvPicPr>
          <p:nvPr/>
        </p:nvPicPr>
        <p:blipFill>
          <a:blip r:embed="rId2"/>
          <a:stretch>
            <a:fillRect/>
          </a:stretch>
        </p:blipFill>
        <p:spPr>
          <a:xfrm>
            <a:off x="1422156" y="2279798"/>
            <a:ext cx="2876550" cy="2638425"/>
          </a:xfrm>
          <a:prstGeom prst="rect">
            <a:avLst/>
          </a:prstGeom>
        </p:spPr>
      </p:pic>
      <p:pic>
        <p:nvPicPr>
          <p:cNvPr id="12" name="Picture 11">
            <a:extLst>
              <a:ext uri="{FF2B5EF4-FFF2-40B4-BE49-F238E27FC236}">
                <a16:creationId xmlns:a16="http://schemas.microsoft.com/office/drawing/2014/main" id="{9ADD7698-9C9A-495D-9226-E59AF4D3C12C}"/>
              </a:ext>
            </a:extLst>
          </p:cNvPr>
          <p:cNvPicPr>
            <a:picLocks noChangeAspect="1"/>
          </p:cNvPicPr>
          <p:nvPr/>
        </p:nvPicPr>
        <p:blipFill>
          <a:blip r:embed="rId3"/>
          <a:stretch>
            <a:fillRect/>
          </a:stretch>
        </p:blipFill>
        <p:spPr>
          <a:xfrm>
            <a:off x="6905625" y="2290349"/>
            <a:ext cx="3409950" cy="2298701"/>
          </a:xfrm>
          <a:prstGeom prst="rect">
            <a:avLst/>
          </a:prstGeom>
        </p:spPr>
      </p:pic>
    </p:spTree>
    <p:extLst>
      <p:ext uri="{BB962C8B-B14F-4D97-AF65-F5344CB8AC3E}">
        <p14:creationId xmlns:p14="http://schemas.microsoft.com/office/powerpoint/2010/main" val="129802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6979133" y="3893770"/>
            <a:ext cx="4377714" cy="2319306"/>
          </a:xfrm>
        </p:spPr>
        <p:txBody>
          <a:bodyPr>
            <a:normAutofit fontScale="92500"/>
          </a:bodyPr>
          <a:lstStyle/>
          <a:p>
            <a:r>
              <a:rPr lang="en-US" dirty="0"/>
              <a:t>Sreekanth Reddy</a:t>
            </a:r>
          </a:p>
          <a:p>
            <a:r>
              <a:rPr lang="en-US" dirty="0"/>
              <a:t>kothasreekanth2022@gmail.com</a:t>
            </a:r>
          </a:p>
          <a:p>
            <a:r>
              <a:rPr lang="en-US" dirty="0"/>
              <a:t>Futureappdevelopers.com</a:t>
            </a:r>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18489"/>
            <a:ext cx="2743200" cy="365125"/>
          </a:xfrm>
        </p:spPr>
        <p:txBody>
          <a:bodyPr/>
          <a:lstStyle/>
          <a:p>
            <a:r>
              <a:rPr lang="en-US"/>
              <a:t>3/1/20XX</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8</a:t>
            </a:fld>
            <a:endParaRPr lang="en-US"/>
          </a:p>
        </p:txBody>
      </p:sp>
    </p:spTree>
    <p:extLst>
      <p:ext uri="{BB962C8B-B14F-4D97-AF65-F5344CB8AC3E}">
        <p14:creationId xmlns:p14="http://schemas.microsoft.com/office/powerpoint/2010/main" val="151014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0761DF6-09CB-4642-88E0-300FE2C08CFE}"/>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1D4F3121-E476-4E0D-864C-841A7D0992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B338C-7B21-4F03-B7EF-1441C3F2C379}"/>
              </a:ext>
            </a:extLst>
          </p:cNvPr>
          <p:cNvSpPr>
            <a:spLocks noGrp="1"/>
          </p:cNvSpPr>
          <p:nvPr>
            <p:ph type="sldNum" sz="quarter" idx="12"/>
          </p:nvPr>
        </p:nvSpPr>
        <p:spPr/>
        <p:txBody>
          <a:bodyPr/>
          <a:lstStyle/>
          <a:p>
            <a:fld id="{28844951-7827-47D4-8276-7DDE1FA7D85A}" type="slidenum">
              <a:rPr lang="en-US" smtClean="0"/>
              <a:t>9</a:t>
            </a:fld>
            <a:endParaRPr lang="en-US"/>
          </a:p>
        </p:txBody>
      </p:sp>
      <p:sp>
        <p:nvSpPr>
          <p:cNvPr id="9" name="TextBox 8">
            <a:extLst>
              <a:ext uri="{FF2B5EF4-FFF2-40B4-BE49-F238E27FC236}">
                <a16:creationId xmlns:a16="http://schemas.microsoft.com/office/drawing/2014/main" id="{DA7A69CE-9FDC-411D-8634-0B6FF8AB29B1}"/>
              </a:ext>
            </a:extLst>
          </p:cNvPr>
          <p:cNvSpPr txBox="1"/>
          <p:nvPr/>
        </p:nvSpPr>
        <p:spPr>
          <a:xfrm>
            <a:off x="665017" y="474345"/>
            <a:ext cx="10224655" cy="4247317"/>
          </a:xfrm>
          <a:prstGeom prst="rect">
            <a:avLst/>
          </a:prstGeom>
          <a:noFill/>
        </p:spPr>
        <p:txBody>
          <a:bodyPr wrap="square">
            <a:spAutoFit/>
          </a:bodyPr>
          <a:lstStyle/>
          <a:p>
            <a:pPr algn="l"/>
            <a:r>
              <a:rPr lang="en-US" b="1" i="0" dirty="0">
                <a:solidFill>
                  <a:srgbClr val="3A3A3A"/>
                </a:solidFill>
                <a:effectLst/>
                <a:latin typeface="system-ui"/>
              </a:rPr>
              <a:t>What Is AJAX?</a:t>
            </a:r>
          </a:p>
          <a:p>
            <a:pPr algn="l"/>
            <a:r>
              <a:rPr lang="en-US" b="0" i="0" dirty="0">
                <a:solidFill>
                  <a:srgbClr val="3A3A3A"/>
                </a:solidFill>
                <a:effectLst/>
                <a:latin typeface="system-ui"/>
              </a:rPr>
              <a:t>AJAX stands for </a:t>
            </a:r>
            <a:r>
              <a:rPr lang="en-US" b="1" i="0" dirty="0">
                <a:solidFill>
                  <a:srgbClr val="3A3A3A"/>
                </a:solidFill>
                <a:effectLst/>
                <a:latin typeface="system-ui"/>
              </a:rPr>
              <a:t>Asynchronous JavaScript and XML</a:t>
            </a:r>
            <a:r>
              <a:rPr lang="en-US" b="0" i="0" dirty="0">
                <a:solidFill>
                  <a:srgbClr val="3A3A3A"/>
                </a:solidFill>
                <a:effectLst/>
                <a:latin typeface="system-ui"/>
              </a:rPr>
              <a:t>. AJAX is a technique in web development used to update content on a website without having to reload the entire page.</a:t>
            </a:r>
          </a:p>
          <a:p>
            <a:pPr algn="l"/>
            <a:r>
              <a:rPr lang="en-US" b="0" i="0" dirty="0">
                <a:solidFill>
                  <a:srgbClr val="3A3A3A"/>
                </a:solidFill>
                <a:effectLst/>
                <a:latin typeface="system-ui"/>
              </a:rPr>
              <a:t>In an AJAX application, JavaScript is used to make real-time updates on parts of a page as the user interacts with it, thereby turning an otherwise static HTML page into a dynamic one.</a:t>
            </a:r>
          </a:p>
          <a:p>
            <a:pPr algn="l"/>
            <a:r>
              <a:rPr lang="en-US" b="0" i="0" dirty="0">
                <a:solidFill>
                  <a:srgbClr val="3A3A3A"/>
                </a:solidFill>
                <a:effectLst/>
                <a:latin typeface="system-ui"/>
              </a:rPr>
              <a:t>Social networking web applications such as Facebook and Twitter use AJAX to update user feeds and notifications.</a:t>
            </a:r>
          </a:p>
          <a:p>
            <a:pPr algn="l"/>
            <a:r>
              <a:rPr lang="en-US" b="0" i="0" dirty="0">
                <a:solidFill>
                  <a:srgbClr val="3A3A3A"/>
                </a:solidFill>
                <a:effectLst/>
                <a:latin typeface="system-ui"/>
              </a:rPr>
              <a:t>Let's take the Twitter web app as an example. After a specified time interval, the Twitter app makes an AJAX request to the server requesting new information. That is how the user receives the latest tweets on their feeds without having to reload the page.</a:t>
            </a:r>
          </a:p>
          <a:p>
            <a:pPr algn="l"/>
            <a:r>
              <a:rPr lang="en-US" b="0" i="0" dirty="0">
                <a:solidFill>
                  <a:srgbClr val="3A3A3A"/>
                </a:solidFill>
                <a:effectLst/>
                <a:latin typeface="system-ui"/>
              </a:rPr>
              <a:t>All of this happens asynchronously; the user can continue to use the application while it requests information from the web server in the background. That's precisely why a user can scroll through their feed and react to tweets while the feed gets updated with new tweets.</a:t>
            </a:r>
          </a:p>
          <a:p>
            <a:pPr algn="l"/>
            <a:r>
              <a:rPr lang="en-US" b="0" i="0" dirty="0">
                <a:solidFill>
                  <a:srgbClr val="3A3A3A"/>
                </a:solidFill>
                <a:effectLst/>
                <a:latin typeface="system-ui"/>
              </a:rPr>
              <a:t>In a traditional client-server request, the user will have to reload the page to get any new information from the server.</a:t>
            </a:r>
          </a:p>
        </p:txBody>
      </p:sp>
    </p:spTree>
    <p:extLst>
      <p:ext uri="{BB962C8B-B14F-4D97-AF65-F5344CB8AC3E}">
        <p14:creationId xmlns:p14="http://schemas.microsoft.com/office/powerpoint/2010/main" val="526459705"/>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2.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{CD817FF5-2D05-45D9-9195-6C302522C1C5}tf00537603_win32</Template>
  <TotalTime>2465</TotalTime>
  <Words>913</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vt:lpstr>
      <vt:lpstr>Calibri</vt:lpstr>
      <vt:lpstr>Sabon Next LT</vt:lpstr>
      <vt:lpstr>system-ui</vt:lpstr>
      <vt:lpstr>Wingdings</vt:lpstr>
      <vt:lpstr>LuminousVTI</vt:lpstr>
      <vt:lpstr>HTML Layout Elements</vt:lpstr>
      <vt:lpstr>Agenda</vt:lpstr>
      <vt:lpstr>HTML Layout</vt:lpstr>
      <vt:lpstr>HTML Responsive</vt:lpstr>
      <vt:lpstr>HTML Semantic Elements</vt:lpstr>
      <vt:lpstr>HTML Table</vt:lpstr>
      <vt:lpstr>HTML List View</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Layout Elements</dc:title>
  <dc:creator>Kotha, Sreekanth</dc:creator>
  <cp:lastModifiedBy>Kotha, Sreekanth</cp:lastModifiedBy>
  <cp:revision>5</cp:revision>
  <dcterms:created xsi:type="dcterms:W3CDTF">2022-07-17T19:17:46Z</dcterms:created>
  <dcterms:modified xsi:type="dcterms:W3CDTF">2022-08-02T21:36:16Z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